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71" r:id="rId112"/>
    <p:sldId id="366" r:id="rId113"/>
    <p:sldId id="367" r:id="rId114"/>
    <p:sldId id="368" r:id="rId115"/>
    <p:sldId id="369" r:id="rId116"/>
    <p:sldId id="370" r:id="rId117"/>
  </p:sldIdLst>
  <p:sldSz cx="12192000" cy="6858000"/>
  <p:notesSz cx="6858000" cy="9874250"/>
  <p:custShowLst>
    <p:custShow name="TP&amp;Dフォーラム" id="0">
      <p:sldLst>
        <p:sld r:id="rId25"/>
        <p:sld r:id="rId44"/>
        <p:sld r:id="rId43"/>
        <p:sld r:id="rId37"/>
        <p:sld r:id="rId38"/>
        <p:sld r:id="rId40"/>
        <p:sld r:id="rId32"/>
        <p:sld r:id="rId59"/>
        <p:sld r:id="rId56"/>
        <p:sld r:id="rId93"/>
        <p:sld r:id="rId94"/>
        <p:sld r:id="rId96"/>
        <p:sld r:id="rId116"/>
        <p:sld r:id="rId109"/>
        <p:sld r:id="rId110"/>
        <p:sld r:id="rId111"/>
      </p:sldLst>
    </p:custShow>
  </p:custShow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150" autoAdjust="0"/>
    <p:restoredTop sz="94637" autoAdjust="0"/>
  </p:normalViewPr>
  <p:slideViewPr>
    <p:cSldViewPr snapToGrid="0">
      <p:cViewPr varScale="1">
        <p:scale>
          <a:sx n="63" d="100"/>
          <a:sy n="63" d="100"/>
        </p:scale>
        <p:origin x="84" y="126"/>
      </p:cViewPr>
      <p:guideLst/>
    </p:cSldViewPr>
  </p:slideViewPr>
  <p:outlineViewPr>
    <p:cViewPr>
      <p:scale>
        <a:sx n="33" d="100"/>
        <a:sy n="33" d="100"/>
      </p:scale>
      <p:origin x="0" y="-20472"/>
    </p:cViewPr>
  </p:outlineViewPr>
  <p:notesTextViewPr>
    <p:cViewPr>
      <p:scale>
        <a:sx n="200" d="100"/>
        <a:sy n="200" d="100"/>
      </p:scale>
      <p:origin x="0" y="0"/>
    </p:cViewPr>
  </p:notesTextViewPr>
  <p:sorterViewPr>
    <p:cViewPr>
      <p:scale>
        <a:sx n="100" d="100"/>
        <a:sy n="100" d="100"/>
      </p:scale>
      <p:origin x="0" y="-40542"/>
    </p:cViewPr>
  </p:sorterViewPr>
  <p:notesViewPr>
    <p:cSldViewPr snapToGrid="0">
      <p:cViewPr>
        <p:scale>
          <a:sx n="100" d="100"/>
          <a:sy n="100" d="100"/>
        </p:scale>
        <p:origin x="1194" y="-122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2439F4-AFB1-432E-97DD-51B17B07EE14}" type="doc">
      <dgm:prSet loTypeId="urn:microsoft.com/office/officeart/2005/8/layout/arrow2" loCatId="process" qsTypeId="urn:microsoft.com/office/officeart/2005/8/quickstyle/3d6" qsCatId="3D" csTypeId="urn:microsoft.com/office/officeart/2005/8/colors/accent1_2" csCatId="accent1" phldr="1"/>
      <dgm:spPr/>
      <dgm:t>
        <a:bodyPr/>
        <a:lstStyle/>
        <a:p>
          <a:endParaRPr kumimoji="1" lang="ja-JP" altLang="en-US"/>
        </a:p>
      </dgm:t>
    </dgm:pt>
    <dgm:pt modelId="{87056025-FDE9-4CFE-86A3-9910B45EEA82}">
      <dgm:prSet custT="1"/>
      <dgm:spPr/>
      <dgm:t>
        <a:bodyPr/>
        <a:lstStyle/>
        <a:p>
          <a:pPr rtl="0"/>
          <a:r>
            <a:rPr kumimoji="1" lang="en-US" altLang="ja-JP" sz="1400" dirty="0" smtClean="0">
              <a:latin typeface="Meiryo UI" panose="020B0604030504040204" pitchFamily="50" charset="-128"/>
              <a:ea typeface="Meiryo UI" panose="020B0604030504040204" pitchFamily="50" charset="-128"/>
            </a:rPr>
            <a:t>2008</a:t>
          </a:r>
          <a:r>
            <a:rPr kumimoji="1" lang="ja-JP" altLang="en-US" sz="1400" dirty="0" smtClean="0">
              <a:latin typeface="Meiryo UI" panose="020B0604030504040204" pitchFamily="50" charset="-128"/>
              <a:ea typeface="Meiryo UI" panose="020B0604030504040204" pitchFamily="50" charset="-128"/>
            </a:rPr>
            <a:t>～</a:t>
          </a:r>
          <a:r>
            <a:rPr kumimoji="1" lang="en-US" altLang="ja-JP" sz="1400" dirty="0" smtClean="0">
              <a:latin typeface="Meiryo UI" panose="020B0604030504040204" pitchFamily="50" charset="-128"/>
              <a:ea typeface="Meiryo UI" panose="020B0604030504040204" pitchFamily="50" charset="-128"/>
            </a:rPr>
            <a:t>2011FY</a:t>
          </a:r>
          <a:endParaRPr kumimoji="1" lang="en-US" sz="1400" dirty="0">
            <a:latin typeface="Meiryo UI" panose="020B0604030504040204" pitchFamily="50" charset="-128"/>
            <a:ea typeface="Meiryo UI" panose="020B0604030504040204" pitchFamily="50" charset="-128"/>
          </a:endParaRPr>
        </a:p>
      </dgm:t>
    </dgm:pt>
    <dgm:pt modelId="{8D84653D-3F9A-4760-B26B-7EFBA8B2A2D0}" type="parTrans" cxnId="{18159E05-EC29-46A2-A93F-ECE2DC398F67}">
      <dgm:prSet/>
      <dgm:spPr/>
      <dgm:t>
        <a:bodyPr/>
        <a:lstStyle/>
        <a:p>
          <a:endParaRPr kumimoji="1" lang="ja-JP" altLang="en-US"/>
        </a:p>
      </dgm:t>
    </dgm:pt>
    <dgm:pt modelId="{AA3FCB3D-D0C3-451B-B27F-425E6EB0D068}" type="sibTrans" cxnId="{18159E05-EC29-46A2-A93F-ECE2DC398F67}">
      <dgm:prSet/>
      <dgm:spPr/>
      <dgm:t>
        <a:bodyPr/>
        <a:lstStyle/>
        <a:p>
          <a:endParaRPr kumimoji="1" lang="ja-JP" altLang="en-US"/>
        </a:p>
      </dgm:t>
    </dgm:pt>
    <dgm:pt modelId="{671ADDFB-22E4-4DC6-80EE-19004C1F3C26}">
      <dgm:prSet custT="1"/>
      <dgm:spPr/>
      <dgm:t>
        <a:bodyPr/>
        <a:lstStyle/>
        <a:p>
          <a:pPr rtl="0"/>
          <a:r>
            <a:rPr kumimoji="1" lang="ja-JP" altLang="en-US" sz="1400" dirty="0" smtClean="0">
              <a:latin typeface="Meiryo UI" panose="020B0604030504040204" pitchFamily="50" charset="-128"/>
              <a:ea typeface="Meiryo UI" panose="020B0604030504040204" pitchFamily="50" charset="-128"/>
            </a:rPr>
            <a:t>業務システム最適化計画に沿ってシステムの再構築</a:t>
          </a:r>
          <a:endParaRPr kumimoji="1" lang="en-US" sz="1400" dirty="0">
            <a:latin typeface="Meiryo UI" panose="020B0604030504040204" pitchFamily="50" charset="-128"/>
            <a:ea typeface="Meiryo UI" panose="020B0604030504040204" pitchFamily="50" charset="-128"/>
          </a:endParaRPr>
        </a:p>
      </dgm:t>
    </dgm:pt>
    <dgm:pt modelId="{41FD1E44-F246-457C-921A-F3ECD2D42E0B}" type="parTrans" cxnId="{27D4E8BE-65ED-467E-BF50-C94D8C7190A6}">
      <dgm:prSet/>
      <dgm:spPr/>
      <dgm:t>
        <a:bodyPr/>
        <a:lstStyle/>
        <a:p>
          <a:endParaRPr kumimoji="1" lang="ja-JP" altLang="en-US"/>
        </a:p>
      </dgm:t>
    </dgm:pt>
    <dgm:pt modelId="{ACB06428-6EF1-4613-924C-66BF527BE7FC}" type="sibTrans" cxnId="{27D4E8BE-65ED-467E-BF50-C94D8C7190A6}">
      <dgm:prSet/>
      <dgm:spPr/>
      <dgm:t>
        <a:bodyPr/>
        <a:lstStyle/>
        <a:p>
          <a:endParaRPr kumimoji="1" lang="ja-JP" altLang="en-US"/>
        </a:p>
      </dgm:t>
    </dgm:pt>
    <dgm:pt modelId="{142F56AE-3998-42A6-BE35-BB5F2B29F8F6}">
      <dgm:prSet custT="1"/>
      <dgm:spPr/>
      <dgm:t>
        <a:bodyPr/>
        <a:lstStyle/>
        <a:p>
          <a:pPr rtl="0"/>
          <a:r>
            <a:rPr kumimoji="1" lang="en-US" altLang="ja-JP" sz="1400" dirty="0" smtClean="0">
              <a:latin typeface="Meiryo UI" panose="020B0604030504040204" pitchFamily="50" charset="-128"/>
              <a:ea typeface="Meiryo UI" panose="020B0604030504040204" pitchFamily="50" charset="-128"/>
            </a:rPr>
            <a:t>2011FY</a:t>
          </a:r>
          <a:endParaRPr kumimoji="1" lang="en-US" sz="1400" dirty="0">
            <a:latin typeface="Meiryo UI" panose="020B0604030504040204" pitchFamily="50" charset="-128"/>
            <a:ea typeface="Meiryo UI" panose="020B0604030504040204" pitchFamily="50" charset="-128"/>
          </a:endParaRPr>
        </a:p>
      </dgm:t>
    </dgm:pt>
    <dgm:pt modelId="{DF85B295-35A4-48D1-8693-558E57B1495C}" type="parTrans" cxnId="{11C79C74-A38B-44C1-9FA4-63A76A4AAC1C}">
      <dgm:prSet/>
      <dgm:spPr/>
      <dgm:t>
        <a:bodyPr/>
        <a:lstStyle/>
        <a:p>
          <a:endParaRPr kumimoji="1" lang="ja-JP" altLang="en-US"/>
        </a:p>
      </dgm:t>
    </dgm:pt>
    <dgm:pt modelId="{3AC08496-2929-446B-87EB-06B61C51339C}" type="sibTrans" cxnId="{11C79C74-A38B-44C1-9FA4-63A76A4AAC1C}">
      <dgm:prSet/>
      <dgm:spPr/>
      <dgm:t>
        <a:bodyPr/>
        <a:lstStyle/>
        <a:p>
          <a:endParaRPr kumimoji="1" lang="ja-JP" altLang="en-US"/>
        </a:p>
      </dgm:t>
    </dgm:pt>
    <dgm:pt modelId="{8587C3FF-0B00-4433-AF03-FD891DFA15D6}">
      <dgm:prSet custT="1"/>
      <dgm:spPr/>
      <dgm:t>
        <a:bodyPr/>
        <a:lstStyle/>
        <a:p>
          <a:pPr rtl="0"/>
          <a:r>
            <a:rPr kumimoji="1" lang="en-US" sz="1400" dirty="0" smtClean="0">
              <a:latin typeface="Meiryo UI" panose="020B0604030504040204" pitchFamily="50" charset="-128"/>
              <a:ea typeface="Meiryo UI" panose="020B0604030504040204" pitchFamily="50" charset="-128"/>
            </a:rPr>
            <a:t>2012</a:t>
          </a:r>
          <a:r>
            <a:rPr kumimoji="1" lang="ja-JP" altLang="en-US" sz="1400" dirty="0" smtClean="0">
              <a:latin typeface="Meiryo UI" panose="020B0604030504040204" pitchFamily="50" charset="-128"/>
              <a:ea typeface="Meiryo UI" panose="020B0604030504040204" pitchFamily="50" charset="-128"/>
            </a:rPr>
            <a:t>～</a:t>
          </a:r>
          <a:r>
            <a:rPr kumimoji="1" lang="en-US" altLang="ja-JP" sz="1400" dirty="0" smtClean="0">
              <a:latin typeface="Meiryo UI" panose="020B0604030504040204" pitchFamily="50" charset="-128"/>
              <a:ea typeface="Meiryo UI" panose="020B0604030504040204" pitchFamily="50" charset="-128"/>
            </a:rPr>
            <a:t>2013FY</a:t>
          </a:r>
          <a:endParaRPr kumimoji="1" lang="en-US" sz="1400" dirty="0">
            <a:latin typeface="Meiryo UI" panose="020B0604030504040204" pitchFamily="50" charset="-128"/>
            <a:ea typeface="Meiryo UI" panose="020B0604030504040204" pitchFamily="50" charset="-128"/>
          </a:endParaRPr>
        </a:p>
      </dgm:t>
    </dgm:pt>
    <dgm:pt modelId="{3683412B-4A30-4E1C-823D-615FFC270250}" type="parTrans" cxnId="{89C3495D-2F77-4E9A-A2F1-2CA7FBA75ADE}">
      <dgm:prSet/>
      <dgm:spPr/>
      <dgm:t>
        <a:bodyPr/>
        <a:lstStyle/>
        <a:p>
          <a:endParaRPr kumimoji="1" lang="ja-JP" altLang="en-US"/>
        </a:p>
      </dgm:t>
    </dgm:pt>
    <dgm:pt modelId="{6312CFF8-272D-41E2-8E4E-96B38C744DC2}" type="sibTrans" cxnId="{89C3495D-2F77-4E9A-A2F1-2CA7FBA75ADE}">
      <dgm:prSet/>
      <dgm:spPr/>
      <dgm:t>
        <a:bodyPr/>
        <a:lstStyle/>
        <a:p>
          <a:endParaRPr kumimoji="1" lang="ja-JP" altLang="en-US"/>
        </a:p>
      </dgm:t>
    </dgm:pt>
    <dgm:pt modelId="{9F4F7B7A-9BA4-4BDB-837C-49A380487250}">
      <dgm:prSet custT="1"/>
      <dgm:spPr/>
      <dgm:t>
        <a:bodyPr/>
        <a:lstStyle/>
        <a:p>
          <a:pPr rtl="0"/>
          <a:r>
            <a:rPr kumimoji="1" lang="en-US" altLang="ja-JP" sz="1400" dirty="0" smtClean="0">
              <a:latin typeface="Meiryo UI" panose="020B0604030504040204" pitchFamily="50" charset="-128"/>
              <a:ea typeface="Meiryo UI" panose="020B0604030504040204" pitchFamily="50" charset="-128"/>
            </a:rPr>
            <a:t>2014FY</a:t>
          </a:r>
          <a:r>
            <a:rPr kumimoji="1" lang="ja-JP" altLang="en-US" sz="1400" dirty="0" smtClean="0">
              <a:latin typeface="Meiryo UI" panose="020B0604030504040204" pitchFamily="50" charset="-128"/>
              <a:ea typeface="Meiryo UI" panose="020B0604030504040204" pitchFamily="50" charset="-128"/>
            </a:rPr>
            <a:t>～</a:t>
          </a:r>
          <a:endParaRPr kumimoji="1" lang="en-US" sz="1400" dirty="0">
            <a:latin typeface="Meiryo UI" panose="020B0604030504040204" pitchFamily="50" charset="-128"/>
            <a:ea typeface="Meiryo UI" panose="020B0604030504040204" pitchFamily="50" charset="-128"/>
          </a:endParaRPr>
        </a:p>
      </dgm:t>
    </dgm:pt>
    <dgm:pt modelId="{1A095D61-0AF4-4209-A98C-FB10F099D2FB}" type="parTrans" cxnId="{34436B94-A5AC-4D1C-8332-9F736B903EBD}">
      <dgm:prSet/>
      <dgm:spPr/>
      <dgm:t>
        <a:bodyPr/>
        <a:lstStyle/>
        <a:p>
          <a:endParaRPr kumimoji="1" lang="ja-JP" altLang="en-US"/>
        </a:p>
      </dgm:t>
    </dgm:pt>
    <dgm:pt modelId="{B5B5255A-A796-4E8D-9BEC-76B4AD433429}" type="sibTrans" cxnId="{34436B94-A5AC-4D1C-8332-9F736B903EBD}">
      <dgm:prSet/>
      <dgm:spPr/>
      <dgm:t>
        <a:bodyPr/>
        <a:lstStyle/>
        <a:p>
          <a:endParaRPr kumimoji="1" lang="ja-JP" altLang="en-US"/>
        </a:p>
      </dgm:t>
    </dgm:pt>
    <dgm:pt modelId="{22E05018-9763-4A60-8187-6CDFBF262EE7}">
      <dgm:prSet custT="1"/>
      <dgm:spPr/>
      <dgm:t>
        <a:bodyPr/>
        <a:lstStyle/>
        <a:p>
          <a:pPr rtl="0"/>
          <a:r>
            <a:rPr kumimoji="1" lang="en-US" altLang="ja-JP" sz="1400" dirty="0" err="1" smtClean="0">
              <a:latin typeface="Meiryo UI" panose="020B0604030504040204" pitchFamily="50" charset="-128"/>
              <a:ea typeface="Meiryo UI" panose="020B0604030504040204" pitchFamily="50" charset="-128"/>
            </a:rPr>
            <a:t>NDLSearch</a:t>
          </a:r>
          <a:r>
            <a:rPr kumimoji="1" lang="ja-JP" altLang="en-US" sz="1400" dirty="0" smtClean="0">
              <a:latin typeface="Meiryo UI" panose="020B0604030504040204" pitchFamily="50" charset="-128"/>
              <a:ea typeface="Meiryo UI" panose="020B0604030504040204" pitchFamily="50" charset="-128"/>
            </a:rPr>
            <a:t>のオープン</a:t>
          </a:r>
          <a:endParaRPr kumimoji="1" lang="en-US" sz="1400" dirty="0">
            <a:latin typeface="Meiryo UI" panose="020B0604030504040204" pitchFamily="50" charset="-128"/>
            <a:ea typeface="Meiryo UI" panose="020B0604030504040204" pitchFamily="50" charset="-128"/>
          </a:endParaRPr>
        </a:p>
      </dgm:t>
    </dgm:pt>
    <dgm:pt modelId="{F432F35A-2A7E-41A2-BE6C-E5DADA8F658D}" type="sibTrans" cxnId="{0CE4E693-FCA1-48E1-BF31-05477B1E59E3}">
      <dgm:prSet/>
      <dgm:spPr/>
      <dgm:t>
        <a:bodyPr/>
        <a:lstStyle/>
        <a:p>
          <a:endParaRPr kumimoji="1" lang="ja-JP" altLang="en-US"/>
        </a:p>
      </dgm:t>
    </dgm:pt>
    <dgm:pt modelId="{F05783C4-E354-407D-A877-3312662B4C00}" type="parTrans" cxnId="{0CE4E693-FCA1-48E1-BF31-05477B1E59E3}">
      <dgm:prSet/>
      <dgm:spPr/>
      <dgm:t>
        <a:bodyPr/>
        <a:lstStyle/>
        <a:p>
          <a:endParaRPr kumimoji="1" lang="ja-JP" altLang="en-US"/>
        </a:p>
      </dgm:t>
    </dgm:pt>
    <dgm:pt modelId="{B0BB6382-0024-4C80-AA7F-4179B83910A0}">
      <dgm:prSet custT="1"/>
      <dgm:spPr/>
      <dgm:t>
        <a:bodyPr/>
        <a:lstStyle/>
        <a:p>
          <a:pPr rtl="0"/>
          <a:r>
            <a:rPr kumimoji="1" lang="ja-JP" altLang="en-US" sz="1400" dirty="0" smtClean="0">
              <a:latin typeface="Meiryo UI" panose="020B0604030504040204" pitchFamily="50" charset="-128"/>
              <a:ea typeface="Meiryo UI" panose="020B0604030504040204" pitchFamily="50" charset="-128"/>
            </a:rPr>
            <a:t>大震災アーカイブポータルの構築</a:t>
          </a:r>
          <a:endParaRPr kumimoji="1" lang="en-US" sz="1400" dirty="0">
            <a:latin typeface="Meiryo UI" panose="020B0604030504040204" pitchFamily="50" charset="-128"/>
            <a:ea typeface="Meiryo UI" panose="020B0604030504040204" pitchFamily="50" charset="-128"/>
          </a:endParaRPr>
        </a:p>
      </dgm:t>
    </dgm:pt>
    <dgm:pt modelId="{DAAABBD3-C8B4-43C9-B56E-143B1CF70BBB}" type="sibTrans" cxnId="{3E5CE5BC-7F06-492A-AF0B-2A36759F96F8}">
      <dgm:prSet/>
      <dgm:spPr/>
      <dgm:t>
        <a:bodyPr/>
        <a:lstStyle/>
        <a:p>
          <a:endParaRPr kumimoji="1" lang="ja-JP" altLang="en-US"/>
        </a:p>
      </dgm:t>
    </dgm:pt>
    <dgm:pt modelId="{4ADEFFBB-DC97-4DCB-89E6-3BFF5B52E99F}" type="parTrans" cxnId="{3E5CE5BC-7F06-492A-AF0B-2A36759F96F8}">
      <dgm:prSet/>
      <dgm:spPr/>
      <dgm:t>
        <a:bodyPr/>
        <a:lstStyle/>
        <a:p>
          <a:endParaRPr kumimoji="1" lang="ja-JP" altLang="en-US"/>
        </a:p>
      </dgm:t>
    </dgm:pt>
    <dgm:pt modelId="{D2D5AC81-86FD-4598-8FAC-69475D303CAE}">
      <dgm:prSet custT="1"/>
      <dgm:spPr/>
      <dgm:t>
        <a:bodyPr/>
        <a:lstStyle/>
        <a:p>
          <a:pPr rtl="0"/>
          <a:endParaRPr kumimoji="1" lang="en-US" sz="1400" dirty="0">
            <a:latin typeface="Meiryo UI" panose="020B0604030504040204" pitchFamily="50" charset="-128"/>
            <a:ea typeface="Meiryo UI" panose="020B0604030504040204" pitchFamily="50" charset="-128"/>
          </a:endParaRPr>
        </a:p>
      </dgm:t>
    </dgm:pt>
    <dgm:pt modelId="{9E314FD9-F285-49CD-A3B2-9B33E8B949A6}">
      <dgm:prSet custT="1"/>
      <dgm:spPr/>
      <dgm:t>
        <a:bodyPr/>
        <a:lstStyle/>
        <a:p>
          <a:pPr rtl="0"/>
          <a:endParaRPr kumimoji="1" lang="en-US" sz="1400" dirty="0">
            <a:latin typeface="Meiryo UI" panose="020B0604030504040204" pitchFamily="50" charset="-128"/>
            <a:ea typeface="Meiryo UI" panose="020B0604030504040204" pitchFamily="50" charset="-128"/>
          </a:endParaRPr>
        </a:p>
      </dgm:t>
    </dgm:pt>
    <dgm:pt modelId="{034295F2-A03C-4908-80C5-D4DCD1B1F323}" type="sibTrans" cxnId="{C495A01F-6967-4ACF-91C1-0129ECB49F1A}">
      <dgm:prSet/>
      <dgm:spPr/>
      <dgm:t>
        <a:bodyPr/>
        <a:lstStyle/>
        <a:p>
          <a:endParaRPr kumimoji="1" lang="ja-JP" altLang="en-US"/>
        </a:p>
      </dgm:t>
    </dgm:pt>
    <dgm:pt modelId="{40D48271-9DED-47AE-ACB9-A6E980DA8044}" type="parTrans" cxnId="{C495A01F-6967-4ACF-91C1-0129ECB49F1A}">
      <dgm:prSet/>
      <dgm:spPr/>
      <dgm:t>
        <a:bodyPr/>
        <a:lstStyle/>
        <a:p>
          <a:endParaRPr kumimoji="1" lang="ja-JP" altLang="en-US"/>
        </a:p>
      </dgm:t>
    </dgm:pt>
    <dgm:pt modelId="{0BC6CE11-17B1-42DB-B5A6-D3A57650D196}" type="sibTrans" cxnId="{5257A64E-E947-4F52-9C8D-363E3514DA10}">
      <dgm:prSet/>
      <dgm:spPr/>
      <dgm:t>
        <a:bodyPr/>
        <a:lstStyle/>
        <a:p>
          <a:endParaRPr kumimoji="1" lang="ja-JP" altLang="en-US"/>
        </a:p>
      </dgm:t>
    </dgm:pt>
    <dgm:pt modelId="{EAEC6225-C71B-4CA1-9C45-DADB158E40BE}" type="parTrans" cxnId="{5257A64E-E947-4F52-9C8D-363E3514DA10}">
      <dgm:prSet/>
      <dgm:spPr/>
      <dgm:t>
        <a:bodyPr/>
        <a:lstStyle/>
        <a:p>
          <a:endParaRPr kumimoji="1" lang="ja-JP" altLang="en-US"/>
        </a:p>
      </dgm:t>
    </dgm:pt>
    <dgm:pt modelId="{EEA78220-BDA6-469C-B8DC-748AA9E073E9}">
      <dgm:prSet custT="1"/>
      <dgm:spPr/>
      <dgm:t>
        <a:bodyPr/>
        <a:lstStyle/>
        <a:p>
          <a:pPr rtl="0"/>
          <a:r>
            <a:rPr kumimoji="1" lang="ja-JP" altLang="en-US" sz="1400" dirty="0" smtClean="0">
              <a:latin typeface="Meiryo UI" panose="020B0604030504040204" pitchFamily="50" charset="-128"/>
              <a:ea typeface="Meiryo UI" panose="020B0604030504040204" pitchFamily="50" charset="-128"/>
            </a:rPr>
            <a:t>知識情報基盤構築</a:t>
          </a:r>
          <a:endParaRPr kumimoji="1" lang="en-US" sz="1400" dirty="0">
            <a:latin typeface="Meiryo UI" panose="020B0604030504040204" pitchFamily="50" charset="-128"/>
            <a:ea typeface="Meiryo UI" panose="020B0604030504040204" pitchFamily="50" charset="-128"/>
          </a:endParaRPr>
        </a:p>
      </dgm:t>
    </dgm:pt>
    <dgm:pt modelId="{3E7676A8-819E-43AF-B505-34BD7929A930}" type="sibTrans" cxnId="{046221B3-B13B-4F67-B2B2-309FA375DBF0}">
      <dgm:prSet/>
      <dgm:spPr/>
      <dgm:t>
        <a:bodyPr/>
        <a:lstStyle/>
        <a:p>
          <a:endParaRPr kumimoji="1" lang="ja-JP" altLang="en-US"/>
        </a:p>
      </dgm:t>
    </dgm:pt>
    <dgm:pt modelId="{27BBC35A-1409-43BA-8C9C-59CEEE989D36}" type="parTrans" cxnId="{046221B3-B13B-4F67-B2B2-309FA375DBF0}">
      <dgm:prSet/>
      <dgm:spPr/>
      <dgm:t>
        <a:bodyPr/>
        <a:lstStyle/>
        <a:p>
          <a:endParaRPr kumimoji="1" lang="ja-JP" altLang="en-US"/>
        </a:p>
      </dgm:t>
    </dgm:pt>
    <dgm:pt modelId="{6AD3BF7A-5B46-4BCE-8133-11823F5B24F5}">
      <dgm:prSet custT="1"/>
      <dgm:spPr/>
      <dgm:t>
        <a:bodyPr/>
        <a:lstStyle/>
        <a:p>
          <a:pPr rtl="0"/>
          <a:r>
            <a:rPr kumimoji="1" lang="ja-JP" altLang="en-US" sz="1400" dirty="0" smtClean="0">
              <a:latin typeface="Meiryo UI" panose="020B0604030504040204" pitchFamily="50" charset="-128"/>
              <a:ea typeface="Meiryo UI" panose="020B0604030504040204" pitchFamily="50" charset="-128"/>
            </a:rPr>
            <a:t>大震災アーカイブで実証された技術を活用</a:t>
          </a:r>
          <a:endParaRPr kumimoji="1" lang="en-US" sz="1400" dirty="0">
            <a:latin typeface="Meiryo UI" panose="020B0604030504040204" pitchFamily="50" charset="-128"/>
            <a:ea typeface="Meiryo UI" panose="020B0604030504040204" pitchFamily="50" charset="-128"/>
          </a:endParaRPr>
        </a:p>
      </dgm:t>
    </dgm:pt>
    <dgm:pt modelId="{8E5C8AE3-C331-47DD-8EC1-267DF0890708}" type="parTrans" cxnId="{87B15662-F5AC-47F9-A5FF-AFDD773981E3}">
      <dgm:prSet/>
      <dgm:spPr/>
      <dgm:t>
        <a:bodyPr/>
        <a:lstStyle/>
        <a:p>
          <a:endParaRPr kumimoji="1" lang="ja-JP" altLang="en-US"/>
        </a:p>
      </dgm:t>
    </dgm:pt>
    <dgm:pt modelId="{0ECF3D3C-7A69-41C1-BC13-7292D413EE01}" type="sibTrans" cxnId="{87B15662-F5AC-47F9-A5FF-AFDD773981E3}">
      <dgm:prSet/>
      <dgm:spPr/>
      <dgm:t>
        <a:bodyPr/>
        <a:lstStyle/>
        <a:p>
          <a:endParaRPr kumimoji="1" lang="ja-JP" altLang="en-US"/>
        </a:p>
      </dgm:t>
    </dgm:pt>
    <dgm:pt modelId="{4A470824-7F87-4449-B4E0-DB23D97F270E}">
      <dgm:prSet custT="1"/>
      <dgm:spPr/>
      <dgm:t>
        <a:bodyPr/>
        <a:lstStyle/>
        <a:p>
          <a:pPr rtl="0"/>
          <a:r>
            <a:rPr kumimoji="1" lang="ja-JP" altLang="en-US" sz="1400" dirty="0" smtClean="0">
              <a:latin typeface="Meiryo UI" panose="020B0604030504040204" pitchFamily="50" charset="-128"/>
              <a:ea typeface="Meiryo UI" panose="020B0604030504040204" pitchFamily="50" charset="-128"/>
            </a:rPr>
            <a:t>次世代図書館サービスシステムの構築</a:t>
          </a:r>
          <a:endParaRPr kumimoji="1" lang="en-US" sz="1400" dirty="0">
            <a:latin typeface="Meiryo UI" panose="020B0604030504040204" pitchFamily="50" charset="-128"/>
            <a:ea typeface="Meiryo UI" panose="020B0604030504040204" pitchFamily="50" charset="-128"/>
          </a:endParaRPr>
        </a:p>
      </dgm:t>
    </dgm:pt>
    <dgm:pt modelId="{A2D9064E-0604-4A43-9E3E-876DE4A19D77}" type="parTrans" cxnId="{91CF3D63-7770-4327-9900-66147F091201}">
      <dgm:prSet/>
      <dgm:spPr/>
      <dgm:t>
        <a:bodyPr/>
        <a:lstStyle/>
        <a:p>
          <a:endParaRPr kumimoji="1" lang="ja-JP" altLang="en-US"/>
        </a:p>
      </dgm:t>
    </dgm:pt>
    <dgm:pt modelId="{BFFAFA03-210B-40F6-B75D-C54187CCE8ED}" type="sibTrans" cxnId="{91CF3D63-7770-4327-9900-66147F091201}">
      <dgm:prSet/>
      <dgm:spPr/>
      <dgm:t>
        <a:bodyPr/>
        <a:lstStyle/>
        <a:p>
          <a:endParaRPr kumimoji="1" lang="ja-JP" altLang="en-US"/>
        </a:p>
      </dgm:t>
    </dgm:pt>
    <dgm:pt modelId="{6D1B3890-175B-41DF-9E37-A15E47AE8B92}">
      <dgm:prSet custT="1"/>
      <dgm:spPr/>
      <dgm:t>
        <a:bodyPr/>
        <a:lstStyle/>
        <a:p>
          <a:pPr rtl="0"/>
          <a:r>
            <a:rPr kumimoji="1" lang="ja-JP" altLang="en-US" sz="1400" dirty="0" smtClean="0">
              <a:latin typeface="Meiryo UI" panose="020B0604030504040204" pitchFamily="50" charset="-128"/>
              <a:ea typeface="Meiryo UI" panose="020B0604030504040204" pitchFamily="50" charset="-128"/>
            </a:rPr>
            <a:t>クラウドコンピューティング環境への移行</a:t>
          </a:r>
          <a:endParaRPr kumimoji="1" lang="en-US" sz="1400" dirty="0">
            <a:latin typeface="Meiryo UI" panose="020B0604030504040204" pitchFamily="50" charset="-128"/>
            <a:ea typeface="Meiryo UI" panose="020B0604030504040204" pitchFamily="50" charset="-128"/>
          </a:endParaRPr>
        </a:p>
      </dgm:t>
    </dgm:pt>
    <dgm:pt modelId="{28FB1F0D-BC6F-45CC-B0F5-C47FF690FE34}" type="parTrans" cxnId="{8603E9C8-D5B9-4759-9050-EB72C2B1AB64}">
      <dgm:prSet/>
      <dgm:spPr/>
      <dgm:t>
        <a:bodyPr/>
        <a:lstStyle/>
        <a:p>
          <a:endParaRPr kumimoji="1" lang="ja-JP" altLang="en-US"/>
        </a:p>
      </dgm:t>
    </dgm:pt>
    <dgm:pt modelId="{1A21927A-3D85-40BA-851B-1981C696FFDF}" type="sibTrans" cxnId="{8603E9C8-D5B9-4759-9050-EB72C2B1AB64}">
      <dgm:prSet/>
      <dgm:spPr/>
      <dgm:t>
        <a:bodyPr/>
        <a:lstStyle/>
        <a:p>
          <a:endParaRPr kumimoji="1" lang="ja-JP" altLang="en-US"/>
        </a:p>
      </dgm:t>
    </dgm:pt>
    <dgm:pt modelId="{FD1850B0-BCBF-46D2-8124-B08B99F4C2FA}">
      <dgm:prSet custT="1"/>
      <dgm:spPr/>
      <dgm:t>
        <a:bodyPr/>
        <a:lstStyle/>
        <a:p>
          <a:pPr rtl="0"/>
          <a:r>
            <a:rPr kumimoji="1" lang="en-US" altLang="ja-JP" sz="1400" dirty="0" err="1" smtClean="0">
              <a:latin typeface="Meiryo UI" panose="020B0604030504040204" pitchFamily="50" charset="-128"/>
              <a:ea typeface="Meiryo UI" panose="020B0604030504040204" pitchFamily="50" charset="-128"/>
            </a:rPr>
            <a:t>NDLSearch</a:t>
          </a:r>
          <a:r>
            <a:rPr kumimoji="1" lang="ja-JP" altLang="en-US" sz="1400" dirty="0" err="1" smtClean="0">
              <a:latin typeface="Meiryo UI" panose="020B0604030504040204" pitchFamily="50" charset="-128"/>
              <a:ea typeface="Meiryo UI" panose="020B0604030504040204" pitchFamily="50" charset="-128"/>
            </a:rPr>
            <a:t>、</a:t>
          </a:r>
          <a:r>
            <a:rPr kumimoji="1" lang="ja-JP" altLang="en-US" sz="1400" dirty="0" smtClean="0">
              <a:latin typeface="Meiryo UI" panose="020B0604030504040204" pitchFamily="50" charset="-128"/>
              <a:ea typeface="Meiryo UI" panose="020B0604030504040204" pitchFamily="50" charset="-128"/>
            </a:rPr>
            <a:t>デジタルアーカイブ、ナレッジが融合したシステム</a:t>
          </a:r>
          <a:endParaRPr kumimoji="1" lang="en-US" sz="1400" dirty="0">
            <a:latin typeface="Meiryo UI" panose="020B0604030504040204" pitchFamily="50" charset="-128"/>
            <a:ea typeface="Meiryo UI" panose="020B0604030504040204" pitchFamily="50" charset="-128"/>
          </a:endParaRPr>
        </a:p>
      </dgm:t>
    </dgm:pt>
    <dgm:pt modelId="{9EC092DB-9FE7-4026-A5E5-F58BFE9857FF}" type="parTrans" cxnId="{713BAF2D-1F8B-4E97-92E4-B0CAE3BD7691}">
      <dgm:prSet/>
      <dgm:spPr/>
      <dgm:t>
        <a:bodyPr/>
        <a:lstStyle/>
        <a:p>
          <a:endParaRPr kumimoji="1" lang="ja-JP" altLang="en-US"/>
        </a:p>
      </dgm:t>
    </dgm:pt>
    <dgm:pt modelId="{552E64AF-D6F7-4E36-8FC6-79FB2F314D87}" type="sibTrans" cxnId="{713BAF2D-1F8B-4E97-92E4-B0CAE3BD7691}">
      <dgm:prSet/>
      <dgm:spPr/>
      <dgm:t>
        <a:bodyPr/>
        <a:lstStyle/>
        <a:p>
          <a:endParaRPr kumimoji="1" lang="ja-JP" altLang="en-US"/>
        </a:p>
      </dgm:t>
    </dgm:pt>
    <dgm:pt modelId="{F2F6D72A-BA2A-4065-BDE0-C832394A0C0E}">
      <dgm:prSet custT="1"/>
      <dgm:spPr/>
      <dgm:t>
        <a:bodyPr/>
        <a:lstStyle/>
        <a:p>
          <a:pPr rtl="0"/>
          <a:r>
            <a:rPr kumimoji="1" lang="en-US" altLang="ja-JP" sz="1400" dirty="0" err="1" smtClean="0">
              <a:latin typeface="Meiryo UI" panose="020B0604030504040204" pitchFamily="50" charset="-128"/>
              <a:ea typeface="Meiryo UI" panose="020B0604030504040204" pitchFamily="50" charset="-128"/>
            </a:rPr>
            <a:t>NDLSerach</a:t>
          </a:r>
          <a:r>
            <a:rPr kumimoji="1" lang="ja-JP" altLang="en-US" sz="1400" dirty="0" smtClean="0">
              <a:latin typeface="Meiryo UI" panose="020B0604030504040204" pitchFamily="50" charset="-128"/>
              <a:ea typeface="Meiryo UI" panose="020B0604030504040204" pitchFamily="50" charset="-128"/>
            </a:rPr>
            <a:t>を拡張</a:t>
          </a:r>
          <a:endParaRPr kumimoji="1" lang="en-US" sz="1400" dirty="0">
            <a:latin typeface="Meiryo UI" panose="020B0604030504040204" pitchFamily="50" charset="-128"/>
            <a:ea typeface="Meiryo UI" panose="020B0604030504040204" pitchFamily="50" charset="-128"/>
          </a:endParaRPr>
        </a:p>
      </dgm:t>
    </dgm:pt>
    <dgm:pt modelId="{77072446-5D26-4DB4-BF0F-FF5A0A1DBE49}" type="parTrans" cxnId="{70678701-8273-4F12-BF8E-B2135689F09C}">
      <dgm:prSet/>
      <dgm:spPr/>
      <dgm:t>
        <a:bodyPr/>
        <a:lstStyle/>
        <a:p>
          <a:endParaRPr kumimoji="1" lang="ja-JP" altLang="en-US"/>
        </a:p>
      </dgm:t>
    </dgm:pt>
    <dgm:pt modelId="{2A2FB8A4-0D32-419E-89A5-F1635BD798B9}" type="sibTrans" cxnId="{70678701-8273-4F12-BF8E-B2135689F09C}">
      <dgm:prSet/>
      <dgm:spPr/>
      <dgm:t>
        <a:bodyPr/>
        <a:lstStyle/>
        <a:p>
          <a:endParaRPr kumimoji="1" lang="ja-JP" altLang="en-US"/>
        </a:p>
      </dgm:t>
    </dgm:pt>
    <dgm:pt modelId="{74EC0453-B5E5-4D2E-85F8-2F899FE3B6BA}">
      <dgm:prSet custT="1"/>
      <dgm:spPr/>
      <dgm:t>
        <a:bodyPr/>
        <a:lstStyle/>
        <a:p>
          <a:pPr rtl="0"/>
          <a:r>
            <a:rPr kumimoji="1" lang="en-US" altLang="ja-JP" sz="1400" dirty="0" smtClean="0">
              <a:latin typeface="Meiryo UI" panose="020B0604030504040204" pitchFamily="50" charset="-128"/>
              <a:ea typeface="Meiryo UI" panose="020B0604030504040204" pitchFamily="50" charset="-128"/>
            </a:rPr>
            <a:t>NDL</a:t>
          </a:r>
          <a:r>
            <a:rPr kumimoji="1" lang="ja-JP" altLang="en-US" sz="1400" dirty="0" smtClean="0">
              <a:latin typeface="Meiryo UI" panose="020B0604030504040204" pitchFamily="50" charset="-128"/>
              <a:ea typeface="Meiryo UI" panose="020B0604030504040204" pitchFamily="50" charset="-128"/>
            </a:rPr>
            <a:t>デジタルアーカイブを拡張</a:t>
          </a:r>
          <a:endParaRPr kumimoji="1" lang="en-US" sz="1400" dirty="0">
            <a:latin typeface="Meiryo UI" panose="020B0604030504040204" pitchFamily="50" charset="-128"/>
            <a:ea typeface="Meiryo UI" panose="020B0604030504040204" pitchFamily="50" charset="-128"/>
          </a:endParaRPr>
        </a:p>
      </dgm:t>
    </dgm:pt>
    <dgm:pt modelId="{53A3E60B-6F9F-45D5-ADFC-1F4C989FBA86}" type="parTrans" cxnId="{16A8A5B7-7777-4A9B-B397-E74D67CF5AD4}">
      <dgm:prSet/>
      <dgm:spPr/>
      <dgm:t>
        <a:bodyPr/>
        <a:lstStyle/>
        <a:p>
          <a:endParaRPr kumimoji="1" lang="ja-JP" altLang="en-US"/>
        </a:p>
      </dgm:t>
    </dgm:pt>
    <dgm:pt modelId="{6194DF4F-2406-4914-B4A3-D6EE6AAC87A2}" type="sibTrans" cxnId="{16A8A5B7-7777-4A9B-B397-E74D67CF5AD4}">
      <dgm:prSet/>
      <dgm:spPr/>
      <dgm:t>
        <a:bodyPr/>
        <a:lstStyle/>
        <a:p>
          <a:endParaRPr kumimoji="1" lang="ja-JP" altLang="en-US"/>
        </a:p>
      </dgm:t>
    </dgm:pt>
    <dgm:pt modelId="{3A5E65F0-D3E0-474E-86D7-884DD5C68C99}">
      <dgm:prSet custT="1"/>
      <dgm:spPr/>
      <dgm:t>
        <a:bodyPr/>
        <a:lstStyle/>
        <a:p>
          <a:pPr rtl="0"/>
          <a:r>
            <a:rPr kumimoji="1" lang="ja-JP" altLang="en-US" sz="1400" dirty="0" smtClean="0">
              <a:latin typeface="Meiryo UI" panose="020B0604030504040204" pitchFamily="50" charset="-128"/>
              <a:ea typeface="Meiryo UI" panose="020B0604030504040204" pitchFamily="50" charset="-128"/>
            </a:rPr>
            <a:t>次世代技術を積極的に活用して</a:t>
          </a:r>
          <a:endParaRPr kumimoji="1" lang="en-US" sz="1400" dirty="0">
            <a:latin typeface="Meiryo UI" panose="020B0604030504040204" pitchFamily="50" charset="-128"/>
            <a:ea typeface="Meiryo UI" panose="020B0604030504040204" pitchFamily="50" charset="-128"/>
          </a:endParaRPr>
        </a:p>
      </dgm:t>
    </dgm:pt>
    <dgm:pt modelId="{0D032BF9-B2D4-4836-A3E6-BE9A59DAE838}" type="parTrans" cxnId="{9C3712CC-4270-49DC-8D9A-1A4FCD186185}">
      <dgm:prSet/>
      <dgm:spPr/>
      <dgm:t>
        <a:bodyPr/>
        <a:lstStyle/>
        <a:p>
          <a:endParaRPr kumimoji="1" lang="ja-JP" altLang="en-US"/>
        </a:p>
      </dgm:t>
    </dgm:pt>
    <dgm:pt modelId="{D8499B6E-BF97-49AA-9D0D-98A4C809BDA3}" type="sibTrans" cxnId="{9C3712CC-4270-49DC-8D9A-1A4FCD186185}">
      <dgm:prSet/>
      <dgm:spPr/>
      <dgm:t>
        <a:bodyPr/>
        <a:lstStyle/>
        <a:p>
          <a:endParaRPr kumimoji="1" lang="ja-JP" altLang="en-US"/>
        </a:p>
      </dgm:t>
    </dgm:pt>
    <dgm:pt modelId="{1CCB0860-3E64-43DC-9554-313D54468EB6}">
      <dgm:prSet custT="1"/>
      <dgm:spPr/>
      <dgm:t>
        <a:bodyPr/>
        <a:lstStyle/>
        <a:p>
          <a:pPr rtl="0"/>
          <a:r>
            <a:rPr kumimoji="1" lang="en-US" altLang="ja-JP" sz="1400" dirty="0" smtClean="0">
              <a:latin typeface="Meiryo UI" panose="020B0604030504040204" pitchFamily="50" charset="-128"/>
              <a:ea typeface="Meiryo UI" panose="020B0604030504040204" pitchFamily="50" charset="-128"/>
            </a:rPr>
            <a:t>NDL-OPAC</a:t>
          </a:r>
          <a:r>
            <a:rPr kumimoji="1" lang="ja-JP" altLang="en-US" sz="1400" dirty="0" smtClean="0">
              <a:latin typeface="Meiryo UI" panose="020B0604030504040204" pitchFamily="50" charset="-128"/>
              <a:ea typeface="Meiryo UI" panose="020B0604030504040204" pitchFamily="50" charset="-128"/>
            </a:rPr>
            <a:t>のリニューアル</a:t>
          </a:r>
          <a:endParaRPr kumimoji="1" lang="en-US" sz="1400" dirty="0">
            <a:latin typeface="Meiryo UI" panose="020B0604030504040204" pitchFamily="50" charset="-128"/>
            <a:ea typeface="Meiryo UI" panose="020B0604030504040204" pitchFamily="50" charset="-128"/>
          </a:endParaRPr>
        </a:p>
      </dgm:t>
    </dgm:pt>
    <dgm:pt modelId="{73678317-505B-4314-A817-01337E06C183}" type="parTrans" cxnId="{4682E6D1-7A59-40C3-9EE5-50AC3ADDE81C}">
      <dgm:prSet/>
      <dgm:spPr/>
      <dgm:t>
        <a:bodyPr/>
        <a:lstStyle/>
        <a:p>
          <a:endParaRPr kumimoji="1" lang="ja-JP" altLang="en-US"/>
        </a:p>
      </dgm:t>
    </dgm:pt>
    <dgm:pt modelId="{09C39314-58EE-4576-A331-2D38D2B33C73}" type="sibTrans" cxnId="{4682E6D1-7A59-40C3-9EE5-50AC3ADDE81C}">
      <dgm:prSet/>
      <dgm:spPr/>
      <dgm:t>
        <a:bodyPr/>
        <a:lstStyle/>
        <a:p>
          <a:endParaRPr kumimoji="1" lang="ja-JP" altLang="en-US"/>
        </a:p>
      </dgm:t>
    </dgm:pt>
    <dgm:pt modelId="{E7C0CB01-AF64-4561-A05A-6FED44EA52A2}">
      <dgm:prSet custT="1"/>
      <dgm:spPr/>
      <dgm:t>
        <a:bodyPr/>
        <a:lstStyle/>
        <a:p>
          <a:pPr rtl="0"/>
          <a:r>
            <a:rPr kumimoji="1" lang="en-US" altLang="ja-JP" sz="1400" dirty="0" smtClean="0">
              <a:latin typeface="Meiryo UI" panose="020B0604030504040204" pitchFamily="50" charset="-128"/>
              <a:ea typeface="Meiryo UI" panose="020B0604030504040204" pitchFamily="50" charset="-128"/>
            </a:rPr>
            <a:t>NDL</a:t>
          </a:r>
          <a:r>
            <a:rPr kumimoji="1" lang="ja-JP" altLang="en-US" sz="1400" dirty="0" smtClean="0">
              <a:latin typeface="Meiryo UI" panose="020B0604030504040204" pitchFamily="50" charset="-128"/>
              <a:ea typeface="Meiryo UI" panose="020B0604030504040204" pitchFamily="50" charset="-128"/>
            </a:rPr>
            <a:t>デジタルアーカイブのリニューアル</a:t>
          </a:r>
          <a:endParaRPr kumimoji="1" lang="en-US" sz="1400" dirty="0">
            <a:latin typeface="Meiryo UI" panose="020B0604030504040204" pitchFamily="50" charset="-128"/>
            <a:ea typeface="Meiryo UI" panose="020B0604030504040204" pitchFamily="50" charset="-128"/>
          </a:endParaRPr>
        </a:p>
      </dgm:t>
    </dgm:pt>
    <dgm:pt modelId="{F285FD00-D668-468A-BCDE-B35A17D593C5}" type="parTrans" cxnId="{8F171EB5-A2AA-4B60-BB2A-9B6809A28CD6}">
      <dgm:prSet/>
      <dgm:spPr/>
      <dgm:t>
        <a:bodyPr/>
        <a:lstStyle/>
        <a:p>
          <a:endParaRPr kumimoji="1" lang="ja-JP" altLang="en-US"/>
        </a:p>
      </dgm:t>
    </dgm:pt>
    <dgm:pt modelId="{41E5DD5D-68F8-4DF0-8719-6D557567E9EE}" type="sibTrans" cxnId="{8F171EB5-A2AA-4B60-BB2A-9B6809A28CD6}">
      <dgm:prSet/>
      <dgm:spPr/>
      <dgm:t>
        <a:bodyPr/>
        <a:lstStyle/>
        <a:p>
          <a:endParaRPr kumimoji="1" lang="ja-JP" altLang="en-US"/>
        </a:p>
      </dgm:t>
    </dgm:pt>
    <dgm:pt modelId="{FB7AF221-86A8-4A65-B689-16D57C838460}" type="pres">
      <dgm:prSet presAssocID="{2E2439F4-AFB1-432E-97DD-51B17B07EE14}" presName="arrowDiagram" presStyleCnt="0">
        <dgm:presLayoutVars>
          <dgm:chMax val="5"/>
          <dgm:dir/>
          <dgm:resizeHandles val="exact"/>
        </dgm:presLayoutVars>
      </dgm:prSet>
      <dgm:spPr/>
      <dgm:t>
        <a:bodyPr/>
        <a:lstStyle/>
        <a:p>
          <a:endParaRPr kumimoji="1" lang="ja-JP" altLang="en-US"/>
        </a:p>
      </dgm:t>
    </dgm:pt>
    <dgm:pt modelId="{B81CAE3C-C9BE-42EB-B99E-B84F425E6ED3}" type="pres">
      <dgm:prSet presAssocID="{2E2439F4-AFB1-432E-97DD-51B17B07EE14}" presName="arrow" presStyleLbl="bgShp" presStyleIdx="0" presStyleCnt="1"/>
      <dgm:spPr/>
      <dgm:t>
        <a:bodyPr/>
        <a:lstStyle/>
        <a:p>
          <a:endParaRPr kumimoji="1" lang="ja-JP" altLang="en-US"/>
        </a:p>
      </dgm:t>
    </dgm:pt>
    <dgm:pt modelId="{4C5495D0-0DA2-4F12-AC89-9C54C3246B3E}" type="pres">
      <dgm:prSet presAssocID="{2E2439F4-AFB1-432E-97DD-51B17B07EE14}" presName="arrowDiagram4" presStyleCnt="0"/>
      <dgm:spPr/>
      <dgm:t>
        <a:bodyPr/>
        <a:lstStyle/>
        <a:p>
          <a:endParaRPr kumimoji="1" lang="ja-JP" altLang="en-US"/>
        </a:p>
      </dgm:t>
    </dgm:pt>
    <dgm:pt modelId="{A6268563-9BD9-46D8-B633-286B73DA61A4}" type="pres">
      <dgm:prSet presAssocID="{87056025-FDE9-4CFE-86A3-9910B45EEA82}" presName="bullet4a" presStyleLbl="node1" presStyleIdx="0" presStyleCnt="4"/>
      <dgm:spPr/>
      <dgm:t>
        <a:bodyPr/>
        <a:lstStyle/>
        <a:p>
          <a:endParaRPr kumimoji="1" lang="ja-JP" altLang="en-US"/>
        </a:p>
      </dgm:t>
    </dgm:pt>
    <dgm:pt modelId="{5F36DAA9-E240-40E5-9DDD-BDBF00436F21}" type="pres">
      <dgm:prSet presAssocID="{87056025-FDE9-4CFE-86A3-9910B45EEA82}" presName="textBox4a" presStyleLbl="revTx" presStyleIdx="0" presStyleCnt="4" custScaleX="142608" custScaleY="70181" custLinFactNeighborX="4969" custLinFactNeighborY="1501">
        <dgm:presLayoutVars>
          <dgm:bulletEnabled val="1"/>
        </dgm:presLayoutVars>
      </dgm:prSet>
      <dgm:spPr/>
      <dgm:t>
        <a:bodyPr/>
        <a:lstStyle/>
        <a:p>
          <a:endParaRPr kumimoji="1" lang="ja-JP" altLang="en-US"/>
        </a:p>
      </dgm:t>
    </dgm:pt>
    <dgm:pt modelId="{BD17FA72-9855-4E75-AB3B-DDB30DCDAED4}" type="pres">
      <dgm:prSet presAssocID="{142F56AE-3998-42A6-BE35-BB5F2B29F8F6}" presName="bullet4b" presStyleLbl="node1" presStyleIdx="1" presStyleCnt="4"/>
      <dgm:spPr/>
      <dgm:t>
        <a:bodyPr/>
        <a:lstStyle/>
        <a:p>
          <a:endParaRPr kumimoji="1" lang="ja-JP" altLang="en-US"/>
        </a:p>
      </dgm:t>
    </dgm:pt>
    <dgm:pt modelId="{BC62364C-48EB-4B04-8CFE-E01CBD6099CE}" type="pres">
      <dgm:prSet presAssocID="{142F56AE-3998-42A6-BE35-BB5F2B29F8F6}" presName="textBox4b" presStyleLbl="revTx" presStyleIdx="1" presStyleCnt="4" custScaleX="113154" custScaleY="74130" custLinFactNeighborX="8234" custLinFactNeighborY="-7764">
        <dgm:presLayoutVars>
          <dgm:bulletEnabled val="1"/>
        </dgm:presLayoutVars>
      </dgm:prSet>
      <dgm:spPr/>
      <dgm:t>
        <a:bodyPr/>
        <a:lstStyle/>
        <a:p>
          <a:endParaRPr kumimoji="1" lang="ja-JP" altLang="en-US"/>
        </a:p>
      </dgm:t>
    </dgm:pt>
    <dgm:pt modelId="{B4A04A10-50A5-46BE-A37B-F5BA61E75A89}" type="pres">
      <dgm:prSet presAssocID="{8587C3FF-0B00-4433-AF03-FD891DFA15D6}" presName="bullet4c" presStyleLbl="node1" presStyleIdx="2" presStyleCnt="4"/>
      <dgm:spPr/>
      <dgm:t>
        <a:bodyPr/>
        <a:lstStyle/>
        <a:p>
          <a:endParaRPr kumimoji="1" lang="ja-JP" altLang="en-US"/>
        </a:p>
      </dgm:t>
    </dgm:pt>
    <dgm:pt modelId="{66713AEF-92C2-4C81-919B-7E89E9C1366B}" type="pres">
      <dgm:prSet presAssocID="{8587C3FF-0B00-4433-AF03-FD891DFA15D6}" presName="textBox4c" presStyleLbl="revTx" presStyleIdx="2" presStyleCnt="4" custLinFactNeighborY="0">
        <dgm:presLayoutVars>
          <dgm:bulletEnabled val="1"/>
        </dgm:presLayoutVars>
      </dgm:prSet>
      <dgm:spPr/>
      <dgm:t>
        <a:bodyPr/>
        <a:lstStyle/>
        <a:p>
          <a:endParaRPr kumimoji="1" lang="ja-JP" altLang="en-US"/>
        </a:p>
      </dgm:t>
    </dgm:pt>
    <dgm:pt modelId="{6972E3A6-A04F-4D78-9A24-BB3698F11105}" type="pres">
      <dgm:prSet presAssocID="{9F4F7B7A-9BA4-4BDB-837C-49A380487250}" presName="bullet4d" presStyleLbl="node1" presStyleIdx="3" presStyleCnt="4"/>
      <dgm:spPr/>
      <dgm:t>
        <a:bodyPr/>
        <a:lstStyle/>
        <a:p>
          <a:endParaRPr kumimoji="1" lang="ja-JP" altLang="en-US"/>
        </a:p>
      </dgm:t>
    </dgm:pt>
    <dgm:pt modelId="{8F33AE7E-3570-40CB-BB84-04D81771F566}" type="pres">
      <dgm:prSet presAssocID="{9F4F7B7A-9BA4-4BDB-837C-49A380487250}" presName="textBox4d" presStyleLbl="revTx" presStyleIdx="3" presStyleCnt="4" custScaleX="109266" custLinFactNeighborX="2945" custLinFactNeighborY="-2987">
        <dgm:presLayoutVars>
          <dgm:bulletEnabled val="1"/>
        </dgm:presLayoutVars>
      </dgm:prSet>
      <dgm:spPr/>
      <dgm:t>
        <a:bodyPr/>
        <a:lstStyle/>
        <a:p>
          <a:endParaRPr kumimoji="1" lang="ja-JP" altLang="en-US"/>
        </a:p>
      </dgm:t>
    </dgm:pt>
  </dgm:ptLst>
  <dgm:cxnLst>
    <dgm:cxn modelId="{27D4E8BE-65ED-467E-BF50-C94D8C7190A6}" srcId="{87056025-FDE9-4CFE-86A3-9910B45EEA82}" destId="{671ADDFB-22E4-4DC6-80EE-19004C1F3C26}" srcOrd="0" destOrd="0" parTransId="{41FD1E44-F246-457C-921A-F3ECD2D42E0B}" sibTransId="{ACB06428-6EF1-4613-924C-66BF527BE7FC}"/>
    <dgm:cxn modelId="{4B681F28-EFA4-4901-8AA2-0A3DA864FCF3}" type="presOf" srcId="{D2D5AC81-86FD-4598-8FAC-69475D303CAE}" destId="{8F33AE7E-3570-40CB-BB84-04D81771F566}" srcOrd="0" destOrd="7" presId="urn:microsoft.com/office/officeart/2005/8/layout/arrow2"/>
    <dgm:cxn modelId="{2E62D489-E61F-4CFF-93A0-73DD69E38739}" type="presOf" srcId="{8587C3FF-0B00-4433-AF03-FD891DFA15D6}" destId="{66713AEF-92C2-4C81-919B-7E89E9C1366B}" srcOrd="0" destOrd="0" presId="urn:microsoft.com/office/officeart/2005/8/layout/arrow2"/>
    <dgm:cxn modelId="{CA7C8370-3BA3-4689-8E8E-A9962C604222}" type="presOf" srcId="{4A470824-7F87-4449-B4E0-DB23D97F270E}" destId="{8F33AE7E-3570-40CB-BB84-04D81771F566}" srcOrd="0" destOrd="3" presId="urn:microsoft.com/office/officeart/2005/8/layout/arrow2"/>
    <dgm:cxn modelId="{34436B94-A5AC-4D1C-8332-9F736B903EBD}" srcId="{2E2439F4-AFB1-432E-97DD-51B17B07EE14}" destId="{9F4F7B7A-9BA4-4BDB-837C-49A380487250}" srcOrd="3" destOrd="0" parTransId="{1A095D61-0AF4-4209-A98C-FB10F099D2FB}" sibTransId="{B5B5255A-A796-4E8D-9BEC-76B4AD433429}"/>
    <dgm:cxn modelId="{07F13C44-4E8F-459F-82E6-2EF022C3508F}" type="presOf" srcId="{142F56AE-3998-42A6-BE35-BB5F2B29F8F6}" destId="{BC62364C-48EB-4B04-8CFE-E01CBD6099CE}" srcOrd="0" destOrd="0" presId="urn:microsoft.com/office/officeart/2005/8/layout/arrow2"/>
    <dgm:cxn modelId="{0D9480C7-7113-4D7B-99C3-403FB9EBDBE4}" type="presOf" srcId="{3A5E65F0-D3E0-474E-86D7-884DD5C68C99}" destId="{66713AEF-92C2-4C81-919B-7E89E9C1366B}" srcOrd="0" destOrd="4" presId="urn:microsoft.com/office/officeart/2005/8/layout/arrow2"/>
    <dgm:cxn modelId="{DF04244D-B7DD-45F1-BB59-146141BCDFE7}" type="presOf" srcId="{2E2439F4-AFB1-432E-97DD-51B17B07EE14}" destId="{FB7AF221-86A8-4A65-B689-16D57C838460}" srcOrd="0" destOrd="0" presId="urn:microsoft.com/office/officeart/2005/8/layout/arrow2"/>
    <dgm:cxn modelId="{87B15662-F5AC-47F9-A5FF-AFDD773981E3}" srcId="{EEA78220-BDA6-469C-B8DC-748AA9E073E9}" destId="{6AD3BF7A-5B46-4BCE-8133-11823F5B24F5}" srcOrd="0" destOrd="0" parTransId="{8E5C8AE3-C331-47DD-8EC1-267DF0890708}" sibTransId="{0ECF3D3C-7A69-41C1-BC13-7292D413EE01}"/>
    <dgm:cxn modelId="{18159E05-EC29-46A2-A93F-ECE2DC398F67}" srcId="{2E2439F4-AFB1-432E-97DD-51B17B07EE14}" destId="{87056025-FDE9-4CFE-86A3-9910B45EEA82}" srcOrd="0" destOrd="0" parTransId="{8D84653D-3F9A-4760-B26B-7EFBA8B2A2D0}" sibTransId="{AA3FCB3D-D0C3-451B-B27F-425E6EB0D068}"/>
    <dgm:cxn modelId="{5257A64E-E947-4F52-9C8D-363E3514DA10}" srcId="{9E314FD9-F285-49CD-A3B2-9B33E8B949A6}" destId="{D2D5AC81-86FD-4598-8FAC-69475D303CAE}" srcOrd="0" destOrd="0" parTransId="{EAEC6225-C71B-4CA1-9C45-DADB158E40BE}" sibTransId="{0BC6CE11-17B1-42DB-B5A6-D3A57650D196}"/>
    <dgm:cxn modelId="{416F811D-6AA9-46D8-A843-6AA0C3FE11AB}" type="presOf" srcId="{6AD3BF7A-5B46-4BCE-8133-11823F5B24F5}" destId="{8F33AE7E-3570-40CB-BB84-04D81771F566}" srcOrd="0" destOrd="2" presId="urn:microsoft.com/office/officeart/2005/8/layout/arrow2"/>
    <dgm:cxn modelId="{F8BAE62F-A6CB-4197-A2C4-7430CF7D51D8}" type="presOf" srcId="{6D1B3890-175B-41DF-9E37-A15E47AE8B92}" destId="{8F33AE7E-3570-40CB-BB84-04D81771F566}" srcOrd="0" destOrd="5" presId="urn:microsoft.com/office/officeart/2005/8/layout/arrow2"/>
    <dgm:cxn modelId="{11C79C74-A38B-44C1-9FA4-63A76A4AAC1C}" srcId="{2E2439F4-AFB1-432E-97DD-51B17B07EE14}" destId="{142F56AE-3998-42A6-BE35-BB5F2B29F8F6}" srcOrd="1" destOrd="0" parTransId="{DF85B295-35A4-48D1-8693-558E57B1495C}" sibTransId="{3AC08496-2929-446B-87EB-06B61C51339C}"/>
    <dgm:cxn modelId="{713BAF2D-1F8B-4E97-92E4-B0CAE3BD7691}" srcId="{4A470824-7F87-4449-B4E0-DB23D97F270E}" destId="{FD1850B0-BCBF-46D2-8124-B08B99F4C2FA}" srcOrd="0" destOrd="0" parTransId="{9EC092DB-9FE7-4026-A5E5-F58BFE9857FF}" sibTransId="{552E64AF-D6F7-4E36-8FC6-79FB2F314D87}"/>
    <dgm:cxn modelId="{9BA8F517-CE60-499A-8AE0-B806D6BE7D2E}" type="presOf" srcId="{671ADDFB-22E4-4DC6-80EE-19004C1F3C26}" destId="{5F36DAA9-E240-40E5-9DDD-BDBF00436F21}" srcOrd="0" destOrd="1" presId="urn:microsoft.com/office/officeart/2005/8/layout/arrow2"/>
    <dgm:cxn modelId="{B6E3467D-CA95-4DF2-AACE-6C1D2E15349C}" type="presOf" srcId="{E7C0CB01-AF64-4561-A05A-6FED44EA52A2}" destId="{BC62364C-48EB-4B04-8CFE-E01CBD6099CE}" srcOrd="0" destOrd="3" presId="urn:microsoft.com/office/officeart/2005/8/layout/arrow2"/>
    <dgm:cxn modelId="{C989B4AD-C632-4434-9F38-A1023E992650}" type="presOf" srcId="{EEA78220-BDA6-469C-B8DC-748AA9E073E9}" destId="{8F33AE7E-3570-40CB-BB84-04D81771F566}" srcOrd="0" destOrd="1" presId="urn:microsoft.com/office/officeart/2005/8/layout/arrow2"/>
    <dgm:cxn modelId="{998ED8BF-5243-4B43-9894-B39AAAE368A1}" type="presOf" srcId="{9F4F7B7A-9BA4-4BDB-837C-49A380487250}" destId="{8F33AE7E-3570-40CB-BB84-04D81771F566}" srcOrd="0" destOrd="0" presId="urn:microsoft.com/office/officeart/2005/8/layout/arrow2"/>
    <dgm:cxn modelId="{8F171EB5-A2AA-4B60-BB2A-9B6809A28CD6}" srcId="{142F56AE-3998-42A6-BE35-BB5F2B29F8F6}" destId="{E7C0CB01-AF64-4561-A05A-6FED44EA52A2}" srcOrd="2" destOrd="0" parTransId="{F285FD00-D668-468A-BCDE-B35A17D593C5}" sibTransId="{41E5DD5D-68F8-4DF0-8719-6D557567E9EE}"/>
    <dgm:cxn modelId="{8603E9C8-D5B9-4759-9050-EB72C2B1AB64}" srcId="{9F4F7B7A-9BA4-4BDB-837C-49A380487250}" destId="{6D1B3890-175B-41DF-9E37-A15E47AE8B92}" srcOrd="2" destOrd="0" parTransId="{28FB1F0D-BC6F-45CC-B0F5-C47FF690FE34}" sibTransId="{1A21927A-3D85-40BA-851B-1981C696FFDF}"/>
    <dgm:cxn modelId="{28EF4FCE-ADB3-40AF-A920-AC7594A363AF}" type="presOf" srcId="{9E314FD9-F285-49CD-A3B2-9B33E8B949A6}" destId="{8F33AE7E-3570-40CB-BB84-04D81771F566}" srcOrd="0" destOrd="6" presId="urn:microsoft.com/office/officeart/2005/8/layout/arrow2"/>
    <dgm:cxn modelId="{9C3712CC-4270-49DC-8D9A-1A4FCD186185}" srcId="{8587C3FF-0B00-4433-AF03-FD891DFA15D6}" destId="{3A5E65F0-D3E0-474E-86D7-884DD5C68C99}" srcOrd="1" destOrd="0" parTransId="{0D032BF9-B2D4-4836-A3E6-BE9A59DAE838}" sibTransId="{D8499B6E-BF97-49AA-9D0D-98A4C809BDA3}"/>
    <dgm:cxn modelId="{44506375-783F-47D3-9276-8D0153F732C4}" type="presOf" srcId="{F2F6D72A-BA2A-4065-BDE0-C832394A0C0E}" destId="{66713AEF-92C2-4C81-919B-7E89E9C1366B}" srcOrd="0" destOrd="2" presId="urn:microsoft.com/office/officeart/2005/8/layout/arrow2"/>
    <dgm:cxn modelId="{91CF3D63-7770-4327-9900-66147F091201}" srcId="{9F4F7B7A-9BA4-4BDB-837C-49A380487250}" destId="{4A470824-7F87-4449-B4E0-DB23D97F270E}" srcOrd="1" destOrd="0" parTransId="{A2D9064E-0604-4A43-9E3E-876DE4A19D77}" sibTransId="{BFFAFA03-210B-40F6-B75D-C54187CCE8ED}"/>
    <dgm:cxn modelId="{16A8A5B7-7777-4A9B-B397-E74D67CF5AD4}" srcId="{B0BB6382-0024-4C80-AA7F-4179B83910A0}" destId="{74EC0453-B5E5-4D2E-85F8-2F899FE3B6BA}" srcOrd="1" destOrd="0" parTransId="{53A3E60B-6F9F-45D5-ADFC-1F4C989FBA86}" sibTransId="{6194DF4F-2406-4914-B4A3-D6EE6AAC87A2}"/>
    <dgm:cxn modelId="{A0D6B9C6-7D2F-47B5-9FDB-C6C6E4679203}" type="presOf" srcId="{87056025-FDE9-4CFE-86A3-9910B45EEA82}" destId="{5F36DAA9-E240-40E5-9DDD-BDBF00436F21}" srcOrd="0" destOrd="0" presId="urn:microsoft.com/office/officeart/2005/8/layout/arrow2"/>
    <dgm:cxn modelId="{094422C6-653E-4733-9EDC-3E6C2A387F54}" type="presOf" srcId="{22E05018-9763-4A60-8187-6CDFBF262EE7}" destId="{BC62364C-48EB-4B04-8CFE-E01CBD6099CE}" srcOrd="0" destOrd="1" presId="urn:microsoft.com/office/officeart/2005/8/layout/arrow2"/>
    <dgm:cxn modelId="{70678701-8273-4F12-BF8E-B2135689F09C}" srcId="{B0BB6382-0024-4C80-AA7F-4179B83910A0}" destId="{F2F6D72A-BA2A-4065-BDE0-C832394A0C0E}" srcOrd="0" destOrd="0" parTransId="{77072446-5D26-4DB4-BF0F-FF5A0A1DBE49}" sibTransId="{2A2FB8A4-0D32-419E-89A5-F1635BD798B9}"/>
    <dgm:cxn modelId="{FEA836A8-BA6C-48B9-A0B1-11B83A424059}" type="presOf" srcId="{FD1850B0-BCBF-46D2-8124-B08B99F4C2FA}" destId="{8F33AE7E-3570-40CB-BB84-04D81771F566}" srcOrd="0" destOrd="4" presId="urn:microsoft.com/office/officeart/2005/8/layout/arrow2"/>
    <dgm:cxn modelId="{E7C3EBF1-145A-4012-B7EE-CF8EB522687B}" type="presOf" srcId="{1CCB0860-3E64-43DC-9554-313D54468EB6}" destId="{BC62364C-48EB-4B04-8CFE-E01CBD6099CE}" srcOrd="0" destOrd="2" presId="urn:microsoft.com/office/officeart/2005/8/layout/arrow2"/>
    <dgm:cxn modelId="{89C3495D-2F77-4E9A-A2F1-2CA7FBA75ADE}" srcId="{2E2439F4-AFB1-432E-97DD-51B17B07EE14}" destId="{8587C3FF-0B00-4433-AF03-FD891DFA15D6}" srcOrd="2" destOrd="0" parTransId="{3683412B-4A30-4E1C-823D-615FFC270250}" sibTransId="{6312CFF8-272D-41E2-8E4E-96B38C744DC2}"/>
    <dgm:cxn modelId="{C495A01F-6967-4ACF-91C1-0129ECB49F1A}" srcId="{9F4F7B7A-9BA4-4BDB-837C-49A380487250}" destId="{9E314FD9-F285-49CD-A3B2-9B33E8B949A6}" srcOrd="3" destOrd="0" parTransId="{40D48271-9DED-47AE-ACB9-A6E980DA8044}" sibTransId="{034295F2-A03C-4908-80C5-D4DCD1B1F323}"/>
    <dgm:cxn modelId="{0CE4E693-FCA1-48E1-BF31-05477B1E59E3}" srcId="{142F56AE-3998-42A6-BE35-BB5F2B29F8F6}" destId="{22E05018-9763-4A60-8187-6CDFBF262EE7}" srcOrd="0" destOrd="0" parTransId="{F05783C4-E354-407D-A877-3312662B4C00}" sibTransId="{F432F35A-2A7E-41A2-BE6C-E5DADA8F658D}"/>
    <dgm:cxn modelId="{3E5CE5BC-7F06-492A-AF0B-2A36759F96F8}" srcId="{8587C3FF-0B00-4433-AF03-FD891DFA15D6}" destId="{B0BB6382-0024-4C80-AA7F-4179B83910A0}" srcOrd="0" destOrd="0" parTransId="{4ADEFFBB-DC97-4DCB-89E6-3BFF5B52E99F}" sibTransId="{DAAABBD3-C8B4-43C9-B56E-143B1CF70BBB}"/>
    <dgm:cxn modelId="{50837F4E-3468-4119-A98E-CD3FC866B17B}" type="presOf" srcId="{B0BB6382-0024-4C80-AA7F-4179B83910A0}" destId="{66713AEF-92C2-4C81-919B-7E89E9C1366B}" srcOrd="0" destOrd="1" presId="urn:microsoft.com/office/officeart/2005/8/layout/arrow2"/>
    <dgm:cxn modelId="{046221B3-B13B-4F67-B2B2-309FA375DBF0}" srcId="{9F4F7B7A-9BA4-4BDB-837C-49A380487250}" destId="{EEA78220-BDA6-469C-B8DC-748AA9E073E9}" srcOrd="0" destOrd="0" parTransId="{27BBC35A-1409-43BA-8C9C-59CEEE989D36}" sibTransId="{3E7676A8-819E-43AF-B505-34BD7929A930}"/>
    <dgm:cxn modelId="{4682E6D1-7A59-40C3-9EE5-50AC3ADDE81C}" srcId="{142F56AE-3998-42A6-BE35-BB5F2B29F8F6}" destId="{1CCB0860-3E64-43DC-9554-313D54468EB6}" srcOrd="1" destOrd="0" parTransId="{73678317-505B-4314-A817-01337E06C183}" sibTransId="{09C39314-58EE-4576-A331-2D38D2B33C73}"/>
    <dgm:cxn modelId="{9D2834FA-4E64-4999-9918-F2645C06D5F6}" type="presOf" srcId="{74EC0453-B5E5-4D2E-85F8-2F899FE3B6BA}" destId="{66713AEF-92C2-4C81-919B-7E89E9C1366B}" srcOrd="0" destOrd="3" presId="urn:microsoft.com/office/officeart/2005/8/layout/arrow2"/>
    <dgm:cxn modelId="{F0AD3D5C-ECCC-40BD-87D8-816662B62C7C}" type="presParOf" srcId="{FB7AF221-86A8-4A65-B689-16D57C838460}" destId="{B81CAE3C-C9BE-42EB-B99E-B84F425E6ED3}" srcOrd="0" destOrd="0" presId="urn:microsoft.com/office/officeart/2005/8/layout/arrow2"/>
    <dgm:cxn modelId="{456AE7F0-D86C-45EE-AD93-13ECEBE6229C}" type="presParOf" srcId="{FB7AF221-86A8-4A65-B689-16D57C838460}" destId="{4C5495D0-0DA2-4F12-AC89-9C54C3246B3E}" srcOrd="1" destOrd="0" presId="urn:microsoft.com/office/officeart/2005/8/layout/arrow2"/>
    <dgm:cxn modelId="{BA109606-1643-48B5-815A-CCCA59FEE67D}" type="presParOf" srcId="{4C5495D0-0DA2-4F12-AC89-9C54C3246B3E}" destId="{A6268563-9BD9-46D8-B633-286B73DA61A4}" srcOrd="0" destOrd="0" presId="urn:microsoft.com/office/officeart/2005/8/layout/arrow2"/>
    <dgm:cxn modelId="{4D51764C-D90D-4ECD-97ED-9BDD200E0C94}" type="presParOf" srcId="{4C5495D0-0DA2-4F12-AC89-9C54C3246B3E}" destId="{5F36DAA9-E240-40E5-9DDD-BDBF00436F21}" srcOrd="1" destOrd="0" presId="urn:microsoft.com/office/officeart/2005/8/layout/arrow2"/>
    <dgm:cxn modelId="{49AC4689-49A3-4812-BF02-A4D82AEAAE05}" type="presParOf" srcId="{4C5495D0-0DA2-4F12-AC89-9C54C3246B3E}" destId="{BD17FA72-9855-4E75-AB3B-DDB30DCDAED4}" srcOrd="2" destOrd="0" presId="urn:microsoft.com/office/officeart/2005/8/layout/arrow2"/>
    <dgm:cxn modelId="{736397C9-F06A-4F63-94DF-70AA11125712}" type="presParOf" srcId="{4C5495D0-0DA2-4F12-AC89-9C54C3246B3E}" destId="{BC62364C-48EB-4B04-8CFE-E01CBD6099CE}" srcOrd="3" destOrd="0" presId="urn:microsoft.com/office/officeart/2005/8/layout/arrow2"/>
    <dgm:cxn modelId="{FF31D79F-F629-48D7-9CA5-90C9A2F8B593}" type="presParOf" srcId="{4C5495D0-0DA2-4F12-AC89-9C54C3246B3E}" destId="{B4A04A10-50A5-46BE-A37B-F5BA61E75A89}" srcOrd="4" destOrd="0" presId="urn:microsoft.com/office/officeart/2005/8/layout/arrow2"/>
    <dgm:cxn modelId="{BBF6225B-BD80-4BA5-BE25-5E0A2AC3B6AC}" type="presParOf" srcId="{4C5495D0-0DA2-4F12-AC89-9C54C3246B3E}" destId="{66713AEF-92C2-4C81-919B-7E89E9C1366B}" srcOrd="5" destOrd="0" presId="urn:microsoft.com/office/officeart/2005/8/layout/arrow2"/>
    <dgm:cxn modelId="{44D5AA54-2994-4A27-9DA4-306F0AD3924F}" type="presParOf" srcId="{4C5495D0-0DA2-4F12-AC89-9C54C3246B3E}" destId="{6972E3A6-A04F-4D78-9A24-BB3698F11105}" srcOrd="6" destOrd="0" presId="urn:microsoft.com/office/officeart/2005/8/layout/arrow2"/>
    <dgm:cxn modelId="{E7724BB3-87FA-4F34-B96C-65EC464CE7C0}" type="presParOf" srcId="{4C5495D0-0DA2-4F12-AC89-9C54C3246B3E}" destId="{8F33AE7E-3570-40CB-BB84-04D81771F566}" srcOrd="7"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678B9E-79DE-4DEE-AFE5-C31B8941EFFF}" type="doc">
      <dgm:prSet loTypeId="urn:microsoft.com/office/officeart/2005/8/layout/chevron2" loCatId="process" qsTypeId="urn:microsoft.com/office/officeart/2005/8/quickstyle/3d1" qsCatId="3D" csTypeId="urn:microsoft.com/office/officeart/2005/8/colors/accent1_2" csCatId="accent1" phldr="1"/>
      <dgm:spPr/>
      <dgm:t>
        <a:bodyPr/>
        <a:lstStyle/>
        <a:p>
          <a:endParaRPr kumimoji="1" lang="ja-JP" altLang="en-US"/>
        </a:p>
      </dgm:t>
    </dgm:pt>
    <dgm:pt modelId="{7DBEFFCB-E290-4C29-A4C0-51305A75AD63}">
      <dgm:prSet custT="1"/>
      <dgm:spPr/>
      <dgm:t>
        <a:bodyPr/>
        <a:lstStyle/>
        <a:p>
          <a:pPr rtl="0"/>
          <a:r>
            <a:rPr kumimoji="1" lang="ja-JP" altLang="en-US" sz="1200" dirty="0" smtClean="0">
              <a:latin typeface="Meiryo UI" panose="020B0604030504040204" pitchFamily="50" charset="-128"/>
              <a:ea typeface="Meiryo UI" panose="020B0604030504040204" pitchFamily="50" charset="-128"/>
            </a:rPr>
            <a:t>大震災アーカイブの構築</a:t>
          </a:r>
          <a:r>
            <a:rPr kumimoji="1" lang="ja-JP" sz="1200" dirty="0" smtClean="0">
              <a:latin typeface="Meiryo UI" panose="020B0604030504040204" pitchFamily="50" charset="-128"/>
              <a:ea typeface="Meiryo UI" panose="020B0604030504040204" pitchFamily="50" charset="-128"/>
            </a:rPr>
            <a:t>を目指して</a:t>
          </a:r>
          <a:endParaRPr kumimoji="1" lang="en-US" sz="1200" dirty="0">
            <a:latin typeface="Meiryo UI" panose="020B0604030504040204" pitchFamily="50" charset="-128"/>
            <a:ea typeface="Meiryo UI" panose="020B0604030504040204" pitchFamily="50" charset="-128"/>
          </a:endParaRPr>
        </a:p>
      </dgm:t>
    </dgm:pt>
    <dgm:pt modelId="{A31C53BD-F97E-484C-A1C7-6D6418E90ED1}" type="parTrans" cxnId="{B5FFC061-4455-4194-A01D-19FF19B9D21D}">
      <dgm:prSet/>
      <dgm:spPr/>
      <dgm:t>
        <a:bodyPr/>
        <a:lstStyle/>
        <a:p>
          <a:endParaRPr kumimoji="1" lang="ja-JP" altLang="en-US"/>
        </a:p>
      </dgm:t>
    </dgm:pt>
    <dgm:pt modelId="{DB00AE2A-3A4F-4C58-A57C-97B983C0AFB1}" type="sibTrans" cxnId="{B5FFC061-4455-4194-A01D-19FF19B9D21D}">
      <dgm:prSet/>
      <dgm:spPr/>
      <dgm:t>
        <a:bodyPr/>
        <a:lstStyle/>
        <a:p>
          <a:endParaRPr kumimoji="1" lang="ja-JP" altLang="en-US"/>
        </a:p>
      </dgm:t>
    </dgm:pt>
    <dgm:pt modelId="{75775F5F-F8C0-451C-B244-4299713CD7BF}">
      <dgm:prSet custT="1"/>
      <dgm:spPr/>
      <dgm:t>
        <a:bodyPr/>
        <a:lstStyle/>
        <a:p>
          <a:pPr rtl="0"/>
          <a:r>
            <a:rPr kumimoji="1" lang="ja-JP" altLang="en-US" sz="1200" dirty="0" smtClean="0">
              <a:latin typeface="Meiryo UI" panose="020B0604030504040204" pitchFamily="50" charset="-128"/>
              <a:ea typeface="Meiryo UI" panose="020B0604030504040204" pitchFamily="50" charset="-128"/>
            </a:rPr>
            <a:t>知識情報基盤の構築を</a:t>
          </a:r>
          <a:r>
            <a:rPr kumimoji="1" lang="ja-JP" sz="1200" dirty="0" smtClean="0">
              <a:latin typeface="Meiryo UI" panose="020B0604030504040204" pitchFamily="50" charset="-128"/>
              <a:ea typeface="Meiryo UI" panose="020B0604030504040204" pitchFamily="50" charset="-128"/>
            </a:rPr>
            <a:t>目指して</a:t>
          </a:r>
          <a:endParaRPr kumimoji="1" lang="en-US" sz="1200" dirty="0">
            <a:latin typeface="Meiryo UI" panose="020B0604030504040204" pitchFamily="50" charset="-128"/>
            <a:ea typeface="Meiryo UI" panose="020B0604030504040204" pitchFamily="50" charset="-128"/>
          </a:endParaRPr>
        </a:p>
      </dgm:t>
    </dgm:pt>
    <dgm:pt modelId="{795A9657-15E7-4EBF-921F-0F6060807D16}" type="parTrans" cxnId="{CE531872-B5E3-4B66-9AE6-00C25EECC46D}">
      <dgm:prSet/>
      <dgm:spPr/>
      <dgm:t>
        <a:bodyPr/>
        <a:lstStyle/>
        <a:p>
          <a:endParaRPr kumimoji="1" lang="ja-JP" altLang="en-US"/>
        </a:p>
      </dgm:t>
    </dgm:pt>
    <dgm:pt modelId="{DFBEECA7-AA26-4BA2-AB41-6676543CE4B6}" type="sibTrans" cxnId="{CE531872-B5E3-4B66-9AE6-00C25EECC46D}">
      <dgm:prSet/>
      <dgm:spPr/>
      <dgm:t>
        <a:bodyPr/>
        <a:lstStyle/>
        <a:p>
          <a:endParaRPr kumimoji="1" lang="ja-JP" altLang="en-US"/>
        </a:p>
      </dgm:t>
    </dgm:pt>
    <dgm:pt modelId="{DAA89151-2F0C-4125-9659-AEDD07EC6D2E}">
      <dgm:prSet custT="1"/>
      <dgm:spPr/>
      <dgm:t>
        <a:bodyPr/>
        <a:lstStyle/>
        <a:p>
          <a:pPr rtl="0"/>
          <a:r>
            <a:rPr lang="ja-JP" altLang="en-US" sz="1400" dirty="0" smtClean="0">
              <a:solidFill>
                <a:srgbClr val="C00000"/>
              </a:solidFill>
              <a:latin typeface="Meiryo UI" panose="020B0604030504040204" pitchFamily="50" charset="-128"/>
              <a:ea typeface="Meiryo UI" panose="020B0604030504040204" pitchFamily="50" charset="-128"/>
            </a:rPr>
            <a:t>様々な分野の情報資産を知識として利活用し、知識の再生産を支援するサービスの提供を目指す</a:t>
          </a:r>
          <a:endParaRPr kumimoji="1" lang="en-US" sz="1400" dirty="0">
            <a:solidFill>
              <a:srgbClr val="C00000"/>
            </a:solidFill>
            <a:latin typeface="Meiryo UI" panose="020B0604030504040204" pitchFamily="50" charset="-128"/>
            <a:ea typeface="Meiryo UI" panose="020B0604030504040204" pitchFamily="50" charset="-128"/>
          </a:endParaRPr>
        </a:p>
      </dgm:t>
    </dgm:pt>
    <dgm:pt modelId="{30655684-DC94-44E0-9B41-2EE56F448AD9}" type="parTrans" cxnId="{78C7B2D0-D6C0-411D-A71F-096E2900233A}">
      <dgm:prSet/>
      <dgm:spPr/>
      <dgm:t>
        <a:bodyPr/>
        <a:lstStyle/>
        <a:p>
          <a:endParaRPr kumimoji="1" lang="ja-JP" altLang="en-US"/>
        </a:p>
      </dgm:t>
    </dgm:pt>
    <dgm:pt modelId="{7C9FBB56-CD75-4698-8493-CBEC7C74C09C}" type="sibTrans" cxnId="{78C7B2D0-D6C0-411D-A71F-096E2900233A}">
      <dgm:prSet/>
      <dgm:spPr/>
      <dgm:t>
        <a:bodyPr/>
        <a:lstStyle/>
        <a:p>
          <a:endParaRPr kumimoji="1" lang="ja-JP" altLang="en-US"/>
        </a:p>
      </dgm:t>
    </dgm:pt>
    <dgm:pt modelId="{E3CF8727-EBD0-4B50-B2F4-400E19E72E9C}">
      <dgm:prSet custT="1"/>
      <dgm:spPr/>
      <dgm:t>
        <a:bodyPr/>
        <a:lstStyle/>
        <a:p>
          <a:pPr rtl="0"/>
          <a:r>
            <a:rPr kumimoji="1" lang="ja-JP" altLang="en-US" sz="1400" dirty="0" smtClean="0">
              <a:latin typeface="Meiryo UI" panose="020B0604030504040204" pitchFamily="50" charset="-128"/>
              <a:ea typeface="Meiryo UI" panose="020B0604030504040204" pitchFamily="50" charset="-128"/>
            </a:rPr>
            <a:t>大震災アーカイブの延長線上の知識情報基盤を見据えて構築</a:t>
          </a:r>
          <a:endParaRPr kumimoji="1" lang="en-US" sz="1400" dirty="0">
            <a:latin typeface="Meiryo UI" panose="020B0604030504040204" pitchFamily="50" charset="-128"/>
            <a:ea typeface="Meiryo UI" panose="020B0604030504040204" pitchFamily="50" charset="-128"/>
          </a:endParaRPr>
        </a:p>
      </dgm:t>
    </dgm:pt>
    <dgm:pt modelId="{3DEE0D0D-49EB-4870-B7C2-87D19C556CFF}" type="parTrans" cxnId="{D6691D6D-1900-4343-9A5C-CE43C49AF25E}">
      <dgm:prSet/>
      <dgm:spPr/>
      <dgm:t>
        <a:bodyPr/>
        <a:lstStyle/>
        <a:p>
          <a:endParaRPr kumimoji="1" lang="ja-JP" altLang="en-US"/>
        </a:p>
      </dgm:t>
    </dgm:pt>
    <dgm:pt modelId="{224EF675-79A1-4A81-AA56-3C779A51CBD0}" type="sibTrans" cxnId="{D6691D6D-1900-4343-9A5C-CE43C49AF25E}">
      <dgm:prSet/>
      <dgm:spPr/>
      <dgm:t>
        <a:bodyPr/>
        <a:lstStyle/>
        <a:p>
          <a:endParaRPr kumimoji="1" lang="ja-JP" altLang="en-US"/>
        </a:p>
      </dgm:t>
    </dgm:pt>
    <dgm:pt modelId="{59959EF9-C4F0-4584-A6F4-03131BC2554A}" type="pres">
      <dgm:prSet presAssocID="{C6678B9E-79DE-4DEE-AFE5-C31B8941EFFF}" presName="linearFlow" presStyleCnt="0">
        <dgm:presLayoutVars>
          <dgm:dir/>
          <dgm:animLvl val="lvl"/>
          <dgm:resizeHandles val="exact"/>
        </dgm:presLayoutVars>
      </dgm:prSet>
      <dgm:spPr/>
      <dgm:t>
        <a:bodyPr/>
        <a:lstStyle/>
        <a:p>
          <a:endParaRPr kumimoji="1" lang="ja-JP" altLang="en-US"/>
        </a:p>
      </dgm:t>
    </dgm:pt>
    <dgm:pt modelId="{7851C664-D3B9-414E-888D-6DEF60A138CB}" type="pres">
      <dgm:prSet presAssocID="{7DBEFFCB-E290-4C29-A4C0-51305A75AD63}" presName="composite" presStyleCnt="0"/>
      <dgm:spPr/>
      <dgm:t>
        <a:bodyPr/>
        <a:lstStyle/>
        <a:p>
          <a:endParaRPr kumimoji="1" lang="ja-JP" altLang="en-US"/>
        </a:p>
      </dgm:t>
    </dgm:pt>
    <dgm:pt modelId="{08854722-FA22-4F26-A1AE-4B5991B09DD7}" type="pres">
      <dgm:prSet presAssocID="{7DBEFFCB-E290-4C29-A4C0-51305A75AD63}" presName="parentText" presStyleLbl="alignNode1" presStyleIdx="0" presStyleCnt="2" custScaleX="81537">
        <dgm:presLayoutVars>
          <dgm:chMax val="1"/>
          <dgm:bulletEnabled val="1"/>
        </dgm:presLayoutVars>
      </dgm:prSet>
      <dgm:spPr/>
      <dgm:t>
        <a:bodyPr/>
        <a:lstStyle/>
        <a:p>
          <a:endParaRPr kumimoji="1" lang="ja-JP" altLang="en-US"/>
        </a:p>
      </dgm:t>
    </dgm:pt>
    <dgm:pt modelId="{6F8FEBA5-6DBE-4821-ABF8-491DEFA851F2}" type="pres">
      <dgm:prSet presAssocID="{7DBEFFCB-E290-4C29-A4C0-51305A75AD63}" presName="descendantText" presStyleLbl="alignAcc1" presStyleIdx="0" presStyleCnt="2" custLinFactNeighborX="-1103" custLinFactNeighborY="-9439">
        <dgm:presLayoutVars>
          <dgm:bulletEnabled val="1"/>
        </dgm:presLayoutVars>
      </dgm:prSet>
      <dgm:spPr/>
      <dgm:t>
        <a:bodyPr/>
        <a:lstStyle/>
        <a:p>
          <a:endParaRPr kumimoji="1" lang="ja-JP" altLang="en-US"/>
        </a:p>
      </dgm:t>
    </dgm:pt>
    <dgm:pt modelId="{F460460D-0F7B-4B6A-93E6-E7E24339D1A0}" type="pres">
      <dgm:prSet presAssocID="{DB00AE2A-3A4F-4C58-A57C-97B983C0AFB1}" presName="sp" presStyleCnt="0"/>
      <dgm:spPr/>
      <dgm:t>
        <a:bodyPr/>
        <a:lstStyle/>
        <a:p>
          <a:endParaRPr kumimoji="1" lang="ja-JP" altLang="en-US"/>
        </a:p>
      </dgm:t>
    </dgm:pt>
    <dgm:pt modelId="{3CC28171-E9B1-4DC1-9E9A-0539EBBBC63C}" type="pres">
      <dgm:prSet presAssocID="{75775F5F-F8C0-451C-B244-4299713CD7BF}" presName="composite" presStyleCnt="0"/>
      <dgm:spPr/>
      <dgm:t>
        <a:bodyPr/>
        <a:lstStyle/>
        <a:p>
          <a:endParaRPr kumimoji="1" lang="ja-JP" altLang="en-US"/>
        </a:p>
      </dgm:t>
    </dgm:pt>
    <dgm:pt modelId="{88175BEF-E694-4EAE-A95A-EA92A383F9DA}" type="pres">
      <dgm:prSet presAssocID="{75775F5F-F8C0-451C-B244-4299713CD7BF}" presName="parentText" presStyleLbl="alignNode1" presStyleIdx="1" presStyleCnt="2" custScaleX="81538">
        <dgm:presLayoutVars>
          <dgm:chMax val="1"/>
          <dgm:bulletEnabled val="1"/>
        </dgm:presLayoutVars>
      </dgm:prSet>
      <dgm:spPr/>
      <dgm:t>
        <a:bodyPr/>
        <a:lstStyle/>
        <a:p>
          <a:endParaRPr kumimoji="1" lang="ja-JP" altLang="en-US"/>
        </a:p>
      </dgm:t>
    </dgm:pt>
    <dgm:pt modelId="{21D4D578-5B67-4624-A75E-87D6AE305493}" type="pres">
      <dgm:prSet presAssocID="{75775F5F-F8C0-451C-B244-4299713CD7BF}" presName="descendantText" presStyleLbl="alignAcc1" presStyleIdx="1" presStyleCnt="2" custScaleX="102703" custLinFactNeighborX="2716">
        <dgm:presLayoutVars>
          <dgm:bulletEnabled val="1"/>
        </dgm:presLayoutVars>
      </dgm:prSet>
      <dgm:spPr/>
      <dgm:t>
        <a:bodyPr/>
        <a:lstStyle/>
        <a:p>
          <a:endParaRPr kumimoji="1" lang="ja-JP" altLang="en-US"/>
        </a:p>
      </dgm:t>
    </dgm:pt>
  </dgm:ptLst>
  <dgm:cxnLst>
    <dgm:cxn modelId="{C7C3C508-C0F3-418E-A38D-81405DA71D33}" type="presOf" srcId="{C6678B9E-79DE-4DEE-AFE5-C31B8941EFFF}" destId="{59959EF9-C4F0-4584-A6F4-03131BC2554A}" srcOrd="0" destOrd="0" presId="urn:microsoft.com/office/officeart/2005/8/layout/chevron2"/>
    <dgm:cxn modelId="{D6691D6D-1900-4343-9A5C-CE43C49AF25E}" srcId="{7DBEFFCB-E290-4C29-A4C0-51305A75AD63}" destId="{E3CF8727-EBD0-4B50-B2F4-400E19E72E9C}" srcOrd="0" destOrd="0" parTransId="{3DEE0D0D-49EB-4870-B7C2-87D19C556CFF}" sibTransId="{224EF675-79A1-4A81-AA56-3C779A51CBD0}"/>
    <dgm:cxn modelId="{9D8BD3BB-7B22-4676-BE04-971F179EBCE3}" type="presOf" srcId="{E3CF8727-EBD0-4B50-B2F4-400E19E72E9C}" destId="{6F8FEBA5-6DBE-4821-ABF8-491DEFA851F2}" srcOrd="0" destOrd="0" presId="urn:microsoft.com/office/officeart/2005/8/layout/chevron2"/>
    <dgm:cxn modelId="{A5D78408-ABD7-4E29-8337-4865DE44CC66}" type="presOf" srcId="{7DBEFFCB-E290-4C29-A4C0-51305A75AD63}" destId="{08854722-FA22-4F26-A1AE-4B5991B09DD7}" srcOrd="0" destOrd="0" presId="urn:microsoft.com/office/officeart/2005/8/layout/chevron2"/>
    <dgm:cxn modelId="{B5FFC061-4455-4194-A01D-19FF19B9D21D}" srcId="{C6678B9E-79DE-4DEE-AFE5-C31B8941EFFF}" destId="{7DBEFFCB-E290-4C29-A4C0-51305A75AD63}" srcOrd="0" destOrd="0" parTransId="{A31C53BD-F97E-484C-A1C7-6D6418E90ED1}" sibTransId="{DB00AE2A-3A4F-4C58-A57C-97B983C0AFB1}"/>
    <dgm:cxn modelId="{5C0EE80B-6BD7-4DC7-BE11-38F37C9EE7D8}" type="presOf" srcId="{75775F5F-F8C0-451C-B244-4299713CD7BF}" destId="{88175BEF-E694-4EAE-A95A-EA92A383F9DA}" srcOrd="0" destOrd="0" presId="urn:microsoft.com/office/officeart/2005/8/layout/chevron2"/>
    <dgm:cxn modelId="{B2F49584-879A-46B5-BFF0-B8BF1D503A9C}" type="presOf" srcId="{DAA89151-2F0C-4125-9659-AEDD07EC6D2E}" destId="{21D4D578-5B67-4624-A75E-87D6AE305493}" srcOrd="0" destOrd="0" presId="urn:microsoft.com/office/officeart/2005/8/layout/chevron2"/>
    <dgm:cxn modelId="{78C7B2D0-D6C0-411D-A71F-096E2900233A}" srcId="{75775F5F-F8C0-451C-B244-4299713CD7BF}" destId="{DAA89151-2F0C-4125-9659-AEDD07EC6D2E}" srcOrd="0" destOrd="0" parTransId="{30655684-DC94-44E0-9B41-2EE56F448AD9}" sibTransId="{7C9FBB56-CD75-4698-8493-CBEC7C74C09C}"/>
    <dgm:cxn modelId="{CE531872-B5E3-4B66-9AE6-00C25EECC46D}" srcId="{C6678B9E-79DE-4DEE-AFE5-C31B8941EFFF}" destId="{75775F5F-F8C0-451C-B244-4299713CD7BF}" srcOrd="1" destOrd="0" parTransId="{795A9657-15E7-4EBF-921F-0F6060807D16}" sibTransId="{DFBEECA7-AA26-4BA2-AB41-6676543CE4B6}"/>
    <dgm:cxn modelId="{C255C126-F657-47C4-87BA-4FFD95336F77}" type="presParOf" srcId="{59959EF9-C4F0-4584-A6F4-03131BC2554A}" destId="{7851C664-D3B9-414E-888D-6DEF60A138CB}" srcOrd="0" destOrd="0" presId="urn:microsoft.com/office/officeart/2005/8/layout/chevron2"/>
    <dgm:cxn modelId="{58AD8E54-52E0-4FF2-91A6-F1ABB8479DBA}" type="presParOf" srcId="{7851C664-D3B9-414E-888D-6DEF60A138CB}" destId="{08854722-FA22-4F26-A1AE-4B5991B09DD7}" srcOrd="0" destOrd="0" presId="urn:microsoft.com/office/officeart/2005/8/layout/chevron2"/>
    <dgm:cxn modelId="{64F1FA14-EB37-468D-8908-5AD7FAD0A69D}" type="presParOf" srcId="{7851C664-D3B9-414E-888D-6DEF60A138CB}" destId="{6F8FEBA5-6DBE-4821-ABF8-491DEFA851F2}" srcOrd="1" destOrd="0" presId="urn:microsoft.com/office/officeart/2005/8/layout/chevron2"/>
    <dgm:cxn modelId="{EAD14309-BF35-4042-8276-30ABC901B602}" type="presParOf" srcId="{59959EF9-C4F0-4584-A6F4-03131BC2554A}" destId="{F460460D-0F7B-4B6A-93E6-E7E24339D1A0}" srcOrd="1" destOrd="0" presId="urn:microsoft.com/office/officeart/2005/8/layout/chevron2"/>
    <dgm:cxn modelId="{366A65FD-B6DA-42C5-8C59-3850ABDE2E2D}" type="presParOf" srcId="{59959EF9-C4F0-4584-A6F4-03131BC2554A}" destId="{3CC28171-E9B1-4DC1-9E9A-0539EBBBC63C}" srcOrd="2" destOrd="0" presId="urn:microsoft.com/office/officeart/2005/8/layout/chevron2"/>
    <dgm:cxn modelId="{F23C22F6-9857-44B7-BC3E-CCDC9F80B92A}" type="presParOf" srcId="{3CC28171-E9B1-4DC1-9E9A-0539EBBBC63C}" destId="{88175BEF-E694-4EAE-A95A-EA92A383F9DA}" srcOrd="0" destOrd="0" presId="urn:microsoft.com/office/officeart/2005/8/layout/chevron2"/>
    <dgm:cxn modelId="{9A213B8E-C827-4290-A0C4-20C7E63FC3CD}" type="presParOf" srcId="{3CC28171-E9B1-4DC1-9E9A-0539EBBBC63C}" destId="{21D4D578-5B67-4624-A75E-87D6AE305493}" srcOrd="1" destOrd="0" presId="urn:microsoft.com/office/officeart/2005/8/layout/chevron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1"/>
            <a:ext cx="2971800" cy="495427"/>
          </a:xfrm>
          <a:prstGeom prst="rect">
            <a:avLst/>
          </a:prstGeom>
        </p:spPr>
        <p:txBody>
          <a:bodyPr vert="horz" lIns="95607" tIns="47804" rIns="95607" bIns="47804" rtlCol="0"/>
          <a:lstStyle>
            <a:lvl1pPr algn="l">
              <a:defRPr sz="1300"/>
            </a:lvl1pPr>
          </a:lstStyle>
          <a:p>
            <a:endParaRPr kumimoji="1" lang="ja-JP" altLang="en-US"/>
          </a:p>
        </p:txBody>
      </p:sp>
      <p:sp>
        <p:nvSpPr>
          <p:cNvPr id="3" name="日付プレースホルダー 2"/>
          <p:cNvSpPr>
            <a:spLocks noGrp="1"/>
          </p:cNvSpPr>
          <p:nvPr>
            <p:ph type="dt" idx="1"/>
          </p:nvPr>
        </p:nvSpPr>
        <p:spPr>
          <a:xfrm>
            <a:off x="3884614" y="1"/>
            <a:ext cx="2971800" cy="495427"/>
          </a:xfrm>
          <a:prstGeom prst="rect">
            <a:avLst/>
          </a:prstGeom>
        </p:spPr>
        <p:txBody>
          <a:bodyPr vert="horz" lIns="95607" tIns="47804" rIns="95607" bIns="47804" rtlCol="0"/>
          <a:lstStyle>
            <a:lvl1pPr algn="r">
              <a:defRPr sz="1300"/>
            </a:lvl1pPr>
          </a:lstStyle>
          <a:p>
            <a:fld id="{B377335C-6462-4247-BEFA-CD97B67177F9}" type="datetimeFigureOut">
              <a:rPr kumimoji="1" lang="ja-JP" altLang="en-US" smtClean="0"/>
              <a:t>2015/11/13</a:t>
            </a:fld>
            <a:endParaRPr kumimoji="1" lang="ja-JP" altLang="en-US"/>
          </a:p>
        </p:txBody>
      </p:sp>
      <p:sp>
        <p:nvSpPr>
          <p:cNvPr id="4" name="スライド イメージ プレースホルダー 3"/>
          <p:cNvSpPr>
            <a:spLocks noGrp="1" noRot="1" noChangeAspect="1"/>
          </p:cNvSpPr>
          <p:nvPr>
            <p:ph type="sldImg" idx="2"/>
          </p:nvPr>
        </p:nvSpPr>
        <p:spPr>
          <a:xfrm>
            <a:off x="466725" y="1235075"/>
            <a:ext cx="5924550" cy="3332163"/>
          </a:xfrm>
          <a:prstGeom prst="rect">
            <a:avLst/>
          </a:prstGeom>
          <a:noFill/>
          <a:ln w="12700">
            <a:solidFill>
              <a:prstClr val="black"/>
            </a:solidFill>
          </a:ln>
        </p:spPr>
        <p:txBody>
          <a:bodyPr vert="horz" lIns="95607" tIns="47804" rIns="95607" bIns="47804" rtlCol="0" anchor="ctr"/>
          <a:lstStyle/>
          <a:p>
            <a:endParaRPr lang="ja-JP" altLang="en-US"/>
          </a:p>
        </p:txBody>
      </p:sp>
      <p:sp>
        <p:nvSpPr>
          <p:cNvPr id="5" name="ノート プレースホルダー 4"/>
          <p:cNvSpPr>
            <a:spLocks noGrp="1"/>
          </p:cNvSpPr>
          <p:nvPr>
            <p:ph type="body" sz="quarter" idx="3"/>
          </p:nvPr>
        </p:nvSpPr>
        <p:spPr>
          <a:xfrm>
            <a:off x="685800" y="4751983"/>
            <a:ext cx="5486400" cy="3887986"/>
          </a:xfrm>
          <a:prstGeom prst="rect">
            <a:avLst/>
          </a:prstGeom>
        </p:spPr>
        <p:txBody>
          <a:bodyPr vert="horz" lIns="95607" tIns="47804" rIns="95607" bIns="47804"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378825"/>
            <a:ext cx="2971800" cy="495426"/>
          </a:xfrm>
          <a:prstGeom prst="rect">
            <a:avLst/>
          </a:prstGeom>
        </p:spPr>
        <p:txBody>
          <a:bodyPr vert="horz" lIns="95607" tIns="47804" rIns="95607" bIns="4780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3884614" y="9378825"/>
            <a:ext cx="2971800" cy="495426"/>
          </a:xfrm>
          <a:prstGeom prst="rect">
            <a:avLst/>
          </a:prstGeom>
        </p:spPr>
        <p:txBody>
          <a:bodyPr vert="horz" lIns="95607" tIns="47804" rIns="95607" bIns="47804" rtlCol="0" anchor="b"/>
          <a:lstStyle>
            <a:lvl1pPr algn="r">
              <a:defRPr sz="1300"/>
            </a:lvl1pPr>
          </a:lstStyle>
          <a:p>
            <a:fld id="{E8C625AA-FB67-408E-B08D-52E2020531D8}" type="slidenum">
              <a:rPr kumimoji="1" lang="ja-JP" altLang="en-US" smtClean="0"/>
              <a:t>‹#›</a:t>
            </a:fld>
            <a:endParaRPr kumimoji="1" lang="ja-JP" altLang="en-US"/>
          </a:p>
        </p:txBody>
      </p:sp>
    </p:spTree>
    <p:extLst>
      <p:ext uri="{BB962C8B-B14F-4D97-AF65-F5344CB8AC3E}">
        <p14:creationId xmlns:p14="http://schemas.microsoft.com/office/powerpoint/2010/main" val="20763777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a:buFont typeface="Arial" pitchFamily="34" charset="0"/>
              <a:buChar char="•"/>
            </a:pPr>
            <a:r>
              <a:rPr kumimoji="1" lang="ja-JP" altLang="en-US" dirty="0" smtClean="0"/>
              <a:t>このたびは、このような場でお話しする機会を与えていただきありがとうございます。</a:t>
            </a:r>
            <a:endParaRPr kumimoji="1" lang="en-US" altLang="ja-JP" dirty="0" smtClean="0"/>
          </a:p>
          <a:p>
            <a:pPr marL="0" marR="0" lvl="1"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ja-JP" altLang="en-US" dirty="0" smtClean="0"/>
              <a:t>国立国会図書館において、電子図書館システム・サービスで進めてきたこと、 その経験を踏まえて、今後、出版界・図書館界を含めて、知的文化資源を提供している組織が、何を目指していくべきか、具体的な方策を、私見を交えて提起する。</a:t>
            </a:r>
          </a:p>
          <a:p>
            <a:pPr>
              <a:buFont typeface="Arial" pitchFamily="34" charset="0"/>
              <a:buChar char="•"/>
            </a:pPr>
            <a:r>
              <a:rPr kumimoji="1" lang="ja-JP" altLang="en-US" dirty="0" smtClean="0"/>
              <a:t>これからの事業展開の材料となれば幸いです。</a:t>
            </a:r>
            <a:endParaRPr kumimoji="1" lang="en-US" altLang="ja-JP" dirty="0" smtClean="0"/>
          </a:p>
          <a:p>
            <a:pPr>
              <a:buFont typeface="Arial" pitchFamily="34" charset="0"/>
              <a:buChar char="•"/>
            </a:pPr>
            <a:r>
              <a:rPr kumimoji="1" lang="ja-JP" altLang="en-US" dirty="0" smtClean="0"/>
              <a:t>～～～</a:t>
            </a:r>
            <a:endParaRPr kumimoji="1" lang="en-US" altLang="ja-JP" dirty="0" smtClean="0"/>
          </a:p>
          <a:p>
            <a:pPr>
              <a:buFont typeface="Arial" pitchFamily="34" charset="0"/>
              <a:buChar char="•"/>
            </a:pPr>
            <a:endParaRPr kumimoji="1" lang="en-US" altLang="ja-JP" dirty="0" smtClean="0"/>
          </a:p>
          <a:p>
            <a:pPr>
              <a:buFont typeface="Arial" pitchFamily="34" charset="0"/>
              <a:buChar char="•"/>
            </a:pPr>
            <a:endParaRPr kumimoji="1" lang="ja-JP" altLang="en-US" dirty="0"/>
          </a:p>
        </p:txBody>
      </p:sp>
      <p:sp>
        <p:nvSpPr>
          <p:cNvPr id="4" name="ヘッダー プレースホルダ 3"/>
          <p:cNvSpPr>
            <a:spLocks noGrp="1"/>
          </p:cNvSpPr>
          <p:nvPr>
            <p:ph type="hdr" sz="quarter" idx="10"/>
          </p:nvPr>
        </p:nvSpPr>
        <p:spPr/>
        <p:txBody>
          <a:bodyPr/>
          <a:lstStyle/>
          <a:p>
            <a:pPr>
              <a:defRPr/>
            </a:pPr>
            <a:endParaRPr lang="en-US" altLang="ja-JP" dirty="0"/>
          </a:p>
        </p:txBody>
      </p:sp>
      <p:sp>
        <p:nvSpPr>
          <p:cNvPr id="5" name="フッター プレースホルダ 4"/>
          <p:cNvSpPr>
            <a:spLocks noGrp="1"/>
          </p:cNvSpPr>
          <p:nvPr>
            <p:ph type="ftr" sz="quarter" idx="11"/>
          </p:nvPr>
        </p:nvSpPr>
        <p:spPr/>
        <p:txBody>
          <a:bodyPr/>
          <a:lstStyle/>
          <a:p>
            <a:pPr>
              <a:defRPr/>
            </a:pPr>
            <a:endParaRPr lang="en-US" altLang="ja-JP" dirty="0"/>
          </a:p>
        </p:txBody>
      </p:sp>
      <p:sp>
        <p:nvSpPr>
          <p:cNvPr id="6" name="スライド番号プレースホルダ 5"/>
          <p:cNvSpPr>
            <a:spLocks noGrp="1"/>
          </p:cNvSpPr>
          <p:nvPr>
            <p:ph type="sldNum" sz="quarter" idx="12"/>
          </p:nvPr>
        </p:nvSpPr>
        <p:spPr/>
        <p:txBody>
          <a:bodyPr/>
          <a:lstStyle/>
          <a:p>
            <a:pPr>
              <a:defRPr/>
            </a:pPr>
            <a:fld id="{9D0F2D12-436D-4C24-A67F-CF5ECF119073}" type="slidenum">
              <a:rPr lang="en-US" altLang="ja-JP" smtClean="0"/>
              <a:pPr>
                <a:defRPr/>
              </a:pPr>
              <a:t>1</a:t>
            </a:fld>
            <a:endParaRPr lang="en-US" altLang="ja-JP"/>
          </a:p>
        </p:txBody>
      </p:sp>
      <p:sp>
        <p:nvSpPr>
          <p:cNvPr id="7" name="日付プレースホルダ 6"/>
          <p:cNvSpPr>
            <a:spLocks noGrp="1"/>
          </p:cNvSpPr>
          <p:nvPr>
            <p:ph type="dt" idx="13"/>
          </p:nvPr>
        </p:nvSpPr>
        <p:spPr/>
        <p:txBody>
          <a:bodyPr/>
          <a:lstStyle/>
          <a:p>
            <a:fld id="{3706F7B6-DD3C-43FE-9C7D-15DF7C77C259}" type="datetime1">
              <a:rPr kumimoji="1" lang="ja-JP" altLang="en-US" smtClean="0"/>
              <a:t>2015/11/13</a:t>
            </a:fld>
            <a:endParaRPr kumimoji="1" lang="ja-JP" altLang="en-US" dirty="0"/>
          </a:p>
        </p:txBody>
      </p:sp>
    </p:spTree>
    <p:extLst>
      <p:ext uri="{BB962C8B-B14F-4D97-AF65-F5344CB8AC3E}">
        <p14:creationId xmlns:p14="http://schemas.microsoft.com/office/powerpoint/2010/main" val="16332573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■書誌情報とメタデータの違い</a:t>
            </a:r>
          </a:p>
          <a:p>
            <a:r>
              <a:rPr lang="ja-JP" altLang="en-US" dirty="0" smtClean="0"/>
              <a:t>●従来は、</a:t>
            </a:r>
          </a:p>
          <a:p>
            <a:r>
              <a:rPr lang="ja-JP" altLang="en-US" dirty="0" smtClean="0"/>
              <a:t>書誌は、冊子体資料等の書誌的事項</a:t>
            </a:r>
          </a:p>
          <a:p>
            <a:r>
              <a:rPr lang="ja-JP" altLang="en-US" dirty="0" smtClean="0"/>
              <a:t>メタデータは、デジタル情報の書誌的事項</a:t>
            </a:r>
          </a:p>
          <a:p>
            <a:r>
              <a:rPr lang="ja-JP" altLang="en-US" dirty="0" smtClean="0"/>
              <a:t>●最近は、合わせてメタデータと称する</a:t>
            </a:r>
          </a:p>
          <a:p>
            <a:r>
              <a:rPr lang="ja-JP" altLang="en-US" dirty="0" smtClean="0"/>
              <a:t>デジタル情報に付与されるメタデータとしては、</a:t>
            </a:r>
          </a:p>
          <a:p>
            <a:r>
              <a:rPr lang="ja-JP" altLang="en-US" dirty="0" smtClean="0"/>
              <a:t>管理メタデータ、記述メタデータ、保存メタデータ、権利メタデータ、技術メタデータ</a:t>
            </a:r>
          </a:p>
          <a:p>
            <a:r>
              <a:rPr lang="ja-JP" altLang="en-US" dirty="0" smtClean="0"/>
              <a:t>■出版情報と図書館書誌情報の違い</a:t>
            </a:r>
          </a:p>
          <a:p>
            <a:r>
              <a:rPr lang="ja-JP" altLang="en-US" dirty="0" smtClean="0"/>
              <a:t>●出版情報は、</a:t>
            </a:r>
          </a:p>
          <a:p>
            <a:r>
              <a:rPr lang="ja-JP" altLang="en-US" dirty="0" smtClean="0"/>
              <a:t>販売促進のために版元が作成した出版物に関する情報</a:t>
            </a:r>
          </a:p>
          <a:p>
            <a:r>
              <a:rPr lang="ja-JP" altLang="en-US" dirty="0" smtClean="0"/>
              <a:t>基本書誌に加えて、内容紹介、著者紹介、書影、（試し読み、書評リンク）がある</a:t>
            </a:r>
          </a:p>
          <a:p>
            <a:r>
              <a:rPr lang="ja-JP" altLang="en-US" dirty="0" smtClean="0"/>
              <a:t>データ形式は、</a:t>
            </a:r>
            <a:r>
              <a:rPr lang="en-US" altLang="ja-JP" dirty="0" smtClean="0"/>
              <a:t>ONYX</a:t>
            </a:r>
            <a:r>
              <a:rPr lang="ja-JP" altLang="en-US" dirty="0" smtClean="0"/>
              <a:t>仕様、ユニーク識別子は、</a:t>
            </a:r>
            <a:r>
              <a:rPr lang="en-US" altLang="ja-JP" dirty="0" smtClean="0"/>
              <a:t>ISBN</a:t>
            </a:r>
          </a:p>
          <a:p>
            <a:r>
              <a:rPr lang="en-US" altLang="ja-JP" dirty="0" smtClean="0"/>
              <a:t>●</a:t>
            </a:r>
            <a:r>
              <a:rPr lang="ja-JP" altLang="en-US" dirty="0" smtClean="0"/>
              <a:t>図書館書誌情報は、</a:t>
            </a:r>
          </a:p>
          <a:p>
            <a:r>
              <a:rPr lang="en-US" altLang="ja-JP" dirty="0" smtClean="0"/>
              <a:t>TRC</a:t>
            </a:r>
            <a:r>
              <a:rPr lang="ja-JP" altLang="en-US" dirty="0" err="1" smtClean="0"/>
              <a:t>、</a:t>
            </a:r>
            <a:r>
              <a:rPr lang="ja-JP" altLang="en-US" dirty="0" smtClean="0"/>
              <a:t>トーハン、日販等の</a:t>
            </a:r>
            <a:r>
              <a:rPr lang="en-US" altLang="ja-JP" dirty="0" smtClean="0"/>
              <a:t>MARC</a:t>
            </a:r>
            <a:r>
              <a:rPr lang="ja-JP" altLang="en-US" dirty="0" smtClean="0"/>
              <a:t>会社が作成し、それをベースに図書館で独自情報を付加したもの</a:t>
            </a:r>
          </a:p>
          <a:p>
            <a:r>
              <a:rPr lang="en-US" altLang="ja-JP" dirty="0" smtClean="0"/>
              <a:t>NDL</a:t>
            </a:r>
            <a:r>
              <a:rPr lang="ja-JP" altLang="en-US" dirty="0" smtClean="0"/>
              <a:t>は、出版情報をベースに、図書館目録規則に従って、書誌を加筆。著者名は典拠</a:t>
            </a:r>
            <a:r>
              <a:rPr lang="en-US" altLang="ja-JP" dirty="0" smtClean="0"/>
              <a:t>ID</a:t>
            </a:r>
            <a:r>
              <a:rPr lang="ja-JP" altLang="en-US" dirty="0" smtClean="0"/>
              <a:t>を付与</a:t>
            </a:r>
          </a:p>
          <a:p>
            <a:r>
              <a:rPr lang="ja-JP" altLang="en-US" dirty="0" smtClean="0"/>
              <a:t>日本全国書誌として提供</a:t>
            </a:r>
          </a:p>
          <a:p>
            <a:r>
              <a:rPr lang="ja-JP" altLang="en-US" dirty="0" smtClean="0"/>
              <a:t>データ仕様は、</a:t>
            </a:r>
            <a:r>
              <a:rPr lang="en-US" altLang="ja-JP" dirty="0" smtClean="0"/>
              <a:t>MARC</a:t>
            </a:r>
            <a:r>
              <a:rPr lang="ja-JP" altLang="en-US" dirty="0" smtClean="0"/>
              <a:t>形式、最近はダブリンコア（</a:t>
            </a:r>
            <a:r>
              <a:rPr lang="en-US" altLang="ja-JP" dirty="0" smtClean="0"/>
              <a:t>DC</a:t>
            </a:r>
            <a:r>
              <a:rPr lang="ja-JP" altLang="en-US" dirty="0" smtClean="0"/>
              <a:t>）準拠、ユニーク識別子は、</a:t>
            </a:r>
            <a:r>
              <a:rPr lang="en-US" altLang="ja-JP" dirty="0" smtClean="0"/>
              <a:t>NDL</a:t>
            </a:r>
            <a:r>
              <a:rPr lang="ja-JP" altLang="en-US" dirty="0" smtClean="0"/>
              <a:t>書誌</a:t>
            </a:r>
            <a:r>
              <a:rPr lang="en-US" altLang="ja-JP" dirty="0" smtClean="0"/>
              <a:t>ID</a:t>
            </a:r>
          </a:p>
          <a:p>
            <a:endParaRPr lang="en-US" altLang="ja-JP" dirty="0" smtClean="0"/>
          </a:p>
          <a:p>
            <a:endParaRPr lang="en-US" altLang="ja-JP" dirty="0" smtClean="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10</a:t>
            </a:fld>
            <a:endParaRPr kumimoji="1" lang="ja-JP" altLang="en-US"/>
          </a:p>
        </p:txBody>
      </p:sp>
    </p:spTree>
    <p:extLst>
      <p:ext uri="{BB962C8B-B14F-4D97-AF65-F5344CB8AC3E}">
        <p14:creationId xmlns:p14="http://schemas.microsoft.com/office/powerpoint/2010/main" val="300119325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■目的</a:t>
            </a:r>
            <a:endParaRPr lang="en-US" altLang="ja-JP" dirty="0" smtClean="0"/>
          </a:p>
          <a:p>
            <a:r>
              <a:rPr lang="ja-JP" altLang="en-US" dirty="0" smtClean="0"/>
              <a:t>・</a:t>
            </a:r>
            <a:r>
              <a:rPr lang="en-US" altLang="ja-JP" dirty="0" smtClean="0"/>
              <a:t>NDL</a:t>
            </a:r>
            <a:r>
              <a:rPr lang="ja-JP" altLang="en-US" dirty="0" smtClean="0"/>
              <a:t>が、出版関係機関と協力し、我が国を代表する</a:t>
            </a:r>
            <a:r>
              <a:rPr lang="ja-JP" altLang="en-US" u="sng" dirty="0" smtClean="0">
                <a:solidFill>
                  <a:srgbClr val="C00000"/>
                </a:solidFill>
              </a:rPr>
              <a:t>標準的な書誌情報を作成・提供する公共的基盤を整備</a:t>
            </a:r>
            <a:r>
              <a:rPr lang="ja-JP" altLang="en-US" dirty="0" smtClean="0"/>
              <a:t>するものである。</a:t>
            </a:r>
            <a:endParaRPr lang="en-US" altLang="ja-JP" dirty="0" smtClean="0"/>
          </a:p>
          <a:p>
            <a:r>
              <a:rPr lang="ja-JP" altLang="en-US" dirty="0" smtClean="0"/>
              <a:t>・出版文化の基礎となる質の高い出版・書誌情報が、無償もしくは廉価にて、</a:t>
            </a:r>
            <a:r>
              <a:rPr lang="ja-JP" altLang="en-US" u="sng" dirty="0" smtClean="0">
                <a:solidFill>
                  <a:srgbClr val="C00000"/>
                </a:solidFill>
              </a:rPr>
              <a:t>迅速またタイムリーに読者、利用者に届けられることを目的</a:t>
            </a:r>
            <a:r>
              <a:rPr lang="ja-JP" altLang="en-US" dirty="0" smtClean="0"/>
              <a:t>とする。</a:t>
            </a:r>
            <a:r>
              <a:rPr lang="ja-JP" altLang="en-US" u="sng" dirty="0" smtClean="0"/>
              <a:t>（各機関が書誌作成をする際には提供できているように）</a:t>
            </a:r>
            <a:endParaRPr lang="en-US" altLang="ja-JP" u="sng" dirty="0" smtClean="0"/>
          </a:p>
          <a:p>
            <a:r>
              <a:rPr lang="ja-JP" altLang="en-US" dirty="0" smtClean="0"/>
              <a:t>・また、この事業により「文化財の蓄積及びその理由に資するため」</a:t>
            </a:r>
            <a:r>
              <a:rPr lang="en-US" altLang="ja-JP" dirty="0" smtClean="0"/>
              <a:t>(</a:t>
            </a:r>
            <a:r>
              <a:rPr lang="ja-JP" altLang="en-US" dirty="0" smtClean="0"/>
              <a:t>国立国会図書館法第</a:t>
            </a:r>
            <a:r>
              <a:rPr lang="en-US" altLang="ja-JP" dirty="0" smtClean="0"/>
              <a:t>25</a:t>
            </a:r>
            <a:r>
              <a:rPr lang="ja-JP" altLang="en-US" dirty="0" smtClean="0"/>
              <a:t>条</a:t>
            </a:r>
            <a:r>
              <a:rPr lang="en-US" altLang="ja-JP" dirty="0" smtClean="0"/>
              <a:t>)</a:t>
            </a:r>
            <a:r>
              <a:rPr lang="ja-JP" altLang="en-US" dirty="0" smtClean="0"/>
              <a:t>による国立国会図書館の納本事務が、より網羅的かつ円滑に行われることとする。</a:t>
            </a:r>
            <a:endParaRPr lang="en-US" altLang="ja-JP" dirty="0" smtClean="0"/>
          </a:p>
          <a:p>
            <a:pPr lvl="1"/>
            <a:endParaRPr kumimoji="1" lang="ja-JP" altLang="en-US" dirty="0" smtClean="0"/>
          </a:p>
          <a:p>
            <a:r>
              <a:rPr lang="ja-JP" altLang="en-US" dirty="0" smtClean="0"/>
              <a:t>■近刊情報</a:t>
            </a:r>
            <a:endParaRPr lang="en-US" altLang="ja-JP" dirty="0" smtClean="0"/>
          </a:p>
          <a:p>
            <a:r>
              <a:rPr lang="ja-JP" altLang="en-US" dirty="0" smtClean="0"/>
              <a:t>・</a:t>
            </a:r>
            <a:r>
              <a:rPr lang="en-US" altLang="ja-JP" dirty="0" smtClean="0"/>
              <a:t>ISBN</a:t>
            </a:r>
            <a:r>
              <a:rPr lang="ja-JP" altLang="en-US" dirty="0" smtClean="0"/>
              <a:t>と</a:t>
            </a:r>
            <a:r>
              <a:rPr lang="en-US" altLang="ja-JP" dirty="0" smtClean="0"/>
              <a:t>NDL</a:t>
            </a:r>
            <a:r>
              <a:rPr lang="ja-JP" altLang="en-US" dirty="0" smtClean="0"/>
              <a:t>書誌</a:t>
            </a:r>
            <a:r>
              <a:rPr lang="en-US" altLang="ja-JP" dirty="0" smtClean="0"/>
              <a:t>ID</a:t>
            </a:r>
            <a:r>
              <a:rPr lang="ja-JP" altLang="en-US" dirty="0" smtClean="0"/>
              <a:t>が関連付けられるよう</a:t>
            </a:r>
            <a:endParaRPr lang="en-US" altLang="ja-JP" dirty="0" smtClean="0"/>
          </a:p>
          <a:p>
            <a:r>
              <a:rPr lang="ja-JP" altLang="en-US" dirty="0" smtClean="0"/>
              <a:t>・出版社→</a:t>
            </a:r>
            <a:r>
              <a:rPr lang="en-US" altLang="ja-JP" dirty="0" smtClean="0"/>
              <a:t>JPO</a:t>
            </a:r>
            <a:r>
              <a:rPr lang="ja-JP" altLang="en-US" dirty="0" smtClean="0"/>
              <a:t>（</a:t>
            </a:r>
            <a:r>
              <a:rPr lang="en-US" altLang="ja-JP" dirty="0" smtClean="0"/>
              <a:t>ONYX</a:t>
            </a:r>
            <a:r>
              <a:rPr lang="ja-JP" altLang="en-US" dirty="0" smtClean="0"/>
              <a:t>）→</a:t>
            </a:r>
            <a:r>
              <a:rPr lang="en-US" altLang="ja-JP" dirty="0" smtClean="0"/>
              <a:t>NDL</a:t>
            </a:r>
            <a:r>
              <a:rPr lang="ja-JP" altLang="en-US" dirty="0" smtClean="0"/>
              <a:t>（</a:t>
            </a:r>
            <a:r>
              <a:rPr lang="en-US" altLang="ja-JP" dirty="0" smtClean="0"/>
              <a:t>JPNO, </a:t>
            </a:r>
            <a:r>
              <a:rPr lang="ja-JP" altLang="en-US" dirty="0" smtClean="0"/>
              <a:t>書誌</a:t>
            </a:r>
            <a:r>
              <a:rPr lang="en-US" altLang="ja-JP" dirty="0" smtClean="0"/>
              <a:t>ID</a:t>
            </a:r>
            <a:r>
              <a:rPr lang="ja-JP" altLang="en-US" dirty="0" smtClean="0"/>
              <a:t>付与、近刊情報として公開）→</a:t>
            </a:r>
            <a:r>
              <a:rPr lang="en-US" altLang="ja-JP" dirty="0" smtClean="0"/>
              <a:t>JPO</a:t>
            </a:r>
            <a:r>
              <a:rPr lang="ja-JP" altLang="en-US" dirty="0" smtClean="0"/>
              <a:t>（近刊情報）→取次</a:t>
            </a:r>
            <a:endParaRPr lang="en-US" altLang="ja-JP" dirty="0" smtClean="0"/>
          </a:p>
          <a:p>
            <a:r>
              <a:rPr lang="ja-JP" altLang="en-US" dirty="0" smtClean="0"/>
              <a:t>■新刊情報</a:t>
            </a:r>
            <a:endParaRPr lang="en-US" altLang="ja-JP" dirty="0" smtClean="0"/>
          </a:p>
          <a:p>
            <a:r>
              <a:rPr lang="ja-JP" altLang="en-US" dirty="0" smtClean="0"/>
              <a:t>・取次（</a:t>
            </a:r>
            <a:r>
              <a:rPr lang="en-US" altLang="ja-JP" dirty="0" smtClean="0"/>
              <a:t>JPO</a:t>
            </a:r>
            <a:r>
              <a:rPr lang="ja-JP" altLang="en-US" dirty="0" smtClean="0"/>
              <a:t>近刊情報と現物を突合、出版情報追記して、新刊情報に）→</a:t>
            </a:r>
            <a:r>
              <a:rPr lang="en-US" altLang="ja-JP" dirty="0" smtClean="0"/>
              <a:t>NDL</a:t>
            </a:r>
            <a:r>
              <a:rPr lang="ja-JP" altLang="en-US" dirty="0" smtClean="0"/>
              <a:t>（近刊情報を置換え、最低限の書誌事項を追記して新刊情報として公開）</a:t>
            </a:r>
            <a:endParaRPr lang="en-US" altLang="ja-JP" dirty="0" smtClean="0"/>
          </a:p>
          <a:p>
            <a:pPr lvl="1"/>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101</a:t>
            </a:fld>
            <a:endParaRPr kumimoji="1" lang="ja-JP" altLang="en-US"/>
          </a:p>
        </p:txBody>
      </p:sp>
    </p:spTree>
    <p:extLst>
      <p:ext uri="{BB962C8B-B14F-4D97-AF65-F5344CB8AC3E}">
        <p14:creationId xmlns:p14="http://schemas.microsoft.com/office/powerpoint/2010/main" val="204076743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国としての施策の１つ</a:t>
            </a:r>
          </a:p>
          <a:p>
            <a:pPr marL="285750" indent="-285750">
              <a:buFont typeface="Arial" panose="020B0604020202020204" pitchFamily="34" charset="0"/>
              <a:buChar char="•"/>
            </a:pPr>
            <a:r>
              <a:rPr lang="en-US" altLang="ja-JP" dirty="0" smtClean="0"/>
              <a:t>e-Japan</a:t>
            </a:r>
            <a:r>
              <a:rPr lang="ja-JP" altLang="en-US" dirty="0" smtClean="0"/>
              <a:t>戦略、知財計画</a:t>
            </a:r>
            <a:r>
              <a:rPr lang="ja-JP" altLang="en-US" dirty="0" err="1" smtClean="0"/>
              <a:t>、、、</a:t>
            </a:r>
            <a:endParaRPr lang="en-US" altLang="ja-JP" dirty="0" smtClean="0"/>
          </a:p>
          <a:p>
            <a:pPr marL="285750" indent="-285750">
              <a:buFont typeface="Arial" panose="020B0604020202020204" pitchFamily="34" charset="0"/>
              <a:buChar char="•"/>
            </a:pPr>
            <a:r>
              <a:rPr lang="ja-JP" altLang="en-US" dirty="0" smtClean="0"/>
              <a:t>知的財産政策ビジョン</a:t>
            </a:r>
          </a:p>
          <a:p>
            <a:pPr marL="285750" indent="-285750">
              <a:buFont typeface="Arial" panose="020B0604020202020204" pitchFamily="34" charset="0"/>
              <a:buChar char="•"/>
            </a:pPr>
            <a:r>
              <a:rPr lang="ja-JP" altLang="en-US" dirty="0" smtClean="0"/>
              <a:t>電子書籍議連、デジタル文化資源議連</a:t>
            </a:r>
          </a:p>
          <a:p>
            <a:pPr marL="285750" indent="-285750">
              <a:buFont typeface="Arial" panose="020B0604020202020204" pitchFamily="34" charset="0"/>
              <a:buChar char="•"/>
            </a:pPr>
            <a:r>
              <a:rPr lang="ja-JP" altLang="en-US" dirty="0" smtClean="0"/>
              <a:t>活字文化議員連盟</a:t>
            </a:r>
          </a:p>
          <a:p>
            <a:pPr marL="285750" indent="-285750">
              <a:buFont typeface="Arial" panose="020B0604020202020204" pitchFamily="34" charset="0"/>
              <a:buChar char="•"/>
            </a:pPr>
            <a:r>
              <a:rPr lang="ja-JP" altLang="en-US" dirty="0" smtClean="0"/>
              <a:t>全国書誌情報の利活用で超党派勉強会</a:t>
            </a:r>
          </a:p>
          <a:p>
            <a:r>
              <a:rPr lang="ja-JP" altLang="en-US" dirty="0" smtClean="0"/>
              <a:t>～～～～</a:t>
            </a:r>
            <a:endParaRPr lang="en-US" altLang="ja-JP" dirty="0" smtClean="0"/>
          </a:p>
          <a:p>
            <a:r>
              <a:rPr lang="ja-JP" altLang="en-US" dirty="0" smtClean="0"/>
              <a:t>概要</a:t>
            </a:r>
            <a:endParaRPr lang="en-US" altLang="ja-JP" dirty="0" smtClean="0"/>
          </a:p>
          <a:p>
            <a:pPr lvl="1"/>
            <a:r>
              <a:rPr lang="ja-JP" altLang="en-US" dirty="0" smtClean="0"/>
              <a:t>図書館などで広く活用されている</a:t>
            </a:r>
            <a:r>
              <a:rPr lang="en-US" altLang="ja-JP" dirty="0" smtClean="0">
                <a:solidFill>
                  <a:srgbClr val="FF0000"/>
                </a:solidFill>
              </a:rPr>
              <a:t>MARC</a:t>
            </a:r>
            <a:r>
              <a:rPr lang="ja-JP" altLang="en-US" dirty="0" smtClean="0">
                <a:solidFill>
                  <a:srgbClr val="FF0000"/>
                </a:solidFill>
              </a:rPr>
              <a:t>のもととなる書誌データを国民が無料で利用できるように</a:t>
            </a:r>
            <a:r>
              <a:rPr lang="ja-JP" altLang="en-US" dirty="0" smtClean="0"/>
              <a:t>政策や予算なども含め総合的な施策を検討する</a:t>
            </a:r>
            <a:endParaRPr lang="en-US" altLang="ja-JP" dirty="0" smtClean="0"/>
          </a:p>
          <a:p>
            <a:pPr lvl="1"/>
            <a:r>
              <a:rPr lang="ja-JP" altLang="en-US" dirty="0" smtClean="0"/>
              <a:t>超党派議員をはじめ国立国会図書館館長、日本図書館協会理事長などによる「全国書誌情報の利活用に関する勉強会」を発足</a:t>
            </a:r>
            <a:endParaRPr lang="en-US" altLang="ja-JP" dirty="0" smtClean="0"/>
          </a:p>
          <a:p>
            <a:pPr lvl="1"/>
            <a:r>
              <a:rPr lang="ja-JP" altLang="en-US" dirty="0" smtClean="0"/>
              <a:t>合わせて「全国書誌情報の利活用に関する実務者会議」の設置</a:t>
            </a:r>
          </a:p>
          <a:p>
            <a:r>
              <a:rPr lang="ja-JP" altLang="en-US" dirty="0" smtClean="0"/>
              <a:t>背景</a:t>
            </a:r>
            <a:endParaRPr lang="en-US" altLang="ja-JP" dirty="0" smtClean="0"/>
          </a:p>
          <a:p>
            <a:pPr lvl="1"/>
            <a:r>
              <a:rPr lang="ja-JP" altLang="en-US" dirty="0" smtClean="0"/>
              <a:t>活字文化議員連盟は２０１０年に採択した活動計画</a:t>
            </a:r>
            <a:endParaRPr lang="en-US" altLang="ja-JP" dirty="0" smtClean="0"/>
          </a:p>
          <a:p>
            <a:pPr lvl="2"/>
            <a:r>
              <a:rPr lang="ja-JP" altLang="en-US" dirty="0" smtClean="0"/>
              <a:t>「文字・活字文化の記録を保存し、国民がいつの時代にも活用できるようわが国を代表する書誌データの一元化に努める」</a:t>
            </a:r>
            <a:endParaRPr lang="en-US" altLang="ja-JP" dirty="0" smtClean="0"/>
          </a:p>
          <a:p>
            <a:pPr lvl="1"/>
            <a:r>
              <a:rPr lang="ja-JP" altLang="en-US" dirty="0" smtClean="0"/>
              <a:t>その一方で、国立国会図書館が作成する書誌データは、民間の書誌データを活用することで迅速な提供に向けて取り組んでいるが、</a:t>
            </a:r>
            <a:r>
              <a:rPr lang="ja-JP" altLang="en-US" dirty="0" smtClean="0">
                <a:solidFill>
                  <a:srgbClr val="FF0000"/>
                </a:solidFill>
              </a:rPr>
              <a:t>民間の提供スピードには及ばず、公共図書館などでの利活用が進まない</a:t>
            </a:r>
            <a:r>
              <a:rPr lang="ja-JP" altLang="en-US" dirty="0" smtClean="0"/>
              <a:t>現状がある</a:t>
            </a:r>
            <a:endParaRPr lang="en-US" altLang="ja-JP" dirty="0" smtClean="0"/>
          </a:p>
          <a:p>
            <a:r>
              <a:rPr lang="ja-JP" altLang="en-US" dirty="0" smtClean="0"/>
              <a:t>「全国書誌情報の利活用に関する勉強会」構成</a:t>
            </a:r>
            <a:endParaRPr lang="en-US" altLang="ja-JP" dirty="0" smtClean="0"/>
          </a:p>
          <a:p>
            <a:pPr lvl="1"/>
            <a:r>
              <a:rPr lang="ja-JP" altLang="en-US" dirty="0" smtClean="0"/>
              <a:t>▽会長＝細田博之（衆院・自民党）</a:t>
            </a:r>
            <a:endParaRPr lang="en-US" altLang="ja-JP" dirty="0" smtClean="0"/>
          </a:p>
          <a:p>
            <a:pPr lvl="1"/>
            <a:r>
              <a:rPr lang="ja-JP" altLang="en-US" dirty="0" smtClean="0"/>
              <a:t>▽事務局長＝笠浩史（衆院・民主党）</a:t>
            </a:r>
            <a:endParaRPr lang="en-US" altLang="ja-JP" dirty="0" smtClean="0"/>
          </a:p>
          <a:p>
            <a:pPr lvl="1"/>
            <a:r>
              <a:rPr lang="ja-JP" altLang="en-US" dirty="0" smtClean="0"/>
              <a:t>▽事務局次長＝肥田美代子（文字・活字文化推進機構）</a:t>
            </a:r>
            <a:endParaRPr lang="en-US" altLang="ja-JP" dirty="0" smtClean="0"/>
          </a:p>
          <a:p>
            <a:r>
              <a:rPr lang="ja-JP" altLang="en-US" dirty="0" smtClean="0"/>
              <a:t>　「全国書誌情報の利活用に関する実務者会議」委員</a:t>
            </a:r>
            <a:endParaRPr lang="en-US" altLang="ja-JP" dirty="0" smtClean="0"/>
          </a:p>
          <a:p>
            <a:pPr lvl="1"/>
            <a:r>
              <a:rPr lang="ja-JP" altLang="en-US" dirty="0" smtClean="0"/>
              <a:t>▽座長・肥田美代子（文字・活字文化推進機構）</a:t>
            </a:r>
            <a:endParaRPr lang="en-US" altLang="ja-JP" dirty="0" smtClean="0"/>
          </a:p>
          <a:p>
            <a:pPr lvl="1"/>
            <a:r>
              <a:rPr lang="ja-JP" altLang="en-US" dirty="0" smtClean="0"/>
              <a:t>▽事務局長＝永井祥一（日本出版インフラセンター）</a:t>
            </a:r>
            <a:endParaRPr lang="en-US" altLang="ja-JP" dirty="0" smtClean="0"/>
          </a:p>
          <a:p>
            <a:r>
              <a:rPr lang="ja-JP" altLang="en-US" dirty="0" smtClean="0"/>
              <a:t>９月</a:t>
            </a:r>
            <a:r>
              <a:rPr lang="en-US" altLang="ja-JP" dirty="0" smtClean="0"/>
              <a:t>15</a:t>
            </a:r>
            <a:r>
              <a:rPr lang="ja-JP" altLang="en-US" dirty="0" smtClean="0"/>
              <a:t>日第１回実務者会議</a:t>
            </a:r>
            <a:endParaRPr lang="en-US" altLang="ja-JP" dirty="0" smtClean="0"/>
          </a:p>
          <a:p>
            <a:pPr lvl="1"/>
            <a:r>
              <a:rPr lang="ja-JP" altLang="en-US" dirty="0" smtClean="0"/>
              <a:t>検討課題などについて協議</a:t>
            </a:r>
            <a:endParaRPr lang="en-US" altLang="ja-JP" dirty="0" smtClean="0"/>
          </a:p>
          <a:p>
            <a:pPr lvl="1"/>
            <a:r>
              <a:rPr lang="ja-JP" altLang="en-US" dirty="0" smtClean="0"/>
              <a:t>国立国会図書館における全国書誌情報の現状について説明を受けた。</a:t>
            </a:r>
          </a:p>
          <a:p>
            <a:r>
              <a:rPr lang="ja-JP" altLang="en-US" dirty="0" smtClean="0"/>
              <a:t>今後の予定</a:t>
            </a:r>
            <a:endParaRPr lang="en-US" altLang="ja-JP" dirty="0" smtClean="0"/>
          </a:p>
          <a:p>
            <a:pPr lvl="1"/>
            <a:r>
              <a:rPr lang="ja-JP" altLang="en-US" dirty="0" smtClean="0"/>
              <a:t>実務者会議は</a:t>
            </a:r>
            <a:r>
              <a:rPr lang="en-US" altLang="ja-JP" dirty="0" smtClean="0"/>
              <a:t>10</a:t>
            </a:r>
            <a:r>
              <a:rPr lang="ja-JP" altLang="en-US" dirty="0" smtClean="0"/>
              <a:t>月以降、月に１回のペースで開催</a:t>
            </a:r>
            <a:endParaRPr lang="en-US" altLang="ja-JP" dirty="0" smtClean="0"/>
          </a:p>
          <a:p>
            <a:pPr lvl="1"/>
            <a:r>
              <a:rPr lang="ja-JP" altLang="en-US" dirty="0" smtClean="0"/>
              <a:t>書誌データ作成企業や図書館システムベンダー、書店、出版社、県立・市立・町立の公共図書館や大学図書館など、あらゆるプレーヤーからのヒアリングなどを通して、来春をめどに課題のたたき台をとりまとめる。</a:t>
            </a:r>
          </a:p>
          <a:p>
            <a:r>
              <a:rPr lang="ja-JP" altLang="en-US" dirty="0" smtClean="0"/>
              <a:t>（引用：文化通信</a:t>
            </a:r>
            <a:r>
              <a:rPr lang="en-US" altLang="ja-JP" dirty="0" smtClean="0"/>
              <a:t>2015.09.28</a:t>
            </a:r>
            <a:r>
              <a:rPr lang="ja-JP" altLang="en-US" dirty="0" smtClean="0"/>
              <a:t>）</a:t>
            </a:r>
          </a:p>
          <a:p>
            <a:pPr marL="0" indent="0">
              <a:buNone/>
            </a:pPr>
            <a:endParaRPr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102</a:t>
            </a:fld>
            <a:endParaRPr kumimoji="1" lang="ja-JP" altLang="en-US"/>
          </a:p>
        </p:txBody>
      </p:sp>
    </p:spTree>
    <p:extLst>
      <p:ext uri="{BB962C8B-B14F-4D97-AF65-F5344CB8AC3E}">
        <p14:creationId xmlns:p14="http://schemas.microsoft.com/office/powerpoint/2010/main" val="38712968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近刊情報、新刊情報の提供段階からの図書館での利用</a:t>
            </a:r>
            <a:endParaRPr kumimoji="1" lang="en-US" altLang="ja-JP" dirty="0" smtClean="0"/>
          </a:p>
          <a:p>
            <a:r>
              <a:rPr kumimoji="1" lang="ja-JP" altLang="en-US" dirty="0" smtClean="0"/>
              <a:t>図書館での書誌情報、典拠情報の出版界での利用</a:t>
            </a:r>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103</a:t>
            </a:fld>
            <a:endParaRPr kumimoji="1" lang="ja-JP" altLang="en-US"/>
          </a:p>
        </p:txBody>
      </p:sp>
    </p:spTree>
    <p:extLst>
      <p:ext uri="{BB962C8B-B14F-4D97-AF65-F5344CB8AC3E}">
        <p14:creationId xmlns:p14="http://schemas.microsoft.com/office/powerpoint/2010/main" val="189202671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300" dirty="0"/>
              <a:t>■版元会員とは、</a:t>
            </a:r>
            <a:endParaRPr lang="en-US" altLang="zh-CN" sz="1300" dirty="0"/>
          </a:p>
          <a:p>
            <a:r>
              <a:rPr lang="zh-CN" altLang="en-US" sz="1300" dirty="0"/>
              <a:t>●</a:t>
            </a:r>
            <a:r>
              <a:rPr lang="en-US" altLang="zh-CN" sz="1300" dirty="0"/>
              <a:t>206</a:t>
            </a:r>
            <a:r>
              <a:rPr lang="zh-CN" altLang="en-US" sz="1300" dirty="0"/>
              <a:t>社／総登録点数 </a:t>
            </a:r>
            <a:r>
              <a:rPr lang="en-US" altLang="zh-CN" sz="1300" dirty="0"/>
              <a:t>28,443</a:t>
            </a:r>
            <a:r>
              <a:rPr lang="zh-CN" altLang="en-US" sz="1300" dirty="0"/>
              <a:t>点</a:t>
            </a:r>
            <a:r>
              <a:rPr lang="en-US" altLang="zh-CN" sz="1300" dirty="0"/>
              <a:t>(</a:t>
            </a:r>
            <a:r>
              <a:rPr lang="zh-CN" altLang="en-US" sz="1300" dirty="0"/>
              <a:t>稼動</a:t>
            </a:r>
            <a:r>
              <a:rPr lang="en-US" altLang="zh-CN" sz="1300" dirty="0"/>
              <a:t>24,380</a:t>
            </a:r>
            <a:r>
              <a:rPr lang="zh-CN" altLang="en-US" sz="1300" dirty="0"/>
              <a:t>点</a:t>
            </a:r>
            <a:r>
              <a:rPr lang="en-US" altLang="zh-CN" sz="1300" dirty="0"/>
              <a:t>)</a:t>
            </a:r>
          </a:p>
          <a:p>
            <a:r>
              <a:rPr lang="ja-JP" altLang="en-US" sz="1300" dirty="0"/>
              <a:t>●目的は、それぞれの版元がつくった本を、より多くの人に買ってもらおう、というものです。具体的には、それぞれのつくった本の情報をインターネット上で公開・提供すること</a:t>
            </a:r>
            <a:endParaRPr lang="en-US" altLang="ja-JP" sz="1300" dirty="0"/>
          </a:p>
          <a:p>
            <a:r>
              <a:rPr lang="ja-JP" altLang="en-US" sz="1300" dirty="0"/>
              <a:t>書誌情報を、書店・取次（販売会社＝問屋）など、出版業界にひろくメールなどで配信する仕組みをつくり、また、購入を希望される方に、直接版元から販売</a:t>
            </a:r>
            <a:endParaRPr lang="en-US" altLang="ja-JP" sz="1300" dirty="0"/>
          </a:p>
          <a:p>
            <a:r>
              <a:rPr lang="ja-JP" altLang="en-US" sz="1300" dirty="0"/>
              <a:t>目次や著者プロフィールなどといった「中身」の情報もデータベースに入れる</a:t>
            </a:r>
            <a:endParaRPr lang="en-US" altLang="ja-JP" sz="1300" dirty="0"/>
          </a:p>
          <a:p>
            <a:r>
              <a:rPr lang="ja-JP" altLang="en-US" sz="1300" dirty="0"/>
              <a:t>情報は自由利用できる。</a:t>
            </a:r>
            <a:endParaRPr lang="en-US" altLang="ja-JP" sz="1300" dirty="0"/>
          </a:p>
          <a:p>
            <a:r>
              <a:rPr kumimoji="1" lang="ja-JP" altLang="en-US" dirty="0" smtClean="0"/>
              <a:t>●期待</a:t>
            </a:r>
            <a:endParaRPr kumimoji="1" lang="en-US" altLang="ja-JP" dirty="0" smtClean="0"/>
          </a:p>
          <a:p>
            <a:pPr algn="l"/>
            <a:r>
              <a:rPr kumimoji="1" lang="en-US" altLang="ja-JP" dirty="0" smtClean="0"/>
              <a:t>JPO</a:t>
            </a:r>
            <a:r>
              <a:rPr kumimoji="1" lang="ja-JP" altLang="en-US" dirty="0" err="1" smtClean="0"/>
              <a:t>が提</a:t>
            </a:r>
            <a:r>
              <a:rPr kumimoji="1" lang="ja-JP" altLang="en-US" dirty="0" smtClean="0"/>
              <a:t>供する近刊情報に、版元独自出版情報、</a:t>
            </a:r>
            <a:r>
              <a:rPr kumimoji="1" lang="en-US" altLang="ja-JP" dirty="0" smtClean="0"/>
              <a:t>NDL</a:t>
            </a:r>
            <a:r>
              <a:rPr kumimoji="1" lang="ja-JP" altLang="en-US" dirty="0" err="1" smtClean="0"/>
              <a:t>、</a:t>
            </a:r>
            <a:r>
              <a:rPr kumimoji="1" lang="en-US" altLang="ja-JP" dirty="0" err="1" smtClean="0"/>
              <a:t>Webcat</a:t>
            </a:r>
            <a:r>
              <a:rPr kumimoji="1" lang="en-US" altLang="ja-JP" dirty="0" smtClean="0"/>
              <a:t>-plus</a:t>
            </a:r>
            <a:r>
              <a:rPr kumimoji="1" lang="ja-JP" altLang="en-US" dirty="0" smtClean="0"/>
              <a:t>の情報を含め、</a:t>
            </a:r>
            <a:r>
              <a:rPr kumimoji="1" lang="en-US" altLang="ja-JP" dirty="0" err="1" smtClean="0"/>
              <a:t>WebAPI</a:t>
            </a:r>
            <a:r>
              <a:rPr kumimoji="1" lang="ja-JP" altLang="en-US" dirty="0" smtClean="0"/>
              <a:t>の公開を予定している。→今後、出版情報の提供の中核的なサイトになることが期待できる</a:t>
            </a:r>
            <a:endParaRPr kumimoji="1" lang="en-US" altLang="ja-JP" dirty="0" smtClean="0"/>
          </a:p>
          <a:p>
            <a:pPr algn="l"/>
            <a:r>
              <a:rPr kumimoji="1" lang="ja-JP" altLang="en-US" dirty="0" smtClean="0"/>
              <a:t>図書館と出版界の双方にメリットのあるサービス連携が見込める（図書館での出版情報の活用、利用者サービスの向上（出版界での入手困難資料の図書館へのナビゲーション、図書館での出版社へのナビゲート））</a:t>
            </a:r>
            <a:endParaRPr kumimoji="1" lang="en-US" altLang="ja-JP" dirty="0" smtClean="0"/>
          </a:p>
          <a:p>
            <a:pPr algn="l"/>
            <a:r>
              <a:rPr kumimoji="1" lang="ja-JP" altLang="en-US" dirty="0" smtClean="0"/>
              <a:t>出版界には、図書館界との連携を毛嫌いしている人が多いが、地道な積み重ねにより、払拭できる可能性を期待している</a:t>
            </a:r>
          </a:p>
          <a:p>
            <a:r>
              <a:rPr kumimoji="1" lang="ja-JP" altLang="en-US" dirty="0" smtClean="0"/>
              <a:t>●以前の</a:t>
            </a:r>
            <a:r>
              <a:rPr kumimoji="1" lang="en-US" altLang="ja-JP" dirty="0" smtClean="0"/>
              <a:t>API</a:t>
            </a:r>
          </a:p>
          <a:p>
            <a:r>
              <a:rPr kumimoji="1" lang="en-US" altLang="ja-JP" dirty="0" smtClean="0"/>
              <a:t>http://www.hanmoto.com/hanmotocom-webapi</a:t>
            </a:r>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104</a:t>
            </a:fld>
            <a:endParaRPr kumimoji="1" lang="ja-JP" altLang="en-US"/>
          </a:p>
        </p:txBody>
      </p:sp>
    </p:spTree>
    <p:extLst>
      <p:ext uri="{BB962C8B-B14F-4D97-AF65-F5344CB8AC3E}">
        <p14:creationId xmlns:p14="http://schemas.microsoft.com/office/powerpoint/2010/main" val="27429479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dirty="0" smtClean="0"/>
              <a:t>・出版物を含めて、国全体の文化的資源の保存と利活用の網羅性の確保</a:t>
            </a:r>
            <a:endParaRPr kumimoji="1" lang="en-US" altLang="ja-JP" sz="1200" dirty="0" smtClean="0"/>
          </a:p>
          <a:p>
            <a:r>
              <a:rPr lang="ja-JP" altLang="en-US" sz="1200" dirty="0" smtClean="0"/>
              <a:t>・「知識インフラ」の目指すところの実現形</a:t>
            </a:r>
            <a:endParaRPr lang="en-US" altLang="ja-JP" sz="1200" dirty="0" smtClean="0"/>
          </a:p>
          <a:p>
            <a:r>
              <a:rPr kumimoji="1" lang="ja-JP" altLang="en-US" sz="1200" dirty="0" smtClean="0"/>
              <a:t>・「</a:t>
            </a:r>
            <a:r>
              <a:rPr kumimoji="1" lang="en-US" altLang="ja-JP" sz="1200" dirty="0" smtClean="0"/>
              <a:t>NDL</a:t>
            </a:r>
            <a:r>
              <a:rPr kumimoji="1" lang="ja-JP" altLang="en-US" sz="1200" dirty="0" smtClean="0"/>
              <a:t>サーチ・</a:t>
            </a:r>
            <a:r>
              <a:rPr kumimoji="1" lang="en-US" altLang="ja-JP" sz="1200" dirty="0" smtClean="0"/>
              <a:t>NDL</a:t>
            </a:r>
            <a:r>
              <a:rPr kumimoji="1" lang="ja-JP" altLang="en-US" sz="1200" dirty="0" smtClean="0"/>
              <a:t>デジタルコレクション」、「ひなぎく」の発展形</a:t>
            </a:r>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8813ADFB-5BF2-4563-9E17-36130DEB7203}" type="datetime1">
              <a:rPr kumimoji="1" lang="ja-JP" altLang="en-US" smtClean="0"/>
              <a:t>2015/11/13</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105</a:t>
            </a:fld>
            <a:endParaRPr kumimoji="1" lang="ja-JP" altLang="en-US"/>
          </a:p>
        </p:txBody>
      </p:sp>
    </p:spTree>
    <p:extLst>
      <p:ext uri="{BB962C8B-B14F-4D97-AF65-F5344CB8AC3E}">
        <p14:creationId xmlns:p14="http://schemas.microsoft.com/office/powerpoint/2010/main" val="45927291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当初、電子書籍と文化財のアーカイブが別々のものとして検討されていた。</a:t>
            </a:r>
            <a:endParaRPr kumimoji="1" lang="en-US" altLang="ja-JP" dirty="0" smtClean="0"/>
          </a:p>
          <a:p>
            <a:r>
              <a:rPr kumimoji="1" lang="en-US" altLang="ja-JP" b="1" dirty="0" smtClean="0"/>
              <a:t>NDL</a:t>
            </a:r>
            <a:r>
              <a:rPr kumimoji="1" lang="ja-JP" altLang="en-US" b="1" dirty="0" smtClean="0"/>
              <a:t>のアーカイブは両方にまたがっていた</a:t>
            </a:r>
            <a:r>
              <a:rPr kumimoji="1" lang="ja-JP" altLang="en-US" dirty="0" smtClean="0"/>
              <a:t>。</a:t>
            </a:r>
            <a:endParaRPr kumimoji="1" lang="en-US" altLang="ja-JP" dirty="0" smtClean="0"/>
          </a:p>
          <a:p>
            <a:r>
              <a:rPr kumimoji="1" lang="ja-JP" altLang="en-US" dirty="0" smtClean="0"/>
              <a:t>～～～～～～～</a:t>
            </a:r>
            <a:endParaRPr kumimoji="1" lang="ja-JP" altLang="en-US" dirty="0"/>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106</a:t>
            </a:fld>
            <a:endParaRPr kumimoji="1" lang="ja-JP" altLang="en-US"/>
          </a:p>
        </p:txBody>
      </p:sp>
    </p:spTree>
    <p:extLst>
      <p:ext uri="{BB962C8B-B14F-4D97-AF65-F5344CB8AC3E}">
        <p14:creationId xmlns:p14="http://schemas.microsoft.com/office/powerpoint/2010/main" val="285285026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電子書籍、文化財、災害情報など別々に構築するのではなく、</a:t>
            </a:r>
            <a:r>
              <a:rPr kumimoji="1" lang="ja-JP" altLang="en-US" b="1" dirty="0" smtClean="0"/>
              <a:t>分野を越えて１つのアーカイブとして構築</a:t>
            </a:r>
            <a:r>
              <a:rPr kumimoji="1" lang="ja-JP" altLang="en-US" dirty="0" smtClean="0"/>
              <a:t>し、それぞれを目的で利用できるようにすることを提唱。</a:t>
            </a:r>
            <a:endParaRPr kumimoji="1" lang="en-US" altLang="ja-JP" dirty="0" smtClean="0"/>
          </a:p>
          <a:p>
            <a:r>
              <a:rPr kumimoji="1" lang="en-US" altLang="ja-JP" dirty="0" smtClean="0"/>
              <a:t>NDL</a:t>
            </a:r>
            <a:r>
              <a:rPr kumimoji="1" lang="ja-JP" altLang="en-US" dirty="0" smtClean="0"/>
              <a:t>サーチの基本的な考え方を踏襲し、カバーする範囲を拡大</a:t>
            </a:r>
            <a:endParaRPr kumimoji="1" lang="en-US" altLang="ja-JP" dirty="0" smtClean="0"/>
          </a:p>
          <a:p>
            <a:r>
              <a:rPr kumimoji="1" lang="ja-JP" altLang="en-US" dirty="0" smtClean="0"/>
              <a:t>～～～～～～</a:t>
            </a:r>
            <a:endParaRPr kumimoji="1" lang="ja-JP" altLang="en-US" dirty="0"/>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107</a:t>
            </a:fld>
            <a:endParaRPr kumimoji="1" lang="ja-JP" altLang="en-US"/>
          </a:p>
        </p:txBody>
      </p:sp>
    </p:spTree>
    <p:extLst>
      <p:ext uri="{BB962C8B-B14F-4D97-AF65-F5344CB8AC3E}">
        <p14:creationId xmlns:p14="http://schemas.microsoft.com/office/powerpoint/2010/main" val="303400451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smtClean="0"/>
              <a:t>恒久的保存基盤の部分に電子書籍分野の概念を含めたイメージ図</a:t>
            </a:r>
            <a:r>
              <a:rPr kumimoji="1" lang="ja-JP" altLang="en-US" dirty="0" smtClean="0"/>
              <a:t>。</a:t>
            </a:r>
            <a:endParaRPr kumimoji="1" lang="en-US" altLang="ja-JP" dirty="0" smtClean="0"/>
          </a:p>
          <a:p>
            <a:r>
              <a:rPr kumimoji="1" lang="ja-JP" altLang="en-US" b="1" dirty="0" smtClean="0"/>
              <a:t>電子書籍と文化財を同一の枠組みで機能をイメージ</a:t>
            </a:r>
            <a:r>
              <a:rPr kumimoji="1" lang="ja-JP" altLang="en-US" dirty="0" smtClean="0"/>
              <a:t>する</a:t>
            </a:r>
            <a:endParaRPr kumimoji="1" lang="en-US" altLang="ja-JP" dirty="0" smtClean="0"/>
          </a:p>
          <a:p>
            <a:r>
              <a:rPr kumimoji="1" lang="ja-JP" altLang="en-US" dirty="0" smtClean="0"/>
              <a:t>ピンクは、特に</a:t>
            </a:r>
            <a:r>
              <a:rPr kumimoji="1" lang="en-US" altLang="ja-JP" dirty="0" smtClean="0"/>
              <a:t>NDL</a:t>
            </a:r>
            <a:r>
              <a:rPr kumimoji="1" lang="ja-JP" altLang="en-US" dirty="0" smtClean="0"/>
              <a:t>が主体となる部分</a:t>
            </a:r>
            <a:endParaRPr kumimoji="1" lang="en-US" altLang="ja-JP" dirty="0" smtClean="0"/>
          </a:p>
          <a:p>
            <a:r>
              <a:rPr kumimoji="1" lang="ja-JP" altLang="en-US" dirty="0" smtClean="0"/>
              <a:t>～～～～～～</a:t>
            </a:r>
            <a:endParaRPr kumimoji="1" lang="en-US" altLang="ja-JP" dirty="0" smtClean="0"/>
          </a:p>
          <a:p>
            <a:endParaRPr kumimoji="1" lang="ja-JP" altLang="en-US" dirty="0"/>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108</a:t>
            </a:fld>
            <a:endParaRPr kumimoji="1" lang="ja-JP" altLang="en-US"/>
          </a:p>
        </p:txBody>
      </p:sp>
    </p:spTree>
    <p:extLst>
      <p:ext uri="{BB962C8B-B14F-4D97-AF65-F5344CB8AC3E}">
        <p14:creationId xmlns:p14="http://schemas.microsoft.com/office/powerpoint/2010/main" val="378905256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文化財を含めたナショナルアーカイブの構築イメージを、総務部編集係が、月報３月号に掲載するために整理して作成してくれたもの。</a:t>
            </a:r>
            <a:endParaRPr kumimoji="1" lang="en-US" altLang="ja-JP" dirty="0" smtClean="0"/>
          </a:p>
          <a:p>
            <a:endParaRPr kumimoji="1" lang="en-US" altLang="ja-JP"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2015/11/13</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109</a:t>
            </a:fld>
            <a:endParaRPr kumimoji="1" lang="ja-JP" altLang="en-US"/>
          </a:p>
        </p:txBody>
      </p:sp>
    </p:spTree>
    <p:extLst>
      <p:ext uri="{BB962C8B-B14F-4D97-AF65-F5344CB8AC3E}">
        <p14:creationId xmlns:p14="http://schemas.microsoft.com/office/powerpoint/2010/main" val="377966759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dirty="0" smtClean="0"/>
              <a:t>　ナショナルアーカイブ推進のため、国立国会図書館は次の役割を果たす。</a:t>
            </a:r>
          </a:p>
          <a:p>
            <a:r>
              <a:rPr lang="en-US" altLang="ja-JP" dirty="0" smtClean="0"/>
              <a:t> </a:t>
            </a:r>
            <a:r>
              <a:rPr lang="ja-JP" altLang="ja-JP" dirty="0" smtClean="0"/>
              <a:t>○「国立国会図書館サーチ」を、我が国における書籍等分野、文化財分野、メディア芸術分野（マンガ、アニメーション、ゲーム等）、地方におけるデジタルアーカイブ等の様々な領域のアーカイブを連携・横断する国全体の統合ポータルとして整備拡充し、恒久的保存基盤の端緒とする。</a:t>
            </a:r>
          </a:p>
          <a:p>
            <a:r>
              <a:rPr lang="ja-JP" altLang="ja-JP" dirty="0" smtClean="0"/>
              <a:t>○アーカイブ連携の具体的な方策、メタデータのオープン化などデータ利活用促進策、アーカイブ人財育成等の課題を共有・検討し、実務的な課題に対応するため、内閣官房</a:t>
            </a:r>
            <a:r>
              <a:rPr lang="ja-JP" altLang="en-US" dirty="0" smtClean="0"/>
              <a:t>や文化庁</a:t>
            </a:r>
            <a:r>
              <a:rPr lang="ja-JP" altLang="ja-JP" dirty="0" smtClean="0"/>
              <a:t>と協力し、デジタルアーカイブ</a:t>
            </a:r>
            <a:r>
              <a:rPr lang="ja-JP" altLang="en-US" dirty="0" smtClean="0"/>
              <a:t>の連携</a:t>
            </a:r>
            <a:r>
              <a:rPr lang="ja-JP" altLang="ja-JP" dirty="0" smtClean="0"/>
              <a:t>に関する関係省庁等連絡会及び実務者協議会を開催し、ナショナルアーカイブ推進に向けた調整を進める。</a:t>
            </a:r>
          </a:p>
          <a:p>
            <a:r>
              <a:rPr lang="ja-JP" altLang="ja-JP" dirty="0" smtClean="0"/>
              <a:t>○書籍等分野では、公共・大学図書館とのアーカイブ連携の中心となり、公共・大学図書館等の所蔵資料のデジタル化を促進し、絶版等資料を中心としたデジタル化資料の恒久的保存と利活用拡大を図る。</a:t>
            </a:r>
            <a:endParaRPr lang="en-US" altLang="ja-JP" dirty="0" smtClean="0"/>
          </a:p>
          <a:p>
            <a:r>
              <a:rPr lang="ja-JP" altLang="en-US" dirty="0" smtClean="0"/>
              <a:t>○書籍等以外の分野については、各分野が抱えるデジタルアーカイブ連携における課題を明確化・共有し、領域ごとのアグリゲータの果たす役割・機能の重要性の認識も共有する。その上で、メタデータがオープンに流通できる仕組みを整備し、コンテンツの利活用促進に繋がる取組を関係機関と連携・協力して行っていく。</a:t>
            </a:r>
            <a:endParaRPr lang="en-US" altLang="ja-JP" dirty="0" smtClean="0"/>
          </a:p>
          <a:p>
            <a:endParaRPr lang="en-US" altLang="ja-JP" dirty="0"/>
          </a:p>
        </p:txBody>
      </p:sp>
      <p:sp>
        <p:nvSpPr>
          <p:cNvPr id="4" name="スライド番号プレースホルダー 3"/>
          <p:cNvSpPr>
            <a:spLocks noGrp="1"/>
          </p:cNvSpPr>
          <p:nvPr>
            <p:ph type="sldNum" sz="quarter" idx="10"/>
          </p:nvPr>
        </p:nvSpPr>
        <p:spPr/>
        <p:txBody>
          <a:bodyPr/>
          <a:lstStyle/>
          <a:p>
            <a:fld id="{72C12E96-AEA9-41EA-B4AD-41E8D383E239}" type="slidenum">
              <a:rPr kumimoji="1" lang="ja-JP" altLang="en-US" smtClean="0"/>
              <a:t>110</a:t>
            </a:fld>
            <a:endParaRPr kumimoji="1" lang="ja-JP" altLang="en-US"/>
          </a:p>
        </p:txBody>
      </p:sp>
    </p:spTree>
    <p:extLst>
      <p:ext uri="{BB962C8B-B14F-4D97-AF65-F5344CB8AC3E}">
        <p14:creationId xmlns:p14="http://schemas.microsoft.com/office/powerpoint/2010/main" val="3982616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■日本図書館研究会 </a:t>
            </a:r>
            <a:r>
              <a:rPr lang="en-US" altLang="ja-JP" dirty="0" smtClean="0"/>
              <a:t>2015</a:t>
            </a:r>
            <a:r>
              <a:rPr lang="ja-JP" altLang="en-US" dirty="0" smtClean="0"/>
              <a:t>年度図書館学セミナー</a:t>
            </a:r>
            <a:br>
              <a:rPr lang="ja-JP" altLang="en-US" dirty="0" smtClean="0"/>
            </a:br>
            <a:r>
              <a:rPr lang="ja-JP" altLang="en-US" dirty="0" smtClean="0"/>
              <a:t>「図書館に関係する著作権の動向</a:t>
            </a:r>
            <a:r>
              <a:rPr lang="en-US" altLang="ja-JP" dirty="0" smtClean="0"/>
              <a:t>2015</a:t>
            </a:r>
            <a:r>
              <a:rPr lang="ja-JP" altLang="en-US" dirty="0" smtClean="0"/>
              <a:t>」 （</a:t>
            </a:r>
            <a:r>
              <a:rPr lang="en-US" altLang="ja-JP" dirty="0" smtClean="0"/>
              <a:t>2015</a:t>
            </a:r>
            <a:r>
              <a:rPr lang="ja-JP" altLang="en-US" dirty="0" smtClean="0"/>
              <a:t>年</a:t>
            </a:r>
            <a:r>
              <a:rPr lang="en-US" altLang="ja-JP" dirty="0" smtClean="0"/>
              <a:t>10</a:t>
            </a:r>
            <a:r>
              <a:rPr lang="ja-JP" altLang="en-US" dirty="0" smtClean="0"/>
              <a:t>月</a:t>
            </a:r>
            <a:r>
              <a:rPr lang="en-US" altLang="ja-JP" dirty="0" smtClean="0"/>
              <a:t>24</a:t>
            </a:r>
            <a:r>
              <a:rPr lang="ja-JP" altLang="en-US" dirty="0" smtClean="0"/>
              <a:t>日）</a:t>
            </a:r>
          </a:p>
          <a:p>
            <a:r>
              <a:rPr lang="en-US" altLang="ja-JP" dirty="0" smtClean="0"/>
              <a:t>TPP</a:t>
            </a:r>
            <a:r>
              <a:rPr lang="ja-JP" altLang="en-US" dirty="0" smtClean="0"/>
              <a:t>問題に関連して、オーファンワークス問題、フェアユース、非親告罪</a:t>
            </a:r>
          </a:p>
          <a:p>
            <a:r>
              <a:rPr lang="ja-JP" altLang="en-US" dirty="0" smtClean="0"/>
              <a:t>「アーカイブ立国宣言」アーカイブ推進法の制定の必要性</a:t>
            </a:r>
          </a:p>
          <a:p>
            <a:r>
              <a:rPr lang="ja-JP" altLang="en-US" dirty="0" smtClean="0"/>
              <a:t>「デジタル時代において個別の文化施設がどのようなミッションを持つのか？そのミッションを達成するためにどのように連携しアーカイブを利活用しているのか？」</a:t>
            </a:r>
          </a:p>
          <a:p>
            <a:r>
              <a:rPr lang="ja-JP" altLang="en-US" dirty="0" smtClean="0"/>
              <a:t>いかに情報の流通を促進し、著作者に利益を還元するか？</a:t>
            </a:r>
          </a:p>
          <a:p>
            <a:r>
              <a:rPr lang="ja-JP" altLang="en-US" dirty="0" smtClean="0"/>
              <a:t>■</a:t>
            </a:r>
            <a:r>
              <a:rPr lang="en-US" altLang="ja-JP" dirty="0" smtClean="0"/>
              <a:t>【</a:t>
            </a:r>
            <a:r>
              <a:rPr lang="ja-JP" altLang="en-US" dirty="0" smtClean="0"/>
              <a:t>記事</a:t>
            </a:r>
            <a:r>
              <a:rPr lang="en-US" altLang="ja-JP" dirty="0" smtClean="0"/>
              <a:t>】</a:t>
            </a:r>
            <a:r>
              <a:rPr lang="ja-JP" altLang="en-US" dirty="0" smtClean="0"/>
              <a:t>本が売れぬ</a:t>
            </a:r>
            <a:r>
              <a:rPr lang="ja-JP" altLang="en-US" dirty="0" err="1" smtClean="0"/>
              <a:t>のは</a:t>
            </a:r>
            <a:r>
              <a:rPr lang="ja-JP" altLang="en-US" dirty="0" smtClean="0"/>
              <a:t>図書館のせい？（ </a:t>
            </a:r>
            <a:r>
              <a:rPr lang="en-US" altLang="ja-JP" dirty="0" smtClean="0"/>
              <a:t>2015</a:t>
            </a:r>
            <a:r>
              <a:rPr lang="ja-JP" altLang="en-US" dirty="0" smtClean="0"/>
              <a:t>年</a:t>
            </a:r>
            <a:r>
              <a:rPr lang="en-US" altLang="ja-JP" dirty="0" smtClean="0"/>
              <a:t>10</a:t>
            </a:r>
            <a:r>
              <a:rPr lang="ja-JP" altLang="en-US" dirty="0" smtClean="0"/>
              <a:t>月</a:t>
            </a:r>
            <a:r>
              <a:rPr lang="en-US" altLang="ja-JP" dirty="0" smtClean="0"/>
              <a:t>29</a:t>
            </a:r>
            <a:r>
              <a:rPr lang="ja-JP" altLang="en-US" dirty="0" smtClean="0"/>
              <a:t>日朝日新聞）</a:t>
            </a:r>
          </a:p>
          <a:p>
            <a:r>
              <a:rPr lang="ja-JP" altLang="en-US" dirty="0" smtClean="0"/>
              <a:t>出版不況と図書館の因果関係、新刊書籍の貸出猶予期間の設定</a:t>
            </a:r>
          </a:p>
          <a:p>
            <a:r>
              <a:rPr lang="ja-JP" altLang="en-US" dirty="0" smtClean="0"/>
              <a:t>■ほとんどの本は「見出されていない」結城浩 </a:t>
            </a:r>
            <a:r>
              <a:rPr lang="en-US" altLang="ja-JP" dirty="0" smtClean="0"/>
              <a:t>@</a:t>
            </a:r>
            <a:r>
              <a:rPr lang="en-US" altLang="ja-JP" dirty="0" err="1" smtClean="0"/>
              <a:t>hyuki</a:t>
            </a:r>
            <a:r>
              <a:rPr lang="en-US" altLang="ja-JP" dirty="0" smtClean="0"/>
              <a:t> 2015-10-26</a:t>
            </a:r>
          </a:p>
          <a:p>
            <a:r>
              <a:rPr lang="ja-JP" altLang="en-US" dirty="0" smtClean="0"/>
              <a:t>図書館なり何なりで「うわ、なに、こんな本あるなんて知らなかった！面白いじゃ</a:t>
            </a:r>
            <a:r>
              <a:rPr lang="ja-JP" altLang="en-US" dirty="0" err="1" smtClean="0"/>
              <a:t>ん</a:t>
            </a:r>
            <a:r>
              <a:rPr lang="ja-JP" altLang="en-US" dirty="0" smtClean="0"/>
              <a:t>！」と出会っていただくことがとても大事。</a:t>
            </a:r>
          </a:p>
          <a:p>
            <a:r>
              <a:rPr lang="ja-JP" altLang="en-US" dirty="0" smtClean="0"/>
              <a:t>■「本が売れぬ</a:t>
            </a:r>
            <a:r>
              <a:rPr lang="ja-JP" altLang="en-US" dirty="0" err="1" smtClean="0"/>
              <a:t>のは</a:t>
            </a:r>
            <a:r>
              <a:rPr lang="ja-JP" altLang="en-US" dirty="0" smtClean="0"/>
              <a:t>図書館のせい」というニュースを見たのでデータを確かめてみました</a:t>
            </a:r>
            <a:r>
              <a:rPr lang="en-US" altLang="ja-JP" dirty="0" smtClean="0"/>
              <a:t>【</a:t>
            </a:r>
            <a:r>
              <a:rPr lang="ja-JP" altLang="en-US" dirty="0" smtClean="0"/>
              <a:t>林　智彦（朝日新聞社デジタル本部） </a:t>
            </a:r>
            <a:r>
              <a:rPr lang="en-US" altLang="ja-JP" dirty="0" smtClean="0"/>
              <a:t>2015/10/30】 </a:t>
            </a:r>
          </a:p>
          <a:p>
            <a:r>
              <a:rPr lang="ja-JP" altLang="en-US" dirty="0" smtClean="0"/>
              <a:t>「書籍の売上」と「図書館数」「個人登録者数」「個人貸出数」の相関は低い。反対に、「書籍の売上」と「生産年齢人口」「資料費」の相関は高い。</a:t>
            </a:r>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12</a:t>
            </a:fld>
            <a:endParaRPr kumimoji="1" lang="ja-JP" altLang="en-US"/>
          </a:p>
        </p:txBody>
      </p:sp>
    </p:spTree>
    <p:extLst>
      <p:ext uri="{BB962C8B-B14F-4D97-AF65-F5344CB8AC3E}">
        <p14:creationId xmlns:p14="http://schemas.microsoft.com/office/powerpoint/2010/main" val="261547194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55000" lnSpcReduction="20000"/>
          </a:bodyPr>
          <a:lstStyle/>
          <a:p>
            <a:r>
              <a:rPr lang="ja-JP" altLang="en-US" dirty="0"/>
              <a:t>まず、知財計画。</a:t>
            </a:r>
            <a:r>
              <a:rPr lang="en-US" altLang="ja-JP" dirty="0"/>
              <a:t>6</a:t>
            </a:r>
            <a:r>
              <a:rPr lang="ja-JP" altLang="en-US" dirty="0"/>
              <a:t>月に知財本部で決定した「知財計画」には、様々な形で、</a:t>
            </a:r>
            <a:r>
              <a:rPr lang="en-US" altLang="ja-JP" dirty="0"/>
              <a:t>NDL</a:t>
            </a:r>
            <a:r>
              <a:rPr lang="ja-JP" altLang="en-US" dirty="0"/>
              <a:t>の役割が明示された。政府の計画に、立法府である</a:t>
            </a:r>
            <a:r>
              <a:rPr lang="en-US" altLang="ja-JP" dirty="0"/>
              <a:t>NDL</a:t>
            </a:r>
            <a:r>
              <a:rPr lang="ja-JP" altLang="en-US" dirty="0"/>
              <a:t>が、府省横並びで記載されたのは初めて。</a:t>
            </a:r>
            <a:endParaRPr lang="en-US" altLang="ja-JP" dirty="0"/>
          </a:p>
          <a:p>
            <a:r>
              <a:rPr lang="ja-JP" altLang="en-US" dirty="0"/>
              <a:t>これらが実際に実施されれば、公共図書館でのデジタル化やアーカイブ構築が進展することが期待される。</a:t>
            </a:r>
            <a:endParaRPr lang="en-US" altLang="ja-JP" dirty="0"/>
          </a:p>
          <a:p>
            <a:r>
              <a:rPr lang="ja-JP" altLang="en-US" dirty="0"/>
              <a:t>～～～～～～</a:t>
            </a:r>
            <a:endParaRPr lang="en-US" altLang="ja-JP" dirty="0"/>
          </a:p>
          <a:p>
            <a:r>
              <a:rPr lang="ja-JP" altLang="en-US" dirty="0"/>
              <a:t>地域中小企業の知財戦略強化と地方における産学・</a:t>
            </a:r>
            <a:r>
              <a:rPr lang="ja-JP" altLang="en-US" dirty="0" err="1"/>
              <a:t>産産</a:t>
            </a:r>
            <a:r>
              <a:rPr lang="ja-JP" altLang="en-US" dirty="0"/>
              <a:t>連携の促進</a:t>
            </a:r>
          </a:p>
          <a:p>
            <a:r>
              <a:rPr lang="ja-JP" altLang="en-US" u="sng" dirty="0"/>
              <a:t>（統合ポータルの構築）</a:t>
            </a:r>
            <a:endParaRPr lang="en-US" altLang="ja-JP" u="sng" dirty="0"/>
          </a:p>
          <a:p>
            <a:pPr lvl="1"/>
            <a:r>
              <a:rPr lang="ja-JP" altLang="en-US" dirty="0"/>
              <a:t>分散横断検索が可能な統合ポータルの構築（短期・中期）（国立国会図書館、文部科学省、総務省）</a:t>
            </a:r>
          </a:p>
          <a:p>
            <a:r>
              <a:rPr lang="ja-JP" altLang="en-US" u="sng" dirty="0"/>
              <a:t>（分野ごとのアグリゲーターによる取組）</a:t>
            </a:r>
            <a:endParaRPr lang="en-US" altLang="ja-JP" u="sng" dirty="0"/>
          </a:p>
          <a:p>
            <a:pPr lvl="1"/>
            <a:r>
              <a:rPr lang="ja-JP" altLang="en-US" dirty="0"/>
              <a:t>メタデータ形式の標準化などのアーカイブ構築の方針の策定、収蔵資料のデジタル化への協力、メタデータの集約化を行う。（短期・中期）（国立国会図書館、文部科学省、総務省）</a:t>
            </a:r>
          </a:p>
          <a:p>
            <a:r>
              <a:rPr lang="zh-TW" altLang="en-US" u="sng" dirty="0"/>
              <a:t>（書籍分野）</a:t>
            </a:r>
            <a:endParaRPr lang="en-US" altLang="zh-TW" u="sng" dirty="0"/>
          </a:p>
          <a:p>
            <a:pPr lvl="1"/>
            <a:r>
              <a:rPr lang="ja-JP" altLang="en-US" dirty="0"/>
              <a:t>公共・大学図書館等の所蔵資料のデジタル化を促進するため、アーカイブ構築の手順等についての研修等を行う。（短期）（国立国会図書館、文部科学省）</a:t>
            </a:r>
          </a:p>
          <a:p>
            <a:pPr lvl="1"/>
            <a:r>
              <a:rPr lang="ja-JP" altLang="en-US" dirty="0"/>
              <a:t>統合ポータルとの連携強化のため、公共・大学図書館等に対し、デジタル化した資料へのメタデータ付与や外部連携インターフェース（</a:t>
            </a:r>
            <a:r>
              <a:rPr lang="en-US" altLang="ja-JP" dirty="0"/>
              <a:t>API</a:t>
            </a:r>
            <a:r>
              <a:rPr lang="ja-JP" altLang="en-US" dirty="0"/>
              <a:t>）を付した形での公開を支援するため助言等を行うとともに、所蔵資料のデジタル化及びアーカイブ連携のための取組を促進するため、必要な情報の周知を図る。 （短期）（国立国会図書館、文部科学省）</a:t>
            </a:r>
          </a:p>
          <a:p>
            <a:r>
              <a:rPr lang="ja-JP" altLang="en-US" u="sng" dirty="0"/>
              <a:t>（文化財分野）</a:t>
            </a:r>
            <a:endParaRPr lang="en-US" altLang="ja-JP" u="sng" dirty="0"/>
          </a:p>
          <a:p>
            <a:pPr lvl="1"/>
            <a:r>
              <a:rPr lang="ja-JP" altLang="en-US" dirty="0"/>
              <a:t>全国の博物館・美術館等において文化財等のデジタルアーカイブ化とそのデータの利活用が促進されるよう、国におけるこれまでの取組を踏まえて、地方の博物館・美術館等に対して必要な情報の周知を図る。（短期）（文部科学省）</a:t>
            </a:r>
            <a:endParaRPr lang="en-US" altLang="ja-JP" dirty="0"/>
          </a:p>
          <a:p>
            <a:r>
              <a:rPr lang="ja-JP" altLang="en-US" u="sng" dirty="0"/>
              <a:t>知財人財の戦略的な育成・活用</a:t>
            </a:r>
            <a:endParaRPr lang="en-US" altLang="ja-JP" u="sng" dirty="0"/>
          </a:p>
          <a:p>
            <a:pPr lvl="1"/>
            <a:r>
              <a:rPr lang="ja-JP" altLang="en-US" dirty="0"/>
              <a:t>アーカイブ利活用促進に関連して、専門家の不足を解消するといった観点から、教育機関での組織的な育成や司書・学芸員等現職人財への研修等、アーカイブ専門人財の育成が重要</a:t>
            </a:r>
            <a:endParaRPr lang="en-US" altLang="ja-JP" dirty="0"/>
          </a:p>
          <a:p>
            <a:r>
              <a:rPr lang="ja-JP" altLang="en-US" u="sng" dirty="0"/>
              <a:t>（標準化に係る国際交渉を担う人財等の育成）</a:t>
            </a:r>
          </a:p>
          <a:p>
            <a:pPr lvl="1"/>
            <a:r>
              <a:rPr lang="ja-JP" altLang="en-US" dirty="0"/>
              <a:t>国際標準化機関（</a:t>
            </a:r>
            <a:r>
              <a:rPr lang="en-US" altLang="ja-JP" dirty="0"/>
              <a:t>ISO/IEC</a:t>
            </a:r>
            <a:r>
              <a:rPr lang="ja-JP" altLang="en-US" dirty="0"/>
              <a:t>）における専門委員会等の国際会議で国際幹事や議長を担える人財や、国際標準化実務の遂行能力に加え、グローバルに通用する交渉力及びマネジメント力を備えた人財を育成するため、若手標準化人財の研修制度の拡充を検討する。</a:t>
            </a:r>
            <a:endParaRPr lang="en-US" altLang="ja-JP" dirty="0"/>
          </a:p>
          <a:p>
            <a:pPr lvl="1"/>
            <a:r>
              <a:rPr lang="ja-JP" altLang="en-US" dirty="0"/>
              <a:t>また、標準化をビジネスツールとして戦略的に活用することができる人財を育成するため、管理職、営業職等を対象とした人財育成プログラムを実施するとともに、大学における標準化講座の導入を促進する。（短期・中期）（経済産業省）</a:t>
            </a:r>
          </a:p>
          <a:p>
            <a:r>
              <a:rPr lang="ja-JP" altLang="en-US" u="sng" dirty="0"/>
              <a:t>（アーカイブ関連人財の育成）</a:t>
            </a:r>
          </a:p>
          <a:p>
            <a:pPr lvl="1"/>
            <a:r>
              <a:rPr lang="ja-JP" altLang="en-US" dirty="0"/>
              <a:t>これまでのアーカイブの構築を通じて得られたノウハウや成果を活用しつつ、アーカイブの構築をけん引する人財や利活用をサポートする人財の育成を支援するため、美術館・博物館、大学・研究機関、民間施設の関係者に対し、アーカイブの必要性やアーカイブ人財の重要性の認識を広めるためのシンポジウム開催等の取組を実施する。（短期・中期）（国立国会図書館、文部科学省、総務省）</a:t>
            </a:r>
            <a:endParaRPr lang="en-US" altLang="ja-JP" dirty="0"/>
          </a:p>
          <a:p>
            <a:r>
              <a:rPr lang="ja-JP" altLang="en-US" u="sng" dirty="0"/>
              <a:t>（利用に係る著作権者の意思表示）</a:t>
            </a:r>
            <a:endParaRPr lang="en-US" altLang="ja-JP" u="sng" dirty="0"/>
          </a:p>
          <a:p>
            <a:pPr lvl="1"/>
            <a:r>
              <a:rPr lang="ja-JP" altLang="en-US" dirty="0"/>
              <a:t>利用目的に応じたポータルサイトの構築を容易にするため、関係省庁等連絡会等における統合ポータルに掲載されているメタデータのオープン化に向けた課題の検討や統合ポータルからデータセットを抽出する機能の普及等の環境整備を進める。（短期・中期）（国立国会図書館、内閣官房、関係府省）</a:t>
            </a:r>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2015/11/13</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111</a:t>
            </a:fld>
            <a:endParaRPr kumimoji="1" lang="ja-JP" altLang="en-US"/>
          </a:p>
        </p:txBody>
      </p:sp>
    </p:spTree>
    <p:extLst>
      <p:ext uri="{BB962C8B-B14F-4D97-AF65-F5344CB8AC3E}">
        <p14:creationId xmlns:p14="http://schemas.microsoft.com/office/powerpoint/2010/main" val="145915989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3944CA9-B510-462A-99D4-2C9C4B24A3FD}" type="slidenum">
              <a:rPr kumimoji="1" lang="ja-JP" altLang="en-US" smtClean="0"/>
              <a:t>112</a:t>
            </a:fld>
            <a:endParaRPr kumimoji="1" lang="ja-JP" altLang="en-US"/>
          </a:p>
        </p:txBody>
      </p:sp>
    </p:spTree>
    <p:extLst>
      <p:ext uri="{BB962C8B-B14F-4D97-AF65-F5344CB8AC3E}">
        <p14:creationId xmlns:p14="http://schemas.microsoft.com/office/powerpoint/2010/main" val="234459515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第</a:t>
            </a:r>
            <a:r>
              <a:rPr kumimoji="1" lang="en-US" altLang="ja-JP" dirty="0" smtClean="0"/>
              <a:t>41</a:t>
            </a:r>
            <a:r>
              <a:rPr kumimoji="1" lang="ja-JP" altLang="en-US" dirty="0" smtClean="0"/>
              <a:t>回文化審議会著作権分科会（</a:t>
            </a:r>
            <a:r>
              <a:rPr kumimoji="1" lang="en-US" altLang="ja-JP" dirty="0" smtClean="0"/>
              <a:t>2015</a:t>
            </a:r>
            <a:r>
              <a:rPr kumimoji="1" lang="ja-JP" altLang="en-US" dirty="0" smtClean="0"/>
              <a:t>年</a:t>
            </a:r>
            <a:r>
              <a:rPr kumimoji="1" lang="en-US" altLang="ja-JP" dirty="0" smtClean="0"/>
              <a:t>3</a:t>
            </a:r>
            <a:r>
              <a:rPr kumimoji="1" lang="ja-JP" altLang="en-US" dirty="0" smtClean="0"/>
              <a:t>月</a:t>
            </a:r>
            <a:r>
              <a:rPr kumimoji="1" lang="en-US" altLang="ja-JP" dirty="0" smtClean="0"/>
              <a:t>12</a:t>
            </a:r>
            <a:r>
              <a:rPr kumimoji="1" lang="ja-JP" altLang="en-US" dirty="0" smtClean="0"/>
              <a:t>日）でデジタル化に関する解釈が明確化された（上</a:t>
            </a:r>
            <a:r>
              <a:rPr kumimoji="1" lang="en-US" altLang="ja-JP" dirty="0" smtClean="0"/>
              <a:t>2</a:t>
            </a:r>
            <a:r>
              <a:rPr kumimoji="1" lang="ja-JP" altLang="en-US" dirty="0" smtClean="0"/>
              <a:t>つ）。</a:t>
            </a:r>
            <a:endParaRPr kumimoji="1" lang="en-US" altLang="ja-JP" dirty="0" smtClean="0"/>
          </a:p>
          <a:p>
            <a:r>
              <a:rPr kumimoji="1" lang="ja-JP" altLang="en-US" dirty="0" smtClean="0"/>
              <a:t>今年度は、「孤児著作物の裁定制度の見直し」に取り組んでいるところのようである。</a:t>
            </a:r>
            <a:endParaRPr kumimoji="1" lang="ja-JP" altLang="en-US" dirty="0"/>
          </a:p>
        </p:txBody>
      </p:sp>
      <p:sp>
        <p:nvSpPr>
          <p:cNvPr id="4" name="スライド番号プレースホルダー 3"/>
          <p:cNvSpPr>
            <a:spLocks noGrp="1"/>
          </p:cNvSpPr>
          <p:nvPr>
            <p:ph type="sldNum" sz="quarter" idx="10"/>
          </p:nvPr>
        </p:nvSpPr>
        <p:spPr/>
        <p:txBody>
          <a:bodyPr/>
          <a:lstStyle/>
          <a:p>
            <a:fld id="{33944CA9-B510-462A-99D4-2C9C4B24A3FD}" type="slidenum">
              <a:rPr kumimoji="1" lang="ja-JP" altLang="en-US" smtClean="0"/>
              <a:t>113</a:t>
            </a:fld>
            <a:endParaRPr kumimoji="1" lang="ja-JP" altLang="en-US"/>
          </a:p>
        </p:txBody>
      </p:sp>
    </p:spTree>
    <p:extLst>
      <p:ext uri="{BB962C8B-B14F-4D97-AF65-F5344CB8AC3E}">
        <p14:creationId xmlns:p14="http://schemas.microsoft.com/office/powerpoint/2010/main" val="249347939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8813ADFB-5BF2-4563-9E17-36130DEB7203}" type="datetime1">
              <a:rPr kumimoji="1" lang="ja-JP" altLang="en-US" smtClean="0"/>
              <a:t>2015/11/13</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114</a:t>
            </a:fld>
            <a:endParaRPr kumimoji="1" lang="ja-JP" altLang="en-US"/>
          </a:p>
        </p:txBody>
      </p:sp>
    </p:spTree>
    <p:extLst>
      <p:ext uri="{BB962C8B-B14F-4D97-AF65-F5344CB8AC3E}">
        <p14:creationId xmlns:p14="http://schemas.microsoft.com/office/powerpoint/2010/main" val="313568093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■電子図書館の目的</a:t>
            </a:r>
          </a:p>
          <a:p>
            <a:r>
              <a:rPr lang="ja-JP" altLang="en-US" dirty="0" smtClean="0"/>
              <a:t>●⇒「知の共有化」により、新たな知識の創造（再生産）と還流を推進する</a:t>
            </a:r>
          </a:p>
          <a:p>
            <a:r>
              <a:rPr lang="ja-JP" altLang="en-US" dirty="0" smtClean="0"/>
              <a:t>●⇒社会・経済的な価値の創出</a:t>
            </a:r>
          </a:p>
          <a:p>
            <a:r>
              <a:rPr lang="ja-JP" altLang="en-US" dirty="0" smtClean="0"/>
              <a:t>★いつでも、どこでも、だれでも、文化的情報資源を利活用して、新たな知識が生み出されるように</a:t>
            </a:r>
          </a:p>
          <a:p>
            <a:r>
              <a:rPr lang="ja-JP" altLang="en-US" dirty="0" smtClean="0"/>
              <a:t>●あらゆる情報を、知的文化資源として収集し、長期保存し、将来にわたって利用を保証する</a:t>
            </a:r>
          </a:p>
          <a:p>
            <a:r>
              <a:rPr lang="ja-JP" altLang="en-US" dirty="0" smtClean="0"/>
              <a:t>■貴重な文献資料は今、必要とする人に届いているか？</a:t>
            </a:r>
          </a:p>
          <a:p>
            <a:r>
              <a:rPr lang="ja-JP" altLang="en-US" dirty="0" smtClean="0"/>
              <a:t>●有用な文献等の情報が、インターネット上の大量の情報の海に埋もれていないか？</a:t>
            </a:r>
          </a:p>
          <a:p>
            <a:r>
              <a:rPr lang="ja-JP" altLang="en-US" dirty="0" smtClean="0"/>
              <a:t>★出版界と図書館界の書誌の統合、記述規則の共通化</a:t>
            </a:r>
          </a:p>
          <a:p>
            <a:r>
              <a:rPr lang="ja-JP" altLang="en-US" dirty="0" smtClean="0"/>
              <a:t>★利用者に対して、情報の内容、所在を可視化</a:t>
            </a:r>
          </a:p>
          <a:p>
            <a:r>
              <a:rPr lang="ja-JP" altLang="en-US" dirty="0" smtClean="0"/>
              <a:t>●情報を探し出すために、多くの工数をかけているのではないか？</a:t>
            </a:r>
          </a:p>
          <a:p>
            <a:r>
              <a:rPr lang="ja-JP" altLang="en-US" dirty="0" smtClean="0"/>
              <a:t>★内容情報の活用、全文プルテキストの活用</a:t>
            </a:r>
          </a:p>
          <a:p>
            <a:r>
              <a:rPr lang="ja-JP" altLang="en-US" dirty="0" smtClean="0"/>
              <a:t>★利用者が必要とする情報を、効率的に選択できるように、★参考情報を関連付け</a:t>
            </a:r>
          </a:p>
          <a:p>
            <a:endParaRPr lang="ja-JP" altLang="en-US" dirty="0" smtClean="0"/>
          </a:p>
          <a:p>
            <a:r>
              <a:rPr lang="ja-JP" altLang="en-US" dirty="0" smtClean="0"/>
              <a:t>●市区町村の図書館利用者、インターネット利用者が出版物による情報の弱者になっていないか？</a:t>
            </a:r>
          </a:p>
          <a:p>
            <a:r>
              <a:rPr lang="ja-JP" altLang="en-US" dirty="0" smtClean="0"/>
              <a:t>★地域でのアクセスポイントで、利用者が利活用可能な情報の格差を是正。</a:t>
            </a:r>
          </a:p>
          <a:p>
            <a:r>
              <a:rPr lang="ja-JP" altLang="en-US" dirty="0" smtClean="0"/>
              <a:t>■将来の利用者に届けられるか？</a:t>
            </a:r>
          </a:p>
          <a:p>
            <a:r>
              <a:rPr lang="ja-JP" altLang="en-US" dirty="0" smtClean="0"/>
              <a:t>●⇒将来の利用者のために消えてしまう前に、関係機関で分担して保存</a:t>
            </a:r>
          </a:p>
          <a:p>
            <a:r>
              <a:rPr lang="ja-JP" altLang="en-US" dirty="0" smtClean="0"/>
              <a:t>■この課題を解決するために具体的なアクションを。</a:t>
            </a:r>
          </a:p>
          <a:p>
            <a:r>
              <a:rPr lang="ja-JP" altLang="en-US" dirty="0" smtClean="0"/>
              <a:t>●利用者が著作物に触れる機会を増やす</a:t>
            </a:r>
          </a:p>
          <a:p>
            <a:r>
              <a:rPr lang="ja-JP" altLang="en-US" dirty="0" smtClean="0"/>
              <a:t>●情報の利活用が促進されることにより、文化の発展に寄与する</a:t>
            </a:r>
          </a:p>
          <a:p>
            <a:r>
              <a:rPr lang="ja-JP" altLang="en-US" dirty="0" smtClean="0"/>
              <a:t>●文献に関してのナショナルアーカイブ構築を、図書館界と出版界が連携分担</a:t>
            </a:r>
          </a:p>
          <a:p>
            <a:r>
              <a:rPr lang="ja-JP" altLang="en-US" dirty="0" smtClean="0"/>
              <a:t>●あらゆる知的情報資源に関して、業種・業態を越えて連携</a:t>
            </a:r>
          </a:p>
          <a:p>
            <a:endParaRPr lang="ja-JP" altLang="en-US" dirty="0" smtClean="0"/>
          </a:p>
          <a:p>
            <a:endParaRPr lang="ja-JP" altLang="en-US" dirty="0" smtClean="0"/>
          </a:p>
          <a:p>
            <a:endParaRPr lang="ja-JP" altLang="en-US" dirty="0" smtClean="0"/>
          </a:p>
          <a:p>
            <a:endParaRPr lang="ja-JP" altLang="en-US" dirty="0" smtClean="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115</a:t>
            </a:fld>
            <a:endParaRPr kumimoji="1" lang="ja-JP" altLang="en-US"/>
          </a:p>
        </p:txBody>
      </p:sp>
    </p:spTree>
    <p:extLst>
      <p:ext uri="{BB962C8B-B14F-4D97-AF65-F5344CB8AC3E}">
        <p14:creationId xmlns:p14="http://schemas.microsoft.com/office/powerpoint/2010/main" val="209784679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dirty="0" smtClean="0">
                <a:latin typeface="HG丸ｺﾞｼｯｸM-PRO" panose="020F0600000000000000" pitchFamily="50" charset="-128"/>
                <a:ea typeface="HG丸ｺﾞｼｯｸM-PRO" panose="020F0600000000000000" pitchFamily="50" charset="-128"/>
              </a:rPr>
              <a:t>知識インフラとしてのデジタルアーカイブは、</a:t>
            </a:r>
            <a:endParaRPr lang="en-US" altLang="ja-JP" dirty="0" smtClean="0">
              <a:latin typeface="HG丸ｺﾞｼｯｸM-PRO" panose="020F0600000000000000" pitchFamily="50" charset="-128"/>
              <a:ea typeface="HG丸ｺﾞｼｯｸM-PRO" panose="020F0600000000000000" pitchFamily="50" charset="-128"/>
            </a:endParaRPr>
          </a:p>
          <a:p>
            <a:pPr algn="l"/>
            <a:r>
              <a:rPr lang="ja-JP" altLang="en-US" dirty="0" smtClean="0">
                <a:solidFill>
                  <a:srgbClr val="FF0000"/>
                </a:solidFill>
                <a:latin typeface="HG丸ｺﾞｼｯｸM-PRO" panose="020F0600000000000000" pitchFamily="50" charset="-128"/>
                <a:ea typeface="HG丸ｺﾞｼｯｸM-PRO" panose="020F0600000000000000" pitchFamily="50" charset="-128"/>
              </a:rPr>
              <a:t>「社会・経済的な価値を創出」を目指して、様々な分野のあらゆる記録を情報として集約、相互に関連付けて知識化し、将来にわたって利用を保証。</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algn="l"/>
            <a:r>
              <a:rPr lang="ja-JP" altLang="en-US" dirty="0" smtClean="0">
                <a:solidFill>
                  <a:srgbClr val="FF0000"/>
                </a:solidFill>
                <a:latin typeface="HG丸ｺﾞｼｯｸM-PRO" panose="020F0600000000000000" pitchFamily="50" charset="-128"/>
                <a:ea typeface="HG丸ｺﾞｼｯｸM-PRO" panose="020F0600000000000000" pitchFamily="50" charset="-128"/>
              </a:rPr>
              <a:t>「新たな知識の創造と還流」の仕組みを構築する</a:t>
            </a:r>
          </a:p>
          <a:p>
            <a:pPr>
              <a:defRPr/>
            </a:pPr>
            <a:r>
              <a:rPr lang="ja-JP" altLang="en-US" dirty="0" smtClean="0">
                <a:solidFill>
                  <a:schemeClr val="accent5">
                    <a:lumMod val="50000"/>
                  </a:schemeClr>
                </a:solidFill>
                <a:latin typeface="HG丸ｺﾞｼｯｸM-PRO" panose="020F0600000000000000" pitchFamily="50" charset="-128"/>
                <a:ea typeface="HG丸ｺﾞｼｯｸM-PRO" panose="020F0600000000000000" pitchFamily="50" charset="-128"/>
              </a:rPr>
              <a:t>図書館は、</a:t>
            </a:r>
            <a:endParaRPr lang="en-US" altLang="ja-JP" dirty="0" smtClean="0">
              <a:solidFill>
                <a:schemeClr val="accent5">
                  <a:lumMod val="50000"/>
                </a:schemeClr>
              </a:solidFill>
              <a:latin typeface="HG丸ｺﾞｼｯｸM-PRO" panose="020F0600000000000000" pitchFamily="50" charset="-128"/>
              <a:ea typeface="HG丸ｺﾞｼｯｸM-PRO" panose="020F0600000000000000" pitchFamily="50" charset="-128"/>
            </a:endParaRPr>
          </a:p>
          <a:p>
            <a:pPr>
              <a:defRPr/>
            </a:pPr>
            <a:r>
              <a:rPr lang="ja-JP" altLang="en-US" dirty="0" smtClean="0">
                <a:solidFill>
                  <a:schemeClr val="accent5">
                    <a:lumMod val="50000"/>
                  </a:schemeClr>
                </a:solidFill>
                <a:latin typeface="HG丸ｺﾞｼｯｸM-PRO" panose="020F0600000000000000" pitchFamily="50" charset="-128"/>
                <a:ea typeface="HG丸ｺﾞｼｯｸM-PRO" panose="020F0600000000000000" pitchFamily="50" charset="-128"/>
              </a:rPr>
              <a:t>文化的資産をあらゆる人々が将来にわたり享受、活用できるようにし、人々の創造的な活動に貢献する</a:t>
            </a:r>
            <a:endParaRPr lang="en-US" altLang="ja-JP" dirty="0" smtClean="0">
              <a:solidFill>
                <a:schemeClr val="accent5">
                  <a:lumMod val="50000"/>
                </a:schemeClr>
              </a:solidFill>
              <a:latin typeface="HG丸ｺﾞｼｯｸM-PRO" panose="020F0600000000000000" pitchFamily="50" charset="-128"/>
              <a:ea typeface="HG丸ｺﾞｼｯｸM-PRO" panose="020F0600000000000000" pitchFamily="50" charset="-128"/>
            </a:endParaRPr>
          </a:p>
          <a:p>
            <a:pPr>
              <a:spcBef>
                <a:spcPct val="0"/>
              </a:spcBef>
            </a:pPr>
            <a:r>
              <a:rPr lang="ja-JP" altLang="en-US" dirty="0" smtClean="0">
                <a:latin typeface="HG丸ｺﾞｼｯｸM-PRO" panose="020F0600000000000000" pitchFamily="50" charset="-128"/>
                <a:ea typeface="HG丸ｺﾞｼｯｸM-PRO" panose="020F0600000000000000" pitchFamily="50" charset="-128"/>
              </a:rPr>
              <a:t>＝＝＝＝＝＝＝</a:t>
            </a:r>
            <a:endParaRPr lang="en-US" altLang="ja-JP" dirty="0" smtClean="0">
              <a:latin typeface="HG丸ｺﾞｼｯｸM-PRO" panose="020F0600000000000000" pitchFamily="50" charset="-128"/>
              <a:ea typeface="HG丸ｺﾞｼｯｸM-PRO" panose="020F0600000000000000" pitchFamily="50" charset="-128"/>
            </a:endParaRPr>
          </a:p>
          <a:p>
            <a:r>
              <a:rPr kumimoji="1" lang="ja-JP" altLang="en-US" dirty="0" smtClean="0"/>
              <a:t>■今まで</a:t>
            </a:r>
            <a:endParaRPr kumimoji="1" lang="en-US" altLang="ja-JP" dirty="0" smtClean="0"/>
          </a:p>
          <a:p>
            <a:r>
              <a:rPr kumimoji="1" lang="ja-JP" altLang="en-US" dirty="0" smtClean="0"/>
              <a:t>「電子図書館構想」（</a:t>
            </a:r>
            <a:r>
              <a:rPr kumimoji="1" lang="en-US" altLang="ja-JP" dirty="0" smtClean="0"/>
              <a:t>1998</a:t>
            </a:r>
            <a:r>
              <a:rPr kumimoji="1" lang="ja-JP" altLang="en-US" dirty="0" smtClean="0"/>
              <a:t>年）の実現を目指してきた</a:t>
            </a:r>
          </a:p>
          <a:p>
            <a:r>
              <a:rPr kumimoji="1" lang="ja-JP" altLang="en-US" dirty="0" smtClean="0"/>
              <a:t>電子図書館としての知識・情報・文化の新しい基盤を含めて、図書館の枠を越えた基盤作りが、「知識インフラ」</a:t>
            </a:r>
          </a:p>
          <a:p>
            <a:r>
              <a:rPr kumimoji="1" lang="ja-JP" altLang="en-US" dirty="0" smtClean="0"/>
              <a:t>具体的な実施の柱立てをしたのが「中期計画」（</a:t>
            </a:r>
            <a:r>
              <a:rPr kumimoji="1" lang="en-US" altLang="ja-JP" dirty="0" smtClean="0"/>
              <a:t>2004</a:t>
            </a:r>
            <a:r>
              <a:rPr kumimoji="1" lang="ja-JP" altLang="en-US" dirty="0" smtClean="0"/>
              <a:t>年）</a:t>
            </a:r>
          </a:p>
          <a:p>
            <a:r>
              <a:rPr kumimoji="1" lang="ja-JP" altLang="en-US" dirty="0" smtClean="0"/>
              <a:t>・デジタルアーカイブ構築</a:t>
            </a:r>
            <a:endParaRPr kumimoji="1" lang="en-US" altLang="ja-JP" dirty="0" smtClean="0"/>
          </a:p>
          <a:p>
            <a:r>
              <a:rPr kumimoji="1" lang="ja-JP" altLang="en-US" dirty="0" smtClean="0"/>
              <a:t>・情報に関する情報の充実</a:t>
            </a:r>
          </a:p>
          <a:p>
            <a:r>
              <a:rPr kumimoji="1" lang="ja-JP" altLang="en-US" dirty="0" smtClean="0"/>
              <a:t>・デジタルアーカイブポータルの構築</a:t>
            </a:r>
          </a:p>
          <a:p>
            <a:r>
              <a:rPr kumimoji="1" lang="ja-JP" altLang="en-US" dirty="0" smtClean="0"/>
              <a:t>デジタルアーカイブとデジタルアーカイブポータルの発展形が知識インフラ</a:t>
            </a:r>
            <a:endParaRPr kumimoji="1" lang="en-US" altLang="ja-JP" dirty="0" smtClean="0"/>
          </a:p>
          <a:p>
            <a:r>
              <a:rPr kumimoji="1" lang="ja-JP" altLang="en-US" dirty="0" smtClean="0"/>
              <a:t>分野を限定した知識インフラの実現形の１つが「ひなぎく」</a:t>
            </a:r>
          </a:p>
          <a:p>
            <a:r>
              <a:rPr kumimoji="1" lang="ja-JP" altLang="en-US" dirty="0" smtClean="0"/>
              <a:t>知識インフラ構築の実現形が、「文化資源のナショナルアーカイブ」</a:t>
            </a:r>
          </a:p>
          <a:p>
            <a:r>
              <a:rPr kumimoji="1" lang="en-US" altLang="ja-JP" dirty="0" smtClean="0"/>
              <a:t>1990</a:t>
            </a:r>
            <a:r>
              <a:rPr kumimoji="1" lang="ja-JP" altLang="en-US" dirty="0" smtClean="0"/>
              <a:t>年代から目指す方向性は明確であり、構想レベルの議論の結論は変わらない</a:t>
            </a:r>
          </a:p>
          <a:p>
            <a:r>
              <a:rPr kumimoji="1" lang="ja-JP" altLang="en-US" dirty="0" smtClean="0"/>
              <a:t>今は、社会や技術の進展に合わせて、実現レベルを高めるための具体的なアクションにブレークダウンしていく時。</a:t>
            </a:r>
          </a:p>
          <a:p>
            <a:r>
              <a:rPr kumimoji="1" lang="ja-JP" altLang="en-US" dirty="0" smtClean="0"/>
              <a:t>やれるところからやるアクションは、既に様々な形で進められてきた。これからは、司令塔の役を果たす機関が、全体での方向性を踏まえてコーディネートし、優先的に実施すべきことを、具体的な実施に持っていくこと</a:t>
            </a:r>
            <a:endParaRPr kumimoji="1" lang="en-US" altLang="ja-JP" dirty="0" smtClean="0"/>
          </a:p>
          <a:p>
            <a:r>
              <a:rPr kumimoji="1" lang="ja-JP" altLang="en-US" dirty="0" smtClean="0"/>
              <a:t>■今後</a:t>
            </a:r>
            <a:endParaRPr kumimoji="1" lang="en-US" altLang="ja-JP" dirty="0" smtClean="0"/>
          </a:p>
          <a:p>
            <a:r>
              <a:rPr kumimoji="1" lang="ja-JP" altLang="en-US" dirty="0" smtClean="0"/>
              <a:t>図書館は、利用者の情報入手手段の１つ。図書館単独でできる情報の関連付けは、全体のごくわずか。</a:t>
            </a:r>
          </a:p>
          <a:p>
            <a:r>
              <a:rPr kumimoji="1" lang="ja-JP" altLang="en-US" dirty="0" smtClean="0"/>
              <a:t>図書館も、利用者からみて情報入手手段の１つとして、デジタルトランスフォーメーションの時流に同期していかないと、旧来型の図書館利用者から、新たな利用者への拡大は望めない。</a:t>
            </a:r>
            <a:endParaRPr kumimoji="1" lang="en-US" altLang="ja-JP" dirty="0" smtClean="0"/>
          </a:p>
          <a:p>
            <a:endParaRPr lang="en-US" altLang="ja-JP" dirty="0" smtClean="0">
              <a:latin typeface="HG丸ｺﾞｼｯｸM-PRO" panose="020F0600000000000000" pitchFamily="50" charset="-128"/>
              <a:ea typeface="HG丸ｺﾞｼｯｸM-PRO" panose="020F0600000000000000" pitchFamily="50" charset="-128"/>
            </a:endParaRPr>
          </a:p>
          <a:p>
            <a:r>
              <a:rPr kumimoji="1" lang="ja-JP" altLang="en-US" dirty="0" smtClean="0"/>
              <a:t>■関係する人に向けて</a:t>
            </a:r>
            <a:endParaRPr kumimoji="1" lang="en-US" altLang="ja-JP" dirty="0" smtClean="0"/>
          </a:p>
          <a:p>
            <a:r>
              <a:rPr kumimoji="1" lang="ja-JP" altLang="en-US" dirty="0" smtClean="0"/>
              <a:t>●夢を実現させる強い意志</a:t>
            </a:r>
          </a:p>
          <a:p>
            <a:r>
              <a:rPr kumimoji="1" lang="ja-JP" altLang="en-US" dirty="0" smtClean="0"/>
              <a:t>・このような活動を推進させるためには、従前の事業にとらわれずに、将来への夢を持って、その夢を実現させる強い意志を持った若い人の力が必要です。</a:t>
            </a:r>
          </a:p>
          <a:p>
            <a:r>
              <a:rPr kumimoji="1" lang="ja-JP" altLang="en-US" dirty="0" smtClean="0"/>
              <a:t>●</a:t>
            </a:r>
            <a:r>
              <a:rPr kumimoji="1" lang="en-US" altLang="ja-JP" dirty="0" smtClean="0"/>
              <a:t>10</a:t>
            </a:r>
            <a:r>
              <a:rPr kumimoji="1" lang="ja-JP" altLang="en-US" dirty="0" smtClean="0"/>
              <a:t>年後、</a:t>
            </a:r>
            <a:r>
              <a:rPr kumimoji="1" lang="en-US" altLang="ja-JP" dirty="0" smtClean="0"/>
              <a:t>20</a:t>
            </a:r>
            <a:r>
              <a:rPr kumimoji="1" lang="ja-JP" altLang="en-US" dirty="0" smtClean="0"/>
              <a:t>年後の社会を見据えて</a:t>
            </a:r>
          </a:p>
          <a:p>
            <a:r>
              <a:rPr kumimoji="1" lang="ja-JP" altLang="en-US" dirty="0" smtClean="0"/>
              <a:t>・</a:t>
            </a:r>
            <a:r>
              <a:rPr kumimoji="1" lang="en-US" altLang="ja-JP" dirty="0" smtClean="0"/>
              <a:t>10</a:t>
            </a:r>
            <a:r>
              <a:rPr kumimoji="1" lang="ja-JP" altLang="en-US" dirty="0" smtClean="0"/>
              <a:t>年後、</a:t>
            </a:r>
            <a:r>
              <a:rPr kumimoji="1" lang="en-US" altLang="ja-JP" dirty="0" smtClean="0"/>
              <a:t>20</a:t>
            </a:r>
            <a:r>
              <a:rPr kumimoji="1" lang="ja-JP" altLang="en-US" dirty="0" smtClean="0"/>
              <a:t>年後をイメージして、それを実現するために自分は何をすればいいかを考え、それを実践してほしい。</a:t>
            </a:r>
          </a:p>
          <a:p>
            <a:r>
              <a:rPr kumimoji="1" lang="ja-JP" altLang="en-US" dirty="0" smtClean="0"/>
              <a:t>・個人として、組織として、世の中に貢献。組織としての責任と義務を果たして、存立し続けられるように。</a:t>
            </a:r>
          </a:p>
          <a:p>
            <a:r>
              <a:rPr kumimoji="1" lang="ja-JP" altLang="en-US" dirty="0" smtClean="0"/>
              <a:t>・理想と現実のギャップがあった場合は、理想を追求してほしい</a:t>
            </a:r>
            <a:endParaRPr kumimoji="1" lang="en-US" altLang="ja-JP" dirty="0" smtClean="0"/>
          </a:p>
          <a:p>
            <a:endParaRPr lang="en-US" altLang="ja-JP" dirty="0" smtClean="0">
              <a:latin typeface="HG丸ｺﾞｼｯｸM-PRO" panose="020F0600000000000000" pitchFamily="50" charset="-128"/>
              <a:ea typeface="HG丸ｺﾞｼｯｸM-PRO" panose="020F0600000000000000" pitchFamily="50" charset="-128"/>
            </a:endParaRPr>
          </a:p>
          <a:p>
            <a:pPr defTabSz="955120">
              <a:spcBef>
                <a:spcPct val="0"/>
              </a:spcBef>
              <a:defRPr/>
            </a:pPr>
            <a:r>
              <a:rPr lang="ja-JP" altLang="en-US" b="1" dirty="0" smtClean="0">
                <a:solidFill>
                  <a:schemeClr val="accent5">
                    <a:lumMod val="50000"/>
                  </a:schemeClr>
                </a:solidFill>
                <a:latin typeface="HG丸ｺﾞｼｯｸM-PRO" panose="020F0600000000000000" pitchFamily="50" charset="-128"/>
                <a:ea typeface="HG丸ｺﾞｼｯｸM-PRO" panose="020F0600000000000000" pitchFamily="50" charset="-128"/>
              </a:rPr>
              <a:t>■ ご清聴ありがとうございました ■</a:t>
            </a:r>
            <a:endParaRPr lang="en-US" altLang="ja-JP" b="1" dirty="0" smtClean="0">
              <a:solidFill>
                <a:schemeClr val="accent5">
                  <a:lumMod val="50000"/>
                </a:schemeClr>
              </a:solidFill>
              <a:latin typeface="HG丸ｺﾞｼｯｸM-PRO" panose="020F0600000000000000" pitchFamily="50" charset="-128"/>
              <a:ea typeface="HG丸ｺﾞｼｯｸM-PRO" panose="020F0600000000000000" pitchFamily="50" charset="-128"/>
            </a:endParaRPr>
          </a:p>
          <a:p>
            <a:pPr defTabSz="955120">
              <a:spcBef>
                <a:spcPct val="0"/>
              </a:spcBef>
              <a:defRPr/>
            </a:pPr>
            <a:endParaRPr lang="en-US" altLang="ja-JP" b="1" dirty="0" smtClean="0">
              <a:solidFill>
                <a:schemeClr val="accent5">
                  <a:lumMod val="50000"/>
                </a:schemeClr>
              </a:solidFill>
              <a:latin typeface="HG丸ｺﾞｼｯｸM-PRO" panose="020F0600000000000000" pitchFamily="50" charset="-128"/>
              <a:ea typeface="HG丸ｺﾞｼｯｸM-PRO" panose="020F0600000000000000" pitchFamily="50" charset="-128"/>
            </a:endParaRPr>
          </a:p>
          <a:p>
            <a:pPr defTabSz="955120">
              <a:spcBef>
                <a:spcPct val="0"/>
              </a:spcBef>
              <a:defRPr/>
            </a:pPr>
            <a:r>
              <a:rPr lang="ja-JP" altLang="en-US" dirty="0" smtClean="0">
                <a:latin typeface="HG丸ｺﾞｼｯｸM-PRO" panose="020F0600000000000000" pitchFamily="50" charset="-128"/>
                <a:ea typeface="HG丸ｺﾞｼｯｸM-PRO" panose="020F0600000000000000" pitchFamily="50" charset="-128"/>
              </a:rPr>
              <a:t>この後のディスカッションを楽しみにしています。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116</a:t>
            </a:fld>
            <a:endParaRPr kumimoji="1" lang="ja-JP" altLang="en-US"/>
          </a:p>
        </p:txBody>
      </p:sp>
    </p:spTree>
    <p:extLst>
      <p:ext uri="{BB962C8B-B14F-4D97-AF65-F5344CB8AC3E}">
        <p14:creationId xmlns:p14="http://schemas.microsoft.com/office/powerpoint/2010/main" val="4168356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■「デジタルの力で紙の書籍を売り伸ばす米国出版社」</a:t>
            </a:r>
            <a:r>
              <a:rPr lang="en-US" altLang="ja-JP" dirty="0" smtClean="0"/>
              <a:t>Fran </a:t>
            </a:r>
            <a:r>
              <a:rPr lang="en-US" altLang="ja-JP" dirty="0" err="1" smtClean="0"/>
              <a:t>Toolan</a:t>
            </a:r>
            <a:r>
              <a:rPr lang="ja-JP" altLang="en-US" dirty="0" smtClean="0"/>
              <a:t>氏 （</a:t>
            </a:r>
            <a:r>
              <a:rPr lang="en-US" altLang="ja-JP" dirty="0" smtClean="0"/>
              <a:t>Firebrand Technologies</a:t>
            </a:r>
            <a:r>
              <a:rPr lang="ja-JP" altLang="en-US" dirty="0" smtClean="0"/>
              <a:t>社 </a:t>
            </a:r>
            <a:r>
              <a:rPr lang="en-US" altLang="ja-JP" dirty="0" smtClean="0"/>
              <a:t>Chief Igniter</a:t>
            </a:r>
            <a:r>
              <a:rPr lang="ja-JP" altLang="en-US" dirty="0" smtClean="0"/>
              <a:t>）（</a:t>
            </a:r>
            <a:r>
              <a:rPr lang="en-US" altLang="ja-JP" dirty="0" smtClean="0"/>
              <a:t>2015</a:t>
            </a:r>
            <a:r>
              <a:rPr lang="ja-JP" altLang="en-US" dirty="0" smtClean="0"/>
              <a:t>年</a:t>
            </a:r>
            <a:r>
              <a:rPr lang="en-US" altLang="ja-JP" dirty="0" smtClean="0"/>
              <a:t>11</a:t>
            </a:r>
            <a:r>
              <a:rPr lang="ja-JP" altLang="en-US" dirty="0" smtClean="0"/>
              <a:t>月</a:t>
            </a:r>
            <a:r>
              <a:rPr lang="en-US" altLang="ja-JP" dirty="0" smtClean="0"/>
              <a:t>09</a:t>
            </a:r>
            <a:r>
              <a:rPr lang="ja-JP" altLang="en-US" dirty="0" smtClean="0"/>
              <a:t>日）</a:t>
            </a:r>
          </a:p>
          <a:p>
            <a:r>
              <a:rPr lang="ja-JP" altLang="en-US" dirty="0" smtClean="0"/>
              <a:t>書籍の販売に影響力のある書店員、図書館員などが書いた書評を通して、自社の出版物を「発見」してもらう販促ツール</a:t>
            </a:r>
          </a:p>
          <a:p>
            <a:r>
              <a:rPr lang="ja-JP" altLang="en-US" dirty="0" smtClean="0"/>
              <a:t>販売促進における、メタデータの重要性。メタデータを使って出版社がどのように販売機会を獲得しているのか。</a:t>
            </a:r>
          </a:p>
          <a:p>
            <a:r>
              <a:rPr lang="ja-JP" altLang="en-US" dirty="0" smtClean="0"/>
              <a:t>■「もっと近くに国立国会図書館」（</a:t>
            </a:r>
            <a:r>
              <a:rPr lang="en-US" altLang="ja-JP" dirty="0" smtClean="0"/>
              <a:t>2015</a:t>
            </a:r>
            <a:r>
              <a:rPr lang="ja-JP" altLang="en-US" dirty="0" smtClean="0"/>
              <a:t>年</a:t>
            </a:r>
            <a:r>
              <a:rPr lang="en-US" altLang="ja-JP" dirty="0" smtClean="0"/>
              <a:t>11</a:t>
            </a:r>
            <a:r>
              <a:rPr lang="ja-JP" altLang="en-US" dirty="0" smtClean="0"/>
              <a:t>月</a:t>
            </a:r>
            <a:r>
              <a:rPr lang="en-US" altLang="ja-JP" dirty="0" smtClean="0"/>
              <a:t>10</a:t>
            </a:r>
            <a:r>
              <a:rPr lang="ja-JP" altLang="en-US" dirty="0" smtClean="0"/>
              <a:t>日図書館総合展）</a:t>
            </a:r>
          </a:p>
          <a:p>
            <a:r>
              <a:rPr lang="ja-JP" altLang="en-US" dirty="0" smtClean="0"/>
              <a:t>地理的距離を縮めるサービス、全国へのサービス</a:t>
            </a:r>
          </a:p>
          <a:p>
            <a:r>
              <a:rPr lang="ja-JP" altLang="en-US" dirty="0" smtClean="0"/>
              <a:t>図書館送信サービス　参加館</a:t>
            </a:r>
            <a:r>
              <a:rPr lang="en-US" altLang="ja-JP" dirty="0" smtClean="0"/>
              <a:t>600</a:t>
            </a:r>
            <a:r>
              <a:rPr lang="ja-JP" altLang="en-US" dirty="0" smtClean="0"/>
              <a:t>（</a:t>
            </a:r>
            <a:r>
              <a:rPr lang="en-US" altLang="ja-JP" dirty="0" smtClean="0"/>
              <a:t>ILL</a:t>
            </a:r>
            <a:r>
              <a:rPr lang="ja-JP" altLang="en-US" dirty="0" smtClean="0"/>
              <a:t>加入館の</a:t>
            </a:r>
            <a:r>
              <a:rPr lang="en-US" altLang="ja-JP" dirty="0" smtClean="0"/>
              <a:t>1/5</a:t>
            </a:r>
            <a:r>
              <a:rPr lang="ja-JP" altLang="en-US" dirty="0" smtClean="0"/>
              <a:t>）、閲覧は月</a:t>
            </a:r>
            <a:r>
              <a:rPr lang="en-US" altLang="ja-JP" dirty="0" smtClean="0"/>
              <a:t>13,800</a:t>
            </a:r>
            <a:r>
              <a:rPr lang="ja-JP" altLang="en-US" dirty="0" smtClean="0"/>
              <a:t>件</a:t>
            </a:r>
          </a:p>
          <a:p>
            <a:r>
              <a:rPr lang="ja-JP" altLang="en-US" dirty="0" err="1" smtClean="0"/>
              <a:t>視覚障がい</a:t>
            </a:r>
            <a:r>
              <a:rPr lang="ja-JP" altLang="en-US" dirty="0" smtClean="0"/>
              <a:t>者等サービス　サピエ図書館を通じたサービス　障がい者向けのテキスト化の実証実験を開始</a:t>
            </a:r>
          </a:p>
          <a:p>
            <a:r>
              <a:rPr lang="ja-JP" altLang="en-US" dirty="0" smtClean="0"/>
              <a:t>民間オンライン資料（無償）</a:t>
            </a:r>
            <a:r>
              <a:rPr lang="en-US" altLang="ja-JP" dirty="0" smtClean="0"/>
              <a:t>10</a:t>
            </a:r>
            <a:r>
              <a:rPr lang="ja-JP" altLang="en-US" dirty="0" smtClean="0"/>
              <a:t>万点、電子書籍収集実証実験、第</a:t>
            </a:r>
            <a:r>
              <a:rPr lang="en-US" altLang="ja-JP" dirty="0" smtClean="0"/>
              <a:t>1</a:t>
            </a:r>
            <a:r>
              <a:rPr lang="ja-JP" altLang="en-US" dirty="0" smtClean="0"/>
              <a:t>期は</a:t>
            </a:r>
            <a:r>
              <a:rPr lang="en-US" altLang="ja-JP" dirty="0" smtClean="0"/>
              <a:t>12</a:t>
            </a:r>
            <a:r>
              <a:rPr lang="ja-JP" altLang="en-US" dirty="0" smtClean="0"/>
              <a:t>月から最長</a:t>
            </a:r>
            <a:r>
              <a:rPr lang="en-US" altLang="ja-JP" dirty="0" smtClean="0"/>
              <a:t>3</a:t>
            </a:r>
            <a:r>
              <a:rPr lang="ja-JP" altLang="en-US" dirty="0" smtClean="0"/>
              <a:t>年</a:t>
            </a:r>
          </a:p>
          <a:p>
            <a:r>
              <a:rPr lang="ja-JP" altLang="en-US" dirty="0" smtClean="0"/>
              <a:t>●ナショナルアーカイブの構築に向けて</a:t>
            </a:r>
          </a:p>
          <a:p>
            <a:r>
              <a:rPr lang="ja-JP" altLang="en-US" dirty="0" smtClean="0"/>
              <a:t>国全体としての取組　知財計画</a:t>
            </a:r>
            <a:r>
              <a:rPr lang="en-US" altLang="ja-JP" dirty="0" smtClean="0"/>
              <a:t>2015</a:t>
            </a:r>
            <a:r>
              <a:rPr lang="ja-JP" altLang="en-US" dirty="0" smtClean="0"/>
              <a:t>重要施策の一つ</a:t>
            </a:r>
          </a:p>
          <a:p>
            <a:r>
              <a:rPr lang="ja-JP" altLang="en-US" dirty="0" smtClean="0"/>
              <a:t>恒久的保存、メタデータの流通促進</a:t>
            </a:r>
          </a:p>
          <a:p>
            <a:r>
              <a:rPr lang="ja-JP" altLang="en-US" dirty="0" smtClean="0"/>
              <a:t>アーカイブの利活用促進に向けた整備の加速化</a:t>
            </a:r>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13</a:t>
            </a:fld>
            <a:endParaRPr kumimoji="1" lang="ja-JP" altLang="en-US"/>
          </a:p>
        </p:txBody>
      </p:sp>
    </p:spTree>
    <p:extLst>
      <p:ext uri="{BB962C8B-B14F-4D97-AF65-F5344CB8AC3E}">
        <p14:creationId xmlns:p14="http://schemas.microsoft.com/office/powerpoint/2010/main" val="2751858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■「変貌する出版メディアと図書館革命」（</a:t>
            </a:r>
            <a:r>
              <a:rPr kumimoji="1" lang="en-US" altLang="ja-JP" dirty="0" smtClean="0"/>
              <a:t>2015</a:t>
            </a:r>
            <a:r>
              <a:rPr kumimoji="1" lang="ja-JP" altLang="en-US" dirty="0" smtClean="0"/>
              <a:t>年</a:t>
            </a:r>
            <a:r>
              <a:rPr kumimoji="1" lang="en-US" altLang="ja-JP" dirty="0" smtClean="0"/>
              <a:t>11</a:t>
            </a:r>
            <a:r>
              <a:rPr kumimoji="1" lang="ja-JP" altLang="en-US" dirty="0" smtClean="0"/>
              <a:t>月</a:t>
            </a:r>
            <a:r>
              <a:rPr kumimoji="1" lang="en-US" altLang="ja-JP" dirty="0" smtClean="0"/>
              <a:t>10</a:t>
            </a:r>
            <a:r>
              <a:rPr kumimoji="1" lang="ja-JP" altLang="en-US" dirty="0" smtClean="0"/>
              <a:t>日図書館総合展）</a:t>
            </a:r>
          </a:p>
          <a:p>
            <a:r>
              <a:rPr kumimoji="1" lang="en-US" altLang="ja-JP" dirty="0" smtClean="0"/>
              <a:t>CCC</a:t>
            </a:r>
            <a:r>
              <a:rPr kumimoji="1" lang="ja-JP" altLang="en-US" dirty="0" err="1" smtClean="0"/>
              <a:t>、</a:t>
            </a:r>
            <a:r>
              <a:rPr kumimoji="1" lang="ja-JP" altLang="en-US" dirty="0" smtClean="0"/>
              <a:t>新刊貸出猶予</a:t>
            </a:r>
          </a:p>
          <a:p>
            <a:r>
              <a:rPr kumimoji="1" lang="ja-JP" altLang="en-US" dirty="0" smtClean="0"/>
              <a:t>図書館が相手にするのは、市民であり、消費者個人。</a:t>
            </a:r>
          </a:p>
          <a:p>
            <a:r>
              <a:rPr kumimoji="1" lang="ja-JP" altLang="en-US" dirty="0" smtClean="0"/>
              <a:t>読者を消費者と見るか、市民として見るか。本の公共性と消費性は切り離せない。</a:t>
            </a:r>
          </a:p>
          <a:p>
            <a:r>
              <a:rPr kumimoji="1" lang="ja-JP" altLang="en-US" dirty="0" smtClean="0"/>
              <a:t>公共性（市民性）と消費者性</a:t>
            </a:r>
          </a:p>
          <a:p>
            <a:r>
              <a:rPr kumimoji="1" lang="ja-JP" altLang="en-US" dirty="0" smtClean="0"/>
              <a:t>出版社にとって図書館は？</a:t>
            </a:r>
          </a:p>
          <a:p>
            <a:r>
              <a:rPr kumimoji="1" lang="ja-JP" altLang="en-US" dirty="0" smtClean="0"/>
              <a:t>書籍が売れなくなった理由は？図書館のせい？読書人口が減った？流通に問題？公衆貸与権は？→いつも水掛け論</a:t>
            </a:r>
            <a:r>
              <a:rPr kumimoji="1" lang="ja-JP" altLang="en-US" dirty="0" err="1" smtClean="0"/>
              <a:t>、、</a:t>
            </a:r>
            <a:endParaRPr kumimoji="1" lang="ja-JP" altLang="en-US" dirty="0" smtClean="0"/>
          </a:p>
          <a:p>
            <a:r>
              <a:rPr kumimoji="1" lang="ja-JP" altLang="en-US" dirty="0" smtClean="0"/>
              <a:t>著作物を作ることを衰退させてはいけない。出版界の再生産活動を阻害せずに、図書館界が何かできないか？</a:t>
            </a:r>
          </a:p>
          <a:p>
            <a:r>
              <a:rPr kumimoji="1" lang="ja-JP" altLang="en-US" dirty="0" smtClean="0"/>
              <a:t>■「変わる大学、変わる図書館」（</a:t>
            </a:r>
            <a:r>
              <a:rPr kumimoji="1" lang="en-US" altLang="ja-JP" dirty="0" smtClean="0"/>
              <a:t>2015</a:t>
            </a:r>
            <a:r>
              <a:rPr kumimoji="1" lang="ja-JP" altLang="en-US" dirty="0" smtClean="0"/>
              <a:t>年</a:t>
            </a:r>
            <a:r>
              <a:rPr kumimoji="1" lang="en-US" altLang="ja-JP" dirty="0" smtClean="0"/>
              <a:t>11</a:t>
            </a:r>
            <a:r>
              <a:rPr kumimoji="1" lang="ja-JP" altLang="en-US" dirty="0" smtClean="0"/>
              <a:t>月</a:t>
            </a:r>
            <a:r>
              <a:rPr kumimoji="1" lang="en-US" altLang="ja-JP" dirty="0" smtClean="0"/>
              <a:t>11</a:t>
            </a:r>
            <a:r>
              <a:rPr kumimoji="1" lang="ja-JP" altLang="en-US" dirty="0" smtClean="0"/>
              <a:t>日図書館総合展）</a:t>
            </a:r>
          </a:p>
          <a:p>
            <a:r>
              <a:rPr kumimoji="1" lang="ja-JP" altLang="en-US" dirty="0" smtClean="0"/>
              <a:t>大学では、書籍に沿った授業は行っていない。レジメを作り、各書籍の章節項を抜粋してる</a:t>
            </a:r>
          </a:p>
          <a:p>
            <a:r>
              <a:rPr kumimoji="1" lang="ja-JP" altLang="en-US" dirty="0" smtClean="0"/>
              <a:t>学術関係に関して、マイクロコンテンツ単位での販売</a:t>
            </a:r>
          </a:p>
          <a:p>
            <a:r>
              <a:rPr kumimoji="1" lang="ja-JP" altLang="en-US" dirty="0" smtClean="0"/>
              <a:t>シラバスに載った書籍の電子書籍化と、学生全員への期間設定での貸し出し</a:t>
            </a:r>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14</a:t>
            </a:fld>
            <a:endParaRPr kumimoji="1" lang="ja-JP" altLang="en-US"/>
          </a:p>
        </p:txBody>
      </p:sp>
    </p:spTree>
    <p:extLst>
      <p:ext uri="{BB962C8B-B14F-4D97-AF65-F5344CB8AC3E}">
        <p14:creationId xmlns:p14="http://schemas.microsoft.com/office/powerpoint/2010/main" val="4034037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■最近の動向を知ったうえで</a:t>
            </a:r>
            <a:endParaRPr lang="en-US" altLang="ja-JP" dirty="0" smtClean="0"/>
          </a:p>
          <a:p>
            <a:r>
              <a:rPr lang="en-US" altLang="ja-JP" dirty="0" smtClean="0"/>
              <a:t>NDL</a:t>
            </a:r>
            <a:r>
              <a:rPr lang="ja-JP" altLang="en-US" dirty="0" smtClean="0"/>
              <a:t>の目指してきた電子図書館とは？</a:t>
            </a:r>
            <a:endParaRPr lang="en-US" altLang="ja-JP" dirty="0" smtClean="0"/>
          </a:p>
          <a:p>
            <a:r>
              <a:rPr lang="ja-JP" altLang="en-US" dirty="0" smtClean="0"/>
              <a:t>国全体のアーカイブ構想とは？</a:t>
            </a:r>
          </a:p>
          <a:p>
            <a:r>
              <a:rPr lang="ja-JP" altLang="en-US" dirty="0" smtClean="0"/>
              <a:t>それにより、出版界にはどんな効果（影響）があるか？</a:t>
            </a:r>
          </a:p>
          <a:p>
            <a:r>
              <a:rPr lang="ja-JP" altLang="en-US" dirty="0" smtClean="0"/>
              <a:t>出版界には何が期待されているか？</a:t>
            </a:r>
            <a:endParaRPr lang="en-US" altLang="ja-JP" dirty="0" smtClean="0"/>
          </a:p>
          <a:p>
            <a:r>
              <a:rPr lang="ja-JP" altLang="en-US" dirty="0" smtClean="0"/>
              <a:t>出版界と</a:t>
            </a:r>
            <a:r>
              <a:rPr lang="en-US" altLang="ja-JP" dirty="0" smtClean="0"/>
              <a:t>NDL</a:t>
            </a:r>
            <a:r>
              <a:rPr lang="ja-JP" altLang="en-US" dirty="0" smtClean="0"/>
              <a:t>はどんな役割を持って連携していくべきか？</a:t>
            </a:r>
          </a:p>
          <a:p>
            <a:pPr lvl="1"/>
            <a:endParaRPr lang="en-US" altLang="ja-JP" dirty="0" smtClean="0"/>
          </a:p>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15</a:t>
            </a:fld>
            <a:endParaRPr kumimoji="1" lang="ja-JP" altLang="en-US"/>
          </a:p>
        </p:txBody>
      </p:sp>
    </p:spTree>
    <p:extLst>
      <p:ext uri="{BB962C8B-B14F-4D97-AF65-F5344CB8AC3E}">
        <p14:creationId xmlns:p14="http://schemas.microsoft.com/office/powerpoint/2010/main" val="1469862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ja-JP" sz="1200" dirty="0" smtClean="0"/>
              <a:t>国会法第</a:t>
            </a:r>
            <a:r>
              <a:rPr lang="en-US" altLang="ja-JP" sz="1200" dirty="0" smtClean="0"/>
              <a:t>130</a:t>
            </a:r>
            <a:r>
              <a:rPr lang="ja-JP" altLang="ja-JP" sz="1200" dirty="0" smtClean="0"/>
              <a:t>条及び国立国会図書館法により国会に設置され、 図書及びその他の図書館資料を収集し、国会議貝の職務の遂行に資するとともに、行政及び司法の各部門、更に日本国民に対し図書館奉仕を提供することを目的とする図書館</a:t>
            </a:r>
            <a:endParaRPr lang="en-US" altLang="ja-JP" sz="1200" dirty="0" smtClean="0"/>
          </a:p>
          <a:p>
            <a:endParaRPr lang="ja-JP" altLang="en-US" sz="1200" dirty="0" smtClean="0"/>
          </a:p>
          <a:p>
            <a:endParaRPr kumimoji="1" lang="ja-JP" altLang="en-US" sz="1200" dirty="0" smtClean="0"/>
          </a:p>
          <a:p>
            <a:endParaRPr kumimoji="1" lang="ja-JP" altLang="en-US" dirty="0"/>
          </a:p>
        </p:txBody>
      </p:sp>
      <p:sp>
        <p:nvSpPr>
          <p:cNvPr id="4" name="ヘッダー プレースホルダー 3"/>
          <p:cNvSpPr>
            <a:spLocks noGrp="1"/>
          </p:cNvSpPr>
          <p:nvPr>
            <p:ph type="hdr" sz="quarter" idx="10"/>
          </p:nvPr>
        </p:nvSpPr>
        <p:spPr/>
        <p:txBody>
          <a:bodyPr/>
          <a:lstStyle/>
          <a:p>
            <a:r>
              <a:rPr kumimoji="1" lang="zh-TW" altLang="en-US" smtClean="0">
                <a:solidFill>
                  <a:prstClr val="black"/>
                </a:solidFill>
              </a:rPr>
              <a:t>新規採用職員研修</a:t>
            </a:r>
            <a:endParaRPr kumimoji="1" lang="ja-JP" altLang="en-US">
              <a:solidFill>
                <a:prstClr val="black"/>
              </a:solidFill>
            </a:endParaRPr>
          </a:p>
        </p:txBody>
      </p:sp>
      <p:sp>
        <p:nvSpPr>
          <p:cNvPr id="5" name="日付プレースホルダー 4"/>
          <p:cNvSpPr>
            <a:spLocks noGrp="1"/>
          </p:cNvSpPr>
          <p:nvPr>
            <p:ph type="dt" idx="11"/>
          </p:nvPr>
        </p:nvSpPr>
        <p:spPr/>
        <p:txBody>
          <a:bodyPr/>
          <a:lstStyle/>
          <a:p>
            <a:r>
              <a:rPr kumimoji="1" lang="en-US" altLang="ja-JP" smtClean="0">
                <a:solidFill>
                  <a:prstClr val="black"/>
                </a:solidFill>
              </a:rPr>
              <a:t>2013/4/2</a:t>
            </a:r>
            <a:endParaRPr kumimoji="1" lang="ja-JP" altLang="en-US">
              <a:solidFill>
                <a:prstClr val="black"/>
              </a:solidFill>
            </a:endParaRPr>
          </a:p>
        </p:txBody>
      </p:sp>
      <p:sp>
        <p:nvSpPr>
          <p:cNvPr id="6" name="フッター プレースホルダー 5"/>
          <p:cNvSpPr>
            <a:spLocks noGrp="1"/>
          </p:cNvSpPr>
          <p:nvPr>
            <p:ph type="ftr" sz="quarter" idx="12"/>
          </p:nvPr>
        </p:nvSpPr>
        <p:spPr/>
        <p:txBody>
          <a:bodyPr/>
          <a:lstStyle/>
          <a:p>
            <a:r>
              <a:rPr kumimoji="1" lang="ja-JP" altLang="en-US" smtClean="0">
                <a:solidFill>
                  <a:prstClr val="black"/>
                </a:solidFill>
              </a:rPr>
              <a:t>電子情報部</a:t>
            </a:r>
            <a:endParaRPr kumimoji="1" lang="ja-JP" altLang="en-US">
              <a:solidFill>
                <a:prstClr val="black"/>
              </a:solidFill>
            </a:endParaRPr>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solidFill>
                  <a:prstClr val="black"/>
                </a:solidFill>
              </a:rPr>
              <a:pPr/>
              <a:t>16</a:t>
            </a:fld>
            <a:endParaRPr kumimoji="1" lang="ja-JP" altLang="en-US">
              <a:solidFill>
                <a:prstClr val="black"/>
              </a:solidFill>
            </a:endParaRPr>
          </a:p>
        </p:txBody>
      </p:sp>
    </p:spTree>
    <p:extLst>
      <p:ext uri="{BB962C8B-B14F-4D97-AF65-F5344CB8AC3E}">
        <p14:creationId xmlns:p14="http://schemas.microsoft.com/office/powerpoint/2010/main" val="343763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■国立国会図書館、略称</a:t>
            </a:r>
            <a:r>
              <a:rPr kumimoji="1" lang="en-US" altLang="ja-JP" dirty="0" smtClean="0"/>
              <a:t>NDL</a:t>
            </a:r>
          </a:p>
          <a:p>
            <a:r>
              <a:rPr kumimoji="1" lang="en-US" altLang="ja-JP" dirty="0" smtClean="0"/>
              <a:t>■</a:t>
            </a:r>
            <a:r>
              <a:rPr kumimoji="1" lang="ja-JP" altLang="en-US" dirty="0" smtClean="0"/>
              <a:t>特徴</a:t>
            </a:r>
          </a:p>
          <a:p>
            <a:r>
              <a:rPr kumimoji="1" lang="ja-JP" altLang="en-US" dirty="0" smtClean="0"/>
              <a:t>衆議院、参議院とともに、立法府の属する</a:t>
            </a:r>
          </a:p>
          <a:p>
            <a:r>
              <a:rPr kumimoji="1" lang="ja-JP" altLang="en-US" dirty="0" smtClean="0"/>
              <a:t>我が国で唯一の国立図書館と国会図書館の２つの顔を持つ</a:t>
            </a:r>
          </a:p>
          <a:p>
            <a:r>
              <a:rPr kumimoji="1" lang="ja-JP" altLang="en-US" dirty="0" smtClean="0"/>
              <a:t>国会に奉仕するとともに、国民の情報ニーズにも応える機関</a:t>
            </a:r>
          </a:p>
          <a:p>
            <a:r>
              <a:rPr kumimoji="1" lang="ja-JP" altLang="en-US" dirty="0" smtClean="0"/>
              <a:t>■理念</a:t>
            </a:r>
          </a:p>
          <a:p>
            <a:r>
              <a:rPr kumimoji="1" lang="ja-JP" altLang="en-US" dirty="0" smtClean="0"/>
              <a:t>「真理がわれらを自由にする」</a:t>
            </a:r>
          </a:p>
          <a:p>
            <a:r>
              <a:rPr kumimoji="1" lang="ja-JP" altLang="en-US" dirty="0" smtClean="0"/>
              <a:t>国立国会図書館法の前文「国立国会図書館は、</a:t>
            </a:r>
          </a:p>
          <a:p>
            <a:r>
              <a:rPr kumimoji="1" lang="ja-JP" altLang="en-US" dirty="0" smtClean="0"/>
              <a:t>真理がわれらを自由にするという確信に立って、憲法の誓約する日本の民主化と世界平和とに寄与することを使命として、ここに設立される。」</a:t>
            </a:r>
          </a:p>
          <a:p>
            <a:r>
              <a:rPr kumimoji="1" lang="ja-JP" altLang="en-US" dirty="0" smtClean="0"/>
              <a:t>■ビジョン</a:t>
            </a:r>
          </a:p>
          <a:p>
            <a:r>
              <a:rPr kumimoji="1" lang="ja-JP" altLang="en-US" dirty="0" smtClean="0"/>
              <a:t>「知識がわれらを豊かにする」</a:t>
            </a:r>
          </a:p>
          <a:p>
            <a:r>
              <a:rPr kumimoji="1" lang="ja-JP" altLang="en-US" dirty="0" smtClean="0"/>
              <a:t>国立国会図書館が果たす新しい役割</a:t>
            </a:r>
          </a:p>
          <a:p>
            <a:r>
              <a:rPr kumimoji="1" lang="ja-JP" altLang="en-US" dirty="0" smtClean="0"/>
              <a:t>長尾前館長（</a:t>
            </a:r>
            <a:r>
              <a:rPr kumimoji="1" lang="en-US" altLang="ja-JP" dirty="0" smtClean="0"/>
              <a:t>2008</a:t>
            </a:r>
            <a:r>
              <a:rPr kumimoji="1" lang="ja-JP" altLang="en-US" dirty="0" smtClean="0"/>
              <a:t>年）</a:t>
            </a:r>
          </a:p>
        </p:txBody>
      </p:sp>
      <p:sp>
        <p:nvSpPr>
          <p:cNvPr id="5" name="スライド番号プレースホルダー 4"/>
          <p:cNvSpPr>
            <a:spLocks noGrp="1"/>
          </p:cNvSpPr>
          <p:nvPr>
            <p:ph type="sldNum" sz="quarter" idx="11"/>
          </p:nvPr>
        </p:nvSpPr>
        <p:spPr/>
        <p:txBody>
          <a:bodyPr/>
          <a:lstStyle/>
          <a:p>
            <a:fld id="{1D7C9C10-23C4-4E22-9AB3-CA4643CB9647}" type="slidenum">
              <a:rPr lang="ja-JP" altLang="en-US" smtClean="0">
                <a:solidFill>
                  <a:prstClr val="black"/>
                </a:solidFill>
              </a:rPr>
              <a:pPr/>
              <a:t>17</a:t>
            </a:fld>
            <a:endParaRPr lang="ja-JP" altLang="en-US">
              <a:solidFill>
                <a:prstClr val="black"/>
              </a:solidFill>
            </a:endParaRPr>
          </a:p>
        </p:txBody>
      </p:sp>
    </p:spTree>
    <p:extLst>
      <p:ext uri="{BB962C8B-B14F-4D97-AF65-F5344CB8AC3E}">
        <p14:creationId xmlns:p14="http://schemas.microsoft.com/office/powerpoint/2010/main" val="12591730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ja-JP" altLang="en-US" dirty="0" smtClean="0"/>
              <a:t>・「私たちの使命・目標 </a:t>
            </a:r>
            <a:r>
              <a:rPr lang="en-US" altLang="ja-JP" dirty="0" smtClean="0"/>
              <a:t>2012-2016</a:t>
            </a:r>
            <a:r>
              <a:rPr lang="ja-JP" altLang="en-US" dirty="0" smtClean="0"/>
              <a:t>」については</a:t>
            </a:r>
            <a:endParaRPr lang="en-US" altLang="ja-JP" dirty="0" smtClean="0"/>
          </a:p>
          <a:p>
            <a:r>
              <a:rPr lang="ja-JP" altLang="en-US" dirty="0" smtClean="0"/>
              <a:t>・この</a:t>
            </a:r>
            <a:r>
              <a:rPr lang="en-US" altLang="ja-JP" dirty="0" smtClean="0"/>
              <a:t>6</a:t>
            </a:r>
            <a:r>
              <a:rPr lang="ja-JP" altLang="en-US" dirty="0" smtClean="0"/>
              <a:t>本の目標の下に紐づく、</a:t>
            </a:r>
            <a:r>
              <a:rPr lang="en-US" altLang="ja-JP" dirty="0" smtClean="0"/>
              <a:t>23</a:t>
            </a:r>
            <a:r>
              <a:rPr lang="ja-JP" altLang="en-US" dirty="0" smtClean="0"/>
              <a:t>項目の「戦略的目標」を立てました。これは、「使命・目標 </a:t>
            </a:r>
            <a:r>
              <a:rPr lang="en-US" altLang="ja-JP" dirty="0" smtClean="0"/>
              <a:t>2012-2016</a:t>
            </a:r>
            <a:r>
              <a:rPr lang="ja-JP" altLang="en-US" dirty="0" smtClean="0"/>
              <a:t>」を実現するための中期的目標と位置づけられるものです。</a:t>
            </a:r>
            <a:endParaRPr lang="en-US" altLang="ja-JP" dirty="0" smtClean="0"/>
          </a:p>
          <a:p>
            <a:r>
              <a:rPr lang="ja-JP" altLang="en-US" dirty="0" smtClean="0"/>
              <a:t>～～</a:t>
            </a:r>
            <a:endParaRPr lang="en-US" altLang="ja-JP" dirty="0" smtClean="0"/>
          </a:p>
          <a:p>
            <a:r>
              <a:rPr lang="ja-JP" altLang="en-US" dirty="0" smtClean="0"/>
              <a:t>この目標は、来年度までだが、戦略的目標はどこまで達成できそうか？</a:t>
            </a:r>
            <a:endParaRPr lang="en-US" altLang="ja-JP" dirty="0" smtClean="0"/>
          </a:p>
        </p:txBody>
      </p:sp>
      <p:sp>
        <p:nvSpPr>
          <p:cNvPr id="6" name="スライド番号プレースホルダ 5"/>
          <p:cNvSpPr>
            <a:spLocks noGrp="1"/>
          </p:cNvSpPr>
          <p:nvPr>
            <p:ph type="sldNum" sz="quarter" idx="12"/>
          </p:nvPr>
        </p:nvSpPr>
        <p:spPr/>
        <p:txBody>
          <a:bodyPr/>
          <a:lstStyle/>
          <a:p>
            <a:pPr>
              <a:defRPr/>
            </a:pPr>
            <a:fld id="{5C2EFD27-D9D2-4092-BE98-71692C7A6F44}" type="slidenum">
              <a:rPr lang="ja-JP" altLang="en-US" smtClean="0">
                <a:solidFill>
                  <a:prstClr val="black"/>
                </a:solidFill>
              </a:rPr>
              <a:pPr>
                <a:defRPr/>
              </a:pPr>
              <a:t>18</a:t>
            </a:fld>
            <a:endParaRPr lang="ja-JP" altLang="en-US" dirty="0">
              <a:solidFill>
                <a:prstClr val="black"/>
              </a:solidFill>
            </a:endParaRPr>
          </a:p>
        </p:txBody>
      </p:sp>
    </p:spTree>
    <p:extLst>
      <p:ext uri="{BB962C8B-B14F-4D97-AF65-F5344CB8AC3E}">
        <p14:creationId xmlns:p14="http://schemas.microsoft.com/office/powerpoint/2010/main" val="21872610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8813ADFB-5BF2-4563-9E17-36130DEB7203}" type="datetime1">
              <a:rPr kumimoji="1" lang="ja-JP" altLang="en-US" smtClean="0"/>
              <a:t>2015/11/13</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19</a:t>
            </a:fld>
            <a:endParaRPr kumimoji="1" lang="ja-JP" altLang="en-US"/>
          </a:p>
        </p:txBody>
      </p:sp>
    </p:spTree>
    <p:extLst>
      <p:ext uri="{BB962C8B-B14F-4D97-AF65-F5344CB8AC3E}">
        <p14:creationId xmlns:p14="http://schemas.microsoft.com/office/powerpoint/2010/main" val="21884531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■資料デジタル化事業</a:t>
            </a:r>
          </a:p>
          <a:p>
            <a:r>
              <a:rPr lang="ja-JP" altLang="en-US" dirty="0" smtClean="0"/>
              <a:t>利活用の促進</a:t>
            </a:r>
          </a:p>
          <a:p>
            <a:r>
              <a:rPr lang="ja-JP" altLang="en-US" dirty="0" smtClean="0"/>
              <a:t>（著作権切れ：</a:t>
            </a:r>
            <a:r>
              <a:rPr lang="en-US" altLang="ja-JP" dirty="0" smtClean="0"/>
              <a:t>1995</a:t>
            </a:r>
            <a:r>
              <a:rPr lang="ja-JP" altLang="en-US" dirty="0" smtClean="0"/>
              <a:t>年パイロット電子図書館から）</a:t>
            </a:r>
          </a:p>
          <a:p>
            <a:r>
              <a:rPr lang="ja-JP" altLang="en-US" dirty="0" smtClean="0"/>
              <a:t>原資料保存のためのデジタル化</a:t>
            </a:r>
          </a:p>
          <a:p>
            <a:r>
              <a:rPr lang="ja-JP" altLang="en-US" dirty="0" smtClean="0"/>
              <a:t>（原資料の破損を防ぐために、閲覧提供はデジタルで）</a:t>
            </a:r>
          </a:p>
          <a:p>
            <a:r>
              <a:rPr lang="ja-JP" altLang="en-US" dirty="0" smtClean="0"/>
              <a:t>著作権の有無にかかわらず：</a:t>
            </a:r>
            <a:r>
              <a:rPr lang="en-US" altLang="ja-JP" dirty="0" smtClean="0"/>
              <a:t>2010</a:t>
            </a:r>
            <a:r>
              <a:rPr lang="ja-JP" altLang="en-US" dirty="0" smtClean="0"/>
              <a:t>年</a:t>
            </a:r>
            <a:r>
              <a:rPr lang="en-US" altLang="ja-JP" dirty="0" smtClean="0"/>
              <a:t>〜</a:t>
            </a:r>
            <a:r>
              <a:rPr lang="ja-JP" altLang="en-US" dirty="0" smtClean="0"/>
              <a:t>）</a:t>
            </a:r>
          </a:p>
          <a:p>
            <a:r>
              <a:rPr lang="ja-JP" altLang="en-US" dirty="0" smtClean="0"/>
              <a:t>■インターネット情報の収集事業（</a:t>
            </a:r>
            <a:r>
              <a:rPr lang="en-US" altLang="ja-JP" dirty="0" smtClean="0"/>
              <a:t>WARP</a:t>
            </a:r>
            <a:r>
              <a:rPr lang="ja-JP" altLang="en-US" dirty="0" smtClean="0"/>
              <a:t>）</a:t>
            </a:r>
          </a:p>
          <a:p>
            <a:r>
              <a:rPr lang="ja-JP" altLang="en-US" dirty="0" smtClean="0"/>
              <a:t>インターネット情報選択的収集蓄積事業</a:t>
            </a:r>
          </a:p>
          <a:p>
            <a:r>
              <a:rPr lang="ja-JP" altLang="en-US" dirty="0" smtClean="0"/>
              <a:t>インターネット情報の制度的収集蓄積事業</a:t>
            </a:r>
          </a:p>
          <a:p>
            <a:r>
              <a:rPr lang="ja-JP" altLang="en-US" dirty="0" smtClean="0"/>
              <a:t>■オンライン資料の収集事業</a:t>
            </a:r>
          </a:p>
          <a:p>
            <a:r>
              <a:rPr lang="ja-JP" altLang="en-US" dirty="0" smtClean="0"/>
              <a:t>目的：電子書籍に移行した出版物の収集・保存</a:t>
            </a:r>
          </a:p>
          <a:p>
            <a:r>
              <a:rPr lang="ja-JP" altLang="en-US" dirty="0" smtClean="0"/>
              <a:t>無償オンライン資料の収集（</a:t>
            </a:r>
            <a:r>
              <a:rPr lang="en-US" altLang="ja-JP" dirty="0" smtClean="0"/>
              <a:t>200x</a:t>
            </a:r>
            <a:r>
              <a:rPr lang="ja-JP" altLang="en-US" dirty="0" smtClean="0"/>
              <a:t>年</a:t>
            </a:r>
            <a:r>
              <a:rPr lang="en-US" altLang="ja-JP" dirty="0" smtClean="0"/>
              <a:t>〜</a:t>
            </a:r>
            <a:r>
              <a:rPr lang="ja-JP" altLang="en-US" dirty="0" smtClean="0"/>
              <a:t>）</a:t>
            </a:r>
          </a:p>
          <a:p>
            <a:r>
              <a:rPr lang="ja-JP" altLang="en-US" dirty="0" smtClean="0"/>
              <a:t>有償オンライン資料の収集事業（現在、納本制度審議会で検討中）</a:t>
            </a:r>
          </a:p>
          <a:p>
            <a:r>
              <a:rPr lang="ja-JP" altLang="en-US" dirty="0" smtClean="0"/>
              <a:t>現在実証実験の準備中</a:t>
            </a:r>
          </a:p>
          <a:p>
            <a:r>
              <a:rPr lang="ja-JP" altLang="en-US" dirty="0" smtClean="0"/>
              <a:t>■</a:t>
            </a:r>
            <a:r>
              <a:rPr lang="en-US" altLang="ja-JP" dirty="0" smtClean="0"/>
              <a:t>NDL</a:t>
            </a:r>
            <a:r>
              <a:rPr lang="ja-JP" altLang="en-US" dirty="0" smtClean="0"/>
              <a:t>デジタル化資料の二次利用</a:t>
            </a:r>
          </a:p>
          <a:p>
            <a:r>
              <a:rPr lang="ja-JP" altLang="en-US" dirty="0" smtClean="0"/>
              <a:t>インターネット提供サービス</a:t>
            </a:r>
          </a:p>
          <a:p>
            <a:r>
              <a:rPr lang="ja-JP" altLang="en-US" dirty="0" smtClean="0"/>
              <a:t>図書館送信サービス</a:t>
            </a:r>
          </a:p>
          <a:p>
            <a:r>
              <a:rPr lang="ja-JP" altLang="en-US" dirty="0" smtClean="0"/>
              <a:t>出版者への提供</a:t>
            </a:r>
          </a:p>
          <a:p>
            <a:r>
              <a:rPr lang="ja-JP" altLang="en-US" dirty="0" smtClean="0"/>
              <a:t>■ディスカバリーサービス（</a:t>
            </a:r>
            <a:r>
              <a:rPr lang="en-US" altLang="ja-JP" dirty="0" smtClean="0"/>
              <a:t>NDL</a:t>
            </a:r>
            <a:r>
              <a:rPr lang="ja-JP" altLang="en-US" dirty="0" smtClean="0"/>
              <a:t>サーチ）</a:t>
            </a:r>
          </a:p>
          <a:p>
            <a:r>
              <a:rPr lang="en-US" altLang="ja-JP" dirty="0" smtClean="0"/>
              <a:t>NDL</a:t>
            </a:r>
            <a:r>
              <a:rPr lang="ja-JP" altLang="en-US" dirty="0" smtClean="0"/>
              <a:t>所蔵、公共図書館所蔵資料、書店が販売する書籍・雑誌、学術機関、政府機関、地方公共団体等が所蔵する刊行物の検索と所蔵先へのナビゲーション</a:t>
            </a:r>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20</a:t>
            </a:fld>
            <a:endParaRPr kumimoji="1" lang="ja-JP" altLang="en-US"/>
          </a:p>
        </p:txBody>
      </p:sp>
    </p:spTree>
    <p:extLst>
      <p:ext uri="{BB962C8B-B14F-4D97-AF65-F5344CB8AC3E}">
        <p14:creationId xmlns:p14="http://schemas.microsoft.com/office/powerpoint/2010/main" val="4035443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92500" lnSpcReduction="20000"/>
          </a:bodyPr>
          <a:lstStyle/>
          <a:p>
            <a:pPr marL="0" marR="0" indent="0" algn="l" defTabSz="926498" rtl="0" eaLnBrk="1" fontAlgn="auto" latinLnBrk="0" hangingPunct="1">
              <a:lnSpc>
                <a:spcPct val="100000"/>
              </a:lnSpc>
              <a:spcBef>
                <a:spcPts val="0"/>
              </a:spcBef>
              <a:spcAft>
                <a:spcPts val="0"/>
              </a:spcAft>
              <a:buClrTx/>
              <a:buSzTx/>
              <a:buFontTx/>
              <a:buNone/>
              <a:tabLst/>
              <a:defRPr/>
            </a:pPr>
            <a:r>
              <a:rPr lang="ja-JP" altLang="en-US" sz="1100" dirty="0" smtClean="0">
                <a:latin typeface="+mj-ea"/>
              </a:rPr>
              <a:t>北海道の旭川出身、</a:t>
            </a:r>
            <a:r>
              <a:rPr lang="en-US" altLang="ja-JP" sz="1100" dirty="0" smtClean="0">
                <a:latin typeface="+mj-ea"/>
              </a:rPr>
              <a:t>130</a:t>
            </a:r>
            <a:r>
              <a:rPr lang="ja-JP" altLang="en-US" sz="1100" dirty="0" smtClean="0">
                <a:latin typeface="+mj-ea"/>
              </a:rPr>
              <a:t>ｋｍ離れた札幌の道立図書館、まして東京まで来て</a:t>
            </a:r>
            <a:r>
              <a:rPr lang="en-US" altLang="ja-JP" sz="1100" dirty="0" smtClean="0">
                <a:latin typeface="+mj-ea"/>
              </a:rPr>
              <a:t>NDL</a:t>
            </a:r>
            <a:r>
              <a:rPr lang="ja-JP" altLang="en-US" sz="1100" dirty="0" smtClean="0">
                <a:latin typeface="+mj-ea"/>
              </a:rPr>
              <a:t>を利用するなどあり得ない環境で育った。</a:t>
            </a:r>
            <a:endParaRPr lang="en-US" altLang="ja-JP" sz="1100" dirty="0" smtClean="0">
              <a:latin typeface="+mj-ea"/>
            </a:endParaRPr>
          </a:p>
          <a:p>
            <a:pPr defTabSz="926498">
              <a:defRPr/>
            </a:pPr>
            <a:r>
              <a:rPr lang="ja-JP" altLang="en-US" sz="1100" dirty="0" smtClean="0">
                <a:latin typeface="+mj-ea"/>
              </a:rPr>
              <a:t>電子</a:t>
            </a:r>
            <a:r>
              <a:rPr lang="ja-JP" altLang="en-US" sz="1100" dirty="0">
                <a:latin typeface="+mj-ea"/>
              </a:rPr>
              <a:t>工学→民間システム→政府機関のソフトウェアの生産工業化→国全体の情報資源の保存と提供</a:t>
            </a:r>
          </a:p>
          <a:p>
            <a:pPr defTabSz="926498">
              <a:defRPr/>
            </a:pPr>
            <a:r>
              <a:rPr lang="ja-JP" altLang="en-US" sz="1100" dirty="0">
                <a:latin typeface="+mj-ea"/>
              </a:rPr>
              <a:t>図書館システムは、世の中の情報システムのアプリケーション分野の一つ。基本は効率化と戦略的なシステムの活用が重要</a:t>
            </a:r>
          </a:p>
          <a:p>
            <a:pPr defTabSz="926498">
              <a:defRPr/>
            </a:pPr>
            <a:r>
              <a:rPr lang="ja-JP" altLang="en-US" sz="1100" dirty="0">
                <a:latin typeface="+mj-ea"/>
              </a:rPr>
              <a:t>一貫して</a:t>
            </a:r>
            <a:r>
              <a:rPr lang="ja-JP" altLang="en-US" sz="1100" dirty="0" smtClean="0">
                <a:latin typeface="+mj-ea"/>
              </a:rPr>
              <a:t>システム屋であり、図書館屋ではなく、ごく一般の利用者</a:t>
            </a:r>
            <a:endParaRPr lang="en-US" altLang="ja-JP" sz="1100" dirty="0" smtClean="0">
              <a:latin typeface="+mj-ea"/>
            </a:endParaRPr>
          </a:p>
          <a:p>
            <a:pPr defTabSz="926498">
              <a:defRPr/>
            </a:pPr>
            <a:r>
              <a:rPr lang="ja-JP" altLang="en-US" dirty="0" smtClean="0"/>
              <a:t>～～～～</a:t>
            </a:r>
            <a:endParaRPr lang="en-US" altLang="ja-JP" dirty="0" smtClean="0"/>
          </a:p>
          <a:p>
            <a:r>
              <a:rPr lang="ja-JP" altLang="en-US" dirty="0" smtClean="0">
                <a:latin typeface="HG丸ｺﾞｼｯｸM-PRO" panose="020F0600000000000000" pitchFamily="50" charset="-128"/>
                <a:ea typeface="HG丸ｺﾞｼｯｸM-PRO" panose="020F0600000000000000" pitchFamily="50" charset="-128"/>
              </a:rPr>
              <a:t>略歴</a:t>
            </a:r>
            <a:endParaRPr lang="en-US" altLang="ja-JP" dirty="0" smtClean="0">
              <a:latin typeface="HG丸ｺﾞｼｯｸM-PRO" panose="020F0600000000000000" pitchFamily="50" charset="-128"/>
              <a:ea typeface="HG丸ｺﾞｼｯｸM-PRO" panose="020F0600000000000000" pitchFamily="50" charset="-128"/>
            </a:endParaRPr>
          </a:p>
          <a:p>
            <a:r>
              <a:rPr lang="en-US" altLang="ja-JP" dirty="0" smtClean="0">
                <a:latin typeface="HG丸ｺﾞｼｯｸM-PRO" panose="020F0600000000000000" pitchFamily="50" charset="-128"/>
                <a:ea typeface="HG丸ｺﾞｼｯｸM-PRO" panose="020F0600000000000000" pitchFamily="50" charset="-128"/>
              </a:rPr>
              <a:t>1975</a:t>
            </a:r>
            <a:r>
              <a:rPr lang="ja-JP" altLang="en-US" dirty="0" smtClean="0">
                <a:latin typeface="HG丸ｺﾞｼｯｸM-PRO" panose="020F0600000000000000" pitchFamily="50" charset="-128"/>
                <a:ea typeface="HG丸ｺﾞｼｯｸM-PRO" panose="020F0600000000000000" pitchFamily="50" charset="-128"/>
              </a:rPr>
              <a:t>年、電子機器メーカーに入社</a:t>
            </a:r>
            <a:r>
              <a:rPr lang="en-US" altLang="ja-JP" dirty="0" smtClean="0">
                <a:latin typeface="HG丸ｺﾞｼｯｸM-PRO" panose="020F0600000000000000" pitchFamily="50" charset="-128"/>
                <a:ea typeface="HG丸ｺﾞｼｯｸM-PRO" panose="020F0600000000000000" pitchFamily="50" charset="-128"/>
              </a:rPr>
              <a:t>【</a:t>
            </a:r>
            <a:r>
              <a:rPr lang="ja-JP" altLang="en-US" dirty="0" smtClean="0">
                <a:latin typeface="HG丸ｺﾞｼｯｸM-PRO" panose="020F0600000000000000" pitchFamily="50" charset="-128"/>
                <a:ea typeface="HG丸ｺﾞｼｯｸM-PRO" panose="020F0600000000000000" pitchFamily="50" charset="-128"/>
              </a:rPr>
              <a:t>民間</a:t>
            </a:r>
            <a:r>
              <a:rPr lang="en-US" altLang="ja-JP" dirty="0" smtClean="0">
                <a:latin typeface="HG丸ｺﾞｼｯｸM-PRO" panose="020F0600000000000000" pitchFamily="50" charset="-128"/>
                <a:ea typeface="HG丸ｺﾞｼｯｸM-PRO" panose="020F0600000000000000" pitchFamily="50" charset="-128"/>
              </a:rPr>
              <a:t>】</a:t>
            </a:r>
          </a:p>
          <a:p>
            <a:pPr lvl="1"/>
            <a:r>
              <a:rPr lang="ja-JP" altLang="en-US" dirty="0" smtClean="0">
                <a:latin typeface="HG丸ｺﾞｼｯｸM-PRO" panose="020F0600000000000000" pitchFamily="50" charset="-128"/>
                <a:ea typeface="HG丸ｺﾞｼｯｸM-PRO" panose="020F0600000000000000" pitchFamily="50" charset="-128"/>
              </a:rPr>
              <a:t>業務効率化システムの設計を担当。</a:t>
            </a:r>
            <a:endParaRPr lang="en-US" altLang="ja-JP" dirty="0" smtClean="0">
              <a:latin typeface="HG丸ｺﾞｼｯｸM-PRO" panose="020F0600000000000000" pitchFamily="50" charset="-128"/>
              <a:ea typeface="HG丸ｺﾞｼｯｸM-PRO" panose="020F0600000000000000" pitchFamily="50" charset="-128"/>
            </a:endParaRPr>
          </a:p>
          <a:p>
            <a:r>
              <a:rPr lang="en-US" altLang="ja-JP" dirty="0" smtClean="0">
                <a:latin typeface="HG丸ｺﾞｼｯｸM-PRO" panose="020F0600000000000000" pitchFamily="50" charset="-128"/>
                <a:ea typeface="HG丸ｺﾞｼｯｸM-PRO" panose="020F0600000000000000" pitchFamily="50" charset="-128"/>
              </a:rPr>
              <a:t>1986</a:t>
            </a:r>
            <a:r>
              <a:rPr lang="ja-JP" altLang="en-US" dirty="0" smtClean="0">
                <a:latin typeface="HG丸ｺﾞｼｯｸM-PRO" panose="020F0600000000000000" pitchFamily="50" charset="-128"/>
                <a:ea typeface="HG丸ｺﾞｼｯｸM-PRO" panose="020F0600000000000000" pitchFamily="50" charset="-128"/>
              </a:rPr>
              <a:t>年に情報処理振興機構</a:t>
            </a:r>
            <a:r>
              <a:rPr lang="en-US" altLang="ja-JP" dirty="0" smtClean="0">
                <a:latin typeface="HG丸ｺﾞｼｯｸM-PRO" panose="020F0600000000000000" pitchFamily="50" charset="-128"/>
                <a:ea typeface="HG丸ｺﾞｼｯｸM-PRO" panose="020F0600000000000000" pitchFamily="50" charset="-128"/>
              </a:rPr>
              <a:t>(IPA)</a:t>
            </a:r>
            <a:r>
              <a:rPr lang="ja-JP" altLang="en-US" dirty="0" smtClean="0">
                <a:latin typeface="HG丸ｺﾞｼｯｸM-PRO" panose="020F0600000000000000" pitchFamily="50" charset="-128"/>
                <a:ea typeface="HG丸ｺﾞｼｯｸM-PRO" panose="020F0600000000000000" pitchFamily="50" charset="-128"/>
              </a:rPr>
              <a:t>に入社</a:t>
            </a:r>
            <a:r>
              <a:rPr lang="en-US" altLang="ja-JP" dirty="0" smtClean="0">
                <a:latin typeface="HG丸ｺﾞｼｯｸM-PRO" panose="020F0600000000000000" pitchFamily="50" charset="-128"/>
                <a:ea typeface="HG丸ｺﾞｼｯｸM-PRO" panose="020F0600000000000000" pitchFamily="50" charset="-128"/>
              </a:rPr>
              <a:t>【</a:t>
            </a:r>
            <a:r>
              <a:rPr lang="ja-JP" altLang="en-US" dirty="0" smtClean="0">
                <a:latin typeface="HG丸ｺﾞｼｯｸM-PRO" panose="020F0600000000000000" pitchFamily="50" charset="-128"/>
                <a:ea typeface="HG丸ｺﾞｼｯｸM-PRO" panose="020F0600000000000000" pitchFamily="50" charset="-128"/>
              </a:rPr>
              <a:t>行政府所管</a:t>
            </a:r>
            <a:r>
              <a:rPr lang="en-US" altLang="ja-JP" dirty="0" smtClean="0">
                <a:latin typeface="HG丸ｺﾞｼｯｸM-PRO" panose="020F0600000000000000" pitchFamily="50" charset="-128"/>
                <a:ea typeface="HG丸ｺﾞｼｯｸM-PRO" panose="020F0600000000000000" pitchFamily="50" charset="-128"/>
              </a:rPr>
              <a:t>】</a:t>
            </a:r>
          </a:p>
          <a:p>
            <a:pPr lvl="1"/>
            <a:r>
              <a:rPr lang="ja-JP" altLang="en-US" dirty="0" smtClean="0">
                <a:latin typeface="HG丸ｺﾞｼｯｸM-PRO" panose="020F0600000000000000" pitchFamily="50" charset="-128"/>
                <a:ea typeface="HG丸ｺﾞｼｯｸM-PRO" panose="020F0600000000000000" pitchFamily="50" charset="-128"/>
              </a:rPr>
              <a:t>ソフトウェア生産効率化事業→㈱シグマシステム</a:t>
            </a:r>
            <a:r>
              <a:rPr lang="en-US" altLang="ja-JP" dirty="0" smtClean="0">
                <a:latin typeface="HG丸ｺﾞｼｯｸM-PRO" panose="020F0600000000000000" pitchFamily="50" charset="-128"/>
                <a:ea typeface="HG丸ｺﾞｼｯｸM-PRO" panose="020F0600000000000000" pitchFamily="50" charset="-128"/>
              </a:rPr>
              <a:t>【</a:t>
            </a:r>
            <a:r>
              <a:rPr lang="ja-JP" altLang="en-US" dirty="0" smtClean="0">
                <a:latin typeface="HG丸ｺﾞｼｯｸM-PRO" panose="020F0600000000000000" pitchFamily="50" charset="-128"/>
                <a:ea typeface="HG丸ｺﾞｼｯｸM-PRO" panose="020F0600000000000000" pitchFamily="50" charset="-128"/>
              </a:rPr>
              <a:t>第</a:t>
            </a:r>
            <a:r>
              <a:rPr lang="en-US" altLang="ja-JP" dirty="0" smtClean="0">
                <a:latin typeface="HG丸ｺﾞｼｯｸM-PRO" panose="020F0600000000000000" pitchFamily="50" charset="-128"/>
                <a:ea typeface="HG丸ｺﾞｼｯｸM-PRO" panose="020F0600000000000000" pitchFamily="50" charset="-128"/>
              </a:rPr>
              <a:t>3</a:t>
            </a:r>
            <a:r>
              <a:rPr lang="ja-JP" altLang="en-US" dirty="0" smtClean="0">
                <a:latin typeface="HG丸ｺﾞｼｯｸM-PRO" panose="020F0600000000000000" pitchFamily="50" charset="-128"/>
                <a:ea typeface="HG丸ｺﾞｼｯｸM-PRO" panose="020F0600000000000000" pitchFamily="50" charset="-128"/>
              </a:rPr>
              <a:t>セクター</a:t>
            </a:r>
            <a:r>
              <a:rPr lang="en-US" altLang="ja-JP" dirty="0" smtClean="0">
                <a:latin typeface="HG丸ｺﾞｼｯｸM-PRO" panose="020F0600000000000000" pitchFamily="50" charset="-128"/>
                <a:ea typeface="HG丸ｺﾞｼｯｸM-PRO" panose="020F0600000000000000" pitchFamily="50" charset="-128"/>
              </a:rPr>
              <a:t>】</a:t>
            </a:r>
          </a:p>
          <a:p>
            <a:pPr lvl="1"/>
            <a:r>
              <a:rPr lang="ja-JP" altLang="en-US" dirty="0" smtClean="0">
                <a:latin typeface="HG丸ｺﾞｼｯｸM-PRO" panose="020F0600000000000000" pitchFamily="50" charset="-128"/>
                <a:ea typeface="HG丸ｺﾞｼｯｸM-PRO" panose="020F0600000000000000" pitchFamily="50" charset="-128"/>
              </a:rPr>
              <a:t>現在の国立国会図書館</a:t>
            </a:r>
            <a:r>
              <a:rPr lang="en-US" altLang="ja-JP" dirty="0" smtClean="0">
                <a:latin typeface="HG丸ｺﾞｼｯｸM-PRO" panose="020F0600000000000000" pitchFamily="50" charset="-128"/>
                <a:ea typeface="HG丸ｺﾞｼｯｸM-PRO" panose="020F0600000000000000" pitchFamily="50" charset="-128"/>
              </a:rPr>
              <a:t>(NDL)</a:t>
            </a:r>
            <a:r>
              <a:rPr lang="ja-JP" altLang="en-US" dirty="0" smtClean="0">
                <a:latin typeface="HG丸ｺﾞｼｯｸM-PRO" panose="020F0600000000000000" pitchFamily="50" charset="-128"/>
                <a:ea typeface="HG丸ｺﾞｼｯｸM-PRO" panose="020F0600000000000000" pitchFamily="50" charset="-128"/>
              </a:rPr>
              <a:t>の電子図書館事業の原型であるパイロット電子図書館プロジェクト、総合目録ネットワーク等の開発及び運用を担当。</a:t>
            </a:r>
            <a:endParaRPr lang="en-US" altLang="ja-JP" dirty="0" smtClean="0">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情報セキュリティ対策業務</a:t>
            </a:r>
            <a:endParaRPr lang="en-US" altLang="ja-JP" dirty="0" smtClean="0">
              <a:latin typeface="HG丸ｺﾞｼｯｸM-PRO" panose="020F0600000000000000" pitchFamily="50" charset="-128"/>
              <a:ea typeface="HG丸ｺﾞｼｯｸM-PRO" panose="020F0600000000000000" pitchFamily="50" charset="-128"/>
            </a:endParaRPr>
          </a:p>
          <a:p>
            <a:r>
              <a:rPr lang="en-US" altLang="ja-JP" dirty="0" smtClean="0">
                <a:latin typeface="HG丸ｺﾞｼｯｸM-PRO" panose="020F0600000000000000" pitchFamily="50" charset="-128"/>
                <a:ea typeface="HG丸ｺﾞｼｯｸM-PRO" panose="020F0600000000000000" pitchFamily="50" charset="-128"/>
              </a:rPr>
              <a:t>2002</a:t>
            </a:r>
            <a:r>
              <a:rPr lang="ja-JP" altLang="en-US" dirty="0" smtClean="0">
                <a:latin typeface="HG丸ｺﾞｼｯｸM-PRO" panose="020F0600000000000000" pitchFamily="50" charset="-128"/>
                <a:ea typeface="HG丸ｺﾞｼｯｸM-PRO" panose="020F0600000000000000" pitchFamily="50" charset="-128"/>
              </a:rPr>
              <a:t>年、</a:t>
            </a:r>
            <a:r>
              <a:rPr lang="en-US" altLang="ja-JP" dirty="0" smtClean="0">
                <a:latin typeface="HG丸ｺﾞｼｯｸM-PRO" panose="020F0600000000000000" pitchFamily="50" charset="-128"/>
                <a:ea typeface="HG丸ｺﾞｼｯｸM-PRO" panose="020F0600000000000000" pitchFamily="50" charset="-128"/>
              </a:rPr>
              <a:t>NDL</a:t>
            </a:r>
            <a:r>
              <a:rPr lang="ja-JP" altLang="en-US" dirty="0" err="1" smtClean="0">
                <a:latin typeface="HG丸ｺﾞｼｯｸM-PRO" panose="020F0600000000000000" pitchFamily="50" charset="-128"/>
                <a:ea typeface="HG丸ｺﾞｼｯｸM-PRO" panose="020F0600000000000000" pitchFamily="50" charset="-128"/>
              </a:rPr>
              <a:t>に入</a:t>
            </a:r>
            <a:r>
              <a:rPr lang="ja-JP" altLang="en-US" dirty="0" smtClean="0">
                <a:latin typeface="HG丸ｺﾞｼｯｸM-PRO" panose="020F0600000000000000" pitchFamily="50" charset="-128"/>
                <a:ea typeface="HG丸ｺﾞｼｯｸM-PRO" panose="020F0600000000000000" pitchFamily="50" charset="-128"/>
              </a:rPr>
              <a:t>館</a:t>
            </a:r>
            <a:r>
              <a:rPr lang="en-US" altLang="ja-JP" dirty="0" smtClean="0">
                <a:latin typeface="HG丸ｺﾞｼｯｸM-PRO" panose="020F0600000000000000" pitchFamily="50" charset="-128"/>
                <a:ea typeface="HG丸ｺﾞｼｯｸM-PRO" panose="020F0600000000000000" pitchFamily="50" charset="-128"/>
              </a:rPr>
              <a:t>【</a:t>
            </a:r>
            <a:r>
              <a:rPr lang="ja-JP" altLang="en-US" dirty="0" smtClean="0">
                <a:latin typeface="HG丸ｺﾞｼｯｸM-PRO" panose="020F0600000000000000" pitchFamily="50" charset="-128"/>
                <a:ea typeface="HG丸ｺﾞｼｯｸM-PRO" panose="020F0600000000000000" pitchFamily="50" charset="-128"/>
              </a:rPr>
              <a:t>立法府</a:t>
            </a:r>
            <a:r>
              <a:rPr lang="en-US" altLang="ja-JP" dirty="0" smtClean="0">
                <a:latin typeface="HG丸ｺﾞｼｯｸM-PRO" panose="020F0600000000000000" pitchFamily="50" charset="-128"/>
                <a:ea typeface="HG丸ｺﾞｼｯｸM-PRO" panose="020F0600000000000000" pitchFamily="50" charset="-128"/>
              </a:rPr>
              <a:t>】</a:t>
            </a:r>
            <a:endParaRPr lang="ja-JP" altLang="en-US" dirty="0" smtClean="0">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電子図書館事業の企画立案、デジタルアーカイブポータル及びデジタルアーカイブの構築、現在の図書館サービスシステムの構築口運用を管理</a:t>
            </a:r>
            <a:endParaRPr lang="en-US" altLang="ja-JP" dirty="0" smtClean="0">
              <a:latin typeface="HG丸ｺﾞｼｯｸM-PRO" panose="020F0600000000000000" pitchFamily="50" charset="-128"/>
              <a:ea typeface="HG丸ｺﾞｼｯｸM-PRO" panose="020F0600000000000000" pitchFamily="50" charset="-128"/>
            </a:endParaRPr>
          </a:p>
          <a:p>
            <a:pPr lvl="1"/>
            <a:r>
              <a:rPr lang="en-US" altLang="ja-JP" dirty="0" smtClean="0">
                <a:latin typeface="HG丸ｺﾞｼｯｸM-PRO" panose="020F0600000000000000" pitchFamily="50" charset="-128"/>
                <a:ea typeface="HG丸ｺﾞｼｯｸM-PRO" panose="020F0600000000000000" pitchFamily="50" charset="-128"/>
              </a:rPr>
              <a:t>2011</a:t>
            </a:r>
            <a:r>
              <a:rPr lang="ja-JP" altLang="en-US" dirty="0" smtClean="0">
                <a:latin typeface="HG丸ｺﾞｼｯｸM-PRO" panose="020F0600000000000000" pitchFamily="50" charset="-128"/>
                <a:ea typeface="HG丸ｺﾞｼｯｸM-PRO" panose="020F0600000000000000" pitchFamily="50" charset="-128"/>
              </a:rPr>
              <a:t>年</a:t>
            </a:r>
            <a:r>
              <a:rPr lang="en-US" altLang="ja-JP" dirty="0" smtClean="0">
                <a:latin typeface="HG丸ｺﾞｼｯｸM-PRO" panose="020F0600000000000000" pitchFamily="50" charset="-128"/>
                <a:ea typeface="HG丸ｺﾞｼｯｸM-PRO" panose="020F0600000000000000" pitchFamily="50" charset="-128"/>
              </a:rPr>
              <a:t>10</a:t>
            </a:r>
            <a:r>
              <a:rPr lang="ja-JP" altLang="en-US" dirty="0" smtClean="0">
                <a:latin typeface="HG丸ｺﾞｼｯｸM-PRO" panose="020F0600000000000000" pitchFamily="50" charset="-128"/>
                <a:ea typeface="HG丸ｺﾞｼｯｸM-PRO" panose="020F0600000000000000" pitchFamily="50" charset="-128"/>
              </a:rPr>
              <a:t>月～</a:t>
            </a:r>
            <a:r>
              <a:rPr lang="en-US" altLang="ja-JP" dirty="0" smtClean="0">
                <a:latin typeface="HG丸ｺﾞｼｯｸM-PRO" panose="020F0600000000000000" pitchFamily="50" charset="-128"/>
                <a:ea typeface="HG丸ｺﾞｼｯｸM-PRO" panose="020F0600000000000000" pitchFamily="50" charset="-128"/>
              </a:rPr>
              <a:t>2014</a:t>
            </a:r>
            <a:r>
              <a:rPr lang="ja-JP" altLang="en-US" dirty="0" smtClean="0">
                <a:latin typeface="HG丸ｺﾞｼｯｸM-PRO" panose="020F0600000000000000" pitchFamily="50" charset="-128"/>
                <a:ea typeface="HG丸ｺﾞｼｯｸM-PRO" panose="020F0600000000000000" pitchFamily="50" charset="-128"/>
              </a:rPr>
              <a:t>年</a:t>
            </a:r>
            <a:r>
              <a:rPr lang="en-US" altLang="ja-JP" dirty="0" smtClean="0">
                <a:latin typeface="HG丸ｺﾞｼｯｸM-PRO" panose="020F0600000000000000" pitchFamily="50" charset="-128"/>
                <a:ea typeface="HG丸ｺﾞｼｯｸM-PRO" panose="020F0600000000000000" pitchFamily="50" charset="-128"/>
              </a:rPr>
              <a:t>3</a:t>
            </a:r>
            <a:r>
              <a:rPr lang="ja-JP" altLang="en-US" dirty="0" smtClean="0">
                <a:latin typeface="HG丸ｺﾞｼｯｸM-PRO" panose="020F0600000000000000" pitchFamily="50" charset="-128"/>
                <a:ea typeface="HG丸ｺﾞｼｯｸM-PRO" panose="020F0600000000000000" pitchFamily="50" charset="-128"/>
              </a:rPr>
              <a:t>月、電子情報部長として、資料のデジタル化、デジタル著作物の収集・提供、国立国会図書館サーチを中核とした関係機関と連携した電子情報サービスの企画・構築・運用、東日本大震災アーカイプの構築事業を統括</a:t>
            </a:r>
            <a:r>
              <a:rPr lang="en-US" altLang="ja-JP" dirty="0" smtClean="0">
                <a:latin typeface="HG丸ｺﾞｼｯｸM-PRO" panose="020F0600000000000000" pitchFamily="50" charset="-128"/>
                <a:ea typeface="HG丸ｺﾞｼｯｸM-PRO" panose="020F0600000000000000" pitchFamily="50" charset="-128"/>
              </a:rPr>
              <a:t>.</a:t>
            </a:r>
          </a:p>
          <a:p>
            <a:pPr lvl="1"/>
            <a:r>
              <a:rPr lang="ja-JP" altLang="en-US" dirty="0" smtClean="0">
                <a:latin typeface="HG丸ｺﾞｼｯｸM-PRO" panose="020F0600000000000000" pitchFamily="50" charset="-128"/>
                <a:ea typeface="HG丸ｺﾞｼｯｸM-PRO" panose="020F0600000000000000" pitchFamily="50" charset="-128"/>
              </a:rPr>
              <a:t>また、</a:t>
            </a:r>
            <a:r>
              <a:rPr lang="en-US" altLang="ja-JP" dirty="0" smtClean="0">
                <a:latin typeface="HG丸ｺﾞｼｯｸM-PRO" panose="020F0600000000000000" pitchFamily="50" charset="-128"/>
                <a:ea typeface="HG丸ｺﾞｼｯｸM-PRO" panose="020F0600000000000000" pitchFamily="50" charset="-128"/>
              </a:rPr>
              <a:t>C:0(</a:t>
            </a:r>
            <a:r>
              <a:rPr lang="ja-JP" altLang="en-US" dirty="0" smtClean="0">
                <a:latin typeface="HG丸ｺﾞｼｯｸM-PRO" panose="020F0600000000000000" pitchFamily="50" charset="-128"/>
                <a:ea typeface="HG丸ｺﾞｼｯｸM-PRO" panose="020F0600000000000000" pitchFamily="50" charset="-128"/>
              </a:rPr>
              <a:t>情報化統括責任者</a:t>
            </a:r>
            <a:r>
              <a:rPr lang="en-US" altLang="ja-JP" dirty="0" smtClean="0">
                <a:latin typeface="HG丸ｺﾞｼｯｸM-PRO" panose="020F0600000000000000" pitchFamily="50" charset="-128"/>
                <a:ea typeface="HG丸ｺﾞｼｯｸM-PRO" panose="020F0600000000000000" pitchFamily="50" charset="-128"/>
              </a:rPr>
              <a:t>)</a:t>
            </a:r>
            <a:r>
              <a:rPr lang="ja-JP" altLang="en-US" dirty="0" smtClean="0">
                <a:latin typeface="HG丸ｺﾞｼｯｸM-PRO" panose="020F0600000000000000" pitchFamily="50" charset="-128"/>
                <a:ea typeface="HG丸ｺﾞｼｯｸM-PRO" panose="020F0600000000000000" pitchFamily="50" charset="-128"/>
              </a:rPr>
              <a:t>として、次世代図書館サービスの構築に向けたシステム最適化計画を策定</a:t>
            </a:r>
            <a:endParaRPr lang="en-US" altLang="ja-JP" dirty="0" smtClean="0">
              <a:latin typeface="HG丸ｺﾞｼｯｸM-PRO" panose="020F0600000000000000" pitchFamily="50" charset="-128"/>
              <a:ea typeface="HG丸ｺﾞｼｯｸM-PRO" panose="020F0600000000000000" pitchFamily="50" charset="-128"/>
            </a:endParaRPr>
          </a:p>
          <a:p>
            <a:pPr lvl="1"/>
            <a:r>
              <a:rPr lang="en-US" altLang="ja-JP" dirty="0" smtClean="0">
                <a:latin typeface="HG丸ｺﾞｼｯｸM-PRO" panose="020F0600000000000000" pitchFamily="50" charset="-128"/>
                <a:ea typeface="HG丸ｺﾞｼｯｸM-PRO" panose="020F0600000000000000" pitchFamily="50" charset="-128"/>
              </a:rPr>
              <a:t>2014</a:t>
            </a:r>
            <a:r>
              <a:rPr lang="ja-JP" altLang="en-US" dirty="0" smtClean="0">
                <a:latin typeface="HG丸ｺﾞｼｯｸM-PRO" panose="020F0600000000000000" pitchFamily="50" charset="-128"/>
                <a:ea typeface="HG丸ｺﾞｼｯｸM-PRO" panose="020F0600000000000000" pitchFamily="50" charset="-128"/>
              </a:rPr>
              <a:t>年</a:t>
            </a:r>
            <a:r>
              <a:rPr lang="en-US" altLang="ja-JP" dirty="0" smtClean="0">
                <a:latin typeface="HG丸ｺﾞｼｯｸM-PRO" panose="020F0600000000000000" pitchFamily="50" charset="-128"/>
                <a:ea typeface="HG丸ｺﾞｼｯｸM-PRO" panose="020F0600000000000000" pitchFamily="50" charset="-128"/>
              </a:rPr>
              <a:t>4</a:t>
            </a:r>
            <a:r>
              <a:rPr lang="ja-JP" altLang="en-US" dirty="0" smtClean="0">
                <a:latin typeface="HG丸ｺﾞｼｯｸM-PRO" panose="020F0600000000000000" pitchFamily="50" charset="-128"/>
                <a:ea typeface="HG丸ｺﾞｼｯｸM-PRO" panose="020F0600000000000000" pitchFamily="50" charset="-128"/>
              </a:rPr>
              <a:t>月から、専門調査員、総務部司書監（情報化担当）</a:t>
            </a:r>
            <a:endParaRPr lang="en-US" altLang="ja-JP" b="1" u="sng" dirty="0" smtClean="0">
              <a:solidFill>
                <a:srgbClr val="FF0000"/>
              </a:solidFill>
            </a:endParaRPr>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2015/11/13</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a:t>
            </a:fld>
            <a:endParaRPr kumimoji="1" lang="ja-JP" altLang="en-US"/>
          </a:p>
        </p:txBody>
      </p:sp>
    </p:spTree>
    <p:extLst>
      <p:ext uri="{BB962C8B-B14F-4D97-AF65-F5344CB8AC3E}">
        <p14:creationId xmlns:p14="http://schemas.microsoft.com/office/powerpoint/2010/main" val="28004031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u="sng" dirty="0" smtClean="0"/>
              <a:t>■第</a:t>
            </a:r>
            <a:r>
              <a:rPr lang="en-US" altLang="ja-JP" u="sng" dirty="0" smtClean="0"/>
              <a:t>1</a:t>
            </a:r>
            <a:r>
              <a:rPr lang="ja-JP" altLang="en-US" u="sng" dirty="0" smtClean="0"/>
              <a:t>ステージ</a:t>
            </a:r>
            <a:r>
              <a:rPr lang="en-US" altLang="ja-JP" u="sng" dirty="0" smtClean="0"/>
              <a:t>【1994</a:t>
            </a:r>
            <a:r>
              <a:rPr lang="ja-JP" altLang="en-US" u="sng" dirty="0" smtClean="0"/>
              <a:t>～</a:t>
            </a:r>
            <a:r>
              <a:rPr lang="en-US" altLang="ja-JP" u="sng" dirty="0" smtClean="0"/>
              <a:t>2002】</a:t>
            </a:r>
            <a:r>
              <a:rPr lang="ja-JP" altLang="en-US" u="sng" dirty="0" smtClean="0"/>
              <a:t>揺籃期・始動期</a:t>
            </a:r>
            <a:endParaRPr lang="en-US" altLang="ja-JP" u="sng" dirty="0" smtClean="0"/>
          </a:p>
          <a:p>
            <a:r>
              <a:rPr lang="en-US" altLang="ja-JP" dirty="0" smtClean="0"/>
              <a:t>1992</a:t>
            </a:r>
            <a:r>
              <a:rPr lang="ja-JP" altLang="en-US" dirty="0" smtClean="0"/>
              <a:t>年頃から構想</a:t>
            </a:r>
          </a:p>
          <a:p>
            <a:r>
              <a:rPr lang="en-US" altLang="ja-JP" u="sng" dirty="0" smtClean="0"/>
              <a:t>1994: </a:t>
            </a:r>
            <a:r>
              <a:rPr lang="ja-JP" altLang="en-US" u="sng" dirty="0" smtClean="0"/>
              <a:t>パイロット電子図書館実証実験プロジェクト開始</a:t>
            </a:r>
            <a:endParaRPr lang="en-US" altLang="ja-JP" u="sng" dirty="0" smtClean="0"/>
          </a:p>
          <a:p>
            <a:r>
              <a:rPr lang="ja-JP" altLang="en-US" dirty="0" smtClean="0"/>
              <a:t>我が国で最初の、また最大規模の電子図書館の実証実験、その後の国立国会図書館の電子図書館事業に多大な影響。</a:t>
            </a:r>
          </a:p>
          <a:p>
            <a:r>
              <a:rPr lang="en-US" altLang="ja-JP" dirty="0" smtClean="0"/>
              <a:t>1995/10 </a:t>
            </a:r>
            <a:r>
              <a:rPr lang="ja-JP" altLang="en-US" dirty="0" smtClean="0"/>
              <a:t>パイロット電子図書館、総合目録ネットワーク実証実験開始</a:t>
            </a:r>
          </a:p>
          <a:p>
            <a:r>
              <a:rPr lang="en-US" altLang="ja-JP" u="sng" dirty="0" smtClean="0"/>
              <a:t>1998: </a:t>
            </a:r>
            <a:r>
              <a:rPr lang="ja-JP" altLang="en-US" u="sng" dirty="0" smtClean="0"/>
              <a:t>国立国会図書館電子図書館構想</a:t>
            </a:r>
          </a:p>
          <a:p>
            <a:r>
              <a:rPr lang="en-US" altLang="ja-JP" i="1" dirty="0" smtClean="0"/>
              <a:t>2000: </a:t>
            </a:r>
            <a:r>
              <a:rPr lang="ja-JP" altLang="en-US" i="1" dirty="0" smtClean="0"/>
              <a:t>国立国会図書館蔵書目録、国会会議録、貴重書画像データベースを公開</a:t>
            </a:r>
          </a:p>
          <a:p>
            <a:r>
              <a:rPr lang="ja-JP" altLang="en-US" dirty="0" smtClean="0"/>
              <a:t>その上で利用を予測して大規模ストレージに格納し、大容量のマルチメディア通信回線を用いて試行提供。</a:t>
            </a:r>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21</a:t>
            </a:fld>
            <a:endParaRPr kumimoji="1" lang="ja-JP" altLang="en-US"/>
          </a:p>
        </p:txBody>
      </p:sp>
    </p:spTree>
    <p:extLst>
      <p:ext uri="{BB962C8B-B14F-4D97-AF65-F5344CB8AC3E}">
        <p14:creationId xmlns:p14="http://schemas.microsoft.com/office/powerpoint/2010/main" val="6025501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■パイロット電子図書館実証実験</a:t>
            </a:r>
            <a:endParaRPr lang="en-US" altLang="ja-JP" dirty="0" smtClean="0"/>
          </a:p>
          <a:p>
            <a:r>
              <a:rPr lang="en-US" altLang="ja-JP" dirty="0" smtClean="0"/>
              <a:t>21</a:t>
            </a:r>
            <a:r>
              <a:rPr lang="ja-JP" altLang="en-US" dirty="0" smtClean="0"/>
              <a:t>世紀の高度情報社会において、</a:t>
            </a:r>
            <a:r>
              <a:rPr lang="ja-JP" altLang="en-US" u="sng" dirty="0" smtClean="0">
                <a:solidFill>
                  <a:srgbClr val="FF0000"/>
                </a:solidFill>
              </a:rPr>
              <a:t>地球規模の知的財産を誰でも容易に利用できるように</a:t>
            </a:r>
            <a:r>
              <a:rPr lang="ja-JP" altLang="en-US" dirty="0" smtClean="0"/>
              <a:t>、地球上に広く分散して個々に収集・蓄積されている知的資源を、</a:t>
            </a:r>
            <a:r>
              <a:rPr lang="ja-JP" altLang="en-US" u="sng" dirty="0" smtClean="0">
                <a:solidFill>
                  <a:srgbClr val="FF0000"/>
                </a:solidFill>
              </a:rPr>
              <a:t>空間的・時間的制約を越えてアクセス可能とする環境を提供するための実証実験</a:t>
            </a:r>
            <a:endParaRPr lang="en-US" altLang="ja-JP" u="sng" dirty="0" smtClean="0">
              <a:solidFill>
                <a:srgbClr val="FF0000"/>
              </a:solidFill>
            </a:endParaRPr>
          </a:p>
          <a:p>
            <a:pPr defTabSz="956076">
              <a:defRPr/>
            </a:pPr>
            <a:r>
              <a:rPr lang="en-US" altLang="ja-JP" b="1" u="none" dirty="0" smtClean="0">
                <a:solidFill>
                  <a:srgbClr val="FF0000"/>
                </a:solidFill>
              </a:rPr>
              <a:t>20</a:t>
            </a:r>
            <a:r>
              <a:rPr lang="ja-JP" altLang="en-US" b="1" u="none" dirty="0" smtClean="0">
                <a:solidFill>
                  <a:srgbClr val="FF0000"/>
                </a:solidFill>
              </a:rPr>
              <a:t>年経っても、基本的な方向性、実現を目指す内容は変わっていない</a:t>
            </a:r>
          </a:p>
          <a:p>
            <a:endParaRPr lang="en-US" altLang="ja-JP" u="sng" dirty="0" smtClean="0">
              <a:solidFill>
                <a:srgbClr val="FF0000"/>
              </a:solidFill>
            </a:endParaRPr>
          </a:p>
          <a:p>
            <a:r>
              <a:rPr lang="ja-JP" altLang="en-US" dirty="0" smtClean="0"/>
              <a:t>■</a:t>
            </a:r>
            <a:r>
              <a:rPr lang="ja-JP" altLang="ja-JP" dirty="0" smtClean="0"/>
              <a:t>「知識・情報・文化の新しい基盤の構築をめざして一自由で創造的な情報社会のために一」と題する報告書</a:t>
            </a:r>
            <a:endParaRPr lang="en-US" altLang="ja-JP" dirty="0" smtClean="0"/>
          </a:p>
          <a:p>
            <a:r>
              <a:rPr lang="ja-JP" altLang="ja-JP" dirty="0" smtClean="0"/>
              <a:t>「電子図書館構想」は、 電子図書館推進会議報告書を受けて、国立国会図書館が実現すべき電子図書館のあり方を示したもの</a:t>
            </a:r>
            <a:endParaRPr lang="en-US" altLang="ja-JP" dirty="0" smtClean="0"/>
          </a:p>
          <a:p>
            <a:r>
              <a:rPr lang="ja-JP" altLang="en-US" dirty="0" smtClean="0"/>
              <a:t>電子図書館とは</a:t>
            </a:r>
            <a:endParaRPr lang="en-US" altLang="ja-JP" dirty="0" smtClean="0"/>
          </a:p>
          <a:p>
            <a:r>
              <a:rPr lang="ja-JP" altLang="ja-JP" dirty="0" smtClean="0"/>
              <a:t>電子図書館とは、「図書館が通信ネットワークを介して行う一次情報（資料そのもの）及び二次情報（資料に関する情報）の電子的な提供とそのための基盤」と定義し、 </a:t>
            </a:r>
            <a:r>
              <a:rPr lang="ja-JP" altLang="ja-JP" u="sng" dirty="0" smtClean="0"/>
              <a:t>資料を電子化するとともに、電子化された資料及び電子出版物を通信ネットワークを介して提供</a:t>
            </a:r>
            <a:r>
              <a:rPr lang="ja-JP" altLang="ja-JP" dirty="0" smtClean="0"/>
              <a:t>するもの</a:t>
            </a:r>
            <a:endParaRPr lang="en-US" altLang="ja-JP" dirty="0" smtClean="0"/>
          </a:p>
          <a:p>
            <a:r>
              <a:rPr lang="ja-JP" altLang="ja-JP" dirty="0" smtClean="0"/>
              <a:t>資料を通信ネットワークを介して提供することによって、 利用者にとって豊富な情報の入手、 地域による情報へのアクセスの格差及び情報へのアクセスの格差の是正が可能となる</a:t>
            </a:r>
            <a:endParaRPr lang="en-US" altLang="ja-JP" dirty="0" smtClean="0"/>
          </a:p>
          <a:p>
            <a:r>
              <a:rPr lang="ja-JP" altLang="ja-JP" dirty="0" smtClean="0"/>
              <a:t>電子図書館は、 情報の保存とアクセスにおいて、 電子情報の時代に、 </a:t>
            </a:r>
            <a:r>
              <a:rPr lang="ja-JP" altLang="ja-JP" u="sng" dirty="0" smtClean="0">
                <a:solidFill>
                  <a:srgbClr val="FF0000"/>
                </a:solidFill>
              </a:rPr>
              <a:t>印刷物中心の時代と同様に、あるいはそれ以上に、 必要な役割を果たすことを目指す</a:t>
            </a:r>
            <a:endParaRPr lang="en-US" altLang="ja-JP" u="sng" dirty="0" smtClean="0">
              <a:solidFill>
                <a:srgbClr val="FF0000"/>
              </a:solidFill>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22</a:t>
            </a:fld>
            <a:endParaRPr kumimoji="1" lang="ja-JP" altLang="en-US"/>
          </a:p>
        </p:txBody>
      </p:sp>
    </p:spTree>
    <p:extLst>
      <p:ext uri="{BB962C8B-B14F-4D97-AF65-F5344CB8AC3E}">
        <p14:creationId xmlns:p14="http://schemas.microsoft.com/office/powerpoint/2010/main" val="28496436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2100" u="sng" dirty="0"/>
              <a:t>【2002</a:t>
            </a:r>
            <a:r>
              <a:rPr lang="ja-JP" altLang="en-US" sz="2100" u="sng" dirty="0"/>
              <a:t>～</a:t>
            </a:r>
            <a:r>
              <a:rPr lang="en-US" altLang="ja-JP" sz="2100" u="sng" dirty="0"/>
              <a:t>2008】</a:t>
            </a:r>
            <a:r>
              <a:rPr lang="ja-JP" altLang="en-US" sz="2100" u="sng" dirty="0"/>
              <a:t>サービス離陸期、</a:t>
            </a:r>
            <a:r>
              <a:rPr lang="en-US" altLang="ja-JP" sz="2100" u="sng" dirty="0"/>
              <a:t>【2008</a:t>
            </a:r>
            <a:r>
              <a:rPr lang="ja-JP" altLang="en-US" sz="2100" u="sng" dirty="0"/>
              <a:t>～</a:t>
            </a:r>
            <a:r>
              <a:rPr lang="en-US" altLang="ja-JP" sz="2100" u="sng" dirty="0"/>
              <a:t>2012】</a:t>
            </a:r>
            <a:r>
              <a:rPr lang="ja-JP" altLang="en-US" sz="2100" u="sng" dirty="0"/>
              <a:t>サービス発展期</a:t>
            </a:r>
            <a:endParaRPr lang="en-US" altLang="ja-JP" sz="2100" u="sng" dirty="0"/>
          </a:p>
          <a:p>
            <a:r>
              <a:rPr lang="en-US" altLang="ja-JP" sz="2100" dirty="0"/>
              <a:t>2002/10: </a:t>
            </a:r>
            <a:r>
              <a:rPr lang="ja-JP" altLang="en-US" sz="2100" dirty="0"/>
              <a:t>関西館開館、近代デジタルライブラリー、インターネット資源選択的蓄積実験事業（</a:t>
            </a:r>
            <a:r>
              <a:rPr lang="en-US" altLang="ja-JP" sz="2100" dirty="0"/>
              <a:t>WARP</a:t>
            </a:r>
            <a:r>
              <a:rPr lang="ja-JP" altLang="en-US" sz="2100" dirty="0"/>
              <a:t>）、データベース・ナビゲーション・サービス（</a:t>
            </a:r>
            <a:r>
              <a:rPr lang="en-US" altLang="ja-JP" sz="2100" dirty="0" err="1"/>
              <a:t>Dnavi</a:t>
            </a:r>
            <a:r>
              <a:rPr lang="ja-JP" altLang="en-US" sz="2100" dirty="0"/>
              <a:t>）を公開</a:t>
            </a:r>
          </a:p>
          <a:p>
            <a:r>
              <a:rPr lang="en-US" altLang="ja-JP" sz="2100" u="sng" dirty="0"/>
              <a:t>2003/6: e-Japan</a:t>
            </a:r>
            <a:r>
              <a:rPr lang="ja-JP" altLang="en-US" sz="2100" u="sng" dirty="0"/>
              <a:t>重点計画－</a:t>
            </a:r>
            <a:r>
              <a:rPr lang="en-US" altLang="ja-JP" sz="2100" u="sng" dirty="0"/>
              <a:t>2003(IT</a:t>
            </a:r>
            <a:r>
              <a:rPr lang="ja-JP" altLang="en-US" sz="2100" u="sng" dirty="0"/>
              <a:t>戦略本部</a:t>
            </a:r>
            <a:r>
              <a:rPr lang="en-US" altLang="ja-JP" sz="2100" u="sng" dirty="0"/>
              <a:t>)</a:t>
            </a:r>
          </a:p>
          <a:p>
            <a:r>
              <a:rPr lang="en-US" altLang="ja-JP" sz="2100" u="sng" dirty="0"/>
              <a:t>2004/2: </a:t>
            </a:r>
            <a:r>
              <a:rPr lang="ja-JP" altLang="en-US" sz="2100" u="sng" dirty="0"/>
              <a:t>電子図書館中期計画</a:t>
            </a:r>
            <a:r>
              <a:rPr lang="en-US" altLang="ja-JP" sz="2100" u="sng" dirty="0"/>
              <a:t>2004</a:t>
            </a:r>
            <a:r>
              <a:rPr lang="ja-JP" altLang="en-US" sz="2100" u="sng" dirty="0"/>
              <a:t>策定</a:t>
            </a:r>
          </a:p>
          <a:p>
            <a:r>
              <a:rPr lang="en-US" altLang="ja-JP" sz="2100" u="sng" dirty="0"/>
              <a:t>2004/10:</a:t>
            </a:r>
            <a:r>
              <a:rPr lang="ja-JP" altLang="en-US" sz="2100" u="sng" dirty="0" smtClean="0"/>
              <a:t>デジタルアーカイブポータルプロトタイプ（</a:t>
            </a:r>
            <a:r>
              <a:rPr lang="en-US" altLang="ja-JP" sz="2100" u="sng" dirty="0" smtClean="0"/>
              <a:t>NDL</a:t>
            </a:r>
            <a:r>
              <a:rPr lang="ja-JP" altLang="en-US" sz="2100" u="sng" dirty="0" smtClean="0"/>
              <a:t>サーチの原型）の</a:t>
            </a:r>
            <a:r>
              <a:rPr lang="ja-JP" altLang="en-US" sz="2100" u="sng" dirty="0"/>
              <a:t>開発に着手</a:t>
            </a:r>
          </a:p>
          <a:p>
            <a:r>
              <a:rPr lang="en-US" altLang="ja-JP" sz="2100" u="sng" dirty="0"/>
              <a:t>2005/4: NDL</a:t>
            </a:r>
            <a:r>
              <a:rPr lang="ja-JP" altLang="en-US" sz="2100" u="sng" dirty="0" smtClean="0"/>
              <a:t>デジタルアーカイブシステムの</a:t>
            </a:r>
            <a:r>
              <a:rPr lang="ja-JP" altLang="en-US" sz="2100" u="sng" dirty="0"/>
              <a:t>開発に着手</a:t>
            </a:r>
          </a:p>
          <a:p>
            <a:r>
              <a:rPr lang="en-US" altLang="ja-JP" sz="2100" dirty="0"/>
              <a:t>2005/7: </a:t>
            </a:r>
            <a:r>
              <a:rPr lang="ja-JP" altLang="en-US" sz="2100" dirty="0"/>
              <a:t>デジタルアーカイブポータルプロトタイプ試験公開</a:t>
            </a:r>
          </a:p>
          <a:p>
            <a:r>
              <a:rPr lang="en-US" altLang="ja-JP" sz="2100" u="sng" dirty="0"/>
              <a:t>2007/10: PORTA</a:t>
            </a:r>
            <a:r>
              <a:rPr lang="ja-JP" altLang="en-US" sz="2100" u="sng" dirty="0"/>
              <a:t>正式公開</a:t>
            </a:r>
          </a:p>
          <a:p>
            <a:pPr lvl="1"/>
            <a:r>
              <a:rPr lang="ja-JP" altLang="en-US" sz="1600" dirty="0"/>
              <a:t>以降、国内においては館種を問わない全国の図書館との連携の強化と、博物館や文書館などの文化機関との連携の強化。</a:t>
            </a:r>
            <a:endParaRPr lang="en-US" altLang="ja-JP" sz="1600" dirty="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23</a:t>
            </a:fld>
            <a:endParaRPr kumimoji="1" lang="ja-JP" altLang="en-US"/>
          </a:p>
        </p:txBody>
      </p:sp>
    </p:spTree>
    <p:extLst>
      <p:ext uri="{BB962C8B-B14F-4D97-AF65-F5344CB8AC3E}">
        <p14:creationId xmlns:p14="http://schemas.microsoft.com/office/powerpoint/2010/main" val="21577518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2500" dirty="0" smtClean="0"/>
              <a:t>2008/6</a:t>
            </a:r>
            <a:r>
              <a:rPr lang="en-US" altLang="ja-JP" sz="2500" dirty="0"/>
              <a:t>: </a:t>
            </a:r>
            <a:r>
              <a:rPr lang="ja-JP" altLang="en-US" sz="2500" dirty="0"/>
              <a:t>知財計画</a:t>
            </a:r>
            <a:r>
              <a:rPr lang="en-US" altLang="ja-JP" sz="2500" dirty="0"/>
              <a:t>2008(</a:t>
            </a:r>
            <a:r>
              <a:rPr lang="ja-JP" altLang="en-US" sz="2500" dirty="0"/>
              <a:t>知的財産戦略本部</a:t>
            </a:r>
            <a:r>
              <a:rPr lang="en-US" altLang="ja-JP" sz="2500" dirty="0"/>
              <a:t>)</a:t>
            </a:r>
          </a:p>
          <a:p>
            <a:r>
              <a:rPr lang="en-US" altLang="ja-JP" sz="2500" u="none" dirty="0"/>
              <a:t>2009/5: </a:t>
            </a:r>
            <a:r>
              <a:rPr lang="ja-JP" altLang="en-US" sz="2500" u="none" dirty="0"/>
              <a:t>大規模デジタル化の実施開始（補正予算）</a:t>
            </a:r>
          </a:p>
          <a:p>
            <a:r>
              <a:rPr lang="en-US" altLang="ja-JP" sz="2500" dirty="0"/>
              <a:t>2009/10: </a:t>
            </a:r>
            <a:r>
              <a:rPr lang="ja-JP" altLang="en-US" sz="2500" dirty="0"/>
              <a:t>日中韓電子図書館イニシアティブ協定締結</a:t>
            </a:r>
          </a:p>
          <a:p>
            <a:pPr lvl="1"/>
            <a:r>
              <a:rPr lang="ja-JP" altLang="en-US" sz="1900" dirty="0"/>
              <a:t>海外に対しては東アジアの日中韓</a:t>
            </a:r>
            <a:r>
              <a:rPr lang="en-US" altLang="ja-JP" sz="1900" dirty="0"/>
              <a:t>3</a:t>
            </a:r>
            <a:r>
              <a:rPr lang="ja-JP" altLang="en-US" sz="1900" dirty="0"/>
              <a:t>カ国を初めとするアジア諸国との連携の強化や、世界各国とのグローバルな協力の推進</a:t>
            </a:r>
          </a:p>
          <a:p>
            <a:r>
              <a:rPr lang="en-US" altLang="ja-JP" sz="2500" dirty="0"/>
              <a:t>2010/8: </a:t>
            </a:r>
            <a:r>
              <a:rPr lang="en-US" altLang="ja-JP" sz="2500" dirty="0" err="1"/>
              <a:t>NDLSearch</a:t>
            </a:r>
            <a:r>
              <a:rPr lang="ja-JP" altLang="en-US" sz="2500" dirty="0"/>
              <a:t>試験公開</a:t>
            </a:r>
          </a:p>
          <a:p>
            <a:r>
              <a:rPr lang="en-US" altLang="ja-JP" sz="2500" u="sng" dirty="0"/>
              <a:t>2010/4: </a:t>
            </a:r>
            <a:r>
              <a:rPr lang="ja-JP" altLang="en-US" sz="2500" u="sng" dirty="0"/>
              <a:t>国等のインターネット資料の制度収集開始</a:t>
            </a:r>
          </a:p>
          <a:p>
            <a:r>
              <a:rPr lang="en-US" altLang="ja-JP" sz="2500" u="sng" dirty="0"/>
              <a:t>2012/1: </a:t>
            </a:r>
            <a:r>
              <a:rPr lang="en-US" altLang="ja-JP" sz="2500" u="sng" dirty="0" err="1"/>
              <a:t>NDLSearch</a:t>
            </a:r>
            <a:r>
              <a:rPr lang="ja-JP" altLang="en-US" sz="2500" u="sng" dirty="0" err="1"/>
              <a:t>、</a:t>
            </a:r>
            <a:r>
              <a:rPr lang="ja-JP" altLang="en-US" sz="2500" u="sng" dirty="0"/>
              <a:t>新</a:t>
            </a:r>
            <a:r>
              <a:rPr lang="en-US" altLang="ja-JP" sz="2500" u="sng" dirty="0"/>
              <a:t>NDL-OPAC</a:t>
            </a:r>
            <a:r>
              <a:rPr lang="ja-JP" altLang="en-US" sz="2500" u="sng" dirty="0" err="1"/>
              <a:t>、</a:t>
            </a:r>
            <a:r>
              <a:rPr lang="ja-JP" altLang="en-US" sz="2500" u="sng" dirty="0"/>
              <a:t>来館者管理システム等、全面リニューアル公開</a:t>
            </a:r>
            <a:endParaRPr lang="en-US" altLang="ja-JP" sz="2500" u="sng" dirty="0"/>
          </a:p>
          <a:p>
            <a:pPr lvl="0"/>
            <a:r>
              <a:rPr lang="en-US" altLang="ja-JP" sz="2500" u="sng" dirty="0"/>
              <a:t>2012/4: </a:t>
            </a:r>
            <a:r>
              <a:rPr lang="ja-JP" altLang="en-US" sz="2500" u="sng" dirty="0"/>
              <a:t>東日本大震災アーカイブ</a:t>
            </a:r>
            <a:r>
              <a:rPr lang="ja-JP" altLang="ja-JP" sz="2500" u="sng" dirty="0"/>
              <a:t>開発開始</a:t>
            </a:r>
          </a:p>
          <a:p>
            <a:endParaRPr lang="en-US" altLang="ja-JP" sz="2500" dirty="0"/>
          </a:p>
          <a:p>
            <a:endParaRPr lang="ja-JP" altLang="en-US" sz="2500" dirty="0"/>
          </a:p>
          <a:p>
            <a:pPr lvl="1"/>
            <a:endParaRPr lang="ja-JP" altLang="en-US" sz="1600" dirty="0"/>
          </a:p>
          <a:p>
            <a:endParaRPr lang="ja-JP" altLang="en-US" sz="2100" dirty="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24</a:t>
            </a:fld>
            <a:endParaRPr kumimoji="1" lang="ja-JP" altLang="en-US"/>
          </a:p>
        </p:txBody>
      </p:sp>
    </p:spTree>
    <p:extLst>
      <p:ext uri="{BB962C8B-B14F-4D97-AF65-F5344CB8AC3E}">
        <p14:creationId xmlns:p14="http://schemas.microsoft.com/office/powerpoint/2010/main" val="34038854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56076">
              <a:defRPr/>
            </a:pPr>
            <a:r>
              <a:rPr lang="ja-JP" altLang="en-US" u="sng" dirty="0" smtClean="0"/>
              <a:t>ほとんどは、第</a:t>
            </a:r>
            <a:r>
              <a:rPr lang="en-US" altLang="ja-JP" u="sng" dirty="0" smtClean="0"/>
              <a:t>3</a:t>
            </a:r>
            <a:r>
              <a:rPr lang="ja-JP" altLang="en-US" u="sng" dirty="0" smtClean="0"/>
              <a:t>ステージの発展期に方向性が示され、法改正、予算獲得されて、この期間に実施した事業</a:t>
            </a:r>
            <a:endParaRPr lang="en-US" altLang="ja-JP" u="sng" dirty="0" smtClean="0"/>
          </a:p>
          <a:p>
            <a:pPr defTabSz="956076">
              <a:defRPr/>
            </a:pPr>
            <a:r>
              <a:rPr lang="en-US" altLang="ja-JP" u="sng" dirty="0" smtClean="0"/>
              <a:t>2013/10〜2014/5: </a:t>
            </a:r>
            <a:r>
              <a:rPr lang="ja-JP" altLang="en-US" u="sng" dirty="0" smtClean="0"/>
              <a:t>「国立デジタル文化資産振興センター（仮称）」設立構想</a:t>
            </a:r>
            <a:r>
              <a:rPr lang="zh-TW" altLang="en-US" u="sng" dirty="0" smtClean="0"/>
              <a:t>提言</a:t>
            </a:r>
            <a:r>
              <a:rPr lang="ja-JP" altLang="en-US" u="sng" dirty="0" smtClean="0"/>
              <a:t>（デジタル文化資産推進議員連盟）が今後の方向性としての新たな動き。</a:t>
            </a:r>
            <a:endParaRPr lang="en-US" altLang="ja-JP" u="sng" dirty="0" smtClean="0"/>
          </a:p>
          <a:p>
            <a:pPr lvl="0"/>
            <a:r>
              <a:rPr lang="ja-JP" altLang="en-US" dirty="0" smtClean="0"/>
              <a:t>～～～～～</a:t>
            </a:r>
            <a:endParaRPr lang="en-US" altLang="ja-JP" dirty="0" smtClean="0"/>
          </a:p>
          <a:p>
            <a:pPr lvl="0"/>
            <a:r>
              <a:rPr lang="en-US" altLang="ja-JP" dirty="0" smtClean="0"/>
              <a:t>2012/7:</a:t>
            </a:r>
            <a:r>
              <a:rPr lang="ja-JP" altLang="ja-JP" dirty="0" smtClean="0"/>
              <a:t>「私たちの使命・目標</a:t>
            </a:r>
            <a:r>
              <a:rPr lang="en-US" altLang="ja-JP" dirty="0" smtClean="0"/>
              <a:t>2012-2016</a:t>
            </a:r>
            <a:r>
              <a:rPr lang="ja-JP" altLang="ja-JP" dirty="0" smtClean="0"/>
              <a:t>」</a:t>
            </a:r>
          </a:p>
          <a:p>
            <a:pPr lvl="0"/>
            <a:r>
              <a:rPr lang="en-US" altLang="ja-JP" dirty="0" smtClean="0"/>
              <a:t>2013/3: </a:t>
            </a:r>
            <a:r>
              <a:rPr lang="ja-JP" altLang="en-US" dirty="0" smtClean="0"/>
              <a:t>東日本大震災アーカイブ（</a:t>
            </a:r>
            <a:r>
              <a:rPr lang="ja-JP" altLang="ja-JP" dirty="0" smtClean="0"/>
              <a:t>ひなぎく</a:t>
            </a:r>
            <a:r>
              <a:rPr lang="ja-JP" altLang="en-US" dirty="0" smtClean="0"/>
              <a:t>）</a:t>
            </a:r>
            <a:r>
              <a:rPr lang="ja-JP" altLang="ja-JP" dirty="0" smtClean="0"/>
              <a:t>公開</a:t>
            </a:r>
            <a:r>
              <a:rPr lang="ja-JP" altLang="en-US" sz="1100" dirty="0"/>
              <a:t>（</a:t>
            </a:r>
            <a:r>
              <a:rPr lang="en-US" altLang="ja-JP" sz="1100" dirty="0"/>
              <a:t>2011</a:t>
            </a:r>
            <a:r>
              <a:rPr lang="ja-JP" altLang="en-US" sz="1100" dirty="0"/>
              <a:t>年度補正予算）</a:t>
            </a:r>
            <a:endParaRPr lang="ja-JP" altLang="ja-JP" dirty="0" smtClean="0"/>
          </a:p>
          <a:p>
            <a:pPr lvl="0"/>
            <a:r>
              <a:rPr lang="en-US" altLang="ja-JP" dirty="0" smtClean="0"/>
              <a:t>2013/5:</a:t>
            </a:r>
            <a:r>
              <a:rPr lang="ja-JP" altLang="ja-JP" dirty="0" smtClean="0"/>
              <a:t>「戦略的目標」</a:t>
            </a:r>
          </a:p>
          <a:p>
            <a:r>
              <a:rPr lang="en-US" altLang="ja-JP" dirty="0" smtClean="0"/>
              <a:t>2013/5: </a:t>
            </a:r>
            <a:r>
              <a:rPr lang="ja-JP" altLang="en-US" dirty="0" smtClean="0"/>
              <a:t>資料デジタル化にかかる基本方針策定</a:t>
            </a:r>
            <a:endParaRPr lang="en-US" altLang="ja-JP" dirty="0" smtClean="0"/>
          </a:p>
          <a:p>
            <a:pPr lvl="0"/>
            <a:r>
              <a:rPr lang="en-US" altLang="ja-JP" dirty="0" smtClean="0"/>
              <a:t>2013/5: </a:t>
            </a:r>
            <a:r>
              <a:rPr lang="ja-JP" altLang="ja-JP" dirty="0" smtClean="0"/>
              <a:t>リニューアル総括及び次期業務・システム最適化計画策定</a:t>
            </a:r>
          </a:p>
          <a:p>
            <a:pPr lvl="0"/>
            <a:r>
              <a:rPr lang="en-US" altLang="ja-JP" dirty="0" smtClean="0"/>
              <a:t>2013/7: </a:t>
            </a:r>
            <a:r>
              <a:rPr lang="ja-JP" altLang="ja-JP" dirty="0" smtClean="0"/>
              <a:t>民間オンライン資料制度収集開始</a:t>
            </a:r>
            <a:r>
              <a:rPr lang="ja-JP" altLang="en-US" sz="1100" dirty="0"/>
              <a:t>（</a:t>
            </a:r>
            <a:r>
              <a:rPr lang="en-US" altLang="ja-JP" sz="1100" dirty="0"/>
              <a:t>2012</a:t>
            </a:r>
            <a:r>
              <a:rPr lang="zh-TW" altLang="en-US" sz="1100" dirty="0"/>
              <a:t>年</a:t>
            </a:r>
            <a:r>
              <a:rPr lang="en-US" altLang="zh-TW" sz="1100" dirty="0"/>
              <a:t>6</a:t>
            </a:r>
            <a:r>
              <a:rPr lang="zh-TW" altLang="en-US" sz="1100" dirty="0"/>
              <a:t>月</a:t>
            </a:r>
            <a:r>
              <a:rPr lang="ja-JP" altLang="en-US" sz="1100" dirty="0"/>
              <a:t>国立国会図書館法改正）</a:t>
            </a:r>
            <a:endParaRPr lang="ja-JP" altLang="ja-JP" sz="1100" dirty="0"/>
          </a:p>
          <a:p>
            <a:r>
              <a:rPr lang="en-US" altLang="ja-JP" dirty="0" smtClean="0"/>
              <a:t>2013/10〜2014/5: </a:t>
            </a:r>
            <a:r>
              <a:rPr lang="ja-JP" altLang="en-US" dirty="0" smtClean="0"/>
              <a:t>「国立デジタル文化資産振興センター（仮称）」設立構想</a:t>
            </a:r>
            <a:r>
              <a:rPr lang="zh-TW" altLang="en-US" dirty="0" smtClean="0"/>
              <a:t>提言</a:t>
            </a:r>
            <a:r>
              <a:rPr lang="ja-JP" altLang="en-US" dirty="0" smtClean="0"/>
              <a:t>（デジタル文化資産推進議員連盟）</a:t>
            </a:r>
            <a:endParaRPr lang="ja-JP" altLang="ja-JP" dirty="0" smtClean="0"/>
          </a:p>
          <a:p>
            <a:pPr lvl="0"/>
            <a:r>
              <a:rPr lang="en-US" altLang="ja-JP" dirty="0" smtClean="0"/>
              <a:t>2014/1: </a:t>
            </a:r>
            <a:r>
              <a:rPr lang="ja-JP" altLang="ja-JP" dirty="0" smtClean="0"/>
              <a:t>図書館向けデジタル化資料送信サービス開始</a:t>
            </a:r>
            <a:r>
              <a:rPr lang="ja-JP" altLang="en-US" sz="1100" dirty="0"/>
              <a:t>（</a:t>
            </a:r>
            <a:r>
              <a:rPr lang="en-US" altLang="ja-JP" sz="1100" dirty="0"/>
              <a:t>2012</a:t>
            </a:r>
            <a:r>
              <a:rPr lang="ja-JP" altLang="en-US" sz="1100" dirty="0"/>
              <a:t>年著作権法改正）</a:t>
            </a:r>
            <a:endParaRPr lang="en-US" altLang="ja-JP" sz="1600" dirty="0"/>
          </a:p>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25</a:t>
            </a:fld>
            <a:endParaRPr kumimoji="1" lang="ja-JP" altLang="en-US"/>
          </a:p>
        </p:txBody>
      </p:sp>
    </p:spTree>
    <p:extLst>
      <p:ext uri="{BB962C8B-B14F-4D97-AF65-F5344CB8AC3E}">
        <p14:creationId xmlns:p14="http://schemas.microsoft.com/office/powerpoint/2010/main" val="1352499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まず、揺籃期・始動期</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「地球規模の知的財産を誰でも容易に利用できるように」</a:t>
            </a:r>
            <a:endParaRPr kumimoji="1" lang="ja-JP" altLang="en-US"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solidFill>
                <a:prstClr val="black"/>
              </a:solidFill>
            </a:endParaRPr>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solidFill>
                  <a:prstClr val="black"/>
                </a:solidFill>
              </a:rPr>
              <a:pPr/>
              <a:t>2015/11/13</a:t>
            </a:fld>
            <a:endParaRPr kumimoji="1" lang="ja-JP" altLang="en-US">
              <a:solidFill>
                <a:prstClr val="black"/>
              </a:solidFill>
            </a:endParaRPr>
          </a:p>
        </p:txBody>
      </p:sp>
      <p:sp>
        <p:nvSpPr>
          <p:cNvPr id="6" name="フッター プレースホルダー 5"/>
          <p:cNvSpPr>
            <a:spLocks noGrp="1"/>
          </p:cNvSpPr>
          <p:nvPr>
            <p:ph type="ftr" sz="quarter" idx="12"/>
          </p:nvPr>
        </p:nvSpPr>
        <p:spPr/>
        <p:txBody>
          <a:bodyPr/>
          <a:lstStyle/>
          <a:p>
            <a:endParaRPr kumimoji="1" lang="ja-JP" altLang="en-US">
              <a:solidFill>
                <a:prstClr val="black"/>
              </a:solidFill>
            </a:endParaRPr>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solidFill>
                  <a:prstClr val="black"/>
                </a:solidFill>
              </a:rPr>
              <a:pPr/>
              <a:t>26</a:t>
            </a:fld>
            <a:endParaRPr kumimoji="1" lang="ja-JP" altLang="en-US">
              <a:solidFill>
                <a:prstClr val="black"/>
              </a:solidFill>
            </a:endParaRPr>
          </a:p>
        </p:txBody>
      </p:sp>
    </p:spTree>
    <p:extLst>
      <p:ext uri="{BB962C8B-B14F-4D97-AF65-F5344CB8AC3E}">
        <p14:creationId xmlns:p14="http://schemas.microsoft.com/office/powerpoint/2010/main" val="17817421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u="sng" dirty="0" smtClean="0">
                <a:solidFill>
                  <a:srgbClr val="FF0000"/>
                </a:solidFill>
                <a:latin typeface="HG丸ｺﾞｼｯｸM-PRO" panose="020F0600000000000000" pitchFamily="50" charset="-128"/>
                <a:ea typeface="HG丸ｺﾞｼｯｸM-PRO" panose="020F0600000000000000" pitchFamily="50" charset="-128"/>
              </a:rPr>
              <a:t>IPA</a:t>
            </a:r>
            <a:r>
              <a:rPr kumimoji="1" lang="ja-JP" altLang="en-US" u="sng" dirty="0" smtClean="0">
                <a:solidFill>
                  <a:srgbClr val="FF0000"/>
                </a:solidFill>
                <a:latin typeface="HG丸ｺﾞｼｯｸM-PRO" panose="020F0600000000000000" pitchFamily="50" charset="-128"/>
                <a:ea typeface="HG丸ｺﾞｼｯｸM-PRO" panose="020F0600000000000000" pitchFamily="50" charset="-128"/>
              </a:rPr>
              <a:t>時代に</a:t>
            </a:r>
            <a:r>
              <a:rPr kumimoji="1" lang="en-US" altLang="ja-JP" u="sng" dirty="0" smtClean="0">
                <a:solidFill>
                  <a:srgbClr val="FF0000"/>
                </a:solidFill>
                <a:latin typeface="HG丸ｺﾞｼｯｸM-PRO" panose="020F0600000000000000" pitchFamily="50" charset="-128"/>
                <a:ea typeface="HG丸ｺﾞｼｯｸM-PRO" panose="020F0600000000000000" pitchFamily="50" charset="-128"/>
              </a:rPr>
              <a:t>NDL</a:t>
            </a:r>
            <a:r>
              <a:rPr kumimoji="1" lang="ja-JP" altLang="en-US" u="sng" dirty="0" smtClean="0">
                <a:solidFill>
                  <a:srgbClr val="FF0000"/>
                </a:solidFill>
                <a:latin typeface="HG丸ｺﾞｼｯｸM-PRO" panose="020F0600000000000000" pitchFamily="50" charset="-128"/>
                <a:ea typeface="HG丸ｺﾞｼｯｸM-PRO" panose="020F0600000000000000" pitchFamily="50" charset="-128"/>
              </a:rPr>
              <a:t>との共同事業</a:t>
            </a:r>
            <a:r>
              <a:rPr kumimoji="1" lang="ja-JP" altLang="en-US" u="sng" dirty="0" smtClean="0">
                <a:latin typeface="HG丸ｺﾞｼｯｸM-PRO" panose="020F0600000000000000" pitchFamily="50" charset="-128"/>
                <a:ea typeface="HG丸ｺﾞｼｯｸM-PRO" panose="020F0600000000000000" pitchFamily="50" charset="-128"/>
              </a:rPr>
              <a:t>の構築と運用に携わる。</a:t>
            </a:r>
            <a:r>
              <a:rPr kumimoji="1" lang="en-US" altLang="ja-JP" u="sng" dirty="0" smtClean="0">
                <a:latin typeface="HG丸ｺﾞｼｯｸM-PRO" panose="020F0600000000000000" pitchFamily="50" charset="-128"/>
                <a:ea typeface="HG丸ｺﾞｼｯｸM-PRO" panose="020F0600000000000000" pitchFamily="50" charset="-128"/>
              </a:rPr>
              <a:t>NDL</a:t>
            </a:r>
            <a:r>
              <a:rPr kumimoji="1" lang="ja-JP" altLang="en-US" u="sng" dirty="0" smtClean="0">
                <a:latin typeface="HG丸ｺﾞｼｯｸM-PRO" panose="020F0600000000000000" pitchFamily="50" charset="-128"/>
                <a:ea typeface="HG丸ｺﾞｼｯｸM-PRO" panose="020F0600000000000000" pitchFamily="50" charset="-128"/>
              </a:rPr>
              <a:t>の電子図書館事業のスタート</a:t>
            </a:r>
            <a:endParaRPr kumimoji="1" lang="en-US" altLang="ja-JP" u="sng" dirty="0" smtClean="0">
              <a:latin typeface="HG丸ｺﾞｼｯｸM-PRO" panose="020F0600000000000000" pitchFamily="50" charset="-128"/>
              <a:ea typeface="HG丸ｺﾞｼｯｸM-PRO" panose="020F0600000000000000" pitchFamily="50" charset="-128"/>
            </a:endParaRPr>
          </a:p>
          <a:p>
            <a:endParaRPr kumimoji="1" lang="en-US" altLang="ja-JP" dirty="0" smtClean="0">
              <a:latin typeface="HG丸ｺﾞｼｯｸM-PRO" panose="020F0600000000000000" pitchFamily="50" charset="-128"/>
              <a:ea typeface="HG丸ｺﾞｼｯｸM-PRO" panose="020F0600000000000000" pitchFamily="50" charset="-128"/>
            </a:endParaRPr>
          </a:p>
          <a:p>
            <a:pPr defTabSz="955120">
              <a:defRPr/>
            </a:pPr>
            <a:r>
              <a:rPr lang="ja-JP" altLang="ja-JP" dirty="0">
                <a:latin typeface="HG丸ｺﾞｼｯｸM-PRO" panose="020F0600000000000000" pitchFamily="50" charset="-128"/>
                <a:ea typeface="HG丸ｺﾞｼｯｸM-PRO" panose="020F0600000000000000" pitchFamily="50" charset="-128"/>
              </a:rPr>
              <a:t>パイロット電子図書館プロジェクトを目的は、</a:t>
            </a:r>
            <a:r>
              <a:rPr lang="en-US" altLang="ja-JP" dirty="0">
                <a:solidFill>
                  <a:srgbClr val="FF0000"/>
                </a:solidFill>
                <a:latin typeface="HG丸ｺﾞｼｯｸM-PRO" panose="020F0600000000000000" pitchFamily="50" charset="-128"/>
                <a:ea typeface="HG丸ｺﾞｼｯｸM-PRO" panose="020F0600000000000000" pitchFamily="50" charset="-128"/>
              </a:rPr>
              <a:t>21</a:t>
            </a:r>
            <a:r>
              <a:rPr lang="zh-TW" altLang="ja-JP" dirty="0">
                <a:solidFill>
                  <a:srgbClr val="FF0000"/>
                </a:solidFill>
                <a:latin typeface="HG丸ｺﾞｼｯｸM-PRO" panose="020F0600000000000000" pitchFamily="50" charset="-128"/>
                <a:ea typeface="HG丸ｺﾞｼｯｸM-PRO" panose="020F0600000000000000" pitchFamily="50" charset="-128"/>
              </a:rPr>
              <a:t>世紀の高度情報社会において、地球規模の知的財産を誰でも容易に利用できるように、地球上に広く分散して個々に収集・蓄積されている知的資源を、空間的・時間的制約を越えてアクセス可能とする環境を提供するための</a:t>
            </a:r>
            <a:r>
              <a:rPr lang="ja-JP" altLang="ja-JP" dirty="0">
                <a:solidFill>
                  <a:srgbClr val="FF0000"/>
                </a:solidFill>
                <a:latin typeface="HG丸ｺﾞｼｯｸM-PRO" panose="020F0600000000000000" pitchFamily="50" charset="-128"/>
                <a:ea typeface="HG丸ｺﾞｼｯｸM-PRO" panose="020F0600000000000000" pitchFamily="50" charset="-128"/>
              </a:rPr>
              <a:t>実証</a:t>
            </a:r>
            <a:r>
              <a:rPr lang="zh-TW" altLang="ja-JP" dirty="0">
                <a:solidFill>
                  <a:srgbClr val="FF0000"/>
                </a:solidFill>
                <a:latin typeface="HG丸ｺﾞｼｯｸM-PRO" panose="020F0600000000000000" pitchFamily="50" charset="-128"/>
                <a:ea typeface="HG丸ｺﾞｼｯｸM-PRO" panose="020F0600000000000000" pitchFamily="50" charset="-128"/>
              </a:rPr>
              <a:t>実験</a:t>
            </a:r>
            <a:r>
              <a:rPr lang="zh-TW" altLang="ja-JP" dirty="0">
                <a:latin typeface="HG丸ｺﾞｼｯｸM-PRO" panose="020F0600000000000000" pitchFamily="50" charset="-128"/>
                <a:ea typeface="HG丸ｺﾞｼｯｸM-PRO" panose="020F0600000000000000" pitchFamily="50" charset="-128"/>
              </a:rPr>
              <a:t>で</a:t>
            </a:r>
            <a:r>
              <a:rPr lang="ja-JP" altLang="ja-JP" dirty="0">
                <a:latin typeface="HG丸ｺﾞｼｯｸM-PRO" panose="020F0600000000000000" pitchFamily="50" charset="-128"/>
                <a:ea typeface="HG丸ｺﾞｼｯｸM-PRO" panose="020F0600000000000000" pitchFamily="50" charset="-128"/>
              </a:rPr>
              <a:t>す。</a:t>
            </a:r>
          </a:p>
          <a:p>
            <a:endParaRPr kumimoji="1" lang="en-US" altLang="ja-JP" dirty="0" smtClean="0">
              <a:latin typeface="HG丸ｺﾞｼｯｸM-PRO" panose="020F0600000000000000" pitchFamily="50" charset="-128"/>
              <a:ea typeface="HG丸ｺﾞｼｯｸM-PRO" panose="020F0600000000000000" pitchFamily="50" charset="-128"/>
            </a:endParaRPr>
          </a:p>
          <a:p>
            <a:pPr defTabSz="955120">
              <a:defRPr/>
            </a:pPr>
            <a:r>
              <a:rPr lang="ja-JP" altLang="ja-JP" u="sng" dirty="0">
                <a:latin typeface="HG丸ｺﾞｼｯｸM-PRO" panose="020F0600000000000000" pitchFamily="50" charset="-128"/>
                <a:ea typeface="HG丸ｺﾞｼｯｸM-PRO" panose="020F0600000000000000" pitchFamily="50" charset="-128"/>
              </a:rPr>
              <a:t>パイロット電子図書館プロジェクトの</a:t>
            </a:r>
            <a:r>
              <a:rPr lang="ja-JP" altLang="ja-JP" u="sng" dirty="0">
                <a:solidFill>
                  <a:srgbClr val="FF0000"/>
                </a:solidFill>
                <a:latin typeface="HG丸ｺﾞｼｯｸM-PRO" panose="020F0600000000000000" pitchFamily="50" charset="-128"/>
                <a:ea typeface="HG丸ｺﾞｼｯｸM-PRO" panose="020F0600000000000000" pitchFamily="50" charset="-128"/>
              </a:rPr>
              <a:t>成果は、</a:t>
            </a:r>
            <a:r>
              <a:rPr lang="en-US" altLang="ja-JP" u="sng" dirty="0">
                <a:solidFill>
                  <a:srgbClr val="FF0000"/>
                </a:solidFill>
                <a:latin typeface="HG丸ｺﾞｼｯｸM-PRO" panose="020F0600000000000000" pitchFamily="50" charset="-128"/>
                <a:ea typeface="HG丸ｺﾞｼｯｸM-PRO" panose="020F0600000000000000" pitchFamily="50" charset="-128"/>
              </a:rPr>
              <a:t>IPA</a:t>
            </a:r>
            <a:r>
              <a:rPr lang="ja-JP" altLang="ja-JP" u="sng" dirty="0">
                <a:solidFill>
                  <a:srgbClr val="FF0000"/>
                </a:solidFill>
                <a:latin typeface="HG丸ｺﾞｼｯｸM-PRO" panose="020F0600000000000000" pitchFamily="50" charset="-128"/>
                <a:ea typeface="HG丸ｺﾞｼｯｸM-PRO" panose="020F0600000000000000" pitchFamily="50" charset="-128"/>
              </a:rPr>
              <a:t>より</a:t>
            </a:r>
            <a:r>
              <a:rPr lang="en-US" altLang="ja-JP" u="sng" dirty="0">
                <a:solidFill>
                  <a:srgbClr val="FF0000"/>
                </a:solidFill>
                <a:latin typeface="HG丸ｺﾞｼｯｸM-PRO" panose="020F0600000000000000" pitchFamily="50" charset="-128"/>
                <a:ea typeface="HG丸ｺﾞｼｯｸM-PRO" panose="020F0600000000000000" pitchFamily="50" charset="-128"/>
              </a:rPr>
              <a:t>NDL</a:t>
            </a:r>
            <a:r>
              <a:rPr lang="ja-JP" altLang="ja-JP" u="sng" dirty="0">
                <a:solidFill>
                  <a:srgbClr val="FF0000"/>
                </a:solidFill>
                <a:latin typeface="HG丸ｺﾞｼｯｸM-PRO" panose="020F0600000000000000" pitchFamily="50" charset="-128"/>
                <a:ea typeface="HG丸ｺﾞｼｯｸM-PRO" panose="020F0600000000000000" pitchFamily="50" charset="-128"/>
              </a:rPr>
              <a:t>に移管され、総合目録ネットワーク実験は、全国公共図書館総合目録（ゆにかねっと）として継続され、また、パイロット電子図書館実証実験は、貴重書デジタルライブラリー、近代</a:t>
            </a:r>
            <a:r>
              <a:rPr lang="ja-JP" altLang="ja-JP" u="sng" dirty="0" smtClean="0">
                <a:solidFill>
                  <a:srgbClr val="FF0000"/>
                </a:solidFill>
                <a:latin typeface="HG丸ｺﾞｼｯｸM-PRO" panose="020F0600000000000000" pitchFamily="50" charset="-128"/>
                <a:ea typeface="HG丸ｺﾞｼｯｸM-PRO" panose="020F0600000000000000" pitchFamily="50" charset="-128"/>
              </a:rPr>
              <a:t>デジタルライブラリー</a:t>
            </a:r>
            <a:r>
              <a:rPr lang="ja-JP" altLang="en-US" u="sng" dirty="0" smtClean="0">
                <a:solidFill>
                  <a:srgbClr val="FF0000"/>
                </a:solidFill>
                <a:latin typeface="HG丸ｺﾞｼｯｸM-PRO" panose="020F0600000000000000" pitchFamily="50" charset="-128"/>
                <a:ea typeface="HG丸ｺﾞｼｯｸM-PRO" panose="020F0600000000000000" pitchFamily="50" charset="-128"/>
              </a:rPr>
              <a:t>、</a:t>
            </a:r>
            <a:r>
              <a:rPr lang="en-US" altLang="ja-JP" u="sng" dirty="0" smtClean="0">
                <a:solidFill>
                  <a:srgbClr val="FF0000"/>
                </a:solidFill>
                <a:latin typeface="HG丸ｺﾞｼｯｸM-PRO" panose="020F0600000000000000" pitchFamily="50" charset="-128"/>
                <a:ea typeface="HG丸ｺﾞｼｯｸM-PRO" panose="020F0600000000000000" pitchFamily="50" charset="-128"/>
              </a:rPr>
              <a:t>NDL</a:t>
            </a:r>
            <a:r>
              <a:rPr lang="ja-JP" altLang="en-US" u="sng" dirty="0" smtClean="0">
                <a:solidFill>
                  <a:srgbClr val="FF0000"/>
                </a:solidFill>
                <a:latin typeface="HG丸ｺﾞｼｯｸM-PRO" panose="020F0600000000000000" pitchFamily="50" charset="-128"/>
                <a:ea typeface="HG丸ｺﾞｼｯｸM-PRO" panose="020F0600000000000000" pitchFamily="50" charset="-128"/>
              </a:rPr>
              <a:t>デジタルコレクション</a:t>
            </a:r>
            <a:r>
              <a:rPr lang="ja-JP" altLang="ja-JP" u="sng" dirty="0" smtClean="0">
                <a:solidFill>
                  <a:srgbClr val="FF0000"/>
                </a:solidFill>
                <a:latin typeface="HG丸ｺﾞｼｯｸM-PRO" panose="020F0600000000000000" pitchFamily="50" charset="-128"/>
                <a:ea typeface="HG丸ｺﾞｼｯｸM-PRO" panose="020F0600000000000000" pitchFamily="50" charset="-128"/>
              </a:rPr>
              <a:t>の</a:t>
            </a:r>
            <a:r>
              <a:rPr lang="ja-JP" altLang="ja-JP" u="sng" dirty="0">
                <a:solidFill>
                  <a:srgbClr val="FF0000"/>
                </a:solidFill>
                <a:latin typeface="HG丸ｺﾞｼｯｸM-PRO" panose="020F0600000000000000" pitchFamily="50" charset="-128"/>
                <a:ea typeface="HG丸ｺﾞｼｯｸM-PRO" panose="020F0600000000000000" pitchFamily="50" charset="-128"/>
              </a:rPr>
              <a:t>ベースとして引き継がれています</a:t>
            </a:r>
            <a:r>
              <a:rPr lang="ja-JP" altLang="ja-JP" u="sng" dirty="0" smtClean="0">
                <a:solidFill>
                  <a:srgbClr val="FF0000"/>
                </a:solidFill>
                <a:latin typeface="HG丸ｺﾞｼｯｸM-PRO" panose="020F0600000000000000" pitchFamily="50" charset="-128"/>
                <a:ea typeface="HG丸ｺﾞｼｯｸM-PRO" panose="020F0600000000000000" pitchFamily="50" charset="-128"/>
              </a:rPr>
              <a:t>。</a:t>
            </a:r>
            <a:endParaRPr lang="en-US" altLang="ja-JP" u="sng" dirty="0" smtClean="0">
              <a:solidFill>
                <a:srgbClr val="FF0000"/>
              </a:solidFill>
              <a:latin typeface="HG丸ｺﾞｼｯｸM-PRO" panose="020F0600000000000000" pitchFamily="50" charset="-128"/>
              <a:ea typeface="HG丸ｺﾞｼｯｸM-PRO" panose="020F0600000000000000" pitchFamily="50" charset="-128"/>
            </a:endParaRPr>
          </a:p>
          <a:p>
            <a:pPr defTabSz="955120">
              <a:defRPr/>
            </a:pPr>
            <a:endParaRPr lang="en-US" altLang="ja-JP" u="sng" dirty="0" smtClean="0">
              <a:solidFill>
                <a:srgbClr val="FF0000"/>
              </a:solidFill>
              <a:latin typeface="HG丸ｺﾞｼｯｸM-PRO" panose="020F0600000000000000" pitchFamily="50" charset="-128"/>
              <a:ea typeface="HG丸ｺﾞｼｯｸM-PRO" panose="020F0600000000000000" pitchFamily="50" charset="-128"/>
            </a:endParaRPr>
          </a:p>
          <a:p>
            <a:pPr marL="0" marR="0" indent="0" algn="l" defTabSz="955120" rtl="0" eaLnBrk="1" fontAlgn="auto" latinLnBrk="0" hangingPunct="1">
              <a:lnSpc>
                <a:spcPct val="100000"/>
              </a:lnSpc>
              <a:spcBef>
                <a:spcPts val="0"/>
              </a:spcBef>
              <a:spcAft>
                <a:spcPts val="0"/>
              </a:spcAft>
              <a:buClrTx/>
              <a:buSzTx/>
              <a:buFontTx/>
              <a:buNone/>
              <a:tabLst/>
              <a:defRPr/>
            </a:pPr>
            <a:r>
              <a:rPr kumimoji="1" lang="ja-JP" altLang="ja-JP" sz="1200" kern="1200" dirty="0" smtClean="0">
                <a:solidFill>
                  <a:schemeClr val="tx1"/>
                </a:solidFill>
                <a:effectLst/>
                <a:latin typeface="+mn-lt"/>
                <a:ea typeface="+mn-ea"/>
                <a:cs typeface="+mn-cs"/>
              </a:rPr>
              <a:t>国立国会図書館が所蔵する重要文化財等も含む</a:t>
            </a:r>
            <a:r>
              <a:rPr kumimoji="1" lang="en-US" altLang="ja-JP" sz="1200" kern="1200" dirty="0" smtClean="0">
                <a:solidFill>
                  <a:schemeClr val="tx1"/>
                </a:solidFill>
                <a:effectLst/>
                <a:latin typeface="+mn-lt"/>
                <a:ea typeface="+mn-ea"/>
                <a:cs typeface="+mn-cs"/>
              </a:rPr>
              <a:t>7,221</a:t>
            </a:r>
            <a:r>
              <a:rPr kumimoji="1" lang="ja-JP" altLang="ja-JP" sz="1200" kern="1200" dirty="0" smtClean="0">
                <a:solidFill>
                  <a:schemeClr val="tx1"/>
                </a:solidFill>
                <a:effectLst/>
                <a:latin typeface="+mn-lt"/>
                <a:ea typeface="+mn-ea"/>
                <a:cs typeface="+mn-cs"/>
              </a:rPr>
              <a:t>枚の貴重書、</a:t>
            </a:r>
            <a:r>
              <a:rPr kumimoji="1" lang="en-US" altLang="ja-JP" sz="1200" kern="1200" dirty="0" smtClean="0">
                <a:solidFill>
                  <a:schemeClr val="tx1"/>
                </a:solidFill>
                <a:effectLst/>
                <a:latin typeface="+mn-lt"/>
                <a:ea typeface="+mn-ea"/>
                <a:cs typeface="+mn-cs"/>
              </a:rPr>
              <a:t>653</a:t>
            </a:r>
            <a:r>
              <a:rPr kumimoji="1" lang="ja-JP" altLang="ja-JP" sz="1200" kern="1200" dirty="0" smtClean="0">
                <a:solidFill>
                  <a:schemeClr val="tx1"/>
                </a:solidFill>
                <a:effectLst/>
                <a:latin typeface="+mn-lt"/>
                <a:ea typeface="+mn-ea"/>
                <a:cs typeface="+mn-cs"/>
              </a:rPr>
              <a:t>万ページの明治時代刊行の図書、利用頻度の高い国内刊行雑誌</a:t>
            </a:r>
            <a:r>
              <a:rPr kumimoji="1" lang="en-US" altLang="ja-JP" sz="1200" kern="1200" dirty="0" smtClean="0">
                <a:solidFill>
                  <a:schemeClr val="tx1"/>
                </a:solidFill>
                <a:effectLst/>
                <a:latin typeface="+mn-lt"/>
                <a:ea typeface="+mn-ea"/>
                <a:cs typeface="+mn-cs"/>
              </a:rPr>
              <a:t>24</a:t>
            </a:r>
            <a:r>
              <a:rPr kumimoji="1" lang="ja-JP" altLang="ja-JP" sz="1200" kern="1200" dirty="0" smtClean="0">
                <a:solidFill>
                  <a:schemeClr val="tx1"/>
                </a:solidFill>
                <a:effectLst/>
                <a:latin typeface="+mn-lt"/>
                <a:ea typeface="+mn-ea"/>
                <a:cs typeface="+mn-cs"/>
              </a:rPr>
              <a:t>タイトルの過去</a:t>
            </a:r>
            <a:r>
              <a:rPr kumimoji="1" lang="en-US" altLang="ja-JP" sz="1200" kern="1200" dirty="0" smtClean="0">
                <a:solidFill>
                  <a:schemeClr val="tx1"/>
                </a:solidFill>
                <a:effectLst/>
                <a:latin typeface="+mn-lt"/>
                <a:ea typeface="+mn-ea"/>
                <a:cs typeface="+mn-cs"/>
              </a:rPr>
              <a:t>15</a:t>
            </a:r>
            <a:r>
              <a:rPr kumimoji="1" lang="ja-JP" altLang="ja-JP" sz="1200" kern="1200" dirty="0" smtClean="0">
                <a:solidFill>
                  <a:schemeClr val="tx1"/>
                </a:solidFill>
                <a:effectLst/>
                <a:latin typeface="+mn-lt"/>
                <a:ea typeface="+mn-ea"/>
                <a:cs typeface="+mn-cs"/>
              </a:rPr>
              <a:t>年分等、全体で</a:t>
            </a:r>
            <a:r>
              <a:rPr kumimoji="1" lang="en-US" altLang="ja-JP" sz="1200" kern="1200" dirty="0" smtClean="0">
                <a:solidFill>
                  <a:schemeClr val="tx1"/>
                </a:solidFill>
                <a:effectLst/>
                <a:latin typeface="+mn-lt"/>
                <a:ea typeface="+mn-ea"/>
                <a:cs typeface="+mn-cs"/>
              </a:rPr>
              <a:t>1000</a:t>
            </a:r>
            <a:r>
              <a:rPr kumimoji="1" lang="ja-JP" altLang="ja-JP" sz="1200" kern="1200" dirty="0" smtClean="0">
                <a:solidFill>
                  <a:schemeClr val="tx1"/>
                </a:solidFill>
                <a:effectLst/>
                <a:latin typeface="+mn-lt"/>
                <a:ea typeface="+mn-ea"/>
                <a:cs typeface="+mn-cs"/>
              </a:rPr>
              <a:t>万ページ近くに及ぶ資料をデジタル化した。</a:t>
            </a:r>
            <a:r>
              <a:rPr kumimoji="1" lang="ja-JP" altLang="en-US" sz="1200" kern="1200" dirty="0" smtClean="0">
                <a:solidFill>
                  <a:schemeClr val="tx1"/>
                </a:solidFill>
                <a:effectLst/>
                <a:latin typeface="+mn-lt"/>
                <a:ea typeface="+mn-ea"/>
                <a:cs typeface="+mn-cs"/>
              </a:rPr>
              <a:t>（</a:t>
            </a:r>
            <a:r>
              <a:rPr lang="ja-JP" altLang="en-US" dirty="0" smtClean="0"/>
              <a:t>出版社から原資料の提供を受けた資料に、少年サンデーなどもあり、創刊号が画面で見られることに感動した記憶がある</a:t>
            </a:r>
            <a:r>
              <a:rPr kumimoji="1" lang="ja-JP" altLang="en-US" sz="1200" kern="1200" dirty="0" smtClean="0">
                <a:solidFill>
                  <a:schemeClr val="tx1"/>
                </a:solidFill>
                <a:effectLst/>
                <a:latin typeface="+mn-lt"/>
                <a:ea typeface="+mn-ea"/>
                <a:cs typeface="+mn-cs"/>
              </a:rPr>
              <a:t>）</a:t>
            </a:r>
            <a:endParaRPr kumimoji="1" lang="en-US" altLang="ja-JP" sz="1200" kern="1200" dirty="0" smtClean="0">
              <a:solidFill>
                <a:schemeClr val="tx1"/>
              </a:solidFill>
              <a:effectLst/>
              <a:latin typeface="+mn-lt"/>
              <a:ea typeface="+mn-ea"/>
              <a:cs typeface="+mn-cs"/>
            </a:endParaRPr>
          </a:p>
          <a:p>
            <a:pPr defTabSz="955120">
              <a:defRPr/>
            </a:pPr>
            <a:endParaRPr kumimoji="1" lang="en-US" altLang="ja-JP" sz="1200" kern="1200" dirty="0" smtClean="0">
              <a:solidFill>
                <a:schemeClr val="tx1"/>
              </a:solidFill>
              <a:effectLst/>
              <a:latin typeface="+mn-lt"/>
              <a:ea typeface="+mn-ea"/>
              <a:cs typeface="+mn-cs"/>
            </a:endParaRPr>
          </a:p>
          <a:p>
            <a:pPr defTabSz="955120">
              <a:defRPr/>
            </a:pPr>
            <a:r>
              <a:rPr lang="ja-JP" altLang="en-US" dirty="0" smtClean="0"/>
              <a:t>出版社から原資料の 提供を受けた資料</a:t>
            </a:r>
            <a:endParaRPr kumimoji="1" lang="en-US" altLang="ja-JP" sz="1200" kern="1200" dirty="0" smtClean="0">
              <a:solidFill>
                <a:schemeClr val="tx1"/>
              </a:solidFill>
              <a:effectLst/>
              <a:latin typeface="+mn-lt"/>
              <a:ea typeface="+mn-ea"/>
              <a:cs typeface="+mn-cs"/>
            </a:endParaRPr>
          </a:p>
          <a:p>
            <a:pPr defTabSz="955120">
              <a:defRPr/>
            </a:pPr>
            <a:r>
              <a:rPr lang="ja-JP" altLang="en-US" dirty="0" smtClean="0"/>
              <a:t>●帝国議会議事連記録</a:t>
            </a:r>
            <a:r>
              <a:rPr lang="en-US" altLang="ja-JP" dirty="0" smtClean="0"/>
              <a:t>(</a:t>
            </a:r>
            <a:r>
              <a:rPr lang="ja-JP" altLang="en-US" dirty="0" smtClean="0"/>
              <a:t>東 京大学出版会</a:t>
            </a:r>
            <a:r>
              <a:rPr lang="en-US" altLang="ja-JP" dirty="0" smtClean="0"/>
              <a:t>) ●</a:t>
            </a:r>
            <a:r>
              <a:rPr lang="ja-JP" altLang="en-US" dirty="0" smtClean="0"/>
              <a:t>文章倶楽部</a:t>
            </a:r>
            <a:r>
              <a:rPr lang="en-US" altLang="ja-JP" dirty="0" smtClean="0"/>
              <a:t>(</a:t>
            </a:r>
            <a:r>
              <a:rPr lang="ja-JP" altLang="en-US" dirty="0" smtClean="0"/>
              <a:t>八 木出版</a:t>
            </a:r>
            <a:r>
              <a:rPr lang="en-US" altLang="ja-JP" dirty="0" smtClean="0"/>
              <a:t>) ●</a:t>
            </a:r>
            <a:r>
              <a:rPr lang="ja-JP" altLang="en-US" dirty="0" smtClean="0"/>
              <a:t>幕末明治日本国勢地域地図集成</a:t>
            </a:r>
            <a:r>
              <a:rPr lang="en-US" altLang="ja-JP" dirty="0" smtClean="0"/>
              <a:t>(</a:t>
            </a:r>
            <a:r>
              <a:rPr lang="ja-JP" altLang="en-US" dirty="0" smtClean="0"/>
              <a:t>柏 書房</a:t>
            </a:r>
            <a:r>
              <a:rPr lang="en-US" altLang="ja-JP" dirty="0" smtClean="0"/>
              <a:t>) ●</a:t>
            </a:r>
            <a:r>
              <a:rPr lang="ja-JP" altLang="en-US" dirty="0" smtClean="0"/>
              <a:t>マルクス・</a:t>
            </a:r>
            <a:r>
              <a:rPr lang="ja-JP" altLang="en-US" dirty="0" err="1" smtClean="0"/>
              <a:t>ェ</a:t>
            </a:r>
            <a:r>
              <a:rPr lang="ja-JP" altLang="en-US" dirty="0" smtClean="0"/>
              <a:t>ンゲルス全集</a:t>
            </a:r>
            <a:r>
              <a:rPr lang="en-US" altLang="ja-JP" dirty="0" smtClean="0"/>
              <a:t>(</a:t>
            </a:r>
            <a:r>
              <a:rPr lang="ja-JP" altLang="en-US" dirty="0" smtClean="0"/>
              <a:t>大 月書店</a:t>
            </a:r>
            <a:r>
              <a:rPr lang="en-US" altLang="ja-JP" dirty="0" smtClean="0"/>
              <a:t>) ●</a:t>
            </a:r>
            <a:r>
              <a:rPr lang="ja-JP" altLang="en-US" dirty="0" smtClean="0"/>
              <a:t>東京都市計画資料集成 明治大正編</a:t>
            </a:r>
            <a:r>
              <a:rPr lang="en-US" altLang="ja-JP" dirty="0" smtClean="0"/>
              <a:t>(</a:t>
            </a:r>
            <a:r>
              <a:rPr lang="ja-JP" altLang="en-US" dirty="0" smtClean="0"/>
              <a:t>本 の友社</a:t>
            </a:r>
            <a:r>
              <a:rPr lang="en-US" altLang="ja-JP" dirty="0" smtClean="0"/>
              <a:t>) ●</a:t>
            </a:r>
            <a:r>
              <a:rPr lang="ja-JP" altLang="en-US" dirty="0" smtClean="0"/>
              <a:t>田辺元全集</a:t>
            </a:r>
            <a:r>
              <a:rPr lang="en-US" altLang="ja-JP" dirty="0" smtClean="0"/>
              <a:t>(</a:t>
            </a:r>
            <a:r>
              <a:rPr lang="ja-JP" altLang="en-US" dirty="0" smtClean="0"/>
              <a:t>筑 摩書房</a:t>
            </a:r>
            <a:r>
              <a:rPr lang="en-US" altLang="ja-JP" dirty="0" smtClean="0"/>
              <a:t>) ●</a:t>
            </a:r>
            <a:r>
              <a:rPr lang="ja-JP" altLang="en-US" dirty="0" smtClean="0"/>
              <a:t>世界大百科辞典</a:t>
            </a:r>
            <a:r>
              <a:rPr lang="en-US" altLang="ja-JP" dirty="0" smtClean="0"/>
              <a:t>(</a:t>
            </a:r>
            <a:r>
              <a:rPr lang="ja-JP" altLang="en-US" dirty="0" smtClean="0"/>
              <a:t>平凡社</a:t>
            </a:r>
            <a:r>
              <a:rPr lang="en-US" altLang="ja-JP" dirty="0" smtClean="0"/>
              <a:t>) ● </a:t>
            </a:r>
            <a:r>
              <a:rPr lang="ja-JP" altLang="en-US" dirty="0" smtClean="0"/>
              <a:t>朝日ジャーナル</a:t>
            </a:r>
            <a:r>
              <a:rPr lang="en-US" altLang="ja-JP" dirty="0" smtClean="0"/>
              <a:t>(</a:t>
            </a:r>
            <a:r>
              <a:rPr lang="ja-JP" altLang="en-US" dirty="0" smtClean="0"/>
              <a:t>全 巻</a:t>
            </a:r>
            <a:r>
              <a:rPr lang="en-US" altLang="ja-JP" dirty="0" smtClean="0"/>
              <a:t>) (</a:t>
            </a:r>
            <a:r>
              <a:rPr lang="ja-JP" altLang="en-US" dirty="0" smtClean="0"/>
              <a:t>朝 日新聞社</a:t>
            </a:r>
            <a:r>
              <a:rPr lang="en-US" altLang="ja-JP" dirty="0" smtClean="0"/>
              <a:t>) ●</a:t>
            </a:r>
            <a:r>
              <a:rPr lang="ja-JP" altLang="en-US" dirty="0" smtClean="0"/>
              <a:t>萬朝報</a:t>
            </a:r>
            <a:r>
              <a:rPr lang="en-US" altLang="ja-JP" dirty="0" smtClean="0"/>
              <a:t>(</a:t>
            </a:r>
            <a:r>
              <a:rPr lang="ja-JP" altLang="en-US" dirty="0" smtClean="0"/>
              <a:t>日 本国書センター</a:t>
            </a:r>
            <a:r>
              <a:rPr lang="en-US" altLang="ja-JP" dirty="0" smtClean="0"/>
              <a:t>) ●</a:t>
            </a:r>
            <a:r>
              <a:rPr lang="ja-JP" altLang="en-US" dirty="0" smtClean="0"/>
              <a:t>法律新聞</a:t>
            </a:r>
            <a:r>
              <a:rPr lang="en-US" altLang="ja-JP" dirty="0" smtClean="0"/>
              <a:t>(</a:t>
            </a:r>
            <a:r>
              <a:rPr lang="ja-JP" altLang="en-US" dirty="0" smtClean="0"/>
              <a:t>不 二出版</a:t>
            </a:r>
            <a:r>
              <a:rPr lang="en-US" altLang="ja-JP" dirty="0" smtClean="0"/>
              <a:t>) ●</a:t>
            </a:r>
            <a:r>
              <a:rPr lang="ja-JP" altLang="en-US" dirty="0" smtClean="0"/>
              <a:t>少年サンデー</a:t>
            </a:r>
            <a:r>
              <a:rPr lang="en-US" altLang="ja-JP" dirty="0" smtClean="0"/>
              <a:t>(</a:t>
            </a:r>
            <a:r>
              <a:rPr lang="ja-JP" altLang="en-US" dirty="0" smtClean="0"/>
              <a:t>小学館</a:t>
            </a:r>
            <a:r>
              <a:rPr lang="en-US" altLang="ja-JP" dirty="0" smtClean="0"/>
              <a:t>) ●</a:t>
            </a:r>
            <a:r>
              <a:rPr lang="ja-JP" altLang="en-US" dirty="0" smtClean="0"/>
              <a:t>別冊医学のあゆみ メディカルトビックス</a:t>
            </a:r>
            <a:r>
              <a:rPr lang="en-US" altLang="ja-JP" dirty="0" smtClean="0"/>
              <a:t>(</a:t>
            </a:r>
            <a:r>
              <a:rPr lang="ja-JP" altLang="en-US" dirty="0" smtClean="0"/>
              <a:t>医 歯薬出版</a:t>
            </a:r>
            <a:r>
              <a:rPr lang="en-US" altLang="ja-JP" dirty="0" smtClean="0"/>
              <a:t>) </a:t>
            </a:r>
            <a:endParaRPr kumimoji="1" lang="en-US" altLang="ja-JP" sz="1200" kern="1200" dirty="0" smtClean="0">
              <a:solidFill>
                <a:schemeClr val="tx1"/>
              </a:solidFill>
              <a:effectLst/>
              <a:latin typeface="+mn-lt"/>
              <a:ea typeface="+mn-ea"/>
              <a:cs typeface="+mn-cs"/>
            </a:endParaRPr>
          </a:p>
          <a:p>
            <a:pPr defTabSz="955120">
              <a:defRPr/>
            </a:pPr>
            <a:endParaRPr lang="ja-JP" altLang="ja-JP" u="sng" dirty="0">
              <a:solidFill>
                <a:srgbClr val="FF0000"/>
              </a:solidFill>
              <a:latin typeface="HG丸ｺﾞｼｯｸM-PRO" panose="020F0600000000000000" pitchFamily="50" charset="-128"/>
              <a:ea typeface="HG丸ｺﾞｼｯｸM-PRO" panose="020F0600000000000000" pitchFamily="50" charset="-128"/>
            </a:endParaRPr>
          </a:p>
          <a:p>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27</a:t>
            </a:fld>
            <a:endParaRPr kumimoji="1" lang="ja-JP" altLang="en-US"/>
          </a:p>
        </p:txBody>
      </p:sp>
    </p:spTree>
    <p:extLst>
      <p:ext uri="{BB962C8B-B14F-4D97-AF65-F5344CB8AC3E}">
        <p14:creationId xmlns:p14="http://schemas.microsoft.com/office/powerpoint/2010/main" val="27066416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日本のデジタル情報全体へのナビゲーション総合サイトを構築する</a:t>
            </a:r>
          </a:p>
          <a:p>
            <a:endParaRPr kumimoji="1" lang="ja-JP" altLang="en-US"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solidFill>
                <a:prstClr val="black"/>
              </a:solidFill>
            </a:endParaRPr>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solidFill>
                  <a:prstClr val="black"/>
                </a:solidFill>
              </a:rPr>
              <a:pPr/>
              <a:t>2015/11/13</a:t>
            </a:fld>
            <a:endParaRPr kumimoji="1" lang="ja-JP" altLang="en-US">
              <a:solidFill>
                <a:prstClr val="black"/>
              </a:solidFill>
            </a:endParaRPr>
          </a:p>
        </p:txBody>
      </p:sp>
      <p:sp>
        <p:nvSpPr>
          <p:cNvPr id="6" name="フッター プレースホルダー 5"/>
          <p:cNvSpPr>
            <a:spLocks noGrp="1"/>
          </p:cNvSpPr>
          <p:nvPr>
            <p:ph type="ftr" sz="quarter" idx="12"/>
          </p:nvPr>
        </p:nvSpPr>
        <p:spPr/>
        <p:txBody>
          <a:bodyPr/>
          <a:lstStyle/>
          <a:p>
            <a:endParaRPr kumimoji="1" lang="ja-JP" altLang="en-US">
              <a:solidFill>
                <a:prstClr val="black"/>
              </a:solidFill>
            </a:endParaRPr>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solidFill>
                  <a:prstClr val="black"/>
                </a:solidFill>
              </a:rPr>
              <a:pPr/>
              <a:t>28</a:t>
            </a:fld>
            <a:endParaRPr kumimoji="1" lang="ja-JP" altLang="en-US">
              <a:solidFill>
                <a:prstClr val="black"/>
              </a:solidFill>
            </a:endParaRPr>
          </a:p>
        </p:txBody>
      </p:sp>
    </p:spTree>
    <p:extLst>
      <p:ext uri="{BB962C8B-B14F-4D97-AF65-F5344CB8AC3E}">
        <p14:creationId xmlns:p14="http://schemas.microsoft.com/office/powerpoint/2010/main" val="34100525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hdr" sz="quarter"/>
          </p:nvPr>
        </p:nvSpPr>
        <p:spPr>
          <a:noFill/>
        </p:spPr>
        <p:txBody>
          <a:bodyPr/>
          <a:lstStyle/>
          <a:p>
            <a:pPr defTabSz="988305"/>
            <a:r>
              <a:rPr lang="zh-CN" altLang="en-US" dirty="0" smtClean="0">
                <a:ea typeface="ＭＳ Ｐゴシック" charset="-128"/>
              </a:rPr>
              <a:t>第</a:t>
            </a:r>
            <a:r>
              <a:rPr lang="en-US" altLang="zh-CN" dirty="0" smtClean="0">
                <a:ea typeface="ＭＳ Ｐゴシック" charset="-128"/>
              </a:rPr>
              <a:t>95</a:t>
            </a:r>
            <a:r>
              <a:rPr lang="zh-CN" altLang="en-US" dirty="0" smtClean="0">
                <a:ea typeface="ＭＳ Ｐゴシック" charset="-128"/>
              </a:rPr>
              <a:t>回全国図書館大会 第</a:t>
            </a:r>
            <a:r>
              <a:rPr lang="en-US" altLang="zh-CN" dirty="0" smtClean="0">
                <a:ea typeface="ＭＳ Ｐゴシック" charset="-128"/>
              </a:rPr>
              <a:t>5</a:t>
            </a:r>
            <a:r>
              <a:rPr lang="zh-CN" altLang="en-US" dirty="0" smtClean="0">
                <a:ea typeface="ＭＳ Ｐゴシック" charset="-128"/>
              </a:rPr>
              <a:t>分科会</a:t>
            </a:r>
            <a:endParaRPr lang="en-US" altLang="ja-JP" dirty="0" smtClean="0">
              <a:ea typeface="ＭＳ Ｐゴシック" charset="-128"/>
            </a:endParaRPr>
          </a:p>
        </p:txBody>
      </p:sp>
      <p:sp>
        <p:nvSpPr>
          <p:cNvPr id="77827" name="Rectangle 6"/>
          <p:cNvSpPr>
            <a:spLocks noGrp="1" noChangeArrowheads="1"/>
          </p:cNvSpPr>
          <p:nvPr>
            <p:ph type="ftr" sz="quarter" idx="4"/>
          </p:nvPr>
        </p:nvSpPr>
        <p:spPr>
          <a:noFill/>
        </p:spPr>
        <p:txBody>
          <a:bodyPr/>
          <a:lstStyle/>
          <a:p>
            <a:pPr defTabSz="988305"/>
            <a:r>
              <a:rPr lang="en-US" altLang="ja-JP" dirty="0" smtClean="0">
                <a:ea typeface="ＭＳ Ｐゴシック" charset="-128"/>
              </a:rPr>
              <a:t>National Diet Library (NDL)</a:t>
            </a:r>
          </a:p>
        </p:txBody>
      </p:sp>
      <p:sp>
        <p:nvSpPr>
          <p:cNvPr id="77828" name="Rectangle 7"/>
          <p:cNvSpPr>
            <a:spLocks noGrp="1" noChangeArrowheads="1"/>
          </p:cNvSpPr>
          <p:nvPr>
            <p:ph type="sldNum" sz="quarter" idx="5"/>
          </p:nvPr>
        </p:nvSpPr>
        <p:spPr>
          <a:noFill/>
        </p:spPr>
        <p:txBody>
          <a:bodyPr/>
          <a:lstStyle/>
          <a:p>
            <a:pPr defTabSz="988305"/>
            <a:fld id="{C0B8C6EA-CDF8-4072-B554-8097718D604D}" type="slidenum">
              <a:rPr lang="en-US" altLang="ja-JP" smtClean="0">
                <a:ea typeface="ＭＳ Ｐゴシック" charset="-128"/>
              </a:rPr>
              <a:pPr defTabSz="988305"/>
              <a:t>29</a:t>
            </a:fld>
            <a:endParaRPr lang="en-US" altLang="ja-JP" dirty="0" smtClean="0">
              <a:ea typeface="ＭＳ Ｐゴシック" charset="-128"/>
            </a:endParaRPr>
          </a:p>
        </p:txBody>
      </p:sp>
      <p:sp>
        <p:nvSpPr>
          <p:cNvPr id="77829" name="Rectangle 2"/>
          <p:cNvSpPr>
            <a:spLocks noGrp="1" noRot="1" noChangeAspect="1" noChangeArrowheads="1" noTextEdit="1"/>
          </p:cNvSpPr>
          <p:nvPr>
            <p:ph type="sldImg"/>
          </p:nvPr>
        </p:nvSpPr>
        <p:spPr>
          <a:xfrm>
            <a:off x="15875" y="357188"/>
            <a:ext cx="6570663" cy="3695700"/>
          </a:xfrm>
          <a:ln/>
        </p:spPr>
      </p:sp>
      <p:sp>
        <p:nvSpPr>
          <p:cNvPr id="77830" name="Rectangle 3"/>
          <p:cNvSpPr>
            <a:spLocks noGrp="1" noChangeArrowheads="1"/>
          </p:cNvSpPr>
          <p:nvPr>
            <p:ph type="body" idx="1"/>
          </p:nvPr>
        </p:nvSpPr>
        <p:spPr>
          <a:xfrm>
            <a:off x="344497" y="4955987"/>
            <a:ext cx="6119812" cy="4897696"/>
          </a:xfrm>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smtClean="0">
                <a:solidFill>
                  <a:srgbClr val="FF0000"/>
                </a:solidFill>
                <a:latin typeface="HG丸ｺﾞｼｯｸM-PRO" panose="020F0600000000000000" pitchFamily="50" charset="-128"/>
                <a:ea typeface="HG丸ｺﾞｼｯｸM-PRO" panose="020F0600000000000000" pitchFamily="50" charset="-128"/>
              </a:rPr>
              <a:t>2003</a:t>
            </a:r>
            <a:r>
              <a:rPr lang="zh-TW" altLang="ja-JP" dirty="0" smtClean="0">
                <a:solidFill>
                  <a:srgbClr val="FF0000"/>
                </a:solidFill>
                <a:latin typeface="HG丸ｺﾞｼｯｸM-PRO" panose="020F0600000000000000" pitchFamily="50" charset="-128"/>
                <a:ea typeface="HG丸ｺﾞｼｯｸM-PRO" panose="020F0600000000000000" pitchFamily="50" charset="-128"/>
              </a:rPr>
              <a:t>年には、政府において</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e-Japan</a:t>
            </a:r>
            <a:r>
              <a:rPr lang="zh-TW" altLang="ja-JP" dirty="0" smtClean="0">
                <a:solidFill>
                  <a:srgbClr val="FF0000"/>
                </a:solidFill>
                <a:latin typeface="HG丸ｺﾞｼｯｸM-PRO" panose="020F0600000000000000" pitchFamily="50" charset="-128"/>
                <a:ea typeface="HG丸ｺﾞｼｯｸM-PRO" panose="020F0600000000000000" pitchFamily="50" charset="-128"/>
              </a:rPr>
              <a:t>重点計画</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2003</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（内閣官房</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IT</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戦略本部）</a:t>
            </a:r>
            <a:r>
              <a:rPr lang="zh-TW" altLang="ja-JP" dirty="0" smtClean="0">
                <a:solidFill>
                  <a:srgbClr val="FF0000"/>
                </a:solidFill>
                <a:latin typeface="HG丸ｺﾞｼｯｸM-PRO" panose="020F0600000000000000" pitchFamily="50" charset="-128"/>
                <a:ea typeface="HG丸ｺﾞｼｯｸM-PRO" panose="020F0600000000000000" pitchFamily="50" charset="-128"/>
              </a:rPr>
              <a:t>が策定され、「国のデジタルアーカイブ構想」、「ジャパン・ウェブ・アーカイブ構想」が掲げられ、それにあわせた形で、</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2004</a:t>
            </a:r>
            <a:r>
              <a:rPr lang="zh-TW" altLang="ja-JP" dirty="0" smtClean="0">
                <a:solidFill>
                  <a:srgbClr val="FF0000"/>
                </a:solidFill>
                <a:latin typeface="HG丸ｺﾞｼｯｸM-PRO" panose="020F0600000000000000" pitchFamily="50" charset="-128"/>
                <a:ea typeface="HG丸ｺﾞｼｯｸM-PRO" panose="020F0600000000000000" pitchFamily="50" charset="-128"/>
              </a:rPr>
              <a:t>年</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2</a:t>
            </a:r>
            <a:r>
              <a:rPr lang="zh-TW" altLang="ja-JP" dirty="0" smtClean="0">
                <a:solidFill>
                  <a:srgbClr val="FF0000"/>
                </a:solidFill>
                <a:latin typeface="HG丸ｺﾞｼｯｸM-PRO" panose="020F0600000000000000" pitchFamily="50" charset="-128"/>
                <a:ea typeface="HG丸ｺﾞｼｯｸM-PRO" panose="020F0600000000000000" pitchFamily="50" charset="-128"/>
              </a:rPr>
              <a:t>月に、「国立国会図書館電子図書館中期計画</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2004</a:t>
            </a:r>
            <a:r>
              <a:rPr lang="zh-TW" altLang="ja-JP" dirty="0" smtClean="0">
                <a:solidFill>
                  <a:srgbClr val="FF0000"/>
                </a:solidFill>
                <a:latin typeface="HG丸ｺﾞｼｯｸM-PRO" panose="020F0600000000000000" pitchFamily="50" charset="-128"/>
                <a:ea typeface="HG丸ｺﾞｼｯｸM-PRO" panose="020F0600000000000000" pitchFamily="50" charset="-128"/>
              </a:rPr>
              <a:t>」が策定されました。</a:t>
            </a:r>
            <a:endParaRPr lang="en-US" altLang="zh-TW" dirty="0" smtClean="0">
              <a:solidFill>
                <a:srgbClr val="FF0000"/>
              </a:solidFill>
              <a:latin typeface="HG丸ｺﾞｼｯｸM-PRO" panose="020F0600000000000000" pitchFamily="50" charset="-128"/>
              <a:ea typeface="HG丸ｺﾞｼｯｸM-PRO" panose="020F0600000000000000" pitchFamily="50" charset="-128"/>
            </a:endParaRPr>
          </a:p>
          <a:p>
            <a:pPr eaLnBrk="1" hangingPunct="1"/>
            <a:r>
              <a:rPr lang="en-US" altLang="ja-JP" u="sng" dirty="0" smtClean="0">
                <a:ea typeface="ＭＳ Ｐ明朝" charset="-128"/>
              </a:rPr>
              <a:t>NDL</a:t>
            </a:r>
            <a:r>
              <a:rPr lang="ja-JP" altLang="en-US" u="sng" dirty="0" smtClean="0">
                <a:ea typeface="ＭＳ Ｐ明朝" charset="-128"/>
              </a:rPr>
              <a:t>では、「電子図書館中期計画</a:t>
            </a:r>
            <a:r>
              <a:rPr lang="en-US" altLang="ja-JP" u="sng" dirty="0" smtClean="0">
                <a:ea typeface="ＭＳ Ｐ明朝" charset="-128"/>
              </a:rPr>
              <a:t>2004</a:t>
            </a:r>
            <a:r>
              <a:rPr lang="ja-JP" altLang="en-US" u="sng" dirty="0" smtClean="0">
                <a:ea typeface="ＭＳ Ｐ明朝" charset="-128"/>
              </a:rPr>
              <a:t>」において、電子図書館サービスの目標として、 </a:t>
            </a:r>
          </a:p>
          <a:p>
            <a:pPr eaLnBrk="1" hangingPunct="1"/>
            <a:r>
              <a:rPr lang="ja-JP" altLang="en-US" u="sng" dirty="0" smtClean="0">
                <a:ea typeface="ＭＳ Ｐ明朝" charset="-128"/>
              </a:rPr>
              <a:t>「国のデジタルアーカイブの重要な拠点となる」ということと、   </a:t>
            </a:r>
          </a:p>
          <a:p>
            <a:pPr eaLnBrk="1" hangingPunct="1"/>
            <a:r>
              <a:rPr lang="ja-JP" altLang="en-US" u="sng" dirty="0" smtClean="0">
                <a:ea typeface="ＭＳ Ｐ明朝" charset="-128"/>
              </a:rPr>
              <a:t>「</a:t>
            </a:r>
            <a:r>
              <a:rPr lang="ja-JP" altLang="en-US" u="sng" dirty="0" smtClean="0">
                <a:solidFill>
                  <a:srgbClr val="FF0000"/>
                </a:solidFill>
                <a:ea typeface="ＭＳ Ｐ明朝" charset="-128"/>
              </a:rPr>
              <a:t>日本のデジタル情報全体へのナビゲーションの総合サイトを構築する</a:t>
            </a:r>
            <a:r>
              <a:rPr lang="ja-JP" altLang="en-US" u="sng" dirty="0" smtClean="0">
                <a:ea typeface="ＭＳ Ｐ明朝" charset="-128"/>
              </a:rPr>
              <a:t>」   </a:t>
            </a:r>
          </a:p>
          <a:p>
            <a:pPr eaLnBrk="1" hangingPunct="1"/>
            <a:r>
              <a:rPr lang="ja-JP" altLang="en-US" u="sng" dirty="0" smtClean="0">
                <a:ea typeface="ＭＳ Ｐ明朝" charset="-128"/>
              </a:rPr>
              <a:t>という２つの目標を掲げました。   </a:t>
            </a:r>
          </a:p>
          <a:p>
            <a:pPr eaLnBrk="1" hangingPunct="1"/>
            <a:r>
              <a:rPr lang="ja-JP" altLang="en-US" u="sng" dirty="0" smtClean="0">
                <a:ea typeface="ＭＳ Ｐ明朝" charset="-128"/>
              </a:rPr>
              <a:t>アクションプランとしては、３つを挙げており   </a:t>
            </a:r>
          </a:p>
          <a:p>
            <a:pPr eaLnBrk="1" hangingPunct="1"/>
            <a:r>
              <a:rPr lang="ja-JP" altLang="en-US" u="sng" dirty="0" smtClean="0">
                <a:ea typeface="ＭＳ Ｐ明朝" charset="-128"/>
              </a:rPr>
              <a:t>１つ目は、 「デジタル･アーカイブの構築」 です。 これには、書籍のデジタル化の推進と、インターネット情報の収集と保存の２つがあります。 </a:t>
            </a:r>
          </a:p>
          <a:p>
            <a:pPr eaLnBrk="1" hangingPunct="1"/>
            <a:r>
              <a:rPr lang="ja-JP" altLang="en-US" u="sng" dirty="0" smtClean="0">
                <a:ea typeface="ＭＳ Ｐ明朝" charset="-128"/>
              </a:rPr>
              <a:t> ２つ目は、「情報資源に関する情報の充実」と言っているもので、レファレンス情報などナレッジの蓄積と提供です。   </a:t>
            </a:r>
          </a:p>
          <a:p>
            <a:pPr eaLnBrk="1" hangingPunct="1"/>
            <a:r>
              <a:rPr lang="ja-JP" altLang="en-US" u="sng" dirty="0" smtClean="0">
                <a:ea typeface="ＭＳ Ｐ明朝" charset="-128"/>
              </a:rPr>
              <a:t>最後は、 「</a:t>
            </a:r>
            <a:r>
              <a:rPr lang="ja-JP" altLang="en-US" u="sng" dirty="0" smtClean="0">
                <a:solidFill>
                  <a:srgbClr val="FF0000"/>
                </a:solidFill>
                <a:ea typeface="ＭＳ Ｐ明朝" charset="-128"/>
              </a:rPr>
              <a:t>デジタル･アーカイブのポータル機能</a:t>
            </a:r>
            <a:r>
              <a:rPr lang="ja-JP" altLang="en-US" u="sng" dirty="0" smtClean="0">
                <a:ea typeface="ＭＳ Ｐ明朝" charset="-128"/>
              </a:rPr>
              <a:t>」です。 </a:t>
            </a:r>
            <a:endParaRPr kumimoji="1" lang="en-US" altLang="ja-JP" dirty="0" smtClean="0"/>
          </a:p>
        </p:txBody>
      </p:sp>
      <p:sp>
        <p:nvSpPr>
          <p:cNvPr id="77831" name="日付プレースホルダ 6"/>
          <p:cNvSpPr>
            <a:spLocks noGrp="1"/>
          </p:cNvSpPr>
          <p:nvPr>
            <p:ph type="dt" sz="quarter" idx="1"/>
          </p:nvPr>
        </p:nvSpPr>
        <p:spPr>
          <a:noFill/>
        </p:spPr>
        <p:txBody>
          <a:bodyPr/>
          <a:lstStyle/>
          <a:p>
            <a:pPr defTabSz="988305"/>
            <a:r>
              <a:rPr lang="en-US" altLang="ja-JP" dirty="0" smtClean="0">
                <a:ea typeface="ＭＳ Ｐゴシック" charset="-128"/>
              </a:rPr>
              <a:t>2009/10/30</a:t>
            </a:r>
          </a:p>
        </p:txBody>
      </p:sp>
    </p:spTree>
    <p:extLst>
      <p:ext uri="{BB962C8B-B14F-4D97-AF65-F5344CB8AC3E}">
        <p14:creationId xmlns:p14="http://schemas.microsoft.com/office/powerpoint/2010/main" val="24473362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buFont typeface="Wingdings" panose="05000000000000000000" pitchFamily="2" charset="2"/>
              <a:buChar char="n"/>
            </a:pPr>
            <a:r>
              <a:rPr lang="ja-JP" altLang="en-US" dirty="0" smtClean="0">
                <a:solidFill>
                  <a:srgbClr val="C00000"/>
                </a:solidFill>
              </a:rPr>
              <a:t>国としてのデジタルアーカイブの構築を目指して</a:t>
            </a:r>
          </a:p>
          <a:p>
            <a:pPr>
              <a:buFont typeface="Wingdings" panose="05000000000000000000" pitchFamily="2" charset="2"/>
              <a:buNone/>
            </a:pPr>
            <a:r>
              <a:rPr lang="ja-JP" altLang="en-US" dirty="0" smtClean="0">
                <a:solidFill>
                  <a:srgbClr val="C00000"/>
                </a:solidFill>
              </a:rPr>
              <a:t>国としてのデジタルアーカイブの構築と提供を目指す。</a:t>
            </a:r>
          </a:p>
          <a:p>
            <a:pPr>
              <a:buFont typeface="Wingdings" panose="05000000000000000000" pitchFamily="2" charset="2"/>
              <a:buNone/>
            </a:pPr>
            <a:r>
              <a:rPr lang="ja-JP" altLang="en-US" dirty="0" smtClean="0">
                <a:solidFill>
                  <a:srgbClr val="C00000"/>
                </a:solidFill>
              </a:rPr>
              <a:t>世界規模のデジタルアーカイブの構築に向けて、日本の実施主体としての一翼を担う。</a:t>
            </a:r>
          </a:p>
          <a:p>
            <a:pPr>
              <a:buFont typeface="Wingdings" panose="05000000000000000000" pitchFamily="2" charset="2"/>
              <a:buChar char="n"/>
            </a:pPr>
            <a:r>
              <a:rPr lang="ja-JP" altLang="en-US" dirty="0" smtClean="0">
                <a:solidFill>
                  <a:srgbClr val="C00000"/>
                </a:solidFill>
              </a:rPr>
              <a:t>各組織でデジタルコンテンツを作成、提供</a:t>
            </a:r>
          </a:p>
          <a:p>
            <a:pPr>
              <a:buFont typeface="Wingdings" panose="05000000000000000000" pitchFamily="2" charset="2"/>
              <a:buNone/>
            </a:pPr>
            <a:r>
              <a:rPr lang="ja-JP" altLang="en-US" dirty="0" smtClean="0">
                <a:solidFill>
                  <a:srgbClr val="C00000"/>
                </a:solidFill>
              </a:rPr>
              <a:t>デジタル化した紙資料、ボーンデジタルをウェブで公開</a:t>
            </a:r>
          </a:p>
          <a:p>
            <a:pPr>
              <a:buFont typeface="Wingdings" panose="05000000000000000000" pitchFamily="2" charset="2"/>
              <a:buChar char="n"/>
            </a:pPr>
            <a:r>
              <a:rPr lang="ja-JP" altLang="en-US" dirty="0" smtClean="0">
                <a:solidFill>
                  <a:srgbClr val="C00000"/>
                </a:solidFill>
              </a:rPr>
              <a:t>分担して、デジタルアーカイブで保存</a:t>
            </a:r>
          </a:p>
          <a:p>
            <a:pPr>
              <a:buFont typeface="Wingdings" panose="05000000000000000000" pitchFamily="2" charset="2"/>
              <a:buNone/>
            </a:pPr>
            <a:r>
              <a:rPr lang="ja-JP" altLang="en-US" dirty="0" smtClean="0">
                <a:solidFill>
                  <a:srgbClr val="C00000"/>
                </a:solidFill>
              </a:rPr>
              <a:t>後世に残すために、デジタルアーカイブを構築</a:t>
            </a:r>
          </a:p>
          <a:p>
            <a:pPr>
              <a:buFont typeface="Wingdings" panose="05000000000000000000" pitchFamily="2" charset="2"/>
              <a:buNone/>
            </a:pPr>
            <a:r>
              <a:rPr lang="ja-JP" altLang="en-US" dirty="0" smtClean="0">
                <a:solidFill>
                  <a:srgbClr val="C00000"/>
                </a:solidFill>
              </a:rPr>
              <a:t>各機関のアーカイブの集合で国のデジタルアーカイブを構成</a:t>
            </a:r>
          </a:p>
          <a:p>
            <a:pPr>
              <a:buFont typeface="Wingdings" panose="05000000000000000000" pitchFamily="2" charset="2"/>
              <a:buNone/>
            </a:pPr>
            <a:r>
              <a:rPr lang="en-US" altLang="ja-JP" dirty="0" smtClean="0">
                <a:solidFill>
                  <a:srgbClr val="C00000"/>
                </a:solidFill>
              </a:rPr>
              <a:t>NDL</a:t>
            </a:r>
            <a:r>
              <a:rPr lang="ja-JP" altLang="en-US" dirty="0" err="1" smtClean="0">
                <a:solidFill>
                  <a:srgbClr val="C00000"/>
                </a:solidFill>
              </a:rPr>
              <a:t>だけで</a:t>
            </a:r>
            <a:r>
              <a:rPr lang="ja-JP" altLang="en-US" dirty="0" smtClean="0">
                <a:solidFill>
                  <a:srgbClr val="C00000"/>
                </a:solidFill>
              </a:rPr>
              <a:t>なく、分野、地域、業種毎に</a:t>
            </a:r>
          </a:p>
          <a:p>
            <a:pPr>
              <a:buFont typeface="Wingdings" panose="05000000000000000000" pitchFamily="2" charset="2"/>
              <a:buChar char="n"/>
            </a:pPr>
            <a:r>
              <a:rPr lang="ja-JP" altLang="en-US" dirty="0" smtClean="0">
                <a:solidFill>
                  <a:srgbClr val="C00000"/>
                </a:solidFill>
              </a:rPr>
              <a:t>どこに保存されていても一元検索と提供</a:t>
            </a:r>
          </a:p>
          <a:p>
            <a:pPr>
              <a:buFont typeface="Wingdings" panose="05000000000000000000" pitchFamily="2" charset="2"/>
              <a:buNone/>
            </a:pPr>
            <a:r>
              <a:rPr lang="ja-JP" altLang="en-US" dirty="0" smtClean="0">
                <a:solidFill>
                  <a:srgbClr val="C00000"/>
                </a:solidFill>
              </a:rPr>
              <a:t>各デジタルアーカイブを、統合利用できる環境の整備</a:t>
            </a:r>
          </a:p>
          <a:p>
            <a:pPr>
              <a:buFont typeface="Wingdings" panose="05000000000000000000" pitchFamily="2" charset="2"/>
              <a:buNone/>
            </a:pPr>
            <a:r>
              <a:rPr lang="ja-JP" altLang="en-US" dirty="0" smtClean="0">
                <a:solidFill>
                  <a:srgbClr val="C00000"/>
                </a:solidFill>
              </a:rPr>
              <a:t>各分野、地域等毎のポータルの構築</a:t>
            </a:r>
          </a:p>
          <a:p>
            <a:pPr>
              <a:buFont typeface="Wingdings" panose="05000000000000000000" pitchFamily="2" charset="2"/>
              <a:buNone/>
            </a:pPr>
            <a:r>
              <a:rPr lang="ja-JP" altLang="en-US" dirty="0" smtClean="0">
                <a:solidFill>
                  <a:srgbClr val="C00000"/>
                </a:solidFill>
              </a:rPr>
              <a:t>各ポータルをあわせて、国のデジタルアーカイブポータルを提供</a:t>
            </a:r>
          </a:p>
          <a:p>
            <a:pPr>
              <a:buFont typeface="Wingdings" panose="05000000000000000000" pitchFamily="2" charset="2"/>
              <a:buNone/>
            </a:pPr>
            <a:endParaRPr lang="en-US" altLang="ja-JP" dirty="0" smtClean="0">
              <a:solidFill>
                <a:srgbClr val="C00000"/>
              </a:solidFill>
            </a:endParaRPr>
          </a:p>
          <a:p>
            <a:pPr>
              <a:buFont typeface="Wingdings" panose="05000000000000000000" pitchFamily="2" charset="2"/>
              <a:buNone/>
            </a:pPr>
            <a:r>
              <a:rPr lang="ja-JP" altLang="en-US" u="sng" dirty="0" smtClean="0">
                <a:solidFill>
                  <a:srgbClr val="FF0000"/>
                </a:solidFill>
              </a:rPr>
              <a:t>今のナショナルアーカイブの構想レベルの原点が、「電子図書館構想」であり、具体的な構築イメージの原点が「中期計画</a:t>
            </a:r>
            <a:r>
              <a:rPr lang="en-US" altLang="ja-JP" u="sng" dirty="0" smtClean="0">
                <a:solidFill>
                  <a:srgbClr val="FF0000"/>
                </a:solidFill>
              </a:rPr>
              <a:t>2004</a:t>
            </a:r>
            <a:r>
              <a:rPr lang="ja-JP" altLang="en-US" u="sng" dirty="0" smtClean="0">
                <a:solidFill>
                  <a:srgbClr val="FF0000"/>
                </a:solidFill>
              </a:rPr>
              <a:t>」と言える</a:t>
            </a:r>
            <a:endParaRPr lang="en-US" altLang="ja-JP" u="sng" dirty="0" smtClean="0">
              <a:solidFill>
                <a:srgbClr val="FF0000"/>
              </a:solidFill>
            </a:endParaRPr>
          </a:p>
          <a:p>
            <a:pPr>
              <a:buFont typeface="Wingdings" panose="05000000000000000000" pitchFamily="2" charset="2"/>
              <a:buNone/>
            </a:pPr>
            <a:r>
              <a:rPr lang="ja-JP" altLang="en-US" dirty="0" smtClean="0">
                <a:solidFill>
                  <a:srgbClr val="C00000"/>
                </a:solidFill>
              </a:rPr>
              <a:t>～～～～～</a:t>
            </a:r>
          </a:p>
          <a:p>
            <a:pPr>
              <a:buFont typeface="Wingdings" panose="05000000000000000000" pitchFamily="2" charset="2"/>
              <a:buChar char="n"/>
            </a:pPr>
            <a:endParaRPr lang="ja-JP" altLang="en-US" dirty="0" smtClean="0">
              <a:solidFill>
                <a:srgbClr val="C00000"/>
              </a:solidFill>
            </a:endParaRPr>
          </a:p>
          <a:p>
            <a:pPr>
              <a:buFont typeface="Wingdings" panose="05000000000000000000" pitchFamily="2" charset="2"/>
              <a:buChar char="n"/>
            </a:pPr>
            <a:r>
              <a:rPr lang="en-US" altLang="ja-JP" dirty="0" smtClean="0">
                <a:solidFill>
                  <a:srgbClr val="C00000"/>
                </a:solidFill>
              </a:rPr>
              <a:t>2003</a:t>
            </a:r>
            <a:r>
              <a:rPr lang="ja-JP" altLang="en-US" dirty="0" smtClean="0">
                <a:solidFill>
                  <a:srgbClr val="C00000"/>
                </a:solidFill>
              </a:rPr>
              <a:t>年には、政府において</a:t>
            </a:r>
            <a:r>
              <a:rPr lang="en-US" altLang="ja-JP" dirty="0" smtClean="0">
                <a:solidFill>
                  <a:srgbClr val="C00000"/>
                </a:solidFill>
              </a:rPr>
              <a:t>e-Japan</a:t>
            </a:r>
            <a:r>
              <a:rPr lang="ja-JP" altLang="en-US" dirty="0" smtClean="0">
                <a:solidFill>
                  <a:srgbClr val="C00000"/>
                </a:solidFill>
              </a:rPr>
              <a:t>重点計画</a:t>
            </a:r>
            <a:r>
              <a:rPr lang="en-US" altLang="ja-JP" dirty="0" smtClean="0">
                <a:solidFill>
                  <a:srgbClr val="C00000"/>
                </a:solidFill>
              </a:rPr>
              <a:t>2003</a:t>
            </a:r>
            <a:r>
              <a:rPr lang="ja-JP" altLang="en-US" dirty="0" smtClean="0">
                <a:solidFill>
                  <a:srgbClr val="C00000"/>
                </a:solidFill>
              </a:rPr>
              <a:t>（内閣官房</a:t>
            </a:r>
            <a:r>
              <a:rPr lang="en-US" altLang="ja-JP" dirty="0" smtClean="0">
                <a:solidFill>
                  <a:srgbClr val="C00000"/>
                </a:solidFill>
              </a:rPr>
              <a:t>IT</a:t>
            </a:r>
            <a:r>
              <a:rPr lang="ja-JP" altLang="en-US" dirty="0" smtClean="0">
                <a:solidFill>
                  <a:srgbClr val="C00000"/>
                </a:solidFill>
              </a:rPr>
              <a:t>戦略本部）が策定され、「国のデジタルアーカイブ構想」、「ジャパン・ウェブ・アーカイブ構想」が掲げられ、それにあわせた形で、</a:t>
            </a:r>
            <a:r>
              <a:rPr lang="en-US" altLang="ja-JP" dirty="0" smtClean="0">
                <a:solidFill>
                  <a:srgbClr val="C00000"/>
                </a:solidFill>
              </a:rPr>
              <a:t>2004</a:t>
            </a:r>
            <a:r>
              <a:rPr lang="ja-JP" altLang="en-US" dirty="0" smtClean="0">
                <a:solidFill>
                  <a:srgbClr val="C00000"/>
                </a:solidFill>
              </a:rPr>
              <a:t>年</a:t>
            </a:r>
            <a:r>
              <a:rPr lang="en-US" altLang="ja-JP" dirty="0" smtClean="0">
                <a:solidFill>
                  <a:srgbClr val="C00000"/>
                </a:solidFill>
              </a:rPr>
              <a:t>2</a:t>
            </a:r>
            <a:r>
              <a:rPr lang="ja-JP" altLang="en-US" dirty="0" smtClean="0">
                <a:solidFill>
                  <a:srgbClr val="C00000"/>
                </a:solidFill>
              </a:rPr>
              <a:t>月に、「国立国会図書館電子図書館中期計画</a:t>
            </a:r>
            <a:r>
              <a:rPr lang="en-US" altLang="ja-JP" dirty="0" smtClean="0">
                <a:solidFill>
                  <a:srgbClr val="C00000"/>
                </a:solidFill>
              </a:rPr>
              <a:t>2004</a:t>
            </a:r>
            <a:r>
              <a:rPr lang="ja-JP" altLang="en-US" dirty="0" smtClean="0">
                <a:solidFill>
                  <a:srgbClr val="C00000"/>
                </a:solidFill>
              </a:rPr>
              <a:t>」が策定されました。</a:t>
            </a:r>
          </a:p>
          <a:p>
            <a:pPr>
              <a:buFont typeface="Wingdings" panose="05000000000000000000" pitchFamily="2" charset="2"/>
              <a:buChar char="n"/>
            </a:pPr>
            <a:endParaRPr lang="ja-JP" altLang="en-US" dirty="0" smtClean="0">
              <a:solidFill>
                <a:srgbClr val="C00000"/>
              </a:solidFill>
            </a:endParaRPr>
          </a:p>
          <a:p>
            <a:pPr>
              <a:buFont typeface="Wingdings" panose="05000000000000000000" pitchFamily="2" charset="2"/>
              <a:buChar char="n"/>
            </a:pPr>
            <a:r>
              <a:rPr lang="ja-JP" altLang="en-US" dirty="0" smtClean="0">
                <a:solidFill>
                  <a:srgbClr val="C00000"/>
                </a:solidFill>
              </a:rPr>
              <a:t>この中期計画では、デジタルコンテンツを広汎な利用者に提供するために、</a:t>
            </a:r>
          </a:p>
          <a:p>
            <a:pPr>
              <a:buFont typeface="Wingdings" panose="05000000000000000000" pitchFamily="2" charset="2"/>
              <a:buChar char="n"/>
            </a:pPr>
            <a:r>
              <a:rPr lang="ja-JP" altLang="en-US" dirty="0" smtClean="0">
                <a:solidFill>
                  <a:srgbClr val="C00000"/>
                </a:solidFill>
              </a:rPr>
              <a:t>・当館が国のデジタルアーカイブの重要な拠点となるということ、</a:t>
            </a:r>
          </a:p>
          <a:p>
            <a:pPr>
              <a:buFont typeface="Wingdings" panose="05000000000000000000" pitchFamily="2" charset="2"/>
              <a:buChar char="n"/>
            </a:pPr>
            <a:r>
              <a:rPr lang="ja-JP" altLang="en-US" dirty="0" smtClean="0">
                <a:solidFill>
                  <a:srgbClr val="C00000"/>
                </a:solidFill>
              </a:rPr>
              <a:t>・また国内外の多様な利用者層の需要に応じ、日本のデジタル情報全体へのナビゲーションを行う総合サイトを構築し、利用者がワンストップで利用できるようにすることを目指しました。</a:t>
            </a:r>
          </a:p>
          <a:p>
            <a:pPr>
              <a:buFont typeface="Wingdings" panose="05000000000000000000" pitchFamily="2" charset="2"/>
              <a:buChar char="n"/>
            </a:pPr>
            <a:endParaRPr lang="ja-JP" altLang="en-US" dirty="0" smtClean="0">
              <a:solidFill>
                <a:srgbClr val="C00000"/>
              </a:solidFill>
            </a:endParaRPr>
          </a:p>
          <a:p>
            <a:pPr>
              <a:buFont typeface="Wingdings" panose="05000000000000000000" pitchFamily="2" charset="2"/>
              <a:buChar char="n"/>
            </a:pPr>
            <a:endParaRPr lang="ja-JP" altLang="en-US" dirty="0" smtClean="0">
              <a:solidFill>
                <a:srgbClr val="C00000"/>
              </a:solidFill>
            </a:endParaRPr>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30</a:t>
            </a:fld>
            <a:endParaRPr kumimoji="1" lang="ja-JP" altLang="en-US"/>
          </a:p>
        </p:txBody>
      </p:sp>
    </p:spTree>
    <p:extLst>
      <p:ext uri="{BB962C8B-B14F-4D97-AF65-F5344CB8AC3E}">
        <p14:creationId xmlns:p14="http://schemas.microsoft.com/office/powerpoint/2010/main" val="3821656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今日、お話ししたい内容。</a:t>
            </a:r>
          </a:p>
          <a:p>
            <a:r>
              <a:rPr kumimoji="1" lang="ja-JP" altLang="en-US" dirty="0" smtClean="0"/>
              <a:t>文化資産のナショナルアーカイブの構築と利用は、最近突然提案されたものではなく、電子図書館の歴史の中で構想が具体化してきたもの。</a:t>
            </a:r>
          </a:p>
          <a:p>
            <a:r>
              <a:rPr kumimoji="1" lang="ja-JP" altLang="en-US" dirty="0" smtClean="0"/>
              <a:t>現状を認識し、それに至った過去</a:t>
            </a:r>
            <a:r>
              <a:rPr kumimoji="1" lang="en-US" altLang="ja-JP" dirty="0" smtClean="0"/>
              <a:t>20</a:t>
            </a:r>
            <a:r>
              <a:rPr kumimoji="1" lang="ja-JP" altLang="en-US" dirty="0" smtClean="0"/>
              <a:t>年の歩みからおさらいしていきたい。</a:t>
            </a:r>
          </a:p>
          <a:p>
            <a:r>
              <a:rPr kumimoji="1" lang="ja-JP" altLang="en-US" dirty="0" smtClean="0"/>
              <a:t>更に今後の方向性として、図書館界、出版界がどんな役割を持って連携して、推進していくべきかを、私見としてお話しさせていただき、図書館界、出版界の今後の活動の参考になればと思う。</a:t>
            </a:r>
          </a:p>
          <a:p>
            <a:r>
              <a:rPr kumimoji="1" lang="ja-JP" altLang="en-US" dirty="0" smtClean="0"/>
              <a:t>～～～～</a:t>
            </a:r>
          </a:p>
          <a:p>
            <a:r>
              <a:rPr kumimoji="1" lang="ja-JP" altLang="en-US" dirty="0" smtClean="0"/>
              <a:t>■はじめに</a:t>
            </a:r>
          </a:p>
          <a:p>
            <a:r>
              <a:rPr kumimoji="1" lang="ja-JP" altLang="en-US" dirty="0" smtClean="0"/>
              <a:t>私のバックグラウンド</a:t>
            </a:r>
          </a:p>
          <a:p>
            <a:r>
              <a:rPr kumimoji="1" lang="ja-JP" altLang="en-US" dirty="0" smtClean="0"/>
              <a:t>■電子図書館サービスという言葉の使われ方は？</a:t>
            </a:r>
          </a:p>
          <a:p>
            <a:r>
              <a:rPr kumimoji="1" lang="ja-JP" altLang="en-US" dirty="0" smtClean="0"/>
              <a:t>（どう違うのか、どのように変わってきているのか）</a:t>
            </a:r>
          </a:p>
          <a:p>
            <a:r>
              <a:rPr kumimoji="1" lang="ja-JP" altLang="en-US" dirty="0" smtClean="0"/>
              <a:t>電子図書館とは</a:t>
            </a:r>
          </a:p>
          <a:p>
            <a:endParaRPr kumimoji="1" lang="ja-JP" altLang="en-US" dirty="0" smtClean="0"/>
          </a:p>
          <a:p>
            <a:r>
              <a:rPr kumimoji="1" lang="ja-JP" altLang="en-US" dirty="0" smtClean="0"/>
              <a:t>■最近のトピックス、議論</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図書館大会、図書館総合展、ニュースでは、どんな話題が？</a:t>
            </a:r>
          </a:p>
          <a:p>
            <a:r>
              <a:rPr kumimoji="1" lang="en-US" altLang="ja-JP" dirty="0" smtClean="0"/>
              <a:t>NDL</a:t>
            </a:r>
            <a:r>
              <a:rPr kumimoji="1" lang="ja-JP" altLang="en-US" dirty="0" smtClean="0"/>
              <a:t>の目指してきた電子図書館とは？</a:t>
            </a:r>
          </a:p>
          <a:p>
            <a:r>
              <a:rPr kumimoji="1" lang="ja-JP" altLang="en-US" dirty="0" smtClean="0"/>
              <a:t>■電子図書館構想と歩み</a:t>
            </a:r>
          </a:p>
          <a:p>
            <a:r>
              <a:rPr kumimoji="1" lang="ja-JP" altLang="en-US" dirty="0" smtClean="0"/>
              <a:t>文献等の情報の利用を推進するために、</a:t>
            </a:r>
            <a:r>
              <a:rPr kumimoji="1" lang="en-US" altLang="ja-JP" dirty="0" smtClean="0"/>
              <a:t>NDL</a:t>
            </a:r>
            <a:r>
              <a:rPr kumimoji="1" lang="ja-JP" altLang="en-US" dirty="0" smtClean="0"/>
              <a:t>は電子図書館事業として何をしてきたか？</a:t>
            </a:r>
          </a:p>
          <a:p>
            <a:r>
              <a:rPr kumimoji="1" lang="en-US" altLang="ja-JP" dirty="0" smtClean="0"/>
              <a:t>【1994</a:t>
            </a:r>
            <a:r>
              <a:rPr kumimoji="1" lang="ja-JP" altLang="en-US" dirty="0" smtClean="0"/>
              <a:t>～</a:t>
            </a:r>
            <a:r>
              <a:rPr kumimoji="1" lang="en-US" altLang="ja-JP" dirty="0" smtClean="0"/>
              <a:t>2002】</a:t>
            </a:r>
            <a:r>
              <a:rPr kumimoji="1" lang="ja-JP" altLang="en-US" dirty="0" smtClean="0"/>
              <a:t>揺籃期・始動期</a:t>
            </a:r>
          </a:p>
          <a:p>
            <a:r>
              <a:rPr kumimoji="1" lang="en-US" altLang="ja-JP" dirty="0" smtClean="0"/>
              <a:t>【2002</a:t>
            </a:r>
            <a:r>
              <a:rPr kumimoji="1" lang="ja-JP" altLang="en-US" dirty="0" smtClean="0"/>
              <a:t>～</a:t>
            </a:r>
            <a:r>
              <a:rPr kumimoji="1" lang="en-US" altLang="ja-JP" dirty="0" smtClean="0"/>
              <a:t>2008】</a:t>
            </a:r>
            <a:r>
              <a:rPr kumimoji="1" lang="ja-JP" altLang="en-US" dirty="0" smtClean="0"/>
              <a:t>サービス離陸期</a:t>
            </a:r>
          </a:p>
          <a:p>
            <a:r>
              <a:rPr kumimoji="1" lang="ja-JP" altLang="en-US" dirty="0" smtClean="0"/>
              <a:t>デジタルアーカイブの構築</a:t>
            </a:r>
          </a:p>
          <a:p>
            <a:r>
              <a:rPr kumimoji="1" lang="ja-JP" altLang="en-US" dirty="0" smtClean="0"/>
              <a:t>デジタル情報の長期保存</a:t>
            </a:r>
          </a:p>
          <a:p>
            <a:r>
              <a:rPr kumimoji="1" lang="ja-JP" altLang="en-US" dirty="0" smtClean="0"/>
              <a:t>デジタルアーカイブのポータル機能</a:t>
            </a:r>
          </a:p>
          <a:p>
            <a:r>
              <a:rPr kumimoji="1" lang="en-US" altLang="ja-JP" dirty="0" smtClean="0"/>
              <a:t>PORTA</a:t>
            </a:r>
            <a:r>
              <a:rPr kumimoji="1" lang="ja-JP" altLang="en-US" dirty="0" smtClean="0"/>
              <a:t>の構築概念</a:t>
            </a:r>
          </a:p>
          <a:p>
            <a:r>
              <a:rPr kumimoji="1" lang="en-US" altLang="ja-JP" dirty="0" smtClean="0"/>
              <a:t>【2008</a:t>
            </a:r>
            <a:r>
              <a:rPr kumimoji="1" lang="ja-JP" altLang="en-US" dirty="0" smtClean="0"/>
              <a:t>～</a:t>
            </a:r>
            <a:r>
              <a:rPr kumimoji="1" lang="en-US" altLang="ja-JP" dirty="0" smtClean="0"/>
              <a:t>2012】</a:t>
            </a:r>
            <a:r>
              <a:rPr kumimoji="1" lang="ja-JP" altLang="en-US" dirty="0" smtClean="0"/>
              <a:t>サービス発展期</a:t>
            </a:r>
          </a:p>
          <a:p>
            <a:r>
              <a:rPr kumimoji="1" lang="en-US" altLang="ja-JP" dirty="0" smtClean="0"/>
              <a:t>NDL</a:t>
            </a:r>
            <a:r>
              <a:rPr kumimoji="1" lang="ja-JP" altLang="en-US" dirty="0" smtClean="0"/>
              <a:t>サーチの構築概念</a:t>
            </a:r>
          </a:p>
          <a:p>
            <a:r>
              <a:rPr kumimoji="1" lang="ja-JP" altLang="en-US" dirty="0" smtClean="0"/>
              <a:t>公共的書誌情報基盤</a:t>
            </a:r>
          </a:p>
          <a:p>
            <a:r>
              <a:rPr kumimoji="1" lang="ja-JP" altLang="en-US" dirty="0" smtClean="0"/>
              <a:t>東日本大震災アーカイブ（ひなぎく）</a:t>
            </a:r>
          </a:p>
          <a:p>
            <a:r>
              <a:rPr kumimoji="1" lang="ja-JP" altLang="en-US" dirty="0" smtClean="0"/>
              <a:t>知識インフラ</a:t>
            </a:r>
          </a:p>
          <a:p>
            <a:r>
              <a:rPr kumimoji="1" lang="ja-JP" altLang="en-US" dirty="0" smtClean="0"/>
              <a:t>■電子図書館構想の延長線の活動の方向性は？</a:t>
            </a:r>
          </a:p>
          <a:p>
            <a:r>
              <a:rPr kumimoji="1" lang="ja-JP" altLang="en-US" dirty="0" smtClean="0"/>
              <a:t>電子図書館構想の延長線上に、知識インフラ構想があり、その実現形の１つとして、出版物を含めた「ナショナルアーカイブ」がある。国全体のナショナルアーカイブ構想とはどんなものか。出版界には何を期待されているか？</a:t>
            </a:r>
          </a:p>
          <a:p>
            <a:r>
              <a:rPr kumimoji="1" lang="en-US" altLang="ja-JP" dirty="0" smtClean="0"/>
              <a:t>【2015</a:t>
            </a:r>
            <a:r>
              <a:rPr kumimoji="1" lang="ja-JP" altLang="en-US" dirty="0" smtClean="0"/>
              <a:t>～</a:t>
            </a:r>
            <a:r>
              <a:rPr kumimoji="1" lang="en-US" altLang="ja-JP" dirty="0" smtClean="0"/>
              <a:t>2024】</a:t>
            </a:r>
            <a:r>
              <a:rPr kumimoji="1" lang="ja-JP" altLang="en-US" dirty="0" smtClean="0"/>
              <a:t>本格的なデジタル情報の普及機、サービスの変革期</a:t>
            </a:r>
          </a:p>
          <a:p>
            <a:r>
              <a:rPr kumimoji="1" lang="ja-JP" altLang="en-US" dirty="0" smtClean="0"/>
              <a:t>利活用を促進するための解決策の一つがアーカイブの構築</a:t>
            </a:r>
          </a:p>
          <a:p>
            <a:r>
              <a:rPr kumimoji="1" lang="ja-JP" altLang="en-US" dirty="0" smtClean="0"/>
              <a:t>アーカイブは実現の手段であり目的ではない</a:t>
            </a:r>
          </a:p>
          <a:p>
            <a:r>
              <a:rPr kumimoji="1" lang="ja-JP" altLang="en-US" dirty="0" smtClean="0"/>
              <a:t>今の利用者を対象に</a:t>
            </a:r>
          </a:p>
          <a:p>
            <a:r>
              <a:rPr kumimoji="1" lang="ja-JP" altLang="en-US" dirty="0" smtClean="0"/>
              <a:t>マーケットの拡大</a:t>
            </a:r>
          </a:p>
          <a:p>
            <a:r>
              <a:rPr kumimoji="1" lang="ja-JP" altLang="en-US" dirty="0" smtClean="0"/>
              <a:t>利用者は、有用な情報にはお金を出す</a:t>
            </a:r>
          </a:p>
          <a:p>
            <a:r>
              <a:rPr kumimoji="1" lang="ja-JP" altLang="en-US" dirty="0" smtClean="0"/>
              <a:t>（オープンデータ化は、もともと無償で提供されるべき情報の公開を求める動き）</a:t>
            </a:r>
          </a:p>
          <a:p>
            <a:r>
              <a:rPr kumimoji="1" lang="ja-JP" altLang="en-US" dirty="0" smtClean="0"/>
              <a:t>可視化</a:t>
            </a:r>
          </a:p>
          <a:p>
            <a:r>
              <a:rPr kumimoji="1" lang="ja-JP" altLang="en-US" dirty="0" smtClean="0"/>
              <a:t>利用者が求める文献が、検索で見つかるようにする</a:t>
            </a:r>
          </a:p>
          <a:p>
            <a:r>
              <a:rPr kumimoji="1" lang="ja-JP" altLang="en-US" dirty="0" smtClean="0"/>
              <a:t>将来の利用者を対象に</a:t>
            </a:r>
          </a:p>
          <a:p>
            <a:r>
              <a:rPr kumimoji="1" lang="ja-JP" altLang="en-US" dirty="0" smtClean="0"/>
              <a:t>サブトピック</a:t>
            </a:r>
          </a:p>
          <a:p>
            <a:endParaRPr kumimoji="1" lang="ja-JP" altLang="en-US" dirty="0" smtClean="0"/>
          </a:p>
          <a:p>
            <a:r>
              <a:rPr kumimoji="1" lang="ja-JP" altLang="en-US" dirty="0" smtClean="0"/>
              <a:t>ナショナルアーカイブに関するいくつかの動き</a:t>
            </a:r>
          </a:p>
          <a:p>
            <a:r>
              <a:rPr kumimoji="1" lang="ja-JP" altLang="en-US" dirty="0" smtClean="0"/>
              <a:t>電子書籍に関するナショナルアーカイブ</a:t>
            </a:r>
          </a:p>
          <a:p>
            <a:r>
              <a:rPr kumimoji="1" lang="ja-JP" altLang="en-US" dirty="0" smtClean="0"/>
              <a:t>文化資産全体のナショナルアーカイブ</a:t>
            </a:r>
          </a:p>
          <a:p>
            <a:r>
              <a:rPr kumimoji="1" lang="ja-JP" altLang="en-US" dirty="0" smtClean="0"/>
              <a:t>文献を含むナショナルアーカイブ構想の概念</a:t>
            </a:r>
          </a:p>
          <a:p>
            <a:r>
              <a:rPr kumimoji="1" lang="ja-JP" altLang="en-US" dirty="0" smtClean="0"/>
              <a:t>（電子書籍のナショナルアーカイブは、文化資産のナショナルアーカイブの１つ）</a:t>
            </a:r>
          </a:p>
          <a:p>
            <a:r>
              <a:rPr kumimoji="1" lang="ja-JP" altLang="en-US" dirty="0" smtClean="0"/>
              <a:t>ナショナルアーカイブとは？</a:t>
            </a:r>
          </a:p>
          <a:p>
            <a:r>
              <a:rPr kumimoji="1" lang="ja-JP" altLang="en-US" dirty="0" smtClean="0"/>
              <a:t>構築のイメージ</a:t>
            </a:r>
          </a:p>
          <a:p>
            <a:r>
              <a:rPr kumimoji="1" lang="ja-JP" altLang="en-US" dirty="0" smtClean="0"/>
              <a:t>国としての方向性</a:t>
            </a:r>
          </a:p>
          <a:p>
            <a:r>
              <a:rPr kumimoji="1" lang="en-US" altLang="ja-JP" dirty="0" smtClean="0"/>
              <a:t>e-Japan</a:t>
            </a:r>
            <a:r>
              <a:rPr kumimoji="1" lang="ja-JP" altLang="en-US" dirty="0" smtClean="0"/>
              <a:t>戦略、知財計画</a:t>
            </a:r>
            <a:r>
              <a:rPr kumimoji="1" lang="ja-JP" altLang="en-US" dirty="0" err="1" smtClean="0"/>
              <a:t>、、、</a:t>
            </a:r>
            <a:endParaRPr kumimoji="1" lang="ja-JP" altLang="en-US" dirty="0" smtClean="0"/>
          </a:p>
          <a:p>
            <a:r>
              <a:rPr kumimoji="1" lang="ja-JP" altLang="en-US" dirty="0" smtClean="0"/>
              <a:t>活字文化議員連盟、全国書誌情報の利活用で超党派勉強会設置</a:t>
            </a:r>
          </a:p>
          <a:p>
            <a:r>
              <a:rPr kumimoji="1" lang="ja-JP" altLang="en-US" dirty="0" smtClean="0"/>
              <a:t>■出版界と</a:t>
            </a:r>
            <a:r>
              <a:rPr kumimoji="1" lang="en-US" altLang="ja-JP" dirty="0" smtClean="0"/>
              <a:t>NDL</a:t>
            </a:r>
            <a:r>
              <a:rPr kumimoji="1" lang="ja-JP" altLang="en-US" dirty="0" smtClean="0"/>
              <a:t>はどんな役割を持って連携していくべきか？</a:t>
            </a:r>
          </a:p>
          <a:p>
            <a:r>
              <a:rPr kumimoji="1" lang="ja-JP" altLang="en-US" dirty="0" smtClean="0"/>
              <a:t>利用者が必要とする情報を入手できるようにするために、</a:t>
            </a:r>
          </a:p>
          <a:p>
            <a:r>
              <a:rPr kumimoji="1" lang="ja-JP" altLang="en-US" dirty="0" smtClean="0"/>
              <a:t>国としてのアーカイブ構想の中で出版界と図書館界はどんな役割を持ち、どんな連携をしていくべきか？</a:t>
            </a:r>
          </a:p>
          <a:p>
            <a:r>
              <a:rPr kumimoji="1" lang="ja-JP" altLang="en-US" dirty="0" smtClean="0"/>
              <a:t>テーマ</a:t>
            </a:r>
          </a:p>
          <a:p>
            <a:r>
              <a:rPr kumimoji="1" lang="ja-JP" altLang="en-US" dirty="0" smtClean="0"/>
              <a:t>様々なメディアからの情報が溢れている中で、</a:t>
            </a:r>
          </a:p>
          <a:p>
            <a:r>
              <a:rPr kumimoji="1" lang="ja-JP" altLang="en-US" dirty="0" smtClean="0"/>
              <a:t>最重視される情報としての出版物を、利用者が必要とする時に必要な形態（テキスト、音声、動画等）で、確実に利活用できるようにするために、</a:t>
            </a:r>
          </a:p>
          <a:p>
            <a:r>
              <a:rPr kumimoji="1" lang="ja-JP" altLang="en-US" dirty="0" smtClean="0"/>
              <a:t>■出版界と図書館界は、どんな役割を分担して連携していくべきか？</a:t>
            </a:r>
          </a:p>
          <a:p>
            <a:r>
              <a:rPr kumimoji="1" lang="ja-JP" altLang="en-US" dirty="0" smtClean="0"/>
              <a:t>それにより、出版界にはどんな効果（影響）があるか？</a:t>
            </a:r>
          </a:p>
          <a:p>
            <a:r>
              <a:rPr kumimoji="1" lang="ja-JP" altLang="en-US" dirty="0" smtClean="0"/>
              <a:t>電子書籍ナショナルアーカイブの実現イメージ</a:t>
            </a:r>
          </a:p>
          <a:p>
            <a:r>
              <a:rPr kumimoji="1" lang="ja-JP" altLang="en-US" dirty="0" smtClean="0"/>
              <a:t>・電子書籍・書誌情報の収集</a:t>
            </a:r>
          </a:p>
          <a:p>
            <a:r>
              <a:rPr kumimoji="1" lang="ja-JP" altLang="en-US" dirty="0" smtClean="0"/>
              <a:t>・恒久的保存</a:t>
            </a:r>
          </a:p>
          <a:p>
            <a:r>
              <a:rPr kumimoji="1" lang="ja-JP" altLang="en-US" dirty="0" smtClean="0"/>
              <a:t>・権利情報・管理情報の収集管理</a:t>
            </a:r>
          </a:p>
          <a:p>
            <a:r>
              <a:rPr kumimoji="1" lang="ja-JP" altLang="en-US" dirty="0" smtClean="0"/>
              <a:t>・目録および所在情報の提供</a:t>
            </a:r>
          </a:p>
          <a:p>
            <a:r>
              <a:rPr kumimoji="1" lang="ja-JP" altLang="en-US" dirty="0" smtClean="0"/>
              <a:t>・出版情報を含めた統合検索</a:t>
            </a:r>
          </a:p>
          <a:p>
            <a:r>
              <a:rPr kumimoji="1" lang="ja-JP" altLang="en-US" dirty="0" smtClean="0"/>
              <a:t>出版界と</a:t>
            </a:r>
            <a:r>
              <a:rPr kumimoji="1" lang="en-US" altLang="ja-JP" dirty="0" smtClean="0"/>
              <a:t>NDL</a:t>
            </a:r>
            <a:r>
              <a:rPr kumimoji="1" lang="ja-JP" altLang="en-US" dirty="0" smtClean="0"/>
              <a:t>との連携</a:t>
            </a:r>
          </a:p>
          <a:p>
            <a:r>
              <a:rPr kumimoji="1" lang="ja-JP" altLang="en-US" dirty="0" smtClean="0"/>
              <a:t>従来からの検討</a:t>
            </a:r>
          </a:p>
          <a:p>
            <a:r>
              <a:rPr kumimoji="1" lang="ja-JP" altLang="en-US" dirty="0" smtClean="0"/>
              <a:t>今後の連携の方向性</a:t>
            </a:r>
          </a:p>
          <a:p>
            <a:r>
              <a:rPr kumimoji="1" lang="ja-JP" altLang="en-US" dirty="0" smtClean="0"/>
              <a:t>■国の文化資産のアーカイブの実現イメージ</a:t>
            </a:r>
          </a:p>
          <a:p>
            <a:r>
              <a:rPr kumimoji="1" lang="ja-JP" altLang="en-US" dirty="0" smtClean="0"/>
              <a:t>文化資産全体のナショナルアーカイブに必要な機能</a:t>
            </a:r>
          </a:p>
          <a:p>
            <a:r>
              <a:rPr kumimoji="1" lang="en-US" altLang="ja-JP" dirty="0" err="1" smtClean="0"/>
              <a:t>LinkedOpenData</a:t>
            </a:r>
            <a:r>
              <a:rPr kumimoji="1" lang="ja-JP" altLang="en-US" dirty="0" smtClean="0"/>
              <a:t>化による推進</a:t>
            </a:r>
          </a:p>
          <a:p>
            <a:r>
              <a:rPr kumimoji="1" lang="ja-JP" altLang="en-US" dirty="0" smtClean="0"/>
              <a:t>■おわりに</a:t>
            </a:r>
          </a:p>
          <a:p>
            <a:endParaRPr kumimoji="1" lang="ja-JP" altLang="en-US" dirty="0" smtClean="0"/>
          </a:p>
          <a:p>
            <a:endParaRPr kumimoji="1" lang="ja-JP" altLang="en-US" dirty="0" smtClean="0"/>
          </a:p>
          <a:p>
            <a:endParaRPr kumimoji="1" lang="ja-JP" altLang="en-US" dirty="0" smtClean="0"/>
          </a:p>
          <a:p>
            <a:endParaRPr kumimoji="1" lang="ja-JP" altLang="en-US" dirty="0" smtClean="0"/>
          </a:p>
          <a:p>
            <a:endParaRPr kumimoji="1" lang="ja-JP" altLang="en-US" dirty="0" smtClean="0"/>
          </a:p>
          <a:p>
            <a:endParaRPr kumimoji="1" lang="ja-JP" altLang="en-US" dirty="0" smtClean="0"/>
          </a:p>
          <a:p>
            <a:endParaRPr kumimoji="1" lang="ja-JP" altLang="en-US" dirty="0" smtClean="0"/>
          </a:p>
          <a:p>
            <a:endParaRPr kumimoji="1" lang="ja-JP" altLang="en-US" dirty="0" smtClean="0"/>
          </a:p>
          <a:p>
            <a:endParaRPr kumimoji="1" lang="ja-JP" altLang="en-US" dirty="0" smtClean="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3</a:t>
            </a:fld>
            <a:endParaRPr kumimoji="1" lang="ja-JP" altLang="en-US"/>
          </a:p>
        </p:txBody>
      </p:sp>
    </p:spTree>
    <p:extLst>
      <p:ext uri="{BB962C8B-B14F-4D97-AF65-F5344CB8AC3E}">
        <p14:creationId xmlns:p14="http://schemas.microsoft.com/office/powerpoint/2010/main" val="157234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a:noFill/>
        </p:spPr>
        <p:txBody>
          <a:bodyPr/>
          <a:lstStyle/>
          <a:p>
            <a:pPr defTabSz="991787"/>
            <a:endParaRPr lang="en-US" altLang="ja-JP" dirty="0" smtClean="0">
              <a:ea typeface="ＭＳ Ｐゴシック" charset="-128"/>
            </a:endParaRPr>
          </a:p>
        </p:txBody>
      </p:sp>
      <p:sp>
        <p:nvSpPr>
          <p:cNvPr id="79875" name="Rectangle 6"/>
          <p:cNvSpPr>
            <a:spLocks noGrp="1" noChangeArrowheads="1"/>
          </p:cNvSpPr>
          <p:nvPr>
            <p:ph type="ftr" sz="quarter" idx="4"/>
          </p:nvPr>
        </p:nvSpPr>
        <p:spPr>
          <a:noFill/>
        </p:spPr>
        <p:txBody>
          <a:bodyPr/>
          <a:lstStyle/>
          <a:p>
            <a:pPr defTabSz="991787"/>
            <a:endParaRPr lang="en-US" altLang="ja-JP" dirty="0" smtClean="0">
              <a:ea typeface="ＭＳ Ｐゴシック" charset="-128"/>
            </a:endParaRPr>
          </a:p>
        </p:txBody>
      </p:sp>
      <p:sp>
        <p:nvSpPr>
          <p:cNvPr id="79876" name="Rectangle 7"/>
          <p:cNvSpPr>
            <a:spLocks noGrp="1" noChangeArrowheads="1"/>
          </p:cNvSpPr>
          <p:nvPr>
            <p:ph type="sldNum" sz="quarter" idx="5"/>
          </p:nvPr>
        </p:nvSpPr>
        <p:spPr>
          <a:noFill/>
        </p:spPr>
        <p:txBody>
          <a:bodyPr/>
          <a:lstStyle/>
          <a:p>
            <a:pPr defTabSz="991787"/>
            <a:fld id="{7837BDA7-BA14-4A8E-AF2F-11FD8FE1D7ED}" type="slidenum">
              <a:rPr lang="en-US" altLang="ja-JP" smtClean="0">
                <a:ea typeface="ＭＳ Ｐゴシック" charset="-128"/>
              </a:rPr>
              <a:pPr defTabSz="991787"/>
              <a:t>31</a:t>
            </a:fld>
            <a:endParaRPr lang="en-US" altLang="ja-JP" dirty="0" smtClean="0">
              <a:ea typeface="ＭＳ Ｐゴシック" charset="-128"/>
            </a:endParaRPr>
          </a:p>
        </p:txBody>
      </p:sp>
      <p:sp>
        <p:nvSpPr>
          <p:cNvPr id="79877" name="Rectangle 2"/>
          <p:cNvSpPr>
            <a:spLocks noGrp="1" noRot="1" noChangeAspect="1" noChangeArrowheads="1" noTextEdit="1"/>
          </p:cNvSpPr>
          <p:nvPr>
            <p:ph type="sldImg"/>
          </p:nvPr>
        </p:nvSpPr>
        <p:spPr>
          <a:xfrm>
            <a:off x="774700" y="350838"/>
            <a:ext cx="5230813" cy="2941637"/>
          </a:xfrm>
          <a:ln/>
        </p:spPr>
      </p:sp>
      <p:sp>
        <p:nvSpPr>
          <p:cNvPr id="79878" name="Rectangle 3"/>
          <p:cNvSpPr>
            <a:spLocks noGrp="1" noChangeArrowheads="1"/>
          </p:cNvSpPr>
          <p:nvPr>
            <p:ph type="body" idx="1"/>
          </p:nvPr>
        </p:nvSpPr>
        <p:spPr>
          <a:xfrm>
            <a:off x="348772" y="3370527"/>
            <a:ext cx="6226166" cy="6442393"/>
          </a:xfrm>
          <a:noFill/>
          <a:ln/>
        </p:spPr>
        <p:txBody>
          <a:bodyPr/>
          <a:lstStyle/>
          <a:p>
            <a:pPr eaLnBrk="1" hangingPunct="1"/>
            <a:r>
              <a:rPr lang="ja-JP" altLang="en-US" u="sng" dirty="0" smtClean="0">
                <a:latin typeface="HG丸ｺﾞｼｯｸM-PRO" panose="020F0600000000000000" pitchFamily="50" charset="-128"/>
                <a:ea typeface="HG丸ｺﾞｼｯｸM-PRO" panose="020F0600000000000000" pitchFamily="50" charset="-128"/>
              </a:rPr>
              <a:t>これは、</a:t>
            </a:r>
            <a:r>
              <a:rPr lang="en-US" altLang="ja-JP" u="sng" dirty="0" smtClean="0">
                <a:solidFill>
                  <a:srgbClr val="FF0000"/>
                </a:solidFill>
                <a:latin typeface="HG丸ｺﾞｼｯｸM-PRO" panose="020F0600000000000000" pitchFamily="50" charset="-128"/>
                <a:ea typeface="HG丸ｺﾞｼｯｸM-PRO" panose="020F0600000000000000" pitchFamily="50" charset="-128"/>
              </a:rPr>
              <a:t>2004</a:t>
            </a:r>
            <a:r>
              <a:rPr lang="ja-JP" altLang="en-US" u="sng" dirty="0" smtClean="0">
                <a:solidFill>
                  <a:srgbClr val="FF0000"/>
                </a:solidFill>
                <a:latin typeface="HG丸ｺﾞｼｯｸM-PRO" panose="020F0600000000000000" pitchFamily="50" charset="-128"/>
                <a:ea typeface="HG丸ｺﾞｼｯｸM-PRO" panose="020F0600000000000000" pitchFamily="50" charset="-128"/>
              </a:rPr>
              <a:t>年に作成したイメージ図</a:t>
            </a:r>
            <a:r>
              <a:rPr lang="ja-JP" altLang="en-US" u="sng" dirty="0" smtClean="0">
                <a:latin typeface="HG丸ｺﾞｼｯｸM-PRO" panose="020F0600000000000000" pitchFamily="50" charset="-128"/>
                <a:ea typeface="HG丸ｺﾞｼｯｸM-PRO" panose="020F0600000000000000" pitchFamily="50" charset="-128"/>
              </a:rPr>
              <a:t>です。</a:t>
            </a:r>
            <a:endParaRPr lang="en-US" altLang="ja-JP" u="sng" dirty="0" smtClean="0">
              <a:latin typeface="HG丸ｺﾞｼｯｸM-PRO" panose="020F0600000000000000" pitchFamily="50" charset="-128"/>
              <a:ea typeface="HG丸ｺﾞｼｯｸM-PRO" panose="020F0600000000000000" pitchFamily="50" charset="-128"/>
            </a:endParaRPr>
          </a:p>
          <a:p>
            <a:pPr eaLnBrk="1" hangingPunct="1"/>
            <a:r>
              <a:rPr lang="ja-JP" altLang="en-US" u="sng" dirty="0" smtClean="0">
                <a:latin typeface="HG丸ｺﾞｼｯｸM-PRO" panose="020F0600000000000000" pitchFamily="50" charset="-128"/>
                <a:ea typeface="HG丸ｺﾞｼｯｸM-PRO" panose="020F0600000000000000" pitchFamily="50" charset="-128"/>
              </a:rPr>
              <a:t>ポータルの背景として</a:t>
            </a:r>
            <a:r>
              <a:rPr lang="ja-JP" altLang="en-US" u="sng" dirty="0" smtClean="0">
                <a:solidFill>
                  <a:srgbClr val="FF0000"/>
                </a:solidFill>
                <a:latin typeface="HG丸ｺﾞｼｯｸM-PRO" panose="020F0600000000000000" pitchFamily="50" charset="-128"/>
                <a:ea typeface="HG丸ｺﾞｼｯｸM-PRO" panose="020F0600000000000000" pitchFamily="50" charset="-128"/>
              </a:rPr>
              <a:t>電子図書館サービスの全体像</a:t>
            </a:r>
            <a:r>
              <a:rPr lang="ja-JP" altLang="en-US" u="sng" dirty="0" smtClean="0">
                <a:latin typeface="HG丸ｺﾞｼｯｸM-PRO" panose="020F0600000000000000" pitchFamily="50" charset="-128"/>
                <a:ea typeface="HG丸ｺﾞｼｯｸM-PRO" panose="020F0600000000000000" pitchFamily="50" charset="-128"/>
              </a:rPr>
              <a:t>です。 </a:t>
            </a:r>
          </a:p>
          <a:p>
            <a:pPr eaLnBrk="1" hangingPunct="1"/>
            <a:r>
              <a:rPr lang="ja-JP" altLang="en-US" dirty="0" smtClean="0">
                <a:solidFill>
                  <a:srgbClr val="FF0000"/>
                </a:solidFill>
                <a:latin typeface="HG丸ｺﾞｼｯｸM-PRO" panose="020F0600000000000000" pitchFamily="50" charset="-128"/>
                <a:ea typeface="HG丸ｺﾞｼｯｸM-PRO" panose="020F0600000000000000" pitchFamily="50" charset="-128"/>
              </a:rPr>
              <a:t>右下</a:t>
            </a:r>
            <a:r>
              <a:rPr lang="ja-JP" altLang="en-US" dirty="0" smtClean="0">
                <a:latin typeface="HG丸ｺﾞｼｯｸM-PRO" panose="020F0600000000000000" pitchFamily="50" charset="-128"/>
                <a:ea typeface="HG丸ｺﾞｼｯｸM-PRO" panose="020F0600000000000000" pitchFamily="50" charset="-128"/>
              </a:rPr>
              <a:t>の「デジタルアーカイブ」として、デジタル化したリソースやインターネット情報などを蓄積し、長期保存します。 </a:t>
            </a:r>
          </a:p>
          <a:p>
            <a:pPr eaLnBrk="1" hangingPunct="1"/>
            <a:r>
              <a:rPr lang="ja-JP" altLang="en-US" dirty="0" smtClean="0">
                <a:latin typeface="HG丸ｺﾞｼｯｸM-PRO" panose="020F0600000000000000" pitchFamily="50" charset="-128"/>
                <a:ea typeface="HG丸ｺﾞｼｯｸM-PRO" panose="020F0600000000000000" pitchFamily="50" charset="-128"/>
              </a:rPr>
              <a:t>そのとなりが、既存システムの</a:t>
            </a:r>
            <a:r>
              <a:rPr lang="en-US" altLang="ja-JP" dirty="0" smtClean="0">
                <a:latin typeface="HG丸ｺﾞｼｯｸM-PRO" panose="020F0600000000000000" pitchFamily="50" charset="-128"/>
                <a:ea typeface="HG丸ｺﾞｼｯｸM-PRO" panose="020F0600000000000000" pitchFamily="50" charset="-128"/>
              </a:rPr>
              <a:t>NDL-OPAC</a:t>
            </a:r>
            <a:r>
              <a:rPr lang="ja-JP" altLang="en-US" dirty="0" smtClean="0">
                <a:latin typeface="HG丸ｺﾞｼｯｸM-PRO" panose="020F0600000000000000" pitchFamily="50" charset="-128"/>
                <a:ea typeface="HG丸ｺﾞｼｯｸM-PRO" panose="020F0600000000000000" pitchFamily="50" charset="-128"/>
              </a:rPr>
              <a:t>などの「蔵書目録」などです。 これらの書誌情報やデータベース内のメタデータを提供する機能を備えることにより、デジタルアーカイブポータルから統合的に利用できるようにします。 </a:t>
            </a:r>
          </a:p>
          <a:p>
            <a:pPr eaLnBrk="1" hangingPunct="1"/>
            <a:r>
              <a:rPr lang="ja-JP" altLang="en-US" dirty="0" smtClean="0">
                <a:solidFill>
                  <a:srgbClr val="FF0000"/>
                </a:solidFill>
                <a:latin typeface="HG丸ｺﾞｼｯｸM-PRO" panose="020F0600000000000000" pitchFamily="50" charset="-128"/>
                <a:ea typeface="HG丸ｺﾞｼｯｸM-PRO" panose="020F0600000000000000" pitchFamily="50" charset="-128"/>
              </a:rPr>
              <a:t>上</a:t>
            </a:r>
            <a:r>
              <a:rPr lang="ja-JP" altLang="en-US" dirty="0" smtClean="0">
                <a:latin typeface="HG丸ｺﾞｼｯｸM-PRO" panose="020F0600000000000000" pitchFamily="50" charset="-128"/>
                <a:ea typeface="HG丸ｺﾞｼｯｸM-PRO" panose="020F0600000000000000" pitchFamily="50" charset="-128"/>
              </a:rPr>
              <a:t>の、この「ポータル」は、これら当館の資源だけでなく、左下にある、他機関のデジタルアーカイブや目録などの有用情報も合わせて案内できるようにしたいと考えています。 </a:t>
            </a:r>
          </a:p>
          <a:p>
            <a:pPr eaLnBrk="1" hangingPunct="1"/>
            <a:r>
              <a:rPr lang="ja-JP" altLang="en-US" dirty="0" smtClean="0">
                <a:solidFill>
                  <a:srgbClr val="FF0000"/>
                </a:solidFill>
                <a:latin typeface="HG丸ｺﾞｼｯｸM-PRO" panose="020F0600000000000000" pitchFamily="50" charset="-128"/>
                <a:ea typeface="HG丸ｺﾞｼｯｸM-PRO" panose="020F0600000000000000" pitchFamily="50" charset="-128"/>
              </a:rPr>
              <a:t>左</a:t>
            </a:r>
            <a:r>
              <a:rPr lang="ja-JP" altLang="en-US" dirty="0" smtClean="0">
                <a:latin typeface="HG丸ｺﾞｼｯｸM-PRO" panose="020F0600000000000000" pitchFamily="50" charset="-128"/>
                <a:ea typeface="HG丸ｺﾞｼｯｸM-PRO" panose="020F0600000000000000" pitchFamily="50" charset="-128"/>
              </a:rPr>
              <a:t>の、「ポータルのインターフェース」としては２つ、利用者へのニーズに合わせた検索手段の提供と、他システムがポータルの機能を利用するための</a:t>
            </a:r>
            <a:r>
              <a:rPr lang="en-US" altLang="ja-JP" dirty="0" smtClean="0">
                <a:latin typeface="HG丸ｺﾞｼｯｸM-PRO" panose="020F0600000000000000" pitchFamily="50" charset="-128"/>
                <a:ea typeface="HG丸ｺﾞｼｯｸM-PRO" panose="020F0600000000000000" pitchFamily="50" charset="-128"/>
              </a:rPr>
              <a:t>API</a:t>
            </a:r>
            <a:r>
              <a:rPr lang="ja-JP" altLang="en-US" dirty="0" smtClean="0">
                <a:latin typeface="HG丸ｺﾞｼｯｸM-PRO" panose="020F0600000000000000" pitchFamily="50" charset="-128"/>
                <a:ea typeface="HG丸ｺﾞｼｯｸM-PRO" panose="020F0600000000000000" pitchFamily="50" charset="-128"/>
              </a:rPr>
              <a:t>機能を持ちます。 </a:t>
            </a:r>
          </a:p>
          <a:p>
            <a:pPr eaLnBrk="1" hangingPunct="1"/>
            <a:r>
              <a:rPr lang="ja-JP" altLang="en-US" i="1" dirty="0" smtClean="0">
                <a:latin typeface="HG丸ｺﾞｼｯｸM-PRO" panose="020F0600000000000000" pitchFamily="50" charset="-128"/>
                <a:ea typeface="HG丸ｺﾞｼｯｸM-PRO" panose="020F0600000000000000" pitchFamily="50" charset="-128"/>
              </a:rPr>
              <a:t>また、右の、「主題情報、目次情報、解題情報、レファレンス情報などの当館のナレッジデータベース」を、検索を支援する情報として、位置づけています。</a:t>
            </a:r>
            <a:endParaRPr lang="en-US" altLang="ja-JP" i="1" dirty="0" smtClean="0">
              <a:latin typeface="HG丸ｺﾞｼｯｸM-PRO" panose="020F0600000000000000" pitchFamily="50" charset="-128"/>
              <a:ea typeface="HG丸ｺﾞｼｯｸM-PRO" panose="020F0600000000000000" pitchFamily="50" charset="-128"/>
            </a:endParaRPr>
          </a:p>
          <a:p>
            <a:pPr eaLnBrk="1" hangingPunct="1"/>
            <a:endParaRPr lang="en-US" altLang="ja-JP" i="1" dirty="0" smtClean="0">
              <a:latin typeface="HG丸ｺﾞｼｯｸM-PRO" panose="020F0600000000000000" pitchFamily="50" charset="-128"/>
              <a:ea typeface="HG丸ｺﾞｼｯｸM-PRO" panose="020F0600000000000000" pitchFamily="50" charset="-128"/>
            </a:endParaRPr>
          </a:p>
          <a:p>
            <a:pPr eaLnBrk="1" hangingPunct="1"/>
            <a:r>
              <a:rPr lang="en-US" altLang="ja-JP" u="sng" dirty="0" smtClean="0">
                <a:latin typeface="HG丸ｺﾞｼｯｸM-PRO" panose="020F0600000000000000" pitchFamily="50" charset="-128"/>
                <a:ea typeface="HG丸ｺﾞｼｯｸM-PRO" panose="020F0600000000000000" pitchFamily="50" charset="-128"/>
              </a:rPr>
              <a:t>2004</a:t>
            </a:r>
            <a:r>
              <a:rPr lang="ja-JP" altLang="en-US" u="sng" dirty="0" smtClean="0">
                <a:latin typeface="HG丸ｺﾞｼｯｸM-PRO" panose="020F0600000000000000" pitchFamily="50" charset="-128"/>
                <a:ea typeface="HG丸ｺﾞｼｯｸM-PRO" panose="020F0600000000000000" pitchFamily="50" charset="-128"/>
              </a:rPr>
              <a:t>年に描いた</a:t>
            </a:r>
            <a:r>
              <a:rPr lang="ja-JP" altLang="en-US" u="sng" dirty="0" smtClean="0">
                <a:solidFill>
                  <a:srgbClr val="FF0000"/>
                </a:solidFill>
                <a:latin typeface="HG丸ｺﾞｼｯｸM-PRO" panose="020F0600000000000000" pitchFamily="50" charset="-128"/>
                <a:ea typeface="HG丸ｺﾞｼｯｸM-PRO" panose="020F0600000000000000" pitchFamily="50" charset="-128"/>
              </a:rPr>
              <a:t>イメージの実現形として、ポータルを発展させた</a:t>
            </a:r>
            <a:endParaRPr lang="en-US" altLang="ja-JP" u="sng" dirty="0" smtClean="0">
              <a:solidFill>
                <a:srgbClr val="FF0000"/>
              </a:solidFill>
              <a:latin typeface="HG丸ｺﾞｼｯｸM-PRO" panose="020F0600000000000000" pitchFamily="50" charset="-128"/>
              <a:ea typeface="HG丸ｺﾞｼｯｸM-PRO" panose="020F0600000000000000" pitchFamily="50" charset="-128"/>
            </a:endParaRPr>
          </a:p>
          <a:p>
            <a:pPr eaLnBrk="1" hangingPunct="1"/>
            <a:r>
              <a:rPr lang="ja-JP" altLang="en-US" i="0" u="sng" dirty="0" smtClean="0">
                <a:solidFill>
                  <a:srgbClr val="FF0000"/>
                </a:solidFill>
                <a:latin typeface="HG丸ｺﾞｼｯｸM-PRO" panose="020F0600000000000000" pitchFamily="50" charset="-128"/>
                <a:ea typeface="HG丸ｺﾞｼｯｸM-PRO" panose="020F0600000000000000" pitchFamily="50" charset="-128"/>
              </a:rPr>
              <a:t>「情報探索サービス（</a:t>
            </a:r>
            <a:r>
              <a:rPr lang="en-US" altLang="ja-JP" i="0" u="sng" dirty="0" smtClean="0">
                <a:solidFill>
                  <a:srgbClr val="FF0000"/>
                </a:solidFill>
                <a:latin typeface="HG丸ｺﾞｼｯｸM-PRO" panose="020F0600000000000000" pitchFamily="50" charset="-128"/>
                <a:ea typeface="HG丸ｺﾞｼｯｸM-PRO" panose="020F0600000000000000" pitchFamily="50" charset="-128"/>
              </a:rPr>
              <a:t>NDL</a:t>
            </a:r>
            <a:r>
              <a:rPr lang="ja-JP" altLang="en-US" i="0" u="sng" dirty="0" smtClean="0">
                <a:solidFill>
                  <a:srgbClr val="FF0000"/>
                </a:solidFill>
                <a:latin typeface="HG丸ｺﾞｼｯｸM-PRO" panose="020F0600000000000000" pitchFamily="50" charset="-128"/>
                <a:ea typeface="HG丸ｺﾞｼｯｸM-PRO" panose="020F0600000000000000" pitchFamily="50" charset="-128"/>
              </a:rPr>
              <a:t>サーチ）」の構築をめざしました。</a:t>
            </a:r>
            <a:endParaRPr lang="en-US" altLang="ja-JP" i="0" u="sng" dirty="0" smtClean="0">
              <a:solidFill>
                <a:srgbClr val="FF0000"/>
              </a:solidFill>
              <a:latin typeface="HG丸ｺﾞｼｯｸM-PRO" panose="020F0600000000000000" pitchFamily="50" charset="-128"/>
              <a:ea typeface="HG丸ｺﾞｼｯｸM-PRO" panose="020F0600000000000000" pitchFamily="50" charset="-128"/>
            </a:endParaRPr>
          </a:p>
          <a:p>
            <a:pPr eaLnBrk="1" hangingPunct="1"/>
            <a:endParaRPr lang="en-US" altLang="ja-JP" i="0" u="sng" dirty="0" smtClean="0">
              <a:solidFill>
                <a:srgbClr val="FF0000"/>
              </a:solidFill>
              <a:latin typeface="HG丸ｺﾞｼｯｸM-PRO" panose="020F0600000000000000" pitchFamily="50" charset="-128"/>
              <a:ea typeface="HG丸ｺﾞｼｯｸM-PRO" panose="020F0600000000000000" pitchFamily="50" charset="-128"/>
            </a:endParaRPr>
          </a:p>
          <a:p>
            <a:pPr eaLnBrk="1" hangingPunct="1"/>
            <a:endParaRPr lang="en-US" altLang="ja-JP" dirty="0" smtClean="0">
              <a:latin typeface="HG丸ｺﾞｼｯｸM-PRO" panose="020F0600000000000000" pitchFamily="50" charset="-128"/>
              <a:ea typeface="HG丸ｺﾞｼｯｸM-PRO" panose="020F0600000000000000" pitchFamily="50" charset="-128"/>
            </a:endParaRPr>
          </a:p>
        </p:txBody>
      </p:sp>
      <p:sp>
        <p:nvSpPr>
          <p:cNvPr id="79879" name="日付プレースホルダ 6"/>
          <p:cNvSpPr>
            <a:spLocks noGrp="1"/>
          </p:cNvSpPr>
          <p:nvPr>
            <p:ph type="dt" sz="quarter" idx="1"/>
          </p:nvPr>
        </p:nvSpPr>
        <p:spPr>
          <a:noFill/>
        </p:spPr>
        <p:txBody>
          <a:bodyPr/>
          <a:lstStyle/>
          <a:p>
            <a:pPr defTabSz="991787"/>
            <a:fld id="{78F8204D-9458-4EA4-8760-E5693204337C}" type="datetime1">
              <a:rPr lang="ja-JP" altLang="en-US" smtClean="0">
                <a:ea typeface="ＭＳ Ｐゴシック" charset="-128"/>
              </a:rPr>
              <a:pPr defTabSz="991787"/>
              <a:t>2015/11/13</a:t>
            </a:fld>
            <a:endParaRPr lang="en-US" altLang="ja-JP" dirty="0" smtClean="0">
              <a:ea typeface="ＭＳ Ｐゴシック" charset="-128"/>
            </a:endParaRPr>
          </a:p>
        </p:txBody>
      </p:sp>
    </p:spTree>
    <p:extLst>
      <p:ext uri="{BB962C8B-B14F-4D97-AF65-F5344CB8AC3E}">
        <p14:creationId xmlns:p14="http://schemas.microsoft.com/office/powerpoint/2010/main" val="34194220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デジタル情報の統合検索のプロトタイピングから、実用システムへ</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32</a:t>
            </a:fld>
            <a:endParaRPr kumimoji="1" lang="ja-JP" altLang="en-US"/>
          </a:p>
        </p:txBody>
      </p:sp>
    </p:spTree>
    <p:extLst>
      <p:ext uri="{BB962C8B-B14F-4D97-AF65-F5344CB8AC3E}">
        <p14:creationId xmlns:p14="http://schemas.microsoft.com/office/powerpoint/2010/main" val="33688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92500" lnSpcReduction="20000"/>
          </a:bodyPr>
          <a:lstStyle/>
          <a:p>
            <a:endParaRPr kumimoji="1" lang="en-US" altLang="ja-JP" dirty="0" smtClean="0"/>
          </a:p>
          <a:p>
            <a:r>
              <a:rPr kumimoji="1" lang="ja-JP" altLang="en-US" dirty="0" smtClean="0"/>
              <a:t>～～～～～～～</a:t>
            </a:r>
            <a:endParaRPr kumimoji="1" lang="en-US" altLang="ja-JP" dirty="0" smtClean="0"/>
          </a:p>
          <a:p>
            <a:r>
              <a:rPr lang="ja-JP" altLang="en-US" dirty="0" smtClean="0"/>
              <a:t>■サービス要件定義において（</a:t>
            </a:r>
            <a:r>
              <a:rPr lang="en-US" altLang="ja-JP" dirty="0" smtClean="0"/>
              <a:t>2004</a:t>
            </a:r>
            <a:r>
              <a:rPr lang="ja-JP" altLang="en-US" dirty="0" smtClean="0"/>
              <a:t>年）</a:t>
            </a:r>
            <a:endParaRPr lang="en-US" altLang="ja-JP" dirty="0" smtClean="0"/>
          </a:p>
          <a:p>
            <a:r>
              <a:rPr lang="ja-JP" altLang="en-US" dirty="0" smtClean="0">
                <a:solidFill>
                  <a:srgbClr val="FF0000"/>
                </a:solidFill>
              </a:rPr>
              <a:t>●</a:t>
            </a:r>
            <a:r>
              <a:rPr lang="ja-JP" altLang="en-US" u="sng" dirty="0" smtClean="0">
                <a:solidFill>
                  <a:srgbClr val="FF0000"/>
                </a:solidFill>
              </a:rPr>
              <a:t>利用イメージ</a:t>
            </a:r>
            <a:endParaRPr lang="en-US" altLang="ja-JP" u="sng" dirty="0" smtClean="0">
              <a:solidFill>
                <a:srgbClr val="FF0000"/>
              </a:solidFill>
            </a:endParaRPr>
          </a:p>
          <a:p>
            <a:r>
              <a:rPr lang="ja-JP" altLang="en-US" dirty="0" smtClean="0">
                <a:solidFill>
                  <a:srgbClr val="FF0000"/>
                </a:solidFill>
              </a:rPr>
              <a:t>★</a:t>
            </a:r>
            <a:r>
              <a:rPr lang="ja-JP" altLang="en-US" u="sng" dirty="0" smtClean="0">
                <a:solidFill>
                  <a:srgbClr val="FF0000"/>
                </a:solidFill>
              </a:rPr>
              <a:t>利用者の情報探索行動の全般をサポート</a:t>
            </a:r>
            <a:endParaRPr lang="en-US" altLang="ja-JP" u="sng" dirty="0" smtClean="0">
              <a:solidFill>
                <a:srgbClr val="FF0000"/>
              </a:solidFill>
            </a:endParaRPr>
          </a:p>
          <a:p>
            <a:r>
              <a:rPr lang="ja-JP" altLang="en-US" dirty="0" smtClean="0"/>
              <a:t>問題の定義、情報ニーズの識別、情報探索戦略の策定、情報探索戦略の策定、情報の獲得（情報源の咀嚼、情報の抽出、情報の統合（情報の組織化、提示）、評価（成果の評価、プロセスの評価）</a:t>
            </a:r>
            <a:endParaRPr lang="en-US" altLang="ja-JP" dirty="0" smtClean="0"/>
          </a:p>
          <a:p>
            <a:r>
              <a:rPr lang="ja-JP" altLang="en-US" dirty="0" smtClean="0">
                <a:solidFill>
                  <a:srgbClr val="FF0000"/>
                </a:solidFill>
              </a:rPr>
              <a:t>★</a:t>
            </a:r>
            <a:r>
              <a:rPr lang="ja-JP" altLang="en-US" u="sng" dirty="0" smtClean="0">
                <a:solidFill>
                  <a:srgbClr val="FF0000"/>
                </a:solidFill>
              </a:rPr>
              <a:t>二次情報の統合検索に留まらず、一次情報の閲覧および入手まで</a:t>
            </a:r>
            <a:endParaRPr lang="en-US" altLang="ja-JP" u="sng" dirty="0" smtClean="0">
              <a:solidFill>
                <a:srgbClr val="FF0000"/>
              </a:solidFill>
            </a:endParaRPr>
          </a:p>
          <a:p>
            <a:r>
              <a:rPr lang="ja-JP" altLang="en-US" dirty="0" smtClean="0">
                <a:solidFill>
                  <a:srgbClr val="FF0000"/>
                </a:solidFill>
              </a:rPr>
              <a:t>●</a:t>
            </a:r>
            <a:r>
              <a:rPr lang="ja-JP" altLang="en-US" u="sng" dirty="0" smtClean="0">
                <a:solidFill>
                  <a:srgbClr val="FF0000"/>
                </a:solidFill>
              </a:rPr>
              <a:t>デジタルアーカイブの構築の在り方にも言及</a:t>
            </a:r>
            <a:endParaRPr lang="en-US" altLang="ja-JP" u="sng" dirty="0" smtClean="0">
              <a:solidFill>
                <a:srgbClr val="FF0000"/>
              </a:solidFill>
            </a:endParaRPr>
          </a:p>
          <a:p>
            <a:r>
              <a:rPr lang="ja-JP" altLang="en-US" dirty="0" smtClean="0"/>
              <a:t>交換用の標準メタデータ記述要素、記述規則の適用、交換用</a:t>
            </a:r>
            <a:r>
              <a:rPr lang="en-US" altLang="ja-JP" dirty="0" smtClean="0"/>
              <a:t>API</a:t>
            </a:r>
            <a:r>
              <a:rPr lang="ja-JP" altLang="en-US" dirty="0" smtClean="0"/>
              <a:t>の実装</a:t>
            </a:r>
            <a:endParaRPr lang="en-US" altLang="ja-JP" dirty="0" smtClean="0"/>
          </a:p>
          <a:p>
            <a:r>
              <a:rPr lang="ja-JP" altLang="en-US" dirty="0" smtClean="0"/>
              <a:t>巨大な知識ベースとして「意味ある情報資源」として利用できるように、</a:t>
            </a:r>
            <a:r>
              <a:rPr lang="ja-JP" altLang="en-US" u="sng" dirty="0" smtClean="0"/>
              <a:t>本文内容を組織化、検索できるように研究開発、技術開発成果を活用</a:t>
            </a:r>
            <a:endParaRPr lang="en-US" altLang="ja-JP" u="sng" dirty="0" smtClean="0"/>
          </a:p>
          <a:p>
            <a:r>
              <a:rPr lang="ja-JP" altLang="en-US" dirty="0" smtClean="0">
                <a:solidFill>
                  <a:srgbClr val="FF0000"/>
                </a:solidFill>
              </a:rPr>
              <a:t>■</a:t>
            </a:r>
            <a:r>
              <a:rPr lang="ja-JP" altLang="en-US" u="sng" dirty="0" smtClean="0">
                <a:solidFill>
                  <a:srgbClr val="FF0000"/>
                </a:solidFill>
              </a:rPr>
              <a:t>システム化において</a:t>
            </a:r>
            <a:endParaRPr lang="en-US" altLang="ja-JP" u="sng" dirty="0" smtClean="0">
              <a:solidFill>
                <a:srgbClr val="FF0000"/>
              </a:solidFill>
            </a:endParaRPr>
          </a:p>
          <a:p>
            <a:r>
              <a:rPr lang="ja-JP" altLang="en-US" dirty="0" smtClean="0">
                <a:solidFill>
                  <a:srgbClr val="FF0000"/>
                </a:solidFill>
              </a:rPr>
              <a:t>●</a:t>
            </a:r>
            <a:r>
              <a:rPr lang="ja-JP" altLang="en-US" u="sng" dirty="0" smtClean="0">
                <a:solidFill>
                  <a:srgbClr val="FF0000"/>
                </a:solidFill>
              </a:rPr>
              <a:t>先進的かつ将来標準的な仕様となることが見込まれる技術の適用</a:t>
            </a:r>
            <a:endParaRPr lang="en-US" altLang="ja-JP" u="sng" dirty="0" smtClean="0">
              <a:solidFill>
                <a:srgbClr val="FF0000"/>
              </a:solidFill>
            </a:endParaRPr>
          </a:p>
          <a:p>
            <a:r>
              <a:rPr lang="ja-JP" altLang="en-US" dirty="0" smtClean="0">
                <a:solidFill>
                  <a:srgbClr val="FF0000"/>
                </a:solidFill>
              </a:rPr>
              <a:t>●</a:t>
            </a:r>
            <a:r>
              <a:rPr lang="ja-JP" altLang="en-US" u="sng" dirty="0" smtClean="0">
                <a:solidFill>
                  <a:srgbClr val="FF0000"/>
                </a:solidFill>
              </a:rPr>
              <a:t>オープンソース・パッケージソフトの活用</a:t>
            </a:r>
            <a:endParaRPr lang="en-US" altLang="ja-JP" u="sng" dirty="0" smtClean="0">
              <a:solidFill>
                <a:srgbClr val="FF0000"/>
              </a:solidFill>
            </a:endParaRPr>
          </a:p>
          <a:p>
            <a:r>
              <a:rPr lang="ja-JP" altLang="en-US" dirty="0" smtClean="0"/>
              <a:t>★適用事例が多いオープンソースの活用。可能な限り新規開発はしない。カスタマイズは必要最低限とする。</a:t>
            </a:r>
            <a:endParaRPr lang="en-US" altLang="ja-JP" dirty="0" smtClean="0"/>
          </a:p>
          <a:p>
            <a:r>
              <a:rPr lang="ja-JP" altLang="en-US" dirty="0" smtClean="0">
                <a:solidFill>
                  <a:srgbClr val="FF0000"/>
                </a:solidFill>
              </a:rPr>
              <a:t>●</a:t>
            </a:r>
            <a:r>
              <a:rPr lang="en-US" altLang="ja-JP" u="sng" dirty="0" smtClean="0">
                <a:solidFill>
                  <a:srgbClr val="FF0000"/>
                </a:solidFill>
              </a:rPr>
              <a:t>Web</a:t>
            </a:r>
            <a:r>
              <a:rPr lang="ja-JP" altLang="en-US" u="sng" dirty="0" smtClean="0">
                <a:solidFill>
                  <a:srgbClr val="FF0000"/>
                </a:solidFill>
              </a:rPr>
              <a:t>サービスとして他サービスから利用しやすいように</a:t>
            </a:r>
            <a:endParaRPr lang="en-US" altLang="ja-JP" u="sng" dirty="0" smtClean="0">
              <a:solidFill>
                <a:srgbClr val="FF0000"/>
              </a:solidFill>
            </a:endParaRPr>
          </a:p>
          <a:p>
            <a:r>
              <a:rPr lang="ja-JP" altLang="en-US" dirty="0" smtClean="0">
                <a:solidFill>
                  <a:srgbClr val="FF0000"/>
                </a:solidFill>
              </a:rPr>
              <a:t>★</a:t>
            </a:r>
            <a:r>
              <a:rPr lang="ja-JP" altLang="en-US" dirty="0" smtClean="0"/>
              <a:t>各々の機能は独立した</a:t>
            </a:r>
            <a:r>
              <a:rPr lang="en-US" altLang="ja-JP" dirty="0" smtClean="0"/>
              <a:t>Web</a:t>
            </a:r>
            <a:r>
              <a:rPr lang="ja-JP" altLang="en-US" dirty="0" smtClean="0"/>
              <a:t>サービス機能として、他システムからも容易に利用できるものを目指す。その仕様としては、図書館界のみならず、デジタルアーカイブの世界で標準となり得る仕様を採用●</a:t>
            </a:r>
            <a:r>
              <a:rPr lang="en-US" altLang="ja-JP" u="sng" dirty="0" smtClean="0">
                <a:solidFill>
                  <a:srgbClr val="FF0000"/>
                </a:solidFill>
              </a:rPr>
              <a:t>Web2.0</a:t>
            </a:r>
            <a:r>
              <a:rPr lang="ja-JP" altLang="en-US" u="sng" dirty="0" smtClean="0">
                <a:solidFill>
                  <a:srgbClr val="FF0000"/>
                </a:solidFill>
              </a:rPr>
              <a:t>世代のポータルを目指して、他サービスと合わせてマッシュアップ</a:t>
            </a:r>
            <a:endParaRPr lang="en-US" altLang="ja-JP" u="sng" dirty="0" smtClean="0">
              <a:solidFill>
                <a:srgbClr val="FF0000"/>
              </a:solidFill>
            </a:endParaRPr>
          </a:p>
          <a:p>
            <a:r>
              <a:rPr lang="ja-JP" altLang="en-US" dirty="0" smtClean="0">
                <a:solidFill>
                  <a:srgbClr val="FF0000"/>
                </a:solidFill>
              </a:rPr>
              <a:t>★</a:t>
            </a:r>
            <a:r>
              <a:rPr lang="ja-JP" altLang="en-US" dirty="0" smtClean="0"/>
              <a:t>メタデータの取得、 </a:t>
            </a:r>
            <a:r>
              <a:rPr lang="en-US" altLang="ja-JP" dirty="0" smtClean="0"/>
              <a:t>RSS</a:t>
            </a:r>
            <a:r>
              <a:rPr lang="ja-JP" altLang="en-US" dirty="0" smtClean="0"/>
              <a:t>の活用、ソーシャルブックマーク、辞書の活用、メタデータの自動生成，組織化，保存、メタデータ提供とインタフェース、ウェブサービスによる連携、</a:t>
            </a:r>
            <a:r>
              <a:rPr lang="en-US" altLang="ja-JP" dirty="0" smtClean="0"/>
              <a:t>Blog, wiki</a:t>
            </a:r>
            <a:r>
              <a:rPr lang="ja-JP" altLang="en-US" dirty="0" err="1" smtClean="0"/>
              <a:t>、</a:t>
            </a:r>
            <a:r>
              <a:rPr lang="ja-JP" altLang="en-US" dirty="0" smtClean="0"/>
              <a:t>システム基盤（仮想化技術）</a:t>
            </a:r>
          </a:p>
          <a:p>
            <a:pPr lvl="1"/>
            <a:endParaRPr kumimoji="1" lang="ja-JP" altLang="en-US"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2015/11/13</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33</a:t>
            </a:fld>
            <a:endParaRPr kumimoji="1" lang="ja-JP" altLang="en-US"/>
          </a:p>
        </p:txBody>
      </p:sp>
    </p:spTree>
    <p:extLst>
      <p:ext uri="{BB962C8B-B14F-4D97-AF65-F5344CB8AC3E}">
        <p14:creationId xmlns:p14="http://schemas.microsoft.com/office/powerpoint/2010/main" val="24845779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endParaRPr lang="en-US" altLang="ja-JP">
              <a:solidFill>
                <a:srgbClr val="000000"/>
              </a:solidFill>
            </a:endParaRPr>
          </a:p>
        </p:txBody>
      </p:sp>
      <p:sp>
        <p:nvSpPr>
          <p:cNvPr id="7" name="Rectangle 7"/>
          <p:cNvSpPr>
            <a:spLocks noGrp="1" noChangeArrowheads="1"/>
          </p:cNvSpPr>
          <p:nvPr>
            <p:ph type="sldNum" sz="quarter" idx="5"/>
          </p:nvPr>
        </p:nvSpPr>
        <p:spPr>
          <a:ln/>
        </p:spPr>
        <p:txBody>
          <a:bodyPr/>
          <a:lstStyle/>
          <a:p>
            <a:fld id="{BF75B37D-B904-4F94-9DE2-9E39DA189648}" type="slidenum">
              <a:rPr lang="en-US" altLang="ja-JP">
                <a:solidFill>
                  <a:srgbClr val="000000"/>
                </a:solidFill>
              </a:rPr>
              <a:pPr/>
              <a:t>34</a:t>
            </a:fld>
            <a:endParaRPr lang="en-US" altLang="ja-JP">
              <a:solidFill>
                <a:srgbClr val="000000"/>
              </a:solidFill>
            </a:endParaRPr>
          </a:p>
        </p:txBody>
      </p:sp>
      <p:sp>
        <p:nvSpPr>
          <p:cNvPr id="793602" name="Rectangle 2"/>
          <p:cNvSpPr>
            <a:spLocks noGrp="1" noRot="1" noChangeAspect="1" noChangeArrowheads="1" noTextEdit="1"/>
          </p:cNvSpPr>
          <p:nvPr>
            <p:ph type="sldImg"/>
          </p:nvPr>
        </p:nvSpPr>
        <p:spPr>
          <a:ln/>
        </p:spPr>
      </p:sp>
      <p:sp>
        <p:nvSpPr>
          <p:cNvPr id="793603" name="Rectangle 3"/>
          <p:cNvSpPr>
            <a:spLocks noGrp="1" noChangeArrowheads="1"/>
          </p:cNvSpPr>
          <p:nvPr>
            <p:ph type="body" idx="1"/>
          </p:nvPr>
        </p:nvSpPr>
        <p:spPr/>
        <p:txBody>
          <a:bodyPr/>
          <a:lstStyle/>
          <a:p>
            <a:r>
              <a:rPr lang="ja-JP" altLang="en-US" dirty="0"/>
              <a:t>これは統合検索の概念です。 </a:t>
            </a:r>
            <a:endParaRPr lang="en-US" altLang="ja-JP" dirty="0" smtClean="0"/>
          </a:p>
          <a:p>
            <a:r>
              <a:rPr lang="en-US" altLang="ja-JP" dirty="0" smtClean="0"/>
              <a:t>GUI</a:t>
            </a:r>
            <a:r>
              <a:rPr lang="ja-JP" altLang="en-US" dirty="0" err="1" smtClean="0"/>
              <a:t>、</a:t>
            </a:r>
            <a:r>
              <a:rPr lang="en-US" altLang="ja-JP" dirty="0" smtClean="0"/>
              <a:t>API</a:t>
            </a:r>
            <a:r>
              <a:rPr lang="ja-JP" altLang="en-US" dirty="0" smtClean="0"/>
              <a:t>両方でのアクセス</a:t>
            </a:r>
            <a:endParaRPr lang="en-US" altLang="ja-JP" dirty="0" smtClean="0"/>
          </a:p>
          <a:p>
            <a:r>
              <a:rPr lang="ja-JP" altLang="en-US" dirty="0" smtClean="0"/>
              <a:t>～～～</a:t>
            </a:r>
            <a:endParaRPr lang="ja-JP" altLang="en-US" dirty="0"/>
          </a:p>
          <a:p>
            <a:r>
              <a:rPr lang="ja-JP" altLang="en-US" dirty="0"/>
              <a:t>外部のシステムから、統合検索のためのインタフェース</a:t>
            </a:r>
            <a:r>
              <a:rPr lang="ja-JP" altLang="en-US" i="1" dirty="0"/>
              <a:t>（</a:t>
            </a:r>
            <a:r>
              <a:rPr lang="en-US" altLang="ja-JP" i="1" dirty="0"/>
              <a:t>OAI-PMH</a:t>
            </a:r>
            <a:r>
              <a:rPr lang="ja-JP" altLang="en-US" i="1" dirty="0" err="1"/>
              <a:t>、</a:t>
            </a:r>
            <a:r>
              <a:rPr lang="en-US" altLang="ja-JP" i="1" dirty="0"/>
              <a:t>SRW</a:t>
            </a:r>
            <a:r>
              <a:rPr lang="ja-JP" altLang="en-US" i="1" dirty="0" err="1"/>
              <a:t>、</a:t>
            </a:r>
            <a:r>
              <a:rPr lang="en-US" altLang="ja-JP" i="1" dirty="0"/>
              <a:t>Z39.50</a:t>
            </a:r>
            <a:r>
              <a:rPr lang="ja-JP" altLang="en-US" i="1" dirty="0"/>
              <a:t>等）</a:t>
            </a:r>
            <a:r>
              <a:rPr lang="ja-JP" altLang="en-US" dirty="0"/>
              <a:t>を使って、</a:t>
            </a:r>
            <a:r>
              <a:rPr lang="en-US" altLang="ja-JP" dirty="0"/>
              <a:t>PORTA</a:t>
            </a:r>
            <a:r>
              <a:rPr lang="ja-JP" altLang="en-US" dirty="0"/>
              <a:t>でメタデータをハーベストするか横断検索できるようにし、 </a:t>
            </a:r>
          </a:p>
          <a:p>
            <a:r>
              <a:rPr lang="ja-JP" altLang="en-US" dirty="0"/>
              <a:t>検索の１つ目は、利用者は、</a:t>
            </a:r>
            <a:r>
              <a:rPr lang="en-US" altLang="ja-JP" dirty="0"/>
              <a:t>PORTA</a:t>
            </a:r>
            <a:r>
              <a:rPr lang="ja-JP" altLang="en-US" dirty="0"/>
              <a:t>の画面の検索窓にキーワードを入れて検索します。</a:t>
            </a:r>
            <a:br>
              <a:rPr lang="ja-JP" altLang="en-US" dirty="0"/>
            </a:br>
            <a:endParaRPr lang="ja-JP" altLang="en-US" dirty="0"/>
          </a:p>
          <a:p>
            <a:r>
              <a:rPr lang="ja-JP" altLang="en-US" dirty="0"/>
              <a:t>２つ目は、直接、</a:t>
            </a:r>
            <a:r>
              <a:rPr lang="en-US" altLang="ja-JP" u="sng" dirty="0"/>
              <a:t>PORTA</a:t>
            </a:r>
            <a:r>
              <a:rPr lang="ja-JP" altLang="en-US" u="sng" dirty="0"/>
              <a:t>の画面</a:t>
            </a:r>
            <a:r>
              <a:rPr lang="en-US" altLang="ja-JP" u="sng" dirty="0"/>
              <a:t>'</a:t>
            </a:r>
            <a:r>
              <a:rPr lang="ja-JP" altLang="en-US" b="1" i="1" u="sng" dirty="0"/>
              <a:t>（</a:t>
            </a:r>
            <a:r>
              <a:rPr lang="en-US" altLang="ja-JP" b="1" i="1" u="sng" dirty="0"/>
              <a:t>GUI</a:t>
            </a:r>
            <a:r>
              <a:rPr lang="ja-JP" altLang="en-US" b="1" i="1" u="sng" dirty="0"/>
              <a:t>）</a:t>
            </a:r>
            <a:r>
              <a:rPr lang="ja-JP" altLang="en-US" b="1" u="sng" dirty="0"/>
              <a:t>を使わず、他のシステムを経由して、</a:t>
            </a:r>
            <a:r>
              <a:rPr lang="en-US" altLang="ja-JP" b="1" u="sng" dirty="0"/>
              <a:t>PORTA</a:t>
            </a:r>
            <a:r>
              <a:rPr lang="ja-JP" altLang="en-US" b="1" u="sng" dirty="0"/>
              <a:t>の検索機能を間接的に利用する方法</a:t>
            </a:r>
            <a:r>
              <a:rPr lang="ja-JP" altLang="en-US" b="1" dirty="0"/>
              <a:t>です。</a:t>
            </a:r>
            <a:r>
              <a:rPr lang="ja-JP" altLang="en-US" dirty="0"/>
              <a:t> </a:t>
            </a:r>
          </a:p>
        </p:txBody>
      </p:sp>
    </p:spTree>
    <p:extLst>
      <p:ext uri="{BB962C8B-B14F-4D97-AF65-F5344CB8AC3E}">
        <p14:creationId xmlns:p14="http://schemas.microsoft.com/office/powerpoint/2010/main" val="497455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p:spPr>
        <p:txBody>
          <a:bodyPr/>
          <a:lstStyle>
            <a:lvl1pPr>
              <a:defRPr kumimoji="1">
                <a:solidFill>
                  <a:schemeClr val="tx1"/>
                </a:solidFill>
                <a:latin typeface="Verdana" panose="020B0604030504040204" pitchFamily="34" charset="0"/>
                <a:ea typeface="ＭＳ Ｐゴシック" panose="020B0600070205080204" pitchFamily="50" charset="-128"/>
              </a:defRPr>
            </a:lvl1pPr>
            <a:lvl2pPr marL="780409" indent="-300157">
              <a:defRPr kumimoji="1">
                <a:solidFill>
                  <a:schemeClr val="tx1"/>
                </a:solidFill>
                <a:latin typeface="Verdana" panose="020B0604030504040204" pitchFamily="34" charset="0"/>
                <a:ea typeface="ＭＳ Ｐゴシック" panose="020B0600070205080204" pitchFamily="50" charset="-128"/>
              </a:defRPr>
            </a:lvl2pPr>
            <a:lvl3pPr marL="1200628" indent="-240125">
              <a:defRPr kumimoji="1">
                <a:solidFill>
                  <a:schemeClr val="tx1"/>
                </a:solidFill>
                <a:latin typeface="Verdana" panose="020B0604030504040204" pitchFamily="34" charset="0"/>
                <a:ea typeface="ＭＳ Ｐゴシック" panose="020B0600070205080204" pitchFamily="50" charset="-128"/>
              </a:defRPr>
            </a:lvl3pPr>
            <a:lvl4pPr marL="1680878" indent="-240125">
              <a:defRPr kumimoji="1">
                <a:solidFill>
                  <a:schemeClr val="tx1"/>
                </a:solidFill>
                <a:latin typeface="Verdana" panose="020B0604030504040204" pitchFamily="34" charset="0"/>
                <a:ea typeface="ＭＳ Ｐゴシック" panose="020B0600070205080204" pitchFamily="50" charset="-128"/>
              </a:defRPr>
            </a:lvl4pPr>
            <a:lvl5pPr marL="2161130" indent="-240125">
              <a:defRPr kumimoji="1">
                <a:solidFill>
                  <a:schemeClr val="tx1"/>
                </a:solidFill>
                <a:latin typeface="Verdana" panose="020B0604030504040204" pitchFamily="34" charset="0"/>
                <a:ea typeface="ＭＳ Ｐゴシック" panose="020B0600070205080204" pitchFamily="50" charset="-128"/>
              </a:defRPr>
            </a:lvl5pPr>
            <a:lvl6pPr marL="2641382" indent="-240125"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3121631" indent="-240125"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601884" indent="-240125"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4082134" indent="-240125"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fld id="{0C233250-B072-40F2-B154-3FF05F90C22F}" type="slidenum">
              <a:rPr lang="en-US" altLang="ja-JP">
                <a:solidFill>
                  <a:srgbClr val="000000"/>
                </a:solidFill>
                <a:latin typeface="Times New Roman" panose="02020603050405020304" pitchFamily="18" charset="0"/>
              </a:rPr>
              <a:pPr/>
              <a:t>35</a:t>
            </a:fld>
            <a:endParaRPr lang="en-US" altLang="ja-JP">
              <a:solidFill>
                <a:srgbClr val="000000"/>
              </a:solidFill>
              <a:latin typeface="Times New Roman" panose="02020603050405020304" pitchFamily="18" charset="0"/>
            </a:endParaRPr>
          </a:p>
        </p:txBody>
      </p:sp>
      <p:sp>
        <p:nvSpPr>
          <p:cNvPr id="14339" name="Rectangle 2"/>
          <p:cNvSpPr>
            <a:spLocks noGrp="1" noRot="1" noChangeAspect="1" noChangeArrowheads="1" noTextEdit="1"/>
          </p:cNvSpPr>
          <p:nvPr>
            <p:ph type="sldImg"/>
          </p:nvPr>
        </p:nvSpPr>
        <p:spPr>
          <a:xfrm>
            <a:off x="731838" y="354013"/>
            <a:ext cx="5262562" cy="2960687"/>
          </a:xfrm>
          <a:ln/>
        </p:spPr>
      </p:sp>
      <p:sp>
        <p:nvSpPr>
          <p:cNvPr id="14340" name="Rectangle 3"/>
          <p:cNvSpPr>
            <a:spLocks noGrp="1" noChangeArrowheads="1"/>
          </p:cNvSpPr>
          <p:nvPr>
            <p:ph type="body" idx="1"/>
          </p:nvPr>
        </p:nvSpPr>
        <p:spPr>
          <a:noFill/>
        </p:spPr>
        <p:txBody>
          <a:bodyPr>
            <a:normAutofit fontScale="92500" lnSpcReduction="10000"/>
          </a:bodyPr>
          <a:lstStyle/>
          <a:p>
            <a:pPr eaLnBrk="1" hangingPunct="1">
              <a:lnSpc>
                <a:spcPct val="90000"/>
              </a:lnSpc>
            </a:pPr>
            <a:r>
              <a:rPr lang="ja-JP" altLang="en-US" dirty="0" smtClean="0">
                <a:solidFill>
                  <a:srgbClr val="FF0000"/>
                </a:solidFill>
              </a:rPr>
              <a:t>次は、実現のための連携イメージ</a:t>
            </a:r>
          </a:p>
          <a:p>
            <a:pPr eaLnBrk="1" hangingPunct="1">
              <a:lnSpc>
                <a:spcPct val="90000"/>
              </a:lnSpc>
            </a:pPr>
            <a:r>
              <a:rPr lang="ja-JP" altLang="en-US" dirty="0" smtClean="0">
                <a:solidFill>
                  <a:srgbClr val="FF0000"/>
                </a:solidFill>
              </a:rPr>
              <a:t>元のシステムは、左の薄い黄色の部分。この凸凹のままでは、ポータルはそれぞれに特化した対応をしなければならない。</a:t>
            </a:r>
          </a:p>
          <a:p>
            <a:pPr eaLnBrk="1" hangingPunct="1">
              <a:lnSpc>
                <a:spcPct val="90000"/>
              </a:lnSpc>
            </a:pPr>
            <a:r>
              <a:rPr lang="ja-JP" altLang="en-US" dirty="0" smtClean="0">
                <a:solidFill>
                  <a:srgbClr val="0033CC"/>
                </a:solidFill>
              </a:rPr>
              <a:t>ここで、</a:t>
            </a:r>
            <a:r>
              <a:rPr lang="ja-JP" altLang="en-US" u="sng" dirty="0" smtClean="0">
                <a:solidFill>
                  <a:srgbClr val="0033CC"/>
                </a:solidFill>
              </a:rPr>
              <a:t>提案するのは、</a:t>
            </a:r>
            <a:r>
              <a:rPr lang="ja-JP" altLang="en-US" u="sng" dirty="0" smtClean="0">
                <a:solidFill>
                  <a:srgbClr val="FF0000"/>
                </a:solidFill>
              </a:rPr>
              <a:t>デジタルアーカイブ側に、共通的な仕様でシステム連携する機能を実装してもらうこと→これをデータプロバイダ化する</a:t>
            </a:r>
            <a:r>
              <a:rPr lang="ja-JP" altLang="en-US" dirty="0" smtClean="0">
                <a:solidFill>
                  <a:srgbClr val="FF0000"/>
                </a:solidFill>
              </a:rPr>
              <a:t>と言っています。</a:t>
            </a:r>
          </a:p>
          <a:p>
            <a:pPr eaLnBrk="1" hangingPunct="1">
              <a:lnSpc>
                <a:spcPct val="90000"/>
              </a:lnSpc>
            </a:pPr>
            <a:r>
              <a:rPr lang="en-US" altLang="ja-JP" dirty="0" smtClean="0"/>
              <a:t>-</a:t>
            </a:r>
            <a:r>
              <a:rPr lang="ja-JP" altLang="en-US" dirty="0" smtClean="0">
                <a:solidFill>
                  <a:srgbClr val="FF0000"/>
                </a:solidFill>
              </a:rPr>
              <a:t>ポータル側は、その共通的な仕様の連携機能を利用して、デジタルアーカイブが持っているメタデータを収集もしくは横断検索する</a:t>
            </a:r>
          </a:p>
          <a:p>
            <a:pPr eaLnBrk="1" hangingPunct="1">
              <a:lnSpc>
                <a:spcPct val="90000"/>
              </a:lnSpc>
            </a:pPr>
            <a:endParaRPr lang="ja-JP" altLang="en-US" dirty="0" smtClean="0">
              <a:solidFill>
                <a:srgbClr val="FF0000"/>
              </a:solidFill>
            </a:endParaRPr>
          </a:p>
          <a:p>
            <a:pPr eaLnBrk="1" hangingPunct="1">
              <a:lnSpc>
                <a:spcPct val="90000"/>
              </a:lnSpc>
            </a:pPr>
            <a:r>
              <a:rPr lang="ja-JP" altLang="en-US" dirty="0" smtClean="0"/>
              <a:t>**システム連携とは？</a:t>
            </a:r>
          </a:p>
          <a:p>
            <a:pPr eaLnBrk="1" hangingPunct="1">
              <a:lnSpc>
                <a:spcPct val="90000"/>
              </a:lnSpc>
            </a:pPr>
            <a:r>
              <a:rPr lang="en-US" altLang="ja-JP" dirty="0" smtClean="0"/>
              <a:t>-</a:t>
            </a:r>
            <a:r>
              <a:rPr lang="ja-JP" altLang="en-US" dirty="0" smtClean="0"/>
              <a:t>検索要求のあったメタデータ等の二次情報を受け渡しする機能</a:t>
            </a:r>
          </a:p>
          <a:p>
            <a:pPr eaLnBrk="1" hangingPunct="1">
              <a:lnSpc>
                <a:spcPct val="90000"/>
              </a:lnSpc>
            </a:pPr>
            <a:r>
              <a:rPr lang="en-US" altLang="ja-JP" dirty="0" smtClean="0"/>
              <a:t>--</a:t>
            </a:r>
            <a:r>
              <a:rPr lang="ja-JP" altLang="en-US" dirty="0" smtClean="0"/>
              <a:t>複数のデジタルアーカイブ内のコンテンツのメタデータを検索して、検索条件に合致したメタデータを閲覧できるようにすること</a:t>
            </a:r>
          </a:p>
          <a:p>
            <a:pPr eaLnBrk="1" hangingPunct="1">
              <a:lnSpc>
                <a:spcPct val="90000"/>
              </a:lnSpc>
            </a:pPr>
            <a:r>
              <a:rPr lang="en-US" altLang="ja-JP" dirty="0" smtClean="0"/>
              <a:t>-</a:t>
            </a:r>
            <a:r>
              <a:rPr lang="ja-JP" altLang="en-US" dirty="0" smtClean="0"/>
              <a:t>検索要求のあった一次情報を受け渡</a:t>
            </a:r>
            <a:r>
              <a:rPr lang="ja-JP" altLang="en-US" dirty="0" err="1" smtClean="0"/>
              <a:t>しす</a:t>
            </a:r>
            <a:r>
              <a:rPr lang="ja-JP" altLang="en-US" dirty="0" smtClean="0"/>
              <a:t>機能</a:t>
            </a:r>
          </a:p>
          <a:p>
            <a:pPr eaLnBrk="1" hangingPunct="1">
              <a:lnSpc>
                <a:spcPct val="90000"/>
              </a:lnSpc>
            </a:pPr>
            <a:r>
              <a:rPr lang="en-US" altLang="ja-JP" dirty="0" smtClean="0"/>
              <a:t>--</a:t>
            </a:r>
            <a:r>
              <a:rPr lang="ja-JP" altLang="en-US" dirty="0" smtClean="0"/>
              <a:t>デジタルアーカイブの検索は、メタデータの一覧を閲覧して絞り込んで、最終的には、その一次情報をデジタルアーカイブから取り出して閲覧できるようにすること</a:t>
            </a:r>
          </a:p>
          <a:p>
            <a:pPr eaLnBrk="1" hangingPunct="1">
              <a:lnSpc>
                <a:spcPct val="90000"/>
              </a:lnSpc>
            </a:pPr>
            <a:r>
              <a:rPr lang="ja-JP" altLang="en-US" dirty="0" smtClean="0"/>
              <a:t>**共通仕様を実装したデータプロバイダが立ち上がるとどうなるのか？</a:t>
            </a:r>
          </a:p>
          <a:p>
            <a:pPr eaLnBrk="1" hangingPunct="1">
              <a:lnSpc>
                <a:spcPct val="90000"/>
              </a:lnSpc>
            </a:pPr>
            <a:r>
              <a:rPr lang="en-US" altLang="ja-JP" dirty="0" smtClean="0"/>
              <a:t>-</a:t>
            </a:r>
            <a:r>
              <a:rPr lang="ja-JP" altLang="en-US" dirty="0" smtClean="0"/>
              <a:t>共通仕様を実装したデータプロバイダは、他のサービスプロバイダ、ポータルで自動的に統合検索の対象にできる</a:t>
            </a:r>
          </a:p>
          <a:p>
            <a:pPr eaLnBrk="1" hangingPunct="1">
              <a:lnSpc>
                <a:spcPct val="90000"/>
              </a:lnSpc>
            </a:pPr>
            <a:r>
              <a:rPr lang="en-US" altLang="ja-JP" dirty="0" smtClean="0"/>
              <a:t>-</a:t>
            </a:r>
            <a:r>
              <a:rPr lang="ja-JP" altLang="en-US" dirty="0" smtClean="0"/>
              <a:t>共通仕様でアクセスできるので、多くの検索エンジンでもインデキシングされるようになり、デジタルアーカイブ内のコンテンツの利活用が進む</a:t>
            </a:r>
          </a:p>
          <a:p>
            <a:pPr eaLnBrk="1" hangingPunct="1">
              <a:lnSpc>
                <a:spcPct val="90000"/>
              </a:lnSpc>
            </a:pPr>
            <a:r>
              <a:rPr lang="ja-JP" altLang="en-US" dirty="0" smtClean="0"/>
              <a:t>**共通仕様にはどんなものがあるか？</a:t>
            </a:r>
          </a:p>
          <a:p>
            <a:pPr eaLnBrk="1" hangingPunct="1">
              <a:lnSpc>
                <a:spcPct val="90000"/>
              </a:lnSpc>
            </a:pPr>
            <a:r>
              <a:rPr lang="en-US" altLang="ja-JP" dirty="0" smtClean="0"/>
              <a:t>--OAI-PMH</a:t>
            </a:r>
          </a:p>
          <a:p>
            <a:pPr eaLnBrk="1" hangingPunct="1">
              <a:lnSpc>
                <a:spcPct val="90000"/>
              </a:lnSpc>
            </a:pPr>
            <a:r>
              <a:rPr lang="en-US" altLang="ja-JP" dirty="0" smtClean="0"/>
              <a:t>--SRW</a:t>
            </a:r>
          </a:p>
          <a:p>
            <a:pPr eaLnBrk="1" hangingPunct="1">
              <a:lnSpc>
                <a:spcPct val="90000"/>
              </a:lnSpc>
            </a:pPr>
            <a:r>
              <a:rPr lang="en-US" altLang="ja-JP" dirty="0" smtClean="0"/>
              <a:t>--RSS</a:t>
            </a:r>
          </a:p>
          <a:p>
            <a:pPr eaLnBrk="1" hangingPunct="1">
              <a:lnSpc>
                <a:spcPct val="90000"/>
              </a:lnSpc>
            </a:pPr>
            <a:r>
              <a:rPr lang="en-US" altLang="ja-JP" dirty="0" smtClean="0"/>
              <a:t>--</a:t>
            </a:r>
            <a:r>
              <a:rPr lang="ja-JP" altLang="en-US" dirty="0" smtClean="0"/>
              <a:t>デジタルコンテンツ送受信の</a:t>
            </a:r>
            <a:r>
              <a:rPr lang="en-US" altLang="ja-JP" dirty="0" smtClean="0"/>
              <a:t>Web</a:t>
            </a:r>
            <a:r>
              <a:rPr lang="ja-JP" altLang="en-US" dirty="0" smtClean="0"/>
              <a:t>サービス仕様</a:t>
            </a:r>
          </a:p>
          <a:p>
            <a:pPr eaLnBrk="1" hangingPunct="1">
              <a:lnSpc>
                <a:spcPct val="90000"/>
              </a:lnSpc>
            </a:pPr>
            <a:endParaRPr lang="ja-JP" altLang="en-US" dirty="0" smtClean="0"/>
          </a:p>
          <a:p>
            <a:pPr eaLnBrk="1" hangingPunct="1">
              <a:lnSpc>
                <a:spcPct val="90000"/>
              </a:lnSpc>
              <a:buFontTx/>
              <a:buChar char="•"/>
            </a:pPr>
            <a:r>
              <a:rPr lang="ja-JP" altLang="en-US" dirty="0" smtClean="0"/>
              <a:t>昨年度、貴重書画像データベース、近代デジタルライブラリー、</a:t>
            </a:r>
            <a:r>
              <a:rPr lang="en-US" altLang="ja-JP" dirty="0" err="1" smtClean="0"/>
              <a:t>Dnavi</a:t>
            </a:r>
            <a:r>
              <a:rPr lang="ja-JP" altLang="en-US" dirty="0" smtClean="0"/>
              <a:t>にメタデータを提供する標準インターフェースを実装していただいた。</a:t>
            </a:r>
          </a:p>
          <a:p>
            <a:pPr eaLnBrk="1" hangingPunct="1">
              <a:lnSpc>
                <a:spcPct val="90000"/>
              </a:lnSpc>
            </a:pPr>
            <a:endParaRPr lang="en-US" altLang="ja-JP" dirty="0" smtClean="0"/>
          </a:p>
        </p:txBody>
      </p:sp>
    </p:spTree>
    <p:extLst>
      <p:ext uri="{BB962C8B-B14F-4D97-AF65-F5344CB8AC3E}">
        <p14:creationId xmlns:p14="http://schemas.microsoft.com/office/powerpoint/2010/main" val="22758009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endParaRPr lang="en-US" altLang="ja-JP">
              <a:solidFill>
                <a:srgbClr val="000000"/>
              </a:solidFill>
            </a:endParaRPr>
          </a:p>
        </p:txBody>
      </p:sp>
      <p:sp>
        <p:nvSpPr>
          <p:cNvPr id="7" name="Rectangle 7"/>
          <p:cNvSpPr>
            <a:spLocks noGrp="1" noChangeArrowheads="1"/>
          </p:cNvSpPr>
          <p:nvPr>
            <p:ph type="sldNum" sz="quarter" idx="5"/>
          </p:nvPr>
        </p:nvSpPr>
        <p:spPr>
          <a:ln/>
        </p:spPr>
        <p:txBody>
          <a:bodyPr/>
          <a:lstStyle/>
          <a:p>
            <a:fld id="{B374A02C-EC55-4D91-A392-1C0AFD6F6725}" type="slidenum">
              <a:rPr lang="en-US" altLang="ja-JP">
                <a:solidFill>
                  <a:srgbClr val="000000"/>
                </a:solidFill>
              </a:rPr>
              <a:pPr/>
              <a:t>36</a:t>
            </a:fld>
            <a:endParaRPr lang="en-US" altLang="ja-JP">
              <a:solidFill>
                <a:srgbClr val="000000"/>
              </a:solidFill>
            </a:endParaRPr>
          </a:p>
        </p:txBody>
      </p:sp>
      <p:sp>
        <p:nvSpPr>
          <p:cNvPr id="791554" name="Rectangle 2"/>
          <p:cNvSpPr>
            <a:spLocks noGrp="1" noRot="1" noChangeAspect="1" noChangeArrowheads="1" noTextEdit="1"/>
          </p:cNvSpPr>
          <p:nvPr>
            <p:ph type="sldImg"/>
          </p:nvPr>
        </p:nvSpPr>
        <p:spPr>
          <a:xfrm>
            <a:off x="-158750" y="801688"/>
            <a:ext cx="7121525" cy="4005262"/>
          </a:xfrm>
          <a:ln/>
        </p:spPr>
      </p:sp>
      <p:sp>
        <p:nvSpPr>
          <p:cNvPr id="791555" name="Rectangle 3"/>
          <p:cNvSpPr>
            <a:spLocks noGrp="1" noChangeArrowheads="1"/>
          </p:cNvSpPr>
          <p:nvPr>
            <p:ph type="body" idx="1"/>
          </p:nvPr>
        </p:nvSpPr>
        <p:spPr>
          <a:xfrm>
            <a:off x="679076" y="5071988"/>
            <a:ext cx="5437392" cy="4805759"/>
          </a:xfrm>
        </p:spPr>
        <p:txBody>
          <a:bodyPr/>
          <a:lstStyle/>
          <a:p>
            <a:r>
              <a:rPr lang="ja-JP" altLang="en-US" b="1" dirty="0"/>
              <a:t>これは参考です</a:t>
            </a:r>
            <a:r>
              <a:rPr lang="en-US" altLang="ja-JP" dirty="0"/>
              <a:t>'</a:t>
            </a:r>
            <a:r>
              <a:rPr lang="ja-JP" altLang="en-US" b="1" i="1" dirty="0" err="1"/>
              <a:t>。</a:t>
            </a:r>
            <a:r>
              <a:rPr lang="en-US" altLang="ja-JP" b="1" i="1" dirty="0"/>
              <a:t>PORTA</a:t>
            </a:r>
            <a:r>
              <a:rPr lang="ja-JP" altLang="en-US" b="1" i="1" dirty="0"/>
              <a:t>において、</a:t>
            </a:r>
            <a:r>
              <a:rPr lang="en-US" altLang="ja-JP" b="1" i="1" dirty="0"/>
              <a:t>'</a:t>
            </a:r>
            <a:r>
              <a:rPr lang="ja-JP" altLang="en-US" dirty="0"/>
              <a:t>メタデータのハーベスト、横断検索のためと、</a:t>
            </a:r>
            <a:r>
              <a:rPr lang="en-US" altLang="ja-JP" dirty="0"/>
              <a:t>PORTA</a:t>
            </a:r>
            <a:r>
              <a:rPr lang="ja-JP" altLang="en-US" dirty="0"/>
              <a:t>の機能を他システムが利用するための</a:t>
            </a:r>
            <a:r>
              <a:rPr lang="ja-JP" altLang="en-US" i="1" u="sng" dirty="0"/>
              <a:t>「</a:t>
            </a:r>
            <a:r>
              <a:rPr lang="ja-JP" altLang="en-US" b="1" i="1" u="sng" dirty="0"/>
              <a:t>共通仕様」として、メタデータの記述要素と通信プロトコルを提示</a:t>
            </a:r>
            <a:r>
              <a:rPr lang="en-US" altLang="ja-JP" i="1" dirty="0"/>
              <a:t>'</a:t>
            </a:r>
            <a:r>
              <a:rPr lang="ja-JP" altLang="en-US" b="1" dirty="0"/>
              <a:t>しています。</a:t>
            </a:r>
            <a:br>
              <a:rPr lang="ja-JP" altLang="en-US" b="1" dirty="0"/>
            </a:br>
            <a:endParaRPr lang="ja-JP" altLang="en-US" dirty="0"/>
          </a:p>
          <a:p>
            <a:r>
              <a:rPr lang="ja-JP" altLang="en-US" dirty="0"/>
              <a:t>一つ一つ説明はしませんが、このように、 </a:t>
            </a:r>
          </a:p>
          <a:p>
            <a:r>
              <a:rPr lang="ja-JP" altLang="en-US" b="1" u="sng" dirty="0"/>
              <a:t>市場で広く普及している、もしくは、普及が見込まれる複数の仕様を可能な限り受け入れられるようにしています。</a:t>
            </a:r>
          </a:p>
        </p:txBody>
      </p:sp>
    </p:spTree>
    <p:extLst>
      <p:ext uri="{BB962C8B-B14F-4D97-AF65-F5344CB8AC3E}">
        <p14:creationId xmlns:p14="http://schemas.microsoft.com/office/powerpoint/2010/main" val="16869738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nSpc>
                <a:spcPct val="90000"/>
              </a:lnSpc>
            </a:pPr>
            <a:r>
              <a:rPr lang="ja-JP" altLang="en-US" sz="2500" dirty="0"/>
              <a:t>■統合検索への賛同を得ること</a:t>
            </a:r>
            <a:endParaRPr lang="en-US" altLang="ja-JP" sz="2500" dirty="0"/>
          </a:p>
          <a:p>
            <a:pPr>
              <a:lnSpc>
                <a:spcPct val="90000"/>
              </a:lnSpc>
            </a:pPr>
            <a:r>
              <a:rPr lang="ja-JP" altLang="en-US" sz="2100" dirty="0"/>
              <a:t>大きな意義は、各機関のコンテンツの利活用が促進されること</a:t>
            </a:r>
            <a:endParaRPr lang="en-US" altLang="ja-JP" sz="2100" dirty="0"/>
          </a:p>
          <a:p>
            <a:pPr>
              <a:lnSpc>
                <a:spcPct val="90000"/>
              </a:lnSpc>
            </a:pPr>
            <a:r>
              <a:rPr lang="ja-JP" altLang="en-US" sz="2100" dirty="0"/>
              <a:t>利用者の利便性が向上すること</a:t>
            </a:r>
            <a:endParaRPr lang="en-US" altLang="ja-JP" sz="2100" dirty="0"/>
          </a:p>
          <a:p>
            <a:pPr>
              <a:lnSpc>
                <a:spcPct val="90000"/>
              </a:lnSpc>
            </a:pPr>
            <a:r>
              <a:rPr lang="ja-JP" altLang="en-US" sz="2100" dirty="0"/>
              <a:t>実際には、</a:t>
            </a:r>
            <a:endParaRPr lang="en-US" altLang="ja-JP" sz="2100" dirty="0"/>
          </a:p>
          <a:p>
            <a:pPr>
              <a:lnSpc>
                <a:spcPct val="90000"/>
              </a:lnSpc>
            </a:pPr>
            <a:r>
              <a:rPr lang="ja-JP" altLang="en-US" sz="2100" u="sng" dirty="0">
                <a:solidFill>
                  <a:srgbClr val="C00000"/>
                </a:solidFill>
              </a:rPr>
              <a:t>　</a:t>
            </a:r>
            <a:r>
              <a:rPr lang="ja-JP" altLang="en-US" sz="1900" u="sng" dirty="0">
                <a:solidFill>
                  <a:srgbClr val="C00000"/>
                </a:solidFill>
              </a:rPr>
              <a:t>サービスが横取りされると誤解される</a:t>
            </a:r>
            <a:endParaRPr lang="en-US" altLang="ja-JP" sz="1900" u="sng" dirty="0">
              <a:solidFill>
                <a:srgbClr val="C00000"/>
              </a:solidFill>
            </a:endParaRPr>
          </a:p>
          <a:p>
            <a:pPr>
              <a:lnSpc>
                <a:spcPct val="90000"/>
              </a:lnSpc>
            </a:pPr>
            <a:r>
              <a:rPr lang="ja-JP" altLang="en-US" sz="1900" u="sng" dirty="0">
                <a:solidFill>
                  <a:srgbClr val="C00000"/>
                </a:solidFill>
              </a:rPr>
              <a:t>　アクセスが増えることを不安視する</a:t>
            </a:r>
          </a:p>
          <a:p>
            <a:pPr>
              <a:lnSpc>
                <a:spcPct val="90000"/>
              </a:lnSpc>
            </a:pPr>
            <a:r>
              <a:rPr lang="ja-JP" altLang="en-US" sz="2500" dirty="0"/>
              <a:t>■標準プロトコルの実装</a:t>
            </a:r>
            <a:endParaRPr lang="en-US" altLang="ja-JP" sz="2500" dirty="0"/>
          </a:p>
          <a:p>
            <a:pPr>
              <a:lnSpc>
                <a:spcPct val="90000"/>
              </a:lnSpc>
            </a:pPr>
            <a:r>
              <a:rPr lang="ja-JP" altLang="en-US" sz="2100" u="sng" dirty="0">
                <a:solidFill>
                  <a:srgbClr val="C00000"/>
                </a:solidFill>
              </a:rPr>
              <a:t>ほとんどのサイトで、外部提供インタフェースを持っていない</a:t>
            </a:r>
            <a:endParaRPr lang="en-US" altLang="ja-JP" sz="2100" u="sng" dirty="0">
              <a:solidFill>
                <a:srgbClr val="C00000"/>
              </a:solidFill>
            </a:endParaRPr>
          </a:p>
          <a:p>
            <a:pPr>
              <a:lnSpc>
                <a:spcPct val="90000"/>
              </a:lnSpc>
            </a:pPr>
            <a:r>
              <a:rPr lang="ja-JP" altLang="en-US" sz="2100" dirty="0"/>
              <a:t>サイト側に実装が必要で、その費用が捻出できない</a:t>
            </a:r>
          </a:p>
          <a:p>
            <a:pPr>
              <a:lnSpc>
                <a:spcPct val="90000"/>
              </a:lnSpc>
            </a:pPr>
            <a:r>
              <a:rPr lang="ja-JP" altLang="en-US" sz="2500" dirty="0"/>
              <a:t>■メタデータのマッピングの調整</a:t>
            </a:r>
            <a:endParaRPr lang="en-US" altLang="ja-JP" sz="2500" dirty="0"/>
          </a:p>
          <a:p>
            <a:pPr>
              <a:lnSpc>
                <a:spcPct val="90000"/>
              </a:lnSpc>
            </a:pPr>
            <a:r>
              <a:rPr lang="ja-JP" altLang="en-US" sz="2100" dirty="0"/>
              <a:t>ダブリンコアをベースにした記述要素を使っていても、使い方がそれぞれまちまち</a:t>
            </a:r>
            <a:endParaRPr lang="en-US" altLang="ja-JP" sz="2100" dirty="0"/>
          </a:p>
          <a:p>
            <a:pPr>
              <a:lnSpc>
                <a:spcPct val="90000"/>
              </a:lnSpc>
            </a:pPr>
            <a:r>
              <a:rPr lang="ja-JP" altLang="en-US" sz="2100" dirty="0"/>
              <a:t>同じ要素を使っていても、記述規則が異なり、同じ内容として認識できない</a:t>
            </a:r>
            <a:endParaRPr lang="en-US" altLang="ja-JP" sz="2100" dirty="0"/>
          </a:p>
          <a:p>
            <a:pPr>
              <a:lnSpc>
                <a:spcPct val="90000"/>
              </a:lnSpc>
            </a:pPr>
            <a:r>
              <a:rPr lang="ja-JP" altLang="en-US" sz="1900" b="1" u="sng" dirty="0"/>
              <a:t>特に、</a:t>
            </a:r>
            <a:r>
              <a:rPr lang="ja-JP" altLang="en-US" sz="1900" b="1" u="sng" dirty="0">
                <a:solidFill>
                  <a:srgbClr val="C00000"/>
                </a:solidFill>
              </a:rPr>
              <a:t>横断検索先は、表記のゆれをカバーできない（横断検索先のシステムに依存）</a:t>
            </a:r>
            <a:endParaRPr lang="en-US" altLang="ja-JP" sz="1900" b="1" u="sng" dirty="0">
              <a:solidFill>
                <a:srgbClr val="C00000"/>
              </a:solidFill>
            </a:endParaRPr>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37</a:t>
            </a:fld>
            <a:endParaRPr kumimoji="1" lang="ja-JP" altLang="en-US"/>
          </a:p>
        </p:txBody>
      </p:sp>
    </p:spTree>
    <p:extLst>
      <p:ext uri="{BB962C8B-B14F-4D97-AF65-F5344CB8AC3E}">
        <p14:creationId xmlns:p14="http://schemas.microsoft.com/office/powerpoint/2010/main" val="16762869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ja-JP">
                <a:solidFill>
                  <a:srgbClr val="000000"/>
                </a:solidFill>
              </a:rPr>
              <a:t>総合目録ネットワーク参加館フォーラム</a:t>
            </a:r>
          </a:p>
        </p:txBody>
      </p:sp>
      <p:sp>
        <p:nvSpPr>
          <p:cNvPr id="6" name="Rectangle 6"/>
          <p:cNvSpPr>
            <a:spLocks noGrp="1" noChangeArrowheads="1"/>
          </p:cNvSpPr>
          <p:nvPr>
            <p:ph type="ftr" sz="quarter" idx="4"/>
          </p:nvPr>
        </p:nvSpPr>
        <p:spPr>
          <a:ln/>
        </p:spPr>
        <p:txBody>
          <a:bodyPr/>
          <a:lstStyle/>
          <a:p>
            <a:r>
              <a:rPr lang="en-US" altLang="ja-JP">
                <a:solidFill>
                  <a:srgbClr val="000000"/>
                </a:solidFill>
              </a:rPr>
              <a:t>National Diet Library (NDL)</a:t>
            </a:r>
          </a:p>
        </p:txBody>
      </p:sp>
      <p:sp>
        <p:nvSpPr>
          <p:cNvPr id="7" name="Rectangle 7"/>
          <p:cNvSpPr>
            <a:spLocks noGrp="1" noChangeArrowheads="1"/>
          </p:cNvSpPr>
          <p:nvPr>
            <p:ph type="sldNum" sz="quarter" idx="5"/>
          </p:nvPr>
        </p:nvSpPr>
        <p:spPr>
          <a:ln/>
        </p:spPr>
        <p:txBody>
          <a:bodyPr/>
          <a:lstStyle/>
          <a:p>
            <a:fld id="{8A1C14D8-B785-47A7-9396-0C2B24B51440}" type="slidenum">
              <a:rPr lang="en-US" altLang="ja-JP">
                <a:solidFill>
                  <a:srgbClr val="000000"/>
                </a:solidFill>
              </a:rPr>
              <a:pPr/>
              <a:t>38</a:t>
            </a:fld>
            <a:endParaRPr lang="en-US" altLang="ja-JP">
              <a:solidFill>
                <a:srgbClr val="000000"/>
              </a:solidFill>
            </a:endParaRPr>
          </a:p>
        </p:txBody>
      </p:sp>
      <p:sp>
        <p:nvSpPr>
          <p:cNvPr id="455682" name="Rectangle 2"/>
          <p:cNvSpPr>
            <a:spLocks noGrp="1" noRot="1" noChangeAspect="1" noChangeArrowheads="1" noTextEdit="1"/>
          </p:cNvSpPr>
          <p:nvPr>
            <p:ph type="sldImg"/>
          </p:nvPr>
        </p:nvSpPr>
        <p:spPr>
          <a:ln/>
        </p:spPr>
      </p:sp>
      <p:sp>
        <p:nvSpPr>
          <p:cNvPr id="455683" name="Rectangle 3"/>
          <p:cNvSpPr>
            <a:spLocks noGrp="1" noChangeArrowheads="1"/>
          </p:cNvSpPr>
          <p:nvPr>
            <p:ph type="body" idx="1"/>
          </p:nvPr>
        </p:nvSpPr>
        <p:spPr/>
        <p:txBody>
          <a:bodyPr/>
          <a:lstStyle/>
          <a:p>
            <a:r>
              <a:rPr lang="ja-JP" altLang="en-US" sz="1100" u="sng" dirty="0"/>
              <a:t>■蔵書管理指向からサービス指向へ</a:t>
            </a:r>
            <a:endParaRPr lang="en-US" altLang="ja-JP" sz="1100" u="sng" dirty="0"/>
          </a:p>
          <a:p>
            <a:r>
              <a:rPr lang="ja-JP" altLang="en-US" sz="1100" dirty="0"/>
              <a:t>・図書館システム内で利用者を囲いこむ必要はない、</a:t>
            </a:r>
            <a:endParaRPr lang="en-US" altLang="ja-JP" sz="1100" dirty="0"/>
          </a:p>
          <a:p>
            <a:r>
              <a:rPr lang="ja-JP" altLang="en-US" sz="1100" dirty="0"/>
              <a:t>・</a:t>
            </a:r>
            <a:r>
              <a:rPr lang="ja-JP" altLang="en-US" sz="1100" u="sng" dirty="0"/>
              <a:t>他のシステムに任せられる部分は任せてよい、</a:t>
            </a:r>
            <a:endParaRPr lang="en-US" altLang="ja-JP" sz="1100" u="sng" dirty="0"/>
          </a:p>
          <a:p>
            <a:r>
              <a:rPr lang="ja-JP" altLang="en-US" sz="1100" dirty="0"/>
              <a:t>・必ずしも図書館システムはトータルシステムでなくてもよい、</a:t>
            </a:r>
          </a:p>
          <a:p>
            <a:r>
              <a:rPr lang="ja-JP" altLang="en-US" sz="1100" u="sng" dirty="0"/>
              <a:t>■利用者、関係機関との関係の緊密化</a:t>
            </a:r>
            <a:endParaRPr lang="en-US" altLang="ja-JP" sz="1100" u="sng" dirty="0"/>
          </a:p>
          <a:p>
            <a:r>
              <a:rPr lang="ja-JP" altLang="en-US" sz="1100" dirty="0"/>
              <a:t>●ユーザの情報利用行動の客観的把握</a:t>
            </a:r>
            <a:endParaRPr lang="en-US" altLang="ja-JP" sz="1100" dirty="0"/>
          </a:p>
          <a:p>
            <a:r>
              <a:rPr lang="ja-JP" altLang="en-US" sz="1100" dirty="0"/>
              <a:t>★利用者満足の向上のために、マーケティング手法の一つである</a:t>
            </a:r>
            <a:r>
              <a:rPr lang="en-US" altLang="ja-JP" sz="1100" dirty="0"/>
              <a:t>CRM</a:t>
            </a:r>
            <a:r>
              <a:rPr lang="ja-JP" altLang="en-US" sz="1100" dirty="0"/>
              <a:t>の適用</a:t>
            </a:r>
            <a:endParaRPr lang="en-US" altLang="ja-JP" sz="1100" dirty="0"/>
          </a:p>
          <a:p>
            <a:r>
              <a:rPr lang="ja-JP" altLang="en-US" sz="1100" dirty="0"/>
              <a:t>・利用者に関わる情報の蓄積が重要であり、図書館を中心とした利用者参加型の情報コミュニティの構築が必要である。</a:t>
            </a:r>
            <a:endParaRPr lang="en-US" altLang="ja-JP" sz="1100" dirty="0"/>
          </a:p>
          <a:p>
            <a:r>
              <a:rPr lang="ja-JP" altLang="en-US" sz="1100" dirty="0"/>
              <a:t>・蓄積された大量の利用者情報の中から有用な情報を抽出（データマイニング）することで集合知の活用も可能になる。</a:t>
            </a:r>
            <a:endParaRPr lang="en-US" altLang="ja-JP" sz="1100" dirty="0"/>
          </a:p>
          <a:p>
            <a:r>
              <a:rPr lang="ja-JP" altLang="en-US" sz="1100" dirty="0"/>
              <a:t>★利用者と図書館蔵書のマッチングを支援</a:t>
            </a:r>
            <a:endParaRPr lang="en-US" altLang="ja-JP" sz="1100" dirty="0"/>
          </a:p>
          <a:p>
            <a:r>
              <a:rPr lang="ja-JP" altLang="en-US" sz="1100" dirty="0"/>
              <a:t>・紙媒体資料が当分の間電子媒体と共存することが予想されるなかで、利用者と紙媒体資料をいかにうまくマッチングさせるかが今後も重要である。このマッチングを支援するために、図書館システムの要件として、</a:t>
            </a:r>
            <a:endParaRPr lang="en-US" altLang="ja-JP" sz="1100" dirty="0"/>
          </a:p>
          <a:p>
            <a:r>
              <a:rPr lang="ja-JP" altLang="en-US" sz="1100" dirty="0"/>
              <a:t>・</a:t>
            </a:r>
            <a:r>
              <a:rPr lang="en-US" altLang="ja-JP" sz="1100" dirty="0"/>
              <a:t>Google </a:t>
            </a:r>
            <a:r>
              <a:rPr lang="ja-JP" altLang="en-US" sz="1100" dirty="0"/>
              <a:t>から図書館蔵書へのアクセスを可能にする、</a:t>
            </a:r>
            <a:endParaRPr lang="en-US" altLang="ja-JP" sz="1100" dirty="0"/>
          </a:p>
          <a:p>
            <a:r>
              <a:rPr lang="ja-JP" altLang="en-US" sz="1100" dirty="0"/>
              <a:t>・利用者個人への直接サービスを志向する、</a:t>
            </a:r>
            <a:endParaRPr lang="en-US" altLang="ja-JP" sz="1100" dirty="0"/>
          </a:p>
          <a:p>
            <a:r>
              <a:rPr lang="ja-JP" altLang="en-US" sz="1100" dirty="0"/>
              <a:t>・サービスをパーソナライズする、</a:t>
            </a:r>
            <a:endParaRPr lang="en-US" altLang="ja-JP" sz="1100" dirty="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sz="1100" u="sng" dirty="0" smtClean="0"/>
              <a:t>●</a:t>
            </a:r>
            <a:r>
              <a:rPr lang="ja-JP" altLang="en-US" sz="2800" u="sng" dirty="0" smtClean="0">
                <a:solidFill>
                  <a:srgbClr val="C00000"/>
                </a:solidFill>
              </a:rPr>
              <a:t>関係機関が連携・分担してサービスを提供</a:t>
            </a:r>
            <a:endParaRPr lang="en-US" altLang="ja-JP" sz="1100" u="sng" dirty="0"/>
          </a:p>
          <a:p>
            <a:r>
              <a:rPr lang="ja-JP" altLang="en-US" sz="1100" dirty="0"/>
              <a:t>・必要なサービスの特定と、既存のサービスとの統合・切り分け・連携</a:t>
            </a:r>
          </a:p>
          <a:p>
            <a:endParaRPr lang="en-US" altLang="ja-JP" sz="1100" dirty="0"/>
          </a:p>
        </p:txBody>
      </p:sp>
    </p:spTree>
    <p:extLst>
      <p:ext uri="{BB962C8B-B14F-4D97-AF65-F5344CB8AC3E}">
        <p14:creationId xmlns:p14="http://schemas.microsoft.com/office/powerpoint/2010/main" val="25254975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ja-JP">
                <a:solidFill>
                  <a:srgbClr val="000000"/>
                </a:solidFill>
              </a:rPr>
              <a:t>総合目録ネットワーク参加館フォーラム</a:t>
            </a:r>
          </a:p>
        </p:txBody>
      </p:sp>
      <p:sp>
        <p:nvSpPr>
          <p:cNvPr id="6" name="Rectangle 6"/>
          <p:cNvSpPr>
            <a:spLocks noGrp="1" noChangeArrowheads="1"/>
          </p:cNvSpPr>
          <p:nvPr>
            <p:ph type="ftr" sz="quarter" idx="4"/>
          </p:nvPr>
        </p:nvSpPr>
        <p:spPr>
          <a:ln/>
        </p:spPr>
        <p:txBody>
          <a:bodyPr/>
          <a:lstStyle/>
          <a:p>
            <a:r>
              <a:rPr lang="en-US" altLang="ja-JP">
                <a:solidFill>
                  <a:srgbClr val="000000"/>
                </a:solidFill>
              </a:rPr>
              <a:t>National Diet Library (NDL)</a:t>
            </a:r>
          </a:p>
        </p:txBody>
      </p:sp>
      <p:sp>
        <p:nvSpPr>
          <p:cNvPr id="7" name="Rectangle 7"/>
          <p:cNvSpPr>
            <a:spLocks noGrp="1" noChangeArrowheads="1"/>
          </p:cNvSpPr>
          <p:nvPr>
            <p:ph type="sldNum" sz="quarter" idx="5"/>
          </p:nvPr>
        </p:nvSpPr>
        <p:spPr>
          <a:ln/>
        </p:spPr>
        <p:txBody>
          <a:bodyPr/>
          <a:lstStyle/>
          <a:p>
            <a:fld id="{14CC894B-9A8F-4E03-A8EA-9223EA4E8261}" type="slidenum">
              <a:rPr lang="en-US" altLang="ja-JP">
                <a:solidFill>
                  <a:srgbClr val="000000"/>
                </a:solidFill>
              </a:rPr>
              <a:pPr/>
              <a:t>39</a:t>
            </a:fld>
            <a:endParaRPr lang="en-US" altLang="ja-JP">
              <a:solidFill>
                <a:srgbClr val="000000"/>
              </a:solidFill>
            </a:endParaRPr>
          </a:p>
        </p:txBody>
      </p:sp>
      <p:sp>
        <p:nvSpPr>
          <p:cNvPr id="456706" name="Rectangle 2"/>
          <p:cNvSpPr>
            <a:spLocks noGrp="1" noRot="1" noChangeAspect="1" noChangeArrowheads="1" noTextEdit="1"/>
          </p:cNvSpPr>
          <p:nvPr>
            <p:ph type="sldImg"/>
          </p:nvPr>
        </p:nvSpPr>
        <p:spPr>
          <a:ln/>
        </p:spPr>
      </p:sp>
      <p:sp>
        <p:nvSpPr>
          <p:cNvPr id="456707" name="Rectangle 3"/>
          <p:cNvSpPr>
            <a:spLocks noGrp="1" noChangeArrowheads="1"/>
          </p:cNvSpPr>
          <p:nvPr>
            <p:ph type="body" idx="1"/>
          </p:nvPr>
        </p:nvSpPr>
        <p:spPr/>
        <p:txBody>
          <a:bodyPr/>
          <a:lstStyle/>
          <a:p>
            <a:r>
              <a:rPr lang="ja-JP" altLang="en-US" dirty="0" smtClean="0"/>
              <a:t>■集合</a:t>
            </a:r>
            <a:r>
              <a:rPr lang="ja-JP" altLang="en-US" dirty="0"/>
              <a:t>知を利用する</a:t>
            </a:r>
            <a:r>
              <a:rPr lang="en-US" altLang="ja-JP" dirty="0"/>
              <a:t>Web2.0</a:t>
            </a:r>
            <a:r>
              <a:rPr lang="ja-JP" altLang="en-US" dirty="0"/>
              <a:t>から、意味的情報の相互利用の</a:t>
            </a:r>
            <a:r>
              <a:rPr lang="en-US" altLang="ja-JP" dirty="0"/>
              <a:t>Web3.0</a:t>
            </a:r>
            <a:r>
              <a:rPr lang="ja-JP" altLang="en-US" dirty="0" smtClean="0"/>
              <a:t>へ</a:t>
            </a:r>
            <a:endParaRPr lang="en-US" altLang="ja-JP" dirty="0" smtClean="0"/>
          </a:p>
          <a:p>
            <a:r>
              <a:rPr lang="ja-JP" altLang="en-US" dirty="0" smtClean="0"/>
              <a:t>￥</a:t>
            </a:r>
            <a:r>
              <a:rPr lang="en-US" altLang="ja-JP" dirty="0" smtClean="0"/>
              <a:t>Web2.0</a:t>
            </a:r>
            <a:r>
              <a:rPr lang="ja-JP" altLang="en-US" dirty="0"/>
              <a:t>：</a:t>
            </a:r>
            <a:r>
              <a:rPr lang="en-US" altLang="ja-JP" dirty="0"/>
              <a:t>Blog</a:t>
            </a:r>
            <a:r>
              <a:rPr lang="ja-JP" altLang="en-US" dirty="0" err="1"/>
              <a:t>、</a:t>
            </a:r>
            <a:r>
              <a:rPr lang="en-US" altLang="ja-JP" dirty="0" err="1"/>
              <a:t>Forksonomy</a:t>
            </a:r>
            <a:r>
              <a:rPr lang="ja-JP" altLang="en-US" dirty="0" err="1"/>
              <a:t>、</a:t>
            </a:r>
            <a:r>
              <a:rPr lang="en-US" altLang="ja-JP" dirty="0"/>
              <a:t>Ajax</a:t>
            </a:r>
            <a:r>
              <a:rPr lang="ja-JP" altLang="en-US" dirty="0" err="1"/>
              <a:t>、</a:t>
            </a:r>
            <a:r>
              <a:rPr lang="en-US" altLang="ja-JP" dirty="0"/>
              <a:t>Mashup</a:t>
            </a:r>
            <a:r>
              <a:rPr lang="ja-JP" altLang="en-US" dirty="0" err="1"/>
              <a:t>、</a:t>
            </a:r>
            <a:r>
              <a:rPr lang="en-US" altLang="ja-JP" dirty="0"/>
              <a:t>Long </a:t>
            </a:r>
            <a:r>
              <a:rPr lang="en-US" altLang="ja-JP" dirty="0" smtClean="0"/>
              <a:t>Tail</a:t>
            </a:r>
          </a:p>
          <a:p>
            <a:r>
              <a:rPr lang="ja-JP" altLang="en-US" dirty="0" smtClean="0"/>
              <a:t>・</a:t>
            </a:r>
            <a:r>
              <a:rPr lang="en-US" altLang="ja-JP" dirty="0" smtClean="0"/>
              <a:t>Web3.0</a:t>
            </a:r>
            <a:r>
              <a:rPr lang="ja-JP" altLang="en-US" dirty="0"/>
              <a:t>：</a:t>
            </a:r>
            <a:r>
              <a:rPr lang="en-US" altLang="ja-JP" dirty="0"/>
              <a:t>RDF</a:t>
            </a:r>
            <a:r>
              <a:rPr lang="ja-JP" altLang="en-US" dirty="0" err="1"/>
              <a:t>、</a:t>
            </a:r>
            <a:r>
              <a:rPr lang="en-US" altLang="ja-JP" dirty="0"/>
              <a:t>SKOS</a:t>
            </a:r>
            <a:r>
              <a:rPr lang="ja-JP" altLang="en-US" dirty="0" err="1"/>
              <a:t>、</a:t>
            </a:r>
            <a:r>
              <a:rPr lang="ja-JP" altLang="en-US" dirty="0"/>
              <a:t>オントロジー、</a:t>
            </a:r>
            <a:r>
              <a:rPr lang="en-US" altLang="ja-JP" dirty="0"/>
              <a:t>GRDDL</a:t>
            </a:r>
            <a:r>
              <a:rPr lang="ja-JP" altLang="en-US" dirty="0" err="1"/>
              <a:t>、</a:t>
            </a:r>
            <a:r>
              <a:rPr lang="en-US" altLang="ja-JP" dirty="0"/>
              <a:t>SPARQL</a:t>
            </a:r>
          </a:p>
          <a:p>
            <a:r>
              <a:rPr lang="ja-JP" altLang="en-US" dirty="0"/>
              <a:t>ウェブサービスの協調によるサービス提供へ</a:t>
            </a:r>
          </a:p>
          <a:p>
            <a:r>
              <a:rPr lang="ja-JP" altLang="en-US" dirty="0" smtClean="0"/>
              <a:t>■関係</a:t>
            </a:r>
            <a:r>
              <a:rPr lang="ja-JP" altLang="en-US" dirty="0"/>
              <a:t>機関による共同構築、オープンソースの利用、マッシュアップによるサービス構築</a:t>
            </a:r>
          </a:p>
          <a:p>
            <a:r>
              <a:rPr lang="ja-JP" altLang="en-US" dirty="0" smtClean="0"/>
              <a:t>■ボーンデジタル</a:t>
            </a:r>
            <a:r>
              <a:rPr lang="ja-JP" altLang="en-US" dirty="0"/>
              <a:t>を含めた蔵書構築、総合</a:t>
            </a:r>
            <a:r>
              <a:rPr lang="ja-JP" altLang="en-US" dirty="0" smtClean="0"/>
              <a:t>目録</a:t>
            </a:r>
            <a:endParaRPr lang="en-US" altLang="ja-JP" dirty="0" smtClean="0"/>
          </a:p>
          <a:p>
            <a:r>
              <a:rPr lang="ja-JP" altLang="en-US" dirty="0" smtClean="0"/>
              <a:t>・全国的</a:t>
            </a:r>
            <a:r>
              <a:rPr lang="ja-JP" altLang="en-US" dirty="0"/>
              <a:t>なシステムの第一義の目的は、メタデータの提供基盤にあり、その際図書・雑誌における所蔵のほかに、電子情報資源のライセンス（利用権）等を管理できることが不可欠である</a:t>
            </a:r>
            <a:r>
              <a:rPr lang="ja-JP" altLang="en-US" dirty="0" smtClean="0"/>
              <a:t>。</a:t>
            </a:r>
            <a:endParaRPr lang="en-US" altLang="ja-JP" dirty="0" smtClean="0"/>
          </a:p>
          <a:p>
            <a:r>
              <a:rPr lang="ja-JP" altLang="en-US" dirty="0" smtClean="0"/>
              <a:t>・サービス</a:t>
            </a:r>
            <a:r>
              <a:rPr lang="ja-JP" altLang="en-US" dirty="0"/>
              <a:t>の迅速化・業務の省力化を可能にするためには、メタデータを発生源に近い所で作成することを基本とすべきである</a:t>
            </a:r>
            <a:r>
              <a:rPr lang="ja-JP" altLang="en-US" dirty="0" smtClean="0"/>
              <a:t>。</a:t>
            </a:r>
            <a:endParaRPr lang="en-US" altLang="ja-JP" dirty="0" smtClean="0"/>
          </a:p>
          <a:p>
            <a:r>
              <a:rPr lang="ja-JP" altLang="en-US" dirty="0" smtClean="0"/>
              <a:t>・メタデータ</a:t>
            </a:r>
            <a:r>
              <a:rPr lang="ja-JP" altLang="en-US" dirty="0"/>
              <a:t>を軸にした各種サービスのホスティングが中小規模大学にとって有効なサービスになる</a:t>
            </a:r>
            <a:r>
              <a:rPr lang="ja-JP" altLang="en-US" dirty="0" smtClean="0"/>
              <a:t>。</a:t>
            </a:r>
            <a:endParaRPr lang="en-US" altLang="ja-JP" dirty="0" smtClean="0"/>
          </a:p>
          <a:p>
            <a:r>
              <a:rPr lang="ja-JP" altLang="en-US" dirty="0" smtClean="0"/>
              <a:t>・将来的</a:t>
            </a:r>
            <a:r>
              <a:rPr lang="ja-JP" altLang="en-US" dirty="0"/>
              <a:t>には、目録を利用者側の視点から見直すモデル（</a:t>
            </a:r>
            <a:r>
              <a:rPr lang="en-US" altLang="ja-JP" dirty="0" smtClean="0"/>
              <a:t>FRBR</a:t>
            </a:r>
            <a:r>
              <a:rPr lang="ja-JP" altLang="en-US" dirty="0" smtClean="0"/>
              <a:t>）</a:t>
            </a:r>
            <a:r>
              <a:rPr lang="ja-JP" altLang="en-US" dirty="0"/>
              <a:t>に基づくメタデータの再構築も検討課題である。</a:t>
            </a:r>
          </a:p>
          <a:p>
            <a:endParaRPr lang="en-US" altLang="ja-JP" dirty="0"/>
          </a:p>
        </p:txBody>
      </p:sp>
    </p:spTree>
    <p:extLst>
      <p:ext uri="{BB962C8B-B14F-4D97-AF65-F5344CB8AC3E}">
        <p14:creationId xmlns:p14="http://schemas.microsoft.com/office/powerpoint/2010/main" val="12893987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2500" dirty="0"/>
              <a:t>長尾先生が館長に就任されていたころ。</a:t>
            </a:r>
            <a:endParaRPr lang="en-US" altLang="ja-JP" sz="2500" dirty="0"/>
          </a:p>
          <a:p>
            <a:r>
              <a:rPr lang="ja-JP" altLang="en-US" sz="2500" dirty="0"/>
              <a:t>電子図書館関連の事業が加速された。</a:t>
            </a:r>
            <a:endParaRPr lang="en-US" altLang="ja-JP" sz="2500" dirty="0"/>
          </a:p>
          <a:p>
            <a:r>
              <a:rPr lang="ja-JP" altLang="en-US" sz="2500" dirty="0"/>
              <a:t>デジタル化、デジタル化資料の二次利用、インターネット情報の収集、オンライン資料の収集、図書館送信サービス、リサーチナビ、</a:t>
            </a:r>
            <a:r>
              <a:rPr lang="en-US" altLang="ja-JP" sz="2500" dirty="0"/>
              <a:t>NDL</a:t>
            </a:r>
            <a:r>
              <a:rPr lang="ja-JP" altLang="en-US" sz="2500" dirty="0"/>
              <a:t>サーチ、日中韓翻訳機能</a:t>
            </a:r>
            <a:endParaRPr lang="en-US" altLang="ja-JP" sz="2500" dirty="0"/>
          </a:p>
          <a:p>
            <a:r>
              <a:rPr lang="ja-JP" altLang="en-US" sz="2500" dirty="0"/>
              <a:t>～～～</a:t>
            </a:r>
            <a:endParaRPr lang="en-US" altLang="ja-JP" sz="2500" dirty="0"/>
          </a:p>
          <a:p>
            <a:r>
              <a:rPr lang="en-US" altLang="ja-JP" sz="2500" dirty="0"/>
              <a:t>2008/6: </a:t>
            </a:r>
            <a:r>
              <a:rPr lang="ja-JP" altLang="en-US" sz="2500" dirty="0"/>
              <a:t>知財計画</a:t>
            </a:r>
            <a:r>
              <a:rPr lang="en-US" altLang="ja-JP" sz="2500" dirty="0"/>
              <a:t>2008(</a:t>
            </a:r>
            <a:r>
              <a:rPr lang="ja-JP" altLang="en-US" sz="2500" dirty="0"/>
              <a:t>知的財産戦略本部</a:t>
            </a:r>
            <a:r>
              <a:rPr lang="en-US" altLang="ja-JP" sz="2500" dirty="0"/>
              <a:t>)</a:t>
            </a:r>
          </a:p>
          <a:p>
            <a:r>
              <a:rPr lang="en-US" altLang="ja-JP" sz="2500" dirty="0"/>
              <a:t>2009/5: </a:t>
            </a:r>
            <a:r>
              <a:rPr lang="ja-JP" altLang="en-US" sz="2500" dirty="0"/>
              <a:t>大規模デジタル化の実施開始（補正予算）</a:t>
            </a:r>
          </a:p>
          <a:p>
            <a:r>
              <a:rPr lang="en-US" altLang="ja-JP" sz="2500" dirty="0"/>
              <a:t>2009/10: </a:t>
            </a:r>
            <a:r>
              <a:rPr lang="ja-JP" altLang="en-US" sz="2500" dirty="0"/>
              <a:t>日中韓電子図書館イニシアティブ協定締結</a:t>
            </a:r>
          </a:p>
          <a:p>
            <a:pPr lvl="1"/>
            <a:r>
              <a:rPr lang="ja-JP" altLang="en-US" sz="1900" dirty="0"/>
              <a:t>海外に対しては東アジアの日中韓</a:t>
            </a:r>
            <a:r>
              <a:rPr lang="en-US" altLang="ja-JP" sz="1900" dirty="0"/>
              <a:t>3</a:t>
            </a:r>
            <a:r>
              <a:rPr lang="ja-JP" altLang="en-US" sz="1900" dirty="0"/>
              <a:t>カ国を初めとするアジア諸国との連携の強化や、世界各国とのグローバルな協力の推進</a:t>
            </a:r>
          </a:p>
          <a:p>
            <a:r>
              <a:rPr lang="en-US" altLang="ja-JP" sz="2500" dirty="0"/>
              <a:t>2010/8: </a:t>
            </a:r>
            <a:r>
              <a:rPr lang="en-US" altLang="ja-JP" sz="2500" dirty="0" err="1"/>
              <a:t>NDLSearch</a:t>
            </a:r>
            <a:r>
              <a:rPr lang="ja-JP" altLang="en-US" sz="2500" dirty="0"/>
              <a:t>試験公開</a:t>
            </a:r>
          </a:p>
          <a:p>
            <a:r>
              <a:rPr lang="en-US" altLang="ja-JP" sz="2500" dirty="0"/>
              <a:t>2010/4: </a:t>
            </a:r>
            <a:r>
              <a:rPr lang="ja-JP" altLang="en-US" sz="2500" dirty="0"/>
              <a:t>国等のインターネット資料の制度収集開始</a:t>
            </a:r>
          </a:p>
          <a:p>
            <a:r>
              <a:rPr lang="en-US" altLang="ja-JP" sz="2500" dirty="0"/>
              <a:t>2012/1: </a:t>
            </a:r>
            <a:r>
              <a:rPr lang="en-US" altLang="ja-JP" sz="2500" dirty="0" err="1"/>
              <a:t>NDLSearch</a:t>
            </a:r>
            <a:r>
              <a:rPr lang="ja-JP" altLang="en-US" sz="2500" dirty="0" err="1"/>
              <a:t>、</a:t>
            </a:r>
            <a:r>
              <a:rPr lang="ja-JP" altLang="en-US" sz="2500" dirty="0"/>
              <a:t>新</a:t>
            </a:r>
            <a:r>
              <a:rPr lang="en-US" altLang="ja-JP" sz="2500" dirty="0"/>
              <a:t>NDL-OPAC</a:t>
            </a:r>
            <a:r>
              <a:rPr lang="ja-JP" altLang="en-US" sz="2500" dirty="0" err="1"/>
              <a:t>、</a:t>
            </a:r>
            <a:r>
              <a:rPr lang="ja-JP" altLang="en-US" sz="2500" dirty="0"/>
              <a:t>来館者管理システム等、全面リニューアル公開</a:t>
            </a:r>
            <a:endParaRPr lang="en-US" altLang="ja-JP" sz="2500" dirty="0"/>
          </a:p>
          <a:p>
            <a:pPr lvl="0"/>
            <a:r>
              <a:rPr lang="en-US" altLang="ja-JP" sz="2500" dirty="0"/>
              <a:t>2012/4: </a:t>
            </a:r>
            <a:r>
              <a:rPr lang="ja-JP" altLang="en-US" sz="2500" dirty="0"/>
              <a:t>東日本大震災アーカイブ</a:t>
            </a:r>
            <a:r>
              <a:rPr lang="ja-JP" altLang="ja-JP" sz="2500" dirty="0"/>
              <a:t>開発開始</a:t>
            </a:r>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solidFill>
                <a:prstClr val="black"/>
              </a:solidFill>
            </a:endParaRPr>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solidFill>
                  <a:prstClr val="black"/>
                </a:solidFill>
              </a:rPr>
              <a:pPr/>
              <a:t>2015/11/13</a:t>
            </a:fld>
            <a:endParaRPr kumimoji="1" lang="ja-JP" altLang="en-US">
              <a:solidFill>
                <a:prstClr val="black"/>
              </a:solidFill>
            </a:endParaRPr>
          </a:p>
        </p:txBody>
      </p:sp>
      <p:sp>
        <p:nvSpPr>
          <p:cNvPr id="6" name="フッター プレースホルダー 5"/>
          <p:cNvSpPr>
            <a:spLocks noGrp="1"/>
          </p:cNvSpPr>
          <p:nvPr>
            <p:ph type="ftr" sz="quarter" idx="12"/>
          </p:nvPr>
        </p:nvSpPr>
        <p:spPr/>
        <p:txBody>
          <a:bodyPr/>
          <a:lstStyle/>
          <a:p>
            <a:endParaRPr kumimoji="1" lang="ja-JP" altLang="en-US">
              <a:solidFill>
                <a:prstClr val="black"/>
              </a:solidFill>
            </a:endParaRPr>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solidFill>
                  <a:prstClr val="black"/>
                </a:solidFill>
              </a:rPr>
              <a:pPr/>
              <a:t>40</a:t>
            </a:fld>
            <a:endParaRPr kumimoji="1" lang="ja-JP" altLang="en-US">
              <a:solidFill>
                <a:prstClr val="black"/>
              </a:solidFill>
            </a:endParaRPr>
          </a:p>
        </p:txBody>
      </p:sp>
    </p:spTree>
    <p:extLst>
      <p:ext uri="{BB962C8B-B14F-4D97-AF65-F5344CB8AC3E}">
        <p14:creationId xmlns:p14="http://schemas.microsoft.com/office/powerpoint/2010/main" val="3698678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■電子図書館の目的は何か？</a:t>
            </a:r>
          </a:p>
          <a:p>
            <a:r>
              <a:rPr lang="ja-JP" altLang="en-US" dirty="0" smtClean="0"/>
              <a:t>■貴重な文献資料は今、必要とする人に届いているか？</a:t>
            </a:r>
          </a:p>
          <a:p>
            <a:r>
              <a:rPr lang="ja-JP" altLang="en-US" dirty="0" smtClean="0"/>
              <a:t>●有用な文献等の情報が、インターネット上の大量の情報の海に埋もれていないか？</a:t>
            </a:r>
          </a:p>
          <a:p>
            <a:r>
              <a:rPr lang="ja-JP" altLang="en-US" dirty="0" smtClean="0"/>
              <a:t>●情報を探し出すために、多くの工数をかけているのではないか？</a:t>
            </a:r>
          </a:p>
          <a:p>
            <a:r>
              <a:rPr lang="ja-JP" altLang="en-US" dirty="0" smtClean="0"/>
              <a:t>目録が公開されていても、見つけやすくなっているか？</a:t>
            </a:r>
          </a:p>
          <a:p>
            <a:r>
              <a:rPr lang="ja-JP" altLang="en-US" dirty="0" smtClean="0"/>
              <a:t>書誌だけで必要な情報を絞り込めるか？</a:t>
            </a:r>
          </a:p>
          <a:p>
            <a:r>
              <a:rPr lang="ja-JP" altLang="en-US" dirty="0" smtClean="0"/>
              <a:t>●市区町村の図書館利用者、インターネット利用者が情報弱者になっていないか？</a:t>
            </a:r>
          </a:p>
          <a:p>
            <a:r>
              <a:rPr lang="ja-JP" altLang="en-US" dirty="0" smtClean="0"/>
              <a:t>■将来の利用者に届けられるか？</a:t>
            </a:r>
          </a:p>
          <a:p>
            <a:r>
              <a:rPr lang="ja-JP" altLang="en-US" dirty="0" smtClean="0"/>
              <a:t>■この課題を解決するために何をしていくべきか？</a:t>
            </a:r>
          </a:p>
          <a:p>
            <a:endParaRPr lang="ja-JP" altLang="en-US" dirty="0" smtClean="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4</a:t>
            </a:fld>
            <a:endParaRPr kumimoji="1" lang="ja-JP" altLang="en-US"/>
          </a:p>
        </p:txBody>
      </p:sp>
    </p:spTree>
    <p:extLst>
      <p:ext uri="{BB962C8B-B14F-4D97-AF65-F5344CB8AC3E}">
        <p14:creationId xmlns:p14="http://schemas.microsoft.com/office/powerpoint/2010/main" val="31961466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■中期計画の</a:t>
            </a:r>
            <a:r>
              <a:rPr kumimoji="1" lang="en-US" altLang="ja-JP" dirty="0" smtClean="0"/>
              <a:t>1</a:t>
            </a:r>
            <a:r>
              <a:rPr kumimoji="1" lang="ja-JP" altLang="en-US" dirty="0" smtClean="0"/>
              <a:t>つ目の柱。</a:t>
            </a:r>
            <a:endParaRPr kumimoji="1" lang="en-US" altLang="ja-JP" dirty="0" smtClean="0"/>
          </a:p>
          <a:p>
            <a:r>
              <a:rPr lang="ja-JP" altLang="en-US" dirty="0" smtClean="0"/>
              <a:t>資料デジタル化、インターネット情報の収集、オンライン資料収集、</a:t>
            </a:r>
            <a:r>
              <a:rPr lang="en-US" altLang="ja-JP" dirty="0" smtClean="0"/>
              <a:t>NDL</a:t>
            </a:r>
            <a:r>
              <a:rPr lang="ja-JP" altLang="en-US" dirty="0" smtClean="0"/>
              <a:t>所蔵資料の二次利用、図書館送信サービス、長期保存システム</a:t>
            </a:r>
            <a:r>
              <a:rPr kumimoji="1" lang="ja-JP" altLang="en-US" dirty="0" smtClean="0"/>
              <a:t>・・・</a:t>
            </a:r>
            <a:endParaRPr kumimoji="1" lang="en-US" altLang="ja-JP"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solidFill>
                <a:prstClr val="black"/>
              </a:solidFill>
            </a:endParaRPr>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solidFill>
                  <a:prstClr val="black"/>
                </a:solidFill>
              </a:rPr>
              <a:pPr/>
              <a:t>2015/11/13</a:t>
            </a:fld>
            <a:endParaRPr kumimoji="1" lang="ja-JP" altLang="en-US">
              <a:solidFill>
                <a:prstClr val="black"/>
              </a:solidFill>
            </a:endParaRPr>
          </a:p>
        </p:txBody>
      </p:sp>
      <p:sp>
        <p:nvSpPr>
          <p:cNvPr id="6" name="フッター プレースホルダー 5"/>
          <p:cNvSpPr>
            <a:spLocks noGrp="1"/>
          </p:cNvSpPr>
          <p:nvPr>
            <p:ph type="ftr" sz="quarter" idx="12"/>
          </p:nvPr>
        </p:nvSpPr>
        <p:spPr/>
        <p:txBody>
          <a:bodyPr/>
          <a:lstStyle/>
          <a:p>
            <a:endParaRPr kumimoji="1" lang="ja-JP" altLang="en-US">
              <a:solidFill>
                <a:prstClr val="black"/>
              </a:solidFill>
            </a:endParaRPr>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solidFill>
                  <a:prstClr val="black"/>
                </a:solidFill>
              </a:rPr>
              <a:pPr/>
              <a:t>41</a:t>
            </a:fld>
            <a:endParaRPr kumimoji="1" lang="ja-JP" altLang="en-US">
              <a:solidFill>
                <a:prstClr val="black"/>
              </a:solidFill>
            </a:endParaRPr>
          </a:p>
        </p:txBody>
      </p:sp>
    </p:spTree>
    <p:extLst>
      <p:ext uri="{BB962C8B-B14F-4D97-AF65-F5344CB8AC3E}">
        <p14:creationId xmlns:p14="http://schemas.microsoft.com/office/powerpoint/2010/main" val="29316207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solidFill>
                <a:prstClr val="black"/>
              </a:solidFill>
            </a:endParaRPr>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solidFill>
                  <a:prstClr val="black"/>
                </a:solidFill>
              </a:rPr>
              <a:pPr/>
              <a:t>2015/11/13</a:t>
            </a:fld>
            <a:endParaRPr kumimoji="1" lang="ja-JP" altLang="en-US">
              <a:solidFill>
                <a:prstClr val="black"/>
              </a:solidFill>
            </a:endParaRPr>
          </a:p>
        </p:txBody>
      </p:sp>
      <p:sp>
        <p:nvSpPr>
          <p:cNvPr id="6" name="フッター プレースホルダー 5"/>
          <p:cNvSpPr>
            <a:spLocks noGrp="1"/>
          </p:cNvSpPr>
          <p:nvPr>
            <p:ph type="ftr" sz="quarter" idx="12"/>
          </p:nvPr>
        </p:nvSpPr>
        <p:spPr/>
        <p:txBody>
          <a:bodyPr/>
          <a:lstStyle/>
          <a:p>
            <a:endParaRPr kumimoji="1" lang="ja-JP" altLang="en-US">
              <a:solidFill>
                <a:prstClr val="black"/>
              </a:solidFill>
            </a:endParaRPr>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solidFill>
                  <a:prstClr val="black"/>
                </a:solidFill>
              </a:rPr>
              <a:pPr/>
              <a:t>42</a:t>
            </a:fld>
            <a:endParaRPr kumimoji="1" lang="ja-JP" altLang="en-US">
              <a:solidFill>
                <a:prstClr val="black"/>
              </a:solidFill>
            </a:endParaRPr>
          </a:p>
        </p:txBody>
      </p:sp>
    </p:spTree>
    <p:extLst>
      <p:ext uri="{BB962C8B-B14F-4D97-AF65-F5344CB8AC3E}">
        <p14:creationId xmlns:p14="http://schemas.microsoft.com/office/powerpoint/2010/main" val="29066287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180975" y="1287463"/>
            <a:ext cx="6175375" cy="3473450"/>
          </a:xfrm>
        </p:spPr>
      </p:sp>
      <p:sp>
        <p:nvSpPr>
          <p:cNvPr id="3" name="ノート プレースホルダ 2"/>
          <p:cNvSpPr>
            <a:spLocks noGrp="1"/>
          </p:cNvSpPr>
          <p:nvPr>
            <p:ph type="body" idx="1"/>
          </p:nvPr>
        </p:nvSpPr>
        <p:spPr/>
        <p:txBody>
          <a:bodyPr>
            <a:noAutofit/>
          </a:bodyPr>
          <a:lstStyle/>
          <a:p>
            <a:pPr>
              <a:lnSpc>
                <a:spcPts val="813"/>
              </a:lnSpc>
            </a:pPr>
            <a:r>
              <a:rPr lang="ja-JP" altLang="en-US" dirty="0" smtClean="0"/>
              <a:t>スライドのとおり</a:t>
            </a:r>
            <a:endParaRPr lang="en-US" altLang="ja-JP" dirty="0" smtClean="0"/>
          </a:p>
          <a:p>
            <a:pPr>
              <a:lnSpc>
                <a:spcPts val="813"/>
              </a:lnSpc>
            </a:pPr>
            <a:endParaRPr lang="ja-JP" altLang="en-US" dirty="0"/>
          </a:p>
        </p:txBody>
      </p:sp>
      <p:sp>
        <p:nvSpPr>
          <p:cNvPr id="4" name="スライド番号プレースホルダ 3"/>
          <p:cNvSpPr>
            <a:spLocks noGrp="1"/>
          </p:cNvSpPr>
          <p:nvPr>
            <p:ph type="sldNum" sz="quarter" idx="10"/>
          </p:nvPr>
        </p:nvSpPr>
        <p:spPr/>
        <p:txBody>
          <a:bodyPr/>
          <a:lstStyle/>
          <a:p>
            <a:pPr>
              <a:defRPr/>
            </a:pPr>
            <a:fld id="{DA8C3902-8EA9-4235-92EC-E75E0A621590}" type="slidenum">
              <a:rPr lang="en-US" altLang="ja-JP" smtClean="0">
                <a:solidFill>
                  <a:prstClr val="black"/>
                </a:solidFill>
              </a:rPr>
              <a:pPr>
                <a:defRPr/>
              </a:pPr>
              <a:t>43</a:t>
            </a:fld>
            <a:endParaRPr lang="en-US" altLang="ja-JP">
              <a:solidFill>
                <a:prstClr val="black"/>
              </a:solidFill>
            </a:endParaRPr>
          </a:p>
        </p:txBody>
      </p:sp>
      <p:sp>
        <p:nvSpPr>
          <p:cNvPr id="5" name="日付プレースホルダー 4"/>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30128043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ja-JP" altLang="en-US" dirty="0">
                <a:latin typeface="ＭＳ ゴシック" panose="020B0609070205080204" pitchFamily="49" charset="-128"/>
                <a:ea typeface="ＭＳ ゴシック" panose="020B0609070205080204" pitchFamily="49" charset="-128"/>
                <a:cs typeface="Meiryo UI" panose="020B0604030504040204" pitchFamily="50" charset="-128"/>
              </a:rPr>
              <a:t>資料デジタル化経費総額：</a:t>
            </a:r>
            <a:r>
              <a:rPr lang="en-US" altLang="ja-JP" dirty="0">
                <a:latin typeface="ＭＳ ゴシック" panose="020B0609070205080204" pitchFamily="49" charset="-128"/>
                <a:ea typeface="ＭＳ ゴシック" panose="020B0609070205080204" pitchFamily="49" charset="-128"/>
                <a:cs typeface="Meiryo UI" panose="020B0604030504040204" pitchFamily="50" charset="-128"/>
              </a:rPr>
              <a:t>153</a:t>
            </a:r>
            <a:r>
              <a:rPr lang="ja-JP" altLang="en-US" dirty="0">
                <a:latin typeface="ＭＳ ゴシック" panose="020B0609070205080204" pitchFamily="49" charset="-128"/>
                <a:ea typeface="ＭＳ ゴシック" panose="020B0609070205080204" pitchFamily="49" charset="-128"/>
                <a:cs typeface="Meiryo UI" panose="020B0604030504040204" pitchFamily="50" charset="-128"/>
              </a:rPr>
              <a:t>億</a:t>
            </a:r>
            <a:r>
              <a:rPr lang="ja-JP" altLang="en-US" dirty="0" smtClean="0">
                <a:latin typeface="ＭＳ ゴシック" panose="020B0609070205080204" pitchFamily="49" charset="-128"/>
                <a:ea typeface="ＭＳ ゴシック" panose="020B0609070205080204" pitchFamily="49" charset="-128"/>
                <a:cs typeface="Meiryo UI" panose="020B0604030504040204" pitchFamily="50" charset="-128"/>
              </a:rPr>
              <a:t>円</a:t>
            </a:r>
            <a:endParaRPr lang="en-US" altLang="ja-JP" dirty="0" smtClean="0">
              <a:latin typeface="ＭＳ ゴシック" panose="020B0609070205080204" pitchFamily="49" charset="-128"/>
              <a:ea typeface="ＭＳ ゴシック" panose="020B0609070205080204" pitchFamily="49" charset="-128"/>
              <a:cs typeface="Meiryo UI" panose="020B0604030504040204" pitchFamily="50" charset="-128"/>
            </a:endParaRPr>
          </a:p>
          <a:p>
            <a:pPr algn="l">
              <a:defRPr/>
            </a:pPr>
            <a:r>
              <a:rPr lang="en-US" altLang="ja-JP" sz="1200" dirty="0" smtClean="0">
                <a:solidFill>
                  <a:prstClr val="black"/>
                </a:solidFill>
                <a:latin typeface="Meiryo UI" panose="020B0604030504040204" pitchFamily="50" charset="-128"/>
                <a:ea typeface="Meiryo UI" panose="020B0604030504040204" pitchFamily="50" charset="-128"/>
              </a:rPr>
              <a:t>21</a:t>
            </a:r>
            <a:r>
              <a:rPr lang="ja-JP" altLang="en-US" sz="1200" dirty="0" smtClean="0">
                <a:solidFill>
                  <a:prstClr val="black"/>
                </a:solidFill>
                <a:latin typeface="Meiryo UI" panose="020B0604030504040204" pitchFamily="50" charset="-128"/>
                <a:ea typeface="Meiryo UI" panose="020B0604030504040204" pitchFamily="50" charset="-128"/>
              </a:rPr>
              <a:t>・</a:t>
            </a:r>
            <a:r>
              <a:rPr lang="en-US" altLang="ja-JP" sz="1200" dirty="0" smtClean="0">
                <a:solidFill>
                  <a:prstClr val="black"/>
                </a:solidFill>
                <a:latin typeface="Meiryo UI" panose="020B0604030504040204" pitchFamily="50" charset="-128"/>
                <a:ea typeface="Meiryo UI" panose="020B0604030504040204" pitchFamily="50" charset="-128"/>
              </a:rPr>
              <a:t>22</a:t>
            </a:r>
            <a:r>
              <a:rPr lang="ja-JP" altLang="en-US" sz="1200" dirty="0" smtClean="0">
                <a:solidFill>
                  <a:prstClr val="black"/>
                </a:solidFill>
                <a:latin typeface="Meiryo UI" panose="020B0604030504040204" pitchFamily="50" charset="-128"/>
                <a:ea typeface="Meiryo UI" panose="020B0604030504040204" pitchFamily="50" charset="-128"/>
              </a:rPr>
              <a:t>年度補正予算で、大規模デジタル化を行った</a:t>
            </a:r>
          </a:p>
          <a:p>
            <a:endParaRPr lang="ja-JP" altLang="en-US" dirty="0" smtClean="0"/>
          </a:p>
        </p:txBody>
      </p:sp>
      <p:sp>
        <p:nvSpPr>
          <p:cNvPr id="4" name="スライド番号プレースホルダ 3"/>
          <p:cNvSpPr>
            <a:spLocks noGrp="1"/>
          </p:cNvSpPr>
          <p:nvPr>
            <p:ph type="sldNum" sz="quarter" idx="5"/>
          </p:nvPr>
        </p:nvSpPr>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54414" indent="-290159" eaLnBrk="0" hangingPunct="0">
              <a:defRPr kumimoji="1">
                <a:solidFill>
                  <a:schemeClr val="tx1"/>
                </a:solidFill>
                <a:latin typeface="Arial" panose="020B0604020202020204" pitchFamily="34" charset="0"/>
                <a:ea typeface="ＭＳ Ｐゴシック" panose="020B0600070205080204" pitchFamily="50" charset="-128"/>
              </a:defRPr>
            </a:lvl2pPr>
            <a:lvl3pPr marL="1160636" indent="-232126" eaLnBrk="0" hangingPunct="0">
              <a:defRPr kumimoji="1">
                <a:solidFill>
                  <a:schemeClr val="tx1"/>
                </a:solidFill>
                <a:latin typeface="Arial" panose="020B0604020202020204" pitchFamily="34" charset="0"/>
                <a:ea typeface="ＭＳ Ｐゴシック" panose="020B0600070205080204" pitchFamily="50" charset="-128"/>
              </a:defRPr>
            </a:lvl3pPr>
            <a:lvl4pPr marL="1624887" indent="-232126" eaLnBrk="0" hangingPunct="0">
              <a:defRPr kumimoji="1">
                <a:solidFill>
                  <a:schemeClr val="tx1"/>
                </a:solidFill>
                <a:latin typeface="Arial" panose="020B0604020202020204" pitchFamily="34" charset="0"/>
                <a:ea typeface="ＭＳ Ｐゴシック" panose="020B0600070205080204" pitchFamily="50" charset="-128"/>
              </a:defRPr>
            </a:lvl4pPr>
            <a:lvl5pPr marL="2089143" indent="-232126" eaLnBrk="0" hangingPunct="0">
              <a:defRPr kumimoji="1">
                <a:solidFill>
                  <a:schemeClr val="tx1"/>
                </a:solidFill>
                <a:latin typeface="Arial" panose="020B0604020202020204" pitchFamily="34" charset="0"/>
                <a:ea typeface="ＭＳ Ｐゴシック" panose="020B0600070205080204" pitchFamily="50" charset="-128"/>
              </a:defRPr>
            </a:lvl5pPr>
            <a:lvl6pPr marL="2553399" indent="-232126"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3017654" indent="-232126"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81907" indent="-232126"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946162" indent="-232126"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fld id="{5151E4AB-22F0-485D-B0CD-7B6F0D7D9CBF}" type="slidenum">
              <a:rPr lang="en-US" altLang="ja-JP">
                <a:solidFill>
                  <a:prstClr val="black"/>
                </a:solidFill>
                <a:latin typeface="Calibri" panose="020F0502020204030204" pitchFamily="34" charset="0"/>
              </a:rPr>
              <a:pPr eaLnBrk="1" hangingPunct="1"/>
              <a:t>44</a:t>
            </a:fld>
            <a:endParaRPr lang="en-US" altLang="ja-JP">
              <a:solidFill>
                <a:prstClr val="black"/>
              </a:solidFill>
              <a:latin typeface="Calibri" panose="020F0502020204030204" pitchFamily="34" charset="0"/>
            </a:endParaRPr>
          </a:p>
        </p:txBody>
      </p:sp>
      <p:sp>
        <p:nvSpPr>
          <p:cNvPr id="2" name="日付プレースホルダー 1"/>
          <p:cNvSpPr>
            <a:spLocks noGrp="1"/>
          </p:cNvSpPr>
          <p:nvPr>
            <p:ph type="dt" idx="10"/>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33091171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デジタル化資料の提供と著作権保護</a:t>
            </a:r>
            <a:endParaRPr kumimoji="1" lang="ja-JP" altLang="en-US" dirty="0"/>
          </a:p>
        </p:txBody>
      </p:sp>
      <p:sp>
        <p:nvSpPr>
          <p:cNvPr id="4" name="スライド番号プレースホルダー 3"/>
          <p:cNvSpPr>
            <a:spLocks noGrp="1"/>
          </p:cNvSpPr>
          <p:nvPr>
            <p:ph type="sldNum" sz="quarter" idx="10"/>
          </p:nvPr>
        </p:nvSpPr>
        <p:spPr/>
        <p:txBody>
          <a:bodyPr/>
          <a:lstStyle/>
          <a:p>
            <a:fld id="{1D7C9C10-23C4-4E22-9AB3-CA4643CB9647}" type="slidenum">
              <a:rPr lang="ja-JP" altLang="en-US" smtClean="0">
                <a:solidFill>
                  <a:prstClr val="black"/>
                </a:solidFill>
              </a:rPr>
              <a:pPr/>
              <a:t>45</a:t>
            </a:fld>
            <a:endParaRPr lang="ja-JP" altLang="en-US">
              <a:solidFill>
                <a:prstClr val="black"/>
              </a:solidFill>
            </a:endParaRPr>
          </a:p>
        </p:txBody>
      </p:sp>
      <p:sp>
        <p:nvSpPr>
          <p:cNvPr id="6" name="日付プレースホルダー 5"/>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25280758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lvl="0"/>
            <a:r>
              <a:rPr lang="ja-JP" altLang="en-US" dirty="0" smtClean="0"/>
              <a:t>現在、当館が提供しているデジタル化資料は、この表に示す通りです。</a:t>
            </a:r>
            <a:endParaRPr lang="en-US" altLang="ja-JP" dirty="0" smtClean="0"/>
          </a:p>
          <a:p>
            <a:pPr lvl="0"/>
            <a:r>
              <a:rPr lang="ja-JP" altLang="en-US" u="sng" dirty="0" smtClean="0"/>
              <a:t>所蔵資料の</a:t>
            </a:r>
            <a:r>
              <a:rPr lang="en-US" altLang="ja-JP" u="sng" dirty="0" smtClean="0"/>
              <a:t>4</a:t>
            </a:r>
            <a:r>
              <a:rPr lang="ja-JP" altLang="en-US" u="sng" dirty="0" smtClean="0"/>
              <a:t>分の１をデジタル化した</a:t>
            </a:r>
            <a:endParaRPr lang="en-US" altLang="ja-JP" u="sng" dirty="0" smtClean="0"/>
          </a:p>
          <a:p>
            <a:pPr lvl="0"/>
            <a:r>
              <a:rPr lang="en-US" altLang="ja-JP" u="sng" dirty="0" smtClean="0"/>
              <a:t>137</a:t>
            </a:r>
            <a:r>
              <a:rPr lang="ja-JP" altLang="en-US" u="sng" dirty="0" smtClean="0"/>
              <a:t>万点が公共図書館で閲覧できるようになったことは大きい</a:t>
            </a:r>
            <a:endParaRPr lang="en-US" altLang="ja-JP" u="sng" dirty="0" smtClean="0"/>
          </a:p>
          <a:p>
            <a:pPr lvl="0"/>
            <a:r>
              <a:rPr lang="ja-JP" altLang="en-US" u="sng" dirty="0" smtClean="0"/>
              <a:t>しかしながら、</a:t>
            </a:r>
            <a:r>
              <a:rPr lang="en-US" altLang="ja-JP" u="sng" dirty="0" smtClean="0"/>
              <a:t>62</a:t>
            </a:r>
            <a:r>
              <a:rPr lang="ja-JP" altLang="en-US" u="sng" dirty="0" smtClean="0"/>
              <a:t>万点が公共図書館では図書館間貸し出しでも利用できなくなった。</a:t>
            </a:r>
            <a:endParaRPr lang="en-US" altLang="ja-JP" u="sng" dirty="0" smtClean="0"/>
          </a:p>
          <a:p>
            <a:pPr lvl="0"/>
            <a:endParaRPr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DA8C3902-8EA9-4235-92EC-E75E0A621590}" type="slidenum">
              <a:rPr lang="en-US" altLang="ja-JP" smtClean="0">
                <a:solidFill>
                  <a:prstClr val="black"/>
                </a:solidFill>
              </a:rPr>
              <a:pPr>
                <a:defRPr/>
              </a:pPr>
              <a:t>46</a:t>
            </a:fld>
            <a:endParaRPr lang="en-US" altLang="ja-JP">
              <a:solidFill>
                <a:prstClr val="black"/>
              </a:solidFill>
            </a:endParaRPr>
          </a:p>
        </p:txBody>
      </p:sp>
      <p:sp>
        <p:nvSpPr>
          <p:cNvPr id="5" name="日付プレースホルダー 4"/>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19690566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1980</a:t>
            </a:r>
            <a:r>
              <a:rPr kumimoji="1" lang="ja-JP" altLang="en-US" dirty="0" smtClean="0"/>
              <a:t>年代以降は出版社・印刷所がデジタルデータを持っている可能性があるが、</a:t>
            </a:r>
            <a:r>
              <a:rPr kumimoji="1" lang="en-US" altLang="ja-JP" dirty="0" smtClean="0"/>
              <a:t>1970</a:t>
            </a:r>
            <a:r>
              <a:rPr kumimoji="1" lang="ja-JP" altLang="en-US" dirty="0" smtClean="0"/>
              <a:t>年代は紙からのスキャンが必要と考えている</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5569AC01-D543-4028-8422-F43EBE65904B}" type="slidenum">
              <a:rPr lang="ja-JP" altLang="en-US" smtClean="0">
                <a:solidFill>
                  <a:prstClr val="black"/>
                </a:solidFill>
              </a:rPr>
              <a:pPr>
                <a:defRPr/>
              </a:pPr>
              <a:t>47</a:t>
            </a:fld>
            <a:endParaRPr lang="ja-JP" altLang="en-US">
              <a:solidFill>
                <a:prstClr val="black"/>
              </a:solidFill>
            </a:endParaRPr>
          </a:p>
        </p:txBody>
      </p:sp>
      <p:sp>
        <p:nvSpPr>
          <p:cNvPr id="5" name="日付プレースホルダー 4"/>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5428524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solidFill>
                <a:prstClr val="black"/>
              </a:solidFill>
            </a:endParaRPr>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solidFill>
                  <a:prstClr val="black"/>
                </a:solidFill>
              </a:rPr>
              <a:pPr/>
              <a:t>2015/11/13</a:t>
            </a:fld>
            <a:endParaRPr kumimoji="1" lang="ja-JP" altLang="en-US">
              <a:solidFill>
                <a:prstClr val="black"/>
              </a:solidFill>
            </a:endParaRPr>
          </a:p>
        </p:txBody>
      </p:sp>
      <p:sp>
        <p:nvSpPr>
          <p:cNvPr id="6" name="フッター プレースホルダー 5"/>
          <p:cNvSpPr>
            <a:spLocks noGrp="1"/>
          </p:cNvSpPr>
          <p:nvPr>
            <p:ph type="ftr" sz="quarter" idx="12"/>
          </p:nvPr>
        </p:nvSpPr>
        <p:spPr/>
        <p:txBody>
          <a:bodyPr/>
          <a:lstStyle/>
          <a:p>
            <a:endParaRPr kumimoji="1" lang="ja-JP" altLang="en-US">
              <a:solidFill>
                <a:prstClr val="black"/>
              </a:solidFill>
            </a:endParaRPr>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solidFill>
                  <a:prstClr val="black"/>
                </a:solidFill>
              </a:rPr>
              <a:pPr/>
              <a:t>48</a:t>
            </a:fld>
            <a:endParaRPr kumimoji="1" lang="ja-JP" altLang="en-US">
              <a:solidFill>
                <a:prstClr val="black"/>
              </a:solidFill>
            </a:endParaRPr>
          </a:p>
        </p:txBody>
      </p:sp>
    </p:spTree>
    <p:extLst>
      <p:ext uri="{BB962C8B-B14F-4D97-AF65-F5344CB8AC3E}">
        <p14:creationId xmlns:p14="http://schemas.microsoft.com/office/powerpoint/2010/main" val="29055401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92500" lnSpcReduction="10000"/>
          </a:bodyPr>
          <a:lstStyle/>
          <a:p>
            <a:r>
              <a:rPr lang="ja-JP" altLang="en-US" dirty="0" smtClean="0"/>
              <a:t>・</a:t>
            </a:r>
            <a:r>
              <a:rPr kumimoji="1" lang="ja-JP" altLang="en-US" dirty="0" smtClean="0"/>
              <a:t>オンライン資料とは、“インターネット等により出版（公開）される電子情報で、図書又は逐次刊行物に相当するもの”という概念であり、電子書籍・電子雑誌等を指します。</a:t>
            </a:r>
          </a:p>
          <a:p>
            <a:r>
              <a:rPr lang="ja-JP" altLang="en-US" dirty="0" smtClean="0"/>
              <a:t>・</a:t>
            </a:r>
            <a:r>
              <a:rPr kumimoji="1" lang="ja-JP" altLang="en-US" dirty="0" smtClean="0"/>
              <a:t>平成</a:t>
            </a:r>
            <a:r>
              <a:rPr kumimoji="1" lang="en-US" altLang="ja-JP" dirty="0" smtClean="0"/>
              <a:t>25</a:t>
            </a:r>
            <a:r>
              <a:rPr kumimoji="1" lang="ja-JP" altLang="en-US" dirty="0" smtClean="0"/>
              <a:t>年</a:t>
            </a:r>
            <a:r>
              <a:rPr kumimoji="1" lang="en-US" altLang="ja-JP" dirty="0" smtClean="0"/>
              <a:t>7</a:t>
            </a:r>
            <a:r>
              <a:rPr kumimoji="1" lang="ja-JP" altLang="en-US" dirty="0" smtClean="0"/>
              <a:t>月</a:t>
            </a:r>
            <a:r>
              <a:rPr kumimoji="1" lang="en-US" altLang="ja-JP" dirty="0" smtClean="0"/>
              <a:t>1</a:t>
            </a:r>
            <a:r>
              <a:rPr kumimoji="1" lang="ja-JP" altLang="en-US" dirty="0" smtClean="0"/>
              <a:t>日から、納本制度に準じ、民間のオンライン資料を国立国会図書館に納入することが公開者や出版者に義務付けられました。</a:t>
            </a:r>
          </a:p>
          <a:p>
            <a:r>
              <a:rPr lang="ja-JP" altLang="en-US" dirty="0" smtClean="0"/>
              <a:t>・</a:t>
            </a:r>
            <a:r>
              <a:rPr kumimoji="1" lang="ja-JP" altLang="en-US" dirty="0" smtClean="0"/>
              <a:t>納入義務対象となる資料についてですが、私人がインターネット等で出版、公開した電子書籍・電子雑誌等のうち、「特定のコードが付与されたもの」または「特定のフォーマットで作成されたもの」のいずれかに該当するものであって、無償かつ</a:t>
            </a:r>
            <a:r>
              <a:rPr kumimoji="1" lang="en-US" altLang="ja-JP" dirty="0" smtClean="0"/>
              <a:t>DRM</a:t>
            </a:r>
            <a:r>
              <a:rPr kumimoji="1" lang="ja-JP" altLang="en-US" dirty="0" smtClean="0"/>
              <a:t>のないものです。</a:t>
            </a:r>
          </a:p>
          <a:p>
            <a:r>
              <a:rPr lang="ja-JP" altLang="en-US" dirty="0" smtClean="0"/>
              <a:t>・</a:t>
            </a:r>
            <a:r>
              <a:rPr kumimoji="1" lang="ja-JP" altLang="en-US" dirty="0" smtClean="0"/>
              <a:t>「特定のコード」とは、</a:t>
            </a:r>
            <a:r>
              <a:rPr kumimoji="1" lang="en-US" altLang="ja-JP" dirty="0" smtClean="0"/>
              <a:t>ISBN</a:t>
            </a:r>
            <a:r>
              <a:rPr kumimoji="1" lang="ja-JP" altLang="en-US" dirty="0" err="1" smtClean="0"/>
              <a:t>、</a:t>
            </a:r>
            <a:r>
              <a:rPr kumimoji="1" lang="en-US" altLang="ja-JP" dirty="0" smtClean="0"/>
              <a:t>ISSN</a:t>
            </a:r>
            <a:r>
              <a:rPr kumimoji="1" lang="ja-JP" altLang="en-US" dirty="0" err="1" smtClean="0"/>
              <a:t>、</a:t>
            </a:r>
            <a:r>
              <a:rPr kumimoji="1" lang="en-US" altLang="ja-JP" dirty="0" smtClean="0"/>
              <a:t>DOI</a:t>
            </a:r>
            <a:r>
              <a:rPr kumimoji="1" lang="ja-JP" altLang="en-US" dirty="0" smtClean="0"/>
              <a:t>です。これは、紙媒体の図書、雑誌等に付された</a:t>
            </a:r>
            <a:r>
              <a:rPr kumimoji="1" lang="en-US" altLang="ja-JP" dirty="0" smtClean="0"/>
              <a:t>ISBN</a:t>
            </a:r>
            <a:r>
              <a:rPr kumimoji="1" lang="ja-JP" altLang="en-US" dirty="0" err="1" smtClean="0"/>
              <a:t>、</a:t>
            </a:r>
            <a:r>
              <a:rPr kumimoji="1" lang="en-US" altLang="ja-JP" dirty="0" smtClean="0"/>
              <a:t>ISSN</a:t>
            </a:r>
            <a:r>
              <a:rPr kumimoji="1" lang="ja-JP" altLang="en-US" dirty="0" smtClean="0"/>
              <a:t>等ではなく、電子書籍、電子雑誌等それ自体に付された</a:t>
            </a:r>
            <a:r>
              <a:rPr kumimoji="1" lang="en-US" altLang="ja-JP" dirty="0" smtClean="0"/>
              <a:t>ISBN</a:t>
            </a:r>
            <a:r>
              <a:rPr kumimoji="1" lang="ja-JP" altLang="en-US" dirty="0" err="1" smtClean="0"/>
              <a:t>、</a:t>
            </a:r>
            <a:r>
              <a:rPr kumimoji="1" lang="en-US" altLang="ja-JP" dirty="0" smtClean="0"/>
              <a:t>ISSN</a:t>
            </a:r>
            <a:r>
              <a:rPr kumimoji="1" lang="ja-JP" altLang="en-US" dirty="0" smtClean="0"/>
              <a:t>等を指しています。したがって、デジタル化資料の場合、元の資料にコードがついていても、電子出版物自体に対してコードがついていない場合には、対象とはなりません。</a:t>
            </a:r>
          </a:p>
          <a:p>
            <a:r>
              <a:rPr kumimoji="1" lang="ja-JP" altLang="en-US" dirty="0" smtClean="0"/>
              <a:t>・「特定のフォーマット」とは、</a:t>
            </a:r>
            <a:r>
              <a:rPr kumimoji="1" lang="en-US" altLang="ja-JP" dirty="0" smtClean="0"/>
              <a:t>PDF</a:t>
            </a:r>
            <a:r>
              <a:rPr kumimoji="1" lang="ja-JP" altLang="en-US" dirty="0" err="1" smtClean="0"/>
              <a:t>、</a:t>
            </a:r>
            <a:r>
              <a:rPr kumimoji="1" lang="en-US" altLang="ja-JP" dirty="0" smtClean="0"/>
              <a:t>EPUB</a:t>
            </a:r>
            <a:r>
              <a:rPr kumimoji="1" lang="ja-JP" altLang="en-US" dirty="0" err="1" smtClean="0"/>
              <a:t>、</a:t>
            </a:r>
            <a:r>
              <a:rPr kumimoji="1" lang="en-US" altLang="ja-JP" dirty="0" smtClean="0"/>
              <a:t>DAISY</a:t>
            </a:r>
            <a:r>
              <a:rPr kumimoji="1" lang="ja-JP" altLang="en-US" dirty="0" smtClean="0"/>
              <a:t>です。</a:t>
            </a:r>
          </a:p>
          <a:p>
            <a:r>
              <a:rPr kumimoji="1" lang="ja-JP" altLang="en-US" dirty="0" smtClean="0"/>
              <a:t>・なお、この「特定のコード」と「特定のフォーマット」とは、</a:t>
            </a:r>
            <a:r>
              <a:rPr kumimoji="1" lang="en-US" altLang="ja-JP" dirty="0" smtClean="0"/>
              <a:t>OR</a:t>
            </a:r>
            <a:r>
              <a:rPr kumimoji="1" lang="ja-JP" altLang="en-US" dirty="0" smtClean="0"/>
              <a:t>条件です。ですので、</a:t>
            </a:r>
            <a:r>
              <a:rPr kumimoji="1" lang="en-US" altLang="ja-JP" dirty="0" smtClean="0"/>
              <a:t>PDF</a:t>
            </a:r>
            <a:r>
              <a:rPr kumimoji="1" lang="ja-JP" altLang="en-US" dirty="0" smtClean="0"/>
              <a:t>ではあるが</a:t>
            </a:r>
            <a:r>
              <a:rPr kumimoji="1" lang="en-US" altLang="ja-JP" dirty="0" smtClean="0"/>
              <a:t>ISBN</a:t>
            </a:r>
            <a:r>
              <a:rPr kumimoji="1" lang="ja-JP" altLang="en-US" dirty="0" smtClean="0"/>
              <a:t>がない、</a:t>
            </a:r>
            <a:r>
              <a:rPr kumimoji="1" lang="en-US" altLang="ja-JP" dirty="0" smtClean="0"/>
              <a:t>HTML</a:t>
            </a:r>
            <a:r>
              <a:rPr kumimoji="1" lang="ja-JP" altLang="en-US" dirty="0" smtClean="0"/>
              <a:t>だけれども</a:t>
            </a:r>
            <a:r>
              <a:rPr kumimoji="1" lang="en-US" altLang="ja-JP" dirty="0" smtClean="0"/>
              <a:t>ISSN</a:t>
            </a:r>
            <a:r>
              <a:rPr kumimoji="1" lang="ja-JP" altLang="en-US" dirty="0" smtClean="0"/>
              <a:t>がある、といったようなものは、いずれも対象です。もっとも、実際のインターネット上の電子情報において、電子出版物としての</a:t>
            </a:r>
            <a:r>
              <a:rPr kumimoji="1" lang="en-US" altLang="ja-JP" dirty="0" smtClean="0"/>
              <a:t>ISBN</a:t>
            </a:r>
            <a:r>
              <a:rPr kumimoji="1" lang="ja-JP" altLang="en-US" dirty="0" err="1" smtClean="0"/>
              <a:t>、</a:t>
            </a:r>
            <a:r>
              <a:rPr kumimoji="1" lang="en-US" altLang="ja-JP" dirty="0" smtClean="0"/>
              <a:t>DOI</a:t>
            </a:r>
            <a:r>
              <a:rPr kumimoji="1" lang="ja-JP" altLang="en-US" dirty="0" smtClean="0"/>
              <a:t>が付与されているものは、まだ数としてはそれほど多くなく、</a:t>
            </a:r>
            <a:r>
              <a:rPr kumimoji="1" lang="en-US" altLang="ja-JP" dirty="0" smtClean="0"/>
              <a:t>ISSN</a:t>
            </a:r>
            <a:r>
              <a:rPr kumimoji="1" lang="ja-JP" altLang="en-US" dirty="0" smtClean="0"/>
              <a:t>がある程度あるのみです。したがって、単純化するのであれば、当面は「</a:t>
            </a:r>
            <a:r>
              <a:rPr kumimoji="1" lang="en-US" altLang="ja-JP" dirty="0" smtClean="0"/>
              <a:t>PDF</a:t>
            </a:r>
            <a:r>
              <a:rPr kumimoji="1" lang="ja-JP" altLang="en-US" dirty="0" smtClean="0"/>
              <a:t>と</a:t>
            </a:r>
            <a:r>
              <a:rPr kumimoji="1" lang="en-US" altLang="ja-JP" dirty="0" smtClean="0"/>
              <a:t>EPUB</a:t>
            </a:r>
            <a:r>
              <a:rPr kumimoji="1" lang="ja-JP" altLang="en-US" dirty="0" smtClean="0"/>
              <a:t>は納入対象」と考えることができます。納入されるものの具体例としては、「年鑑、要覧、機関誌、調査報告書、事業報告書、学術論文、紀要、技報、ニュースレター、小説、実用書、児童書等」が挙げられます。簡単に申し上げますと、「仮に紙で出版されていれば納入対象となるもの」と考えてよいです。</a:t>
            </a:r>
            <a:endParaRPr kumimoji="1" lang="en-US" altLang="ja-JP" dirty="0" smtClean="0"/>
          </a:p>
          <a:p>
            <a:r>
              <a:rPr lang="ja-JP" altLang="en-US" dirty="0" smtClean="0"/>
              <a:t>・</a:t>
            </a:r>
            <a:r>
              <a:rPr kumimoji="1" lang="ja-JP" altLang="en-US" dirty="0" smtClean="0"/>
              <a:t>なお、我が国の電子書籍フォーマットとしては、</a:t>
            </a:r>
            <a:r>
              <a:rPr kumimoji="1" lang="en-US" altLang="ja-JP" dirty="0" smtClean="0"/>
              <a:t>XMDF</a:t>
            </a:r>
            <a:r>
              <a:rPr kumimoji="1" lang="ja-JP" altLang="en-US" dirty="0" smtClean="0"/>
              <a:t>と</a:t>
            </a:r>
            <a:r>
              <a:rPr kumimoji="1" lang="en-US" altLang="ja-JP" dirty="0" smtClean="0"/>
              <a:t>.BOOK</a:t>
            </a:r>
            <a:r>
              <a:rPr kumimoji="1" lang="ja-JP" altLang="en-US" dirty="0" err="1" smtClean="0"/>
              <a:t>、</a:t>
            </a:r>
            <a:r>
              <a:rPr kumimoji="1" lang="ja-JP" altLang="en-US" dirty="0" smtClean="0"/>
              <a:t>最近では</a:t>
            </a:r>
            <a:r>
              <a:rPr kumimoji="1" lang="en-US" altLang="ja-JP" dirty="0" smtClean="0"/>
              <a:t>Kindle Format</a:t>
            </a:r>
            <a:r>
              <a:rPr kumimoji="1" lang="ja-JP" altLang="en-US" dirty="0" err="1" smtClean="0"/>
              <a:t>も普</a:t>
            </a:r>
            <a:r>
              <a:rPr kumimoji="1" lang="ja-JP" altLang="en-US" dirty="0" smtClean="0"/>
              <a:t>及しています。しかしながら、それらは、主に有償での流通を想定して作られたフォーマットであり、今回は、無償のものに限定して収集対象といたしますので、納入義務対象には含めておりません。将来的に、有償のものを制度の対象にした段階で、告示を改正し、それらのフォーマットも含めることを検討していきたいと思っています。</a:t>
            </a:r>
          </a:p>
        </p:txBody>
      </p:sp>
      <p:sp>
        <p:nvSpPr>
          <p:cNvPr id="6" name="スライド番号プレースホルダ 5"/>
          <p:cNvSpPr>
            <a:spLocks noGrp="1"/>
          </p:cNvSpPr>
          <p:nvPr>
            <p:ph type="sldNum" sz="quarter" idx="12"/>
          </p:nvPr>
        </p:nvSpPr>
        <p:spPr/>
        <p:txBody>
          <a:bodyPr/>
          <a:lstStyle/>
          <a:p>
            <a:pPr>
              <a:defRPr/>
            </a:pPr>
            <a:fld id="{5C2EFD27-D9D2-4092-BE98-71692C7A6F44}" type="slidenum">
              <a:rPr lang="ja-JP" altLang="en-US" smtClean="0">
                <a:solidFill>
                  <a:prstClr val="black"/>
                </a:solidFill>
              </a:rPr>
              <a:pPr>
                <a:defRPr/>
              </a:pPr>
              <a:t>49</a:t>
            </a:fld>
            <a:endParaRPr lang="ja-JP" altLang="en-US" dirty="0">
              <a:solidFill>
                <a:prstClr val="black"/>
              </a:solidFill>
            </a:endParaRPr>
          </a:p>
        </p:txBody>
      </p:sp>
    </p:spTree>
    <p:extLst>
      <p:ext uri="{BB962C8B-B14F-4D97-AF65-F5344CB8AC3E}">
        <p14:creationId xmlns:p14="http://schemas.microsoft.com/office/powerpoint/2010/main" val="36827905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・こちらは、オンライン資料の収集から提供までの流れを示したものです。</a:t>
            </a:r>
          </a:p>
          <a:p>
            <a:r>
              <a:rPr kumimoji="1" lang="ja-JP" altLang="en-US" dirty="0" smtClean="0"/>
              <a:t>・図の右上の囲みにある電子書籍・電子雑誌等を、民間の出版者の方の申出に応じて当館からの自動収集（つまり、クローラーによる収集）、又は民間の出版者の方による送信・送付により、収集します。</a:t>
            </a:r>
          </a:p>
          <a:p>
            <a:r>
              <a:rPr kumimoji="1" lang="ja-JP" altLang="en-US" dirty="0" smtClean="0"/>
              <a:t>・図の右下にあるように、収集したデータは国立国会図書館において蓄積します。利用提供は、現状、国立国会図書館の館内での閲覧サービスのみ実施しています。（また、複写サービスについては、図の左下の囲みに記載のあるとおり、館内複写、遠隔複写とも、準備が整い次第、実施します。）</a:t>
            </a:r>
          </a:p>
        </p:txBody>
      </p:sp>
      <p:sp>
        <p:nvSpPr>
          <p:cNvPr id="6" name="スライド番号プレースホルダ 5"/>
          <p:cNvSpPr>
            <a:spLocks noGrp="1"/>
          </p:cNvSpPr>
          <p:nvPr>
            <p:ph type="sldNum" sz="quarter" idx="12"/>
          </p:nvPr>
        </p:nvSpPr>
        <p:spPr/>
        <p:txBody>
          <a:bodyPr/>
          <a:lstStyle/>
          <a:p>
            <a:pPr>
              <a:defRPr/>
            </a:pPr>
            <a:fld id="{5C2EFD27-D9D2-4092-BE98-71692C7A6F44}" type="slidenum">
              <a:rPr lang="ja-JP" altLang="en-US" smtClean="0">
                <a:solidFill>
                  <a:prstClr val="black"/>
                </a:solidFill>
              </a:rPr>
              <a:pPr>
                <a:defRPr/>
              </a:pPr>
              <a:t>50</a:t>
            </a:fld>
            <a:endParaRPr lang="ja-JP" altLang="en-US" dirty="0">
              <a:solidFill>
                <a:prstClr val="black"/>
              </a:solidFill>
            </a:endParaRPr>
          </a:p>
        </p:txBody>
      </p:sp>
    </p:spTree>
    <p:extLst>
      <p:ext uri="{BB962C8B-B14F-4D97-AF65-F5344CB8AC3E}">
        <p14:creationId xmlns:p14="http://schemas.microsoft.com/office/powerpoint/2010/main" val="624789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56076">
              <a:defRPr/>
            </a:pPr>
            <a:r>
              <a:rPr lang="ja-JP" altLang="en-US" dirty="0" smtClean="0">
                <a:latin typeface="HG丸ｺﾞｼｯｸM-PRO" panose="020F0600000000000000" pitchFamily="50" charset="-128"/>
                <a:ea typeface="HG丸ｺﾞｼｯｸM-PRO" panose="020F0600000000000000" pitchFamily="50" charset="-128"/>
              </a:rPr>
              <a:t>■今日のメインは、左下の電子書籍に関するナショナルアーカイブの構築</a:t>
            </a:r>
            <a:endParaRPr lang="en-US" altLang="ja-JP" dirty="0" smtClean="0">
              <a:latin typeface="HG丸ｺﾞｼｯｸM-PRO" panose="020F0600000000000000" pitchFamily="50" charset="-128"/>
              <a:ea typeface="HG丸ｺﾞｼｯｸM-PRO" panose="020F0600000000000000" pitchFamily="50" charset="-128"/>
            </a:endParaRPr>
          </a:p>
          <a:p>
            <a:pPr defTabSz="956076">
              <a:defRPr/>
            </a:pPr>
            <a:r>
              <a:rPr lang="ja-JP" altLang="en-US" dirty="0" smtClean="0">
                <a:latin typeface="HG丸ｺﾞｼｯｸM-PRO" panose="020F0600000000000000" pitchFamily="50" charset="-128"/>
                <a:ea typeface="HG丸ｺﾞｼｯｸM-PRO" panose="020F0600000000000000" pitchFamily="50" charset="-128"/>
              </a:rPr>
              <a:t>■その背景となる</a:t>
            </a:r>
            <a:r>
              <a:rPr lang="en-US" altLang="ja-JP" dirty="0" smtClean="0">
                <a:latin typeface="HG丸ｺﾞｼｯｸM-PRO" panose="020F0600000000000000" pitchFamily="50" charset="-128"/>
                <a:ea typeface="HG丸ｺﾞｼｯｸM-PRO" panose="020F0600000000000000" pitchFamily="50" charset="-128"/>
              </a:rPr>
              <a:t>NDL</a:t>
            </a:r>
            <a:r>
              <a:rPr lang="ja-JP" altLang="ja-JP" dirty="0" err="1" smtClean="0">
                <a:latin typeface="HG丸ｺﾞｼｯｸM-PRO" panose="020F0600000000000000" pitchFamily="50" charset="-128"/>
                <a:ea typeface="HG丸ｺﾞｼｯｸM-PRO" panose="020F0600000000000000" pitchFamily="50" charset="-128"/>
              </a:rPr>
              <a:t>での</a:t>
            </a:r>
            <a:r>
              <a:rPr lang="ja-JP" altLang="ja-JP" dirty="0" smtClean="0">
                <a:latin typeface="HG丸ｺﾞｼｯｸM-PRO" panose="020F0600000000000000" pitchFamily="50" charset="-128"/>
                <a:ea typeface="HG丸ｺﾞｼｯｸM-PRO" panose="020F0600000000000000" pitchFamily="50" charset="-128"/>
              </a:rPr>
              <a:t>電子図書館サービスの構築</a:t>
            </a:r>
            <a:r>
              <a:rPr lang="ja-JP" altLang="en-US" dirty="0" smtClean="0">
                <a:latin typeface="HG丸ｺﾞｼｯｸM-PRO" panose="020F0600000000000000" pitchFamily="50" charset="-128"/>
                <a:ea typeface="HG丸ｺﾞｼｯｸM-PRO" panose="020F0600000000000000" pitchFamily="50" charset="-128"/>
              </a:rPr>
              <a:t>で何を考えてきたかを</a:t>
            </a:r>
            <a:r>
              <a:rPr lang="ja-JP" altLang="ja-JP" dirty="0" smtClean="0">
                <a:latin typeface="HG丸ｺﾞｼｯｸM-PRO" panose="020F0600000000000000" pitchFamily="50" charset="-128"/>
                <a:ea typeface="HG丸ｺﾞｼｯｸM-PRO" panose="020F0600000000000000" pitchFamily="50" charset="-128"/>
              </a:rPr>
              <a:t>振り返るとともに、</a:t>
            </a:r>
            <a:endParaRPr lang="en-US" altLang="ja-JP" dirty="0" smtClean="0">
              <a:latin typeface="HG丸ｺﾞｼｯｸM-PRO" panose="020F0600000000000000" pitchFamily="50" charset="-128"/>
              <a:ea typeface="HG丸ｺﾞｼｯｸM-PRO" panose="020F0600000000000000" pitchFamily="50" charset="-128"/>
            </a:endParaRPr>
          </a:p>
          <a:p>
            <a:pPr defTabSz="956076">
              <a:defRPr/>
            </a:pPr>
            <a:r>
              <a:rPr lang="ja-JP" altLang="en-US" dirty="0" smtClean="0">
                <a:latin typeface="HG丸ｺﾞｼｯｸM-PRO" panose="020F0600000000000000" pitchFamily="50" charset="-128"/>
                <a:ea typeface="HG丸ｺﾞｼｯｸM-PRO" panose="020F0600000000000000" pitchFamily="50" charset="-128"/>
              </a:rPr>
              <a:t>■</a:t>
            </a:r>
            <a:r>
              <a:rPr lang="ja-JP" altLang="ja-JP" dirty="0" smtClean="0">
                <a:latin typeface="HG丸ｺﾞｼｯｸM-PRO" panose="020F0600000000000000" pitchFamily="50" charset="-128"/>
                <a:ea typeface="HG丸ｺﾞｼｯｸM-PRO" panose="020F0600000000000000" pitchFamily="50" charset="-128"/>
              </a:rPr>
              <a:t>今後の</a:t>
            </a:r>
            <a:r>
              <a:rPr lang="ja-JP" altLang="en-US" dirty="0" smtClean="0">
                <a:latin typeface="HG丸ｺﾞｼｯｸM-PRO" panose="020F0600000000000000" pitchFamily="50" charset="-128"/>
                <a:ea typeface="HG丸ｺﾞｼｯｸM-PRO" panose="020F0600000000000000" pitchFamily="50" charset="-128"/>
              </a:rPr>
              <a:t>国全体での文化資源のアーカイブの構築の方向性と、その中で重要なジャンルの１つである出版物・文献のナショナルアーカイブの具体的なイメージに</a:t>
            </a:r>
            <a:r>
              <a:rPr lang="ja-JP" altLang="ja-JP" dirty="0" smtClean="0">
                <a:latin typeface="HG丸ｺﾞｼｯｸM-PRO" panose="020F0600000000000000" pitchFamily="50" charset="-128"/>
                <a:ea typeface="HG丸ｺﾞｼｯｸM-PRO" panose="020F0600000000000000" pitchFamily="50" charset="-128"/>
              </a:rPr>
              <a:t>考察します。</a:t>
            </a:r>
            <a:endParaRPr lang="en-US" altLang="ja-JP" dirty="0" smtClean="0">
              <a:latin typeface="HG丸ｺﾞｼｯｸM-PRO" panose="020F0600000000000000" pitchFamily="50" charset="-128"/>
              <a:ea typeface="HG丸ｺﾞｼｯｸM-PRO" panose="020F0600000000000000" pitchFamily="50" charset="-128"/>
            </a:endParaRPr>
          </a:p>
          <a:p>
            <a:pPr defTabSz="956076">
              <a:defRPr/>
            </a:pPr>
            <a:r>
              <a:rPr lang="ja-JP" altLang="en-US" dirty="0" smtClean="0">
                <a:latin typeface="HG丸ｺﾞｼｯｸM-PRO" panose="020F0600000000000000" pitchFamily="50" charset="-128"/>
                <a:ea typeface="HG丸ｺﾞｼｯｸM-PRO" panose="020F0600000000000000" pitchFamily="50" charset="-128"/>
              </a:rPr>
              <a:t>文化資源のアーカイブの具体的なイメージも資料には載せたが、詳細の説明は省略する</a:t>
            </a:r>
            <a:endParaRPr lang="en-US" altLang="ja-JP" dirty="0" smtClean="0">
              <a:latin typeface="HG丸ｺﾞｼｯｸM-PRO" panose="020F0600000000000000" pitchFamily="50" charset="-128"/>
              <a:ea typeface="HG丸ｺﾞｼｯｸM-PRO" panose="020F0600000000000000" pitchFamily="50" charset="-128"/>
            </a:endParaRPr>
          </a:p>
          <a:p>
            <a:pPr defTabSz="956076">
              <a:defRPr/>
            </a:pPr>
            <a:r>
              <a:rPr lang="ja-JP" altLang="en-US" dirty="0" smtClean="0">
                <a:latin typeface="HG丸ｺﾞｼｯｸM-PRO" panose="020F0600000000000000" pitchFamily="50" charset="-128"/>
                <a:ea typeface="HG丸ｺﾞｼｯｸM-PRO" panose="020F0600000000000000" pitchFamily="50" charset="-128"/>
              </a:rPr>
              <a:t>■右側の黒い部分は、ナショナルアーカイブの構築に必要な情報の在り方、人材育成、そしてシステムの開発方法論の話しであり、今回の触れない。</a:t>
            </a:r>
            <a:endParaRPr lang="ja-JP" altLang="ja-JP" dirty="0" smtClean="0">
              <a:latin typeface="HG丸ｺﾞｼｯｸM-PRO" panose="020F0600000000000000" pitchFamily="50" charset="-128"/>
              <a:ea typeface="HG丸ｺﾞｼｯｸM-PRO" panose="020F0600000000000000" pitchFamily="50" charset="-128"/>
            </a:endParaRPr>
          </a:p>
          <a:p>
            <a:endParaRPr lang="en-US" altLang="ja-JP" sz="1300" dirty="0"/>
          </a:p>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5</a:t>
            </a:fld>
            <a:endParaRPr kumimoji="1" lang="ja-JP" altLang="en-US"/>
          </a:p>
        </p:txBody>
      </p:sp>
    </p:spTree>
    <p:extLst>
      <p:ext uri="{BB962C8B-B14F-4D97-AF65-F5344CB8AC3E}">
        <p14:creationId xmlns:p14="http://schemas.microsoft.com/office/powerpoint/2010/main" val="40097502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lnSpcReduction="10000"/>
          </a:bodyPr>
          <a:lstStyle/>
          <a:p>
            <a:r>
              <a:rPr lang="ja-JP" altLang="en-US" dirty="0" smtClean="0"/>
              <a:t>出版物あるいは資料の概念</a:t>
            </a:r>
            <a:endParaRPr lang="en-US" altLang="ja-JP" dirty="0" smtClean="0"/>
          </a:p>
          <a:p>
            <a:r>
              <a:rPr lang="ja-JP" altLang="en-US" dirty="0" smtClean="0"/>
              <a:t>まず、</a:t>
            </a:r>
            <a:r>
              <a:rPr lang="ja-JP" altLang="en-US" dirty="0" smtClean="0">
                <a:solidFill>
                  <a:srgbClr val="FF0000"/>
                </a:solidFill>
              </a:rPr>
              <a:t>一番左に図書・逐次刊行物等、紙の伝統的な出版物</a:t>
            </a:r>
            <a:r>
              <a:rPr lang="ja-JP" altLang="en-US" dirty="0" smtClean="0"/>
              <a:t>がございます。さらに、</a:t>
            </a:r>
            <a:r>
              <a:rPr lang="en-US" altLang="ja-JP" dirty="0" smtClean="0">
                <a:solidFill>
                  <a:srgbClr val="FF0000"/>
                </a:solidFill>
              </a:rPr>
              <a:t>CD-ROM</a:t>
            </a:r>
            <a:r>
              <a:rPr lang="ja-JP" altLang="en-US" dirty="0" smtClean="0">
                <a:solidFill>
                  <a:srgbClr val="FF0000"/>
                </a:solidFill>
              </a:rPr>
              <a:t>等のパッケージ系電子出版物</a:t>
            </a:r>
            <a:r>
              <a:rPr lang="ja-JP" altLang="en-US" dirty="0" smtClean="0"/>
              <a:t>があります。</a:t>
            </a:r>
            <a:endParaRPr lang="en-US" altLang="ja-JP" dirty="0" smtClean="0"/>
          </a:p>
          <a:p>
            <a:r>
              <a:rPr lang="ja-JP" altLang="en-US" dirty="0" smtClean="0"/>
              <a:t>ここまでは</a:t>
            </a:r>
            <a:r>
              <a:rPr lang="ja-JP" altLang="en-US" dirty="0" smtClean="0">
                <a:solidFill>
                  <a:srgbClr val="FF0000"/>
                </a:solidFill>
              </a:rPr>
              <a:t>有形の資料</a:t>
            </a:r>
            <a:r>
              <a:rPr lang="ja-JP" altLang="en-US" dirty="0" smtClean="0"/>
              <a:t>です。</a:t>
            </a:r>
            <a:endParaRPr lang="en-US" altLang="ja-JP" dirty="0" smtClean="0"/>
          </a:p>
          <a:p>
            <a:r>
              <a:rPr lang="ja-JP" altLang="en-US" dirty="0" smtClean="0"/>
              <a:t>そして、</a:t>
            </a:r>
            <a:r>
              <a:rPr lang="ja-JP" altLang="en-US" dirty="0" smtClean="0">
                <a:solidFill>
                  <a:srgbClr val="FF0000"/>
                </a:solidFill>
              </a:rPr>
              <a:t>無形の電子情報</a:t>
            </a:r>
            <a:r>
              <a:rPr lang="ja-JP" altLang="en-US" dirty="0" smtClean="0"/>
              <a:t>として、</a:t>
            </a:r>
            <a:r>
              <a:rPr lang="ja-JP" altLang="en-US" dirty="0" smtClean="0">
                <a:solidFill>
                  <a:srgbClr val="FF0000"/>
                </a:solidFill>
              </a:rPr>
              <a:t>インターネット資料</a:t>
            </a:r>
            <a:r>
              <a:rPr lang="ja-JP" altLang="en-US" dirty="0" smtClean="0"/>
              <a:t>があります。厳密には、インターネット資料以外の無形の電子情報、例えば、パソコン通信や携帯電話の情報等もあるわけですが、それはこの図では捨象しております。</a:t>
            </a:r>
            <a:endParaRPr lang="en-US" altLang="ja-JP" dirty="0" smtClean="0"/>
          </a:p>
          <a:p>
            <a:r>
              <a:rPr lang="ja-JP" altLang="en-US" dirty="0" smtClean="0"/>
              <a:t>さて、このインターネット資料は、</a:t>
            </a:r>
            <a:r>
              <a:rPr lang="ja-JP" altLang="en-US" dirty="0" smtClean="0">
                <a:solidFill>
                  <a:srgbClr val="FF0000"/>
                </a:solidFill>
              </a:rPr>
              <a:t>国等が出版するもの</a:t>
            </a:r>
            <a:r>
              <a:rPr lang="ja-JP" altLang="en-US" dirty="0" smtClean="0"/>
              <a:t>と、私人、つまり</a:t>
            </a:r>
            <a:r>
              <a:rPr lang="ja-JP" altLang="en-US" dirty="0" smtClean="0">
                <a:solidFill>
                  <a:srgbClr val="FF0000"/>
                </a:solidFill>
              </a:rPr>
              <a:t>民間で出版されるもの</a:t>
            </a:r>
            <a:r>
              <a:rPr lang="ja-JP" altLang="en-US" dirty="0" smtClean="0"/>
              <a:t>に分かれます。</a:t>
            </a:r>
            <a:endParaRPr lang="en-US" altLang="ja-JP" dirty="0" smtClean="0"/>
          </a:p>
          <a:p>
            <a:r>
              <a:rPr lang="ja-JP" altLang="en-US" dirty="0" smtClean="0">
                <a:solidFill>
                  <a:srgbClr val="FF0000"/>
                </a:solidFill>
              </a:rPr>
              <a:t>国等が出版するもの</a:t>
            </a:r>
            <a:r>
              <a:rPr lang="ja-JP" altLang="en-US" dirty="0" smtClean="0"/>
              <a:t>は、</a:t>
            </a:r>
            <a:r>
              <a:rPr lang="ja-JP" altLang="en-US" dirty="0" smtClean="0">
                <a:solidFill>
                  <a:srgbClr val="FF0000"/>
                </a:solidFill>
              </a:rPr>
              <a:t>電子書籍、電子雑誌に限らず、一般のウェブサイトも含めて</a:t>
            </a:r>
            <a:r>
              <a:rPr lang="ja-JP" altLang="en-US" dirty="0" smtClean="0"/>
              <a:t>、この濃い青の部分ですが、</a:t>
            </a:r>
            <a:r>
              <a:rPr lang="ja-JP" altLang="en-US" dirty="0" smtClean="0">
                <a:solidFill>
                  <a:srgbClr val="FF0000"/>
                </a:solidFill>
              </a:rPr>
              <a:t>既に制度的に収集</a:t>
            </a:r>
            <a:r>
              <a:rPr lang="ja-JP" altLang="en-US" dirty="0" smtClean="0"/>
              <a:t>を実施しております。</a:t>
            </a:r>
            <a:endParaRPr lang="en-US" altLang="ja-JP" dirty="0" smtClean="0"/>
          </a:p>
          <a:p>
            <a:r>
              <a:rPr lang="ja-JP" altLang="en-US" dirty="0" smtClean="0"/>
              <a:t>一方、民間のインターネット資料については、従来、制度的には収集できていませんでした。</a:t>
            </a:r>
            <a:endParaRPr lang="en-US" altLang="ja-JP" dirty="0" smtClean="0"/>
          </a:p>
          <a:p>
            <a:r>
              <a:rPr lang="ja-JP" altLang="en-US" dirty="0" smtClean="0">
                <a:solidFill>
                  <a:srgbClr val="FF0000"/>
                </a:solidFill>
              </a:rPr>
              <a:t>民間のインターネット資料</a:t>
            </a:r>
            <a:r>
              <a:rPr lang="ja-JP" altLang="en-US" dirty="0" smtClean="0"/>
              <a:t>については、一般的な</a:t>
            </a:r>
            <a:r>
              <a:rPr lang="ja-JP" altLang="en-US" dirty="0" smtClean="0">
                <a:solidFill>
                  <a:srgbClr val="FF0000"/>
                </a:solidFill>
              </a:rPr>
              <a:t>ウェブサイト情報は収集いたしません</a:t>
            </a:r>
            <a:r>
              <a:rPr lang="ja-JP" altLang="en-US" dirty="0" smtClean="0"/>
              <a:t>。したがって、この薄いピンクの部分は対象外です。</a:t>
            </a:r>
            <a:endParaRPr lang="en-US" altLang="ja-JP" dirty="0" smtClean="0"/>
          </a:p>
          <a:p>
            <a:r>
              <a:rPr lang="ja-JP" altLang="en-US" dirty="0" smtClean="0"/>
              <a:t>一方、この茶色の</a:t>
            </a:r>
            <a:r>
              <a:rPr lang="ja-JP" altLang="en-US" dirty="0" smtClean="0">
                <a:solidFill>
                  <a:srgbClr val="FF0000"/>
                </a:solidFill>
              </a:rPr>
              <a:t>四角がかかっている、</a:t>
            </a:r>
            <a:r>
              <a:rPr lang="en-US" altLang="ja-JP" dirty="0" smtClean="0">
                <a:solidFill>
                  <a:srgbClr val="FF0000"/>
                </a:solidFill>
              </a:rPr>
              <a:t>A,B,C,D</a:t>
            </a:r>
            <a:r>
              <a:rPr lang="ja-JP" altLang="en-US" dirty="0" smtClean="0">
                <a:solidFill>
                  <a:srgbClr val="FF0000"/>
                </a:solidFill>
              </a:rPr>
              <a:t>の部分</a:t>
            </a:r>
            <a:r>
              <a:rPr lang="ja-JP" altLang="en-US" dirty="0" smtClean="0"/>
              <a:t>、これは、「民間（私人）のオンライン資料」、すなわち、</a:t>
            </a:r>
            <a:r>
              <a:rPr lang="ja-JP" altLang="en-US" dirty="0" smtClean="0">
                <a:solidFill>
                  <a:srgbClr val="FF0000"/>
                </a:solidFill>
              </a:rPr>
              <a:t>電子書籍、電子雑誌</a:t>
            </a:r>
            <a:r>
              <a:rPr lang="ja-JP" altLang="en-US" dirty="0" smtClean="0"/>
              <a:t>ですが、</a:t>
            </a:r>
            <a:endParaRPr lang="en-US" altLang="ja-JP" dirty="0" smtClean="0"/>
          </a:p>
          <a:p>
            <a:r>
              <a:rPr lang="ja-JP" altLang="en-US" dirty="0" smtClean="0"/>
              <a:t>ここは収集対象にしたいと考えております。</a:t>
            </a:r>
            <a:endParaRPr lang="en-US" altLang="ja-JP" dirty="0" smtClean="0"/>
          </a:p>
          <a:p>
            <a:r>
              <a:rPr lang="ja-JP" altLang="en-US" dirty="0" smtClean="0"/>
              <a:t>ただ、有料のものや</a:t>
            </a:r>
            <a:r>
              <a:rPr lang="en-US" altLang="ja-JP" dirty="0" smtClean="0"/>
              <a:t>DRM</a:t>
            </a:r>
            <a:r>
              <a:rPr lang="ja-JP" altLang="en-US" dirty="0" smtClean="0"/>
              <a:t>のあるものは、制度的にも技術的にも課題が大きいことから、今回、制度的な収集対象になったのが、</a:t>
            </a:r>
            <a:endParaRPr lang="en-US" altLang="ja-JP" dirty="0" smtClean="0"/>
          </a:p>
          <a:p>
            <a:r>
              <a:rPr lang="ja-JP" altLang="en-US" dirty="0" smtClean="0"/>
              <a:t>この</a:t>
            </a:r>
            <a:r>
              <a:rPr lang="ja-JP" altLang="en-US" dirty="0" smtClean="0">
                <a:solidFill>
                  <a:srgbClr val="FF0000"/>
                </a:solidFill>
              </a:rPr>
              <a:t>濃い青の部分、Ａの部分のみ、今回制度的な収集対象となった</a:t>
            </a:r>
            <a:r>
              <a:rPr lang="ja-JP" altLang="en-US" dirty="0" smtClean="0"/>
              <a:t>、ということになります。</a:t>
            </a:r>
            <a:endParaRPr lang="en-US" altLang="ja-JP" dirty="0" smtClean="0"/>
          </a:p>
          <a:p>
            <a:endParaRPr lang="en-US" altLang="ja-JP" dirty="0" smtClean="0"/>
          </a:p>
          <a:p>
            <a:endParaRPr kumimoji="1" lang="ja-JP" altLang="en-US" dirty="0" smtClean="0"/>
          </a:p>
          <a:p>
            <a:endParaRPr kumimoji="1" lang="ja-JP" altLang="en-US" dirty="0"/>
          </a:p>
        </p:txBody>
      </p:sp>
      <p:sp>
        <p:nvSpPr>
          <p:cNvPr id="4" name="ヘッダー プレースホルダ 3"/>
          <p:cNvSpPr>
            <a:spLocks noGrp="1"/>
          </p:cNvSpPr>
          <p:nvPr>
            <p:ph type="hdr" sz="quarter" idx="10"/>
          </p:nvPr>
        </p:nvSpPr>
        <p:spPr/>
        <p:txBody>
          <a:bodyPr/>
          <a:lstStyle/>
          <a:p>
            <a:r>
              <a:rPr kumimoji="1" lang="zh-TW" altLang="en-US" smtClean="0"/>
              <a:t>新規採用職員研修</a:t>
            </a:r>
            <a:endParaRPr kumimoji="1" lang="ja-JP" altLang="en-US"/>
          </a:p>
        </p:txBody>
      </p:sp>
      <p:sp>
        <p:nvSpPr>
          <p:cNvPr id="5" name="日付プレースホルダ 4"/>
          <p:cNvSpPr>
            <a:spLocks noGrp="1"/>
          </p:cNvSpPr>
          <p:nvPr>
            <p:ph type="dt" idx="11"/>
          </p:nvPr>
        </p:nvSpPr>
        <p:spPr/>
        <p:txBody>
          <a:bodyPr/>
          <a:lstStyle/>
          <a:p>
            <a:r>
              <a:rPr kumimoji="1" lang="en-US" altLang="ja-JP" smtClean="0"/>
              <a:t>2013/4/2</a:t>
            </a:r>
            <a:endParaRPr kumimoji="1" lang="ja-JP" altLang="en-US"/>
          </a:p>
        </p:txBody>
      </p:sp>
      <p:sp>
        <p:nvSpPr>
          <p:cNvPr id="6" name="フッター プレースホルダ 5"/>
          <p:cNvSpPr>
            <a:spLocks noGrp="1"/>
          </p:cNvSpPr>
          <p:nvPr>
            <p:ph type="ftr" sz="quarter" idx="12"/>
          </p:nvPr>
        </p:nvSpPr>
        <p:spPr/>
        <p:txBody>
          <a:bodyPr/>
          <a:lstStyle/>
          <a:p>
            <a:r>
              <a:rPr kumimoji="1" lang="ja-JP" altLang="en-US" smtClean="0"/>
              <a:t>電子情報部</a:t>
            </a:r>
            <a:endParaRPr kumimoji="1" lang="ja-JP" altLang="en-US"/>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51</a:t>
            </a:fld>
            <a:endParaRPr kumimoji="1" lang="ja-JP" altLang="en-US"/>
          </a:p>
        </p:txBody>
      </p:sp>
    </p:spTree>
    <p:extLst>
      <p:ext uri="{BB962C8B-B14F-4D97-AF65-F5344CB8AC3E}">
        <p14:creationId xmlns:p14="http://schemas.microsoft.com/office/powerpoint/2010/main" val="21135521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gn="l">
              <a:lnSpc>
                <a:spcPct val="150000"/>
              </a:lnSpc>
              <a:buNone/>
            </a:pPr>
            <a:r>
              <a:rPr lang="ja-JP" altLang="en-US" sz="1200" dirty="0" smtClean="0"/>
              <a:t>電子書店から購入した電子書籍・雑誌を、一般のユーザーがタブレット端末などで読むのと同様の方法</a:t>
            </a:r>
          </a:p>
          <a:p>
            <a:pPr marL="0" indent="0" algn="l">
              <a:lnSpc>
                <a:spcPct val="150000"/>
              </a:lnSpc>
              <a:buNone/>
            </a:pPr>
            <a:r>
              <a:rPr lang="ja-JP" altLang="en-US" sz="1200" dirty="0" smtClean="0"/>
              <a:t>複写は行わない（来館利用者端末からの閲覧のみ）</a:t>
            </a:r>
          </a:p>
          <a:p>
            <a:pPr marL="0" indent="0" algn="l">
              <a:lnSpc>
                <a:spcPct val="150000"/>
              </a:lnSpc>
              <a:buNone/>
            </a:pPr>
            <a:r>
              <a:rPr lang="ja-JP" altLang="en-US" sz="1200" dirty="0" smtClean="0"/>
              <a:t>電子書籍・雑誌の閲覧上の課題の検証、実証実験中の</a:t>
            </a:r>
            <a:br>
              <a:rPr lang="ja-JP" altLang="en-US" sz="1200" dirty="0" smtClean="0"/>
            </a:br>
            <a:r>
              <a:rPr lang="ja-JP" altLang="en-US" sz="1200" dirty="0" smtClean="0"/>
              <a:t>利用データを通じた、国立国会図書館内での利用方法、利用者ニーズ等の分析とそれによる電子書籍・雑誌ビジネスへの影響の評価</a:t>
            </a:r>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52</a:t>
            </a:fld>
            <a:endParaRPr kumimoji="1" lang="ja-JP" altLang="en-US"/>
          </a:p>
        </p:txBody>
      </p:sp>
    </p:spTree>
    <p:extLst>
      <p:ext uri="{BB962C8B-B14F-4D97-AF65-F5344CB8AC3E}">
        <p14:creationId xmlns:p14="http://schemas.microsoft.com/office/powerpoint/2010/main" val="27374193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収集した電子書籍・雑誌を国立国会図書館の管理するサーバに保管する実験と保管した</a:t>
            </a:r>
            <a:br>
              <a:rPr kumimoji="1" lang="ja-JP" altLang="en-US" dirty="0" smtClean="0"/>
            </a:br>
            <a:r>
              <a:rPr kumimoji="1" lang="ja-JP" altLang="en-US" dirty="0" smtClean="0"/>
              <a:t>電子書籍・雑誌を利用する実験を想定</a:t>
            </a:r>
          </a:p>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53</a:t>
            </a:fld>
            <a:endParaRPr kumimoji="1" lang="ja-JP" altLang="en-US"/>
          </a:p>
        </p:txBody>
      </p:sp>
    </p:spTree>
    <p:extLst>
      <p:ext uri="{BB962C8B-B14F-4D97-AF65-F5344CB8AC3E}">
        <p14:creationId xmlns:p14="http://schemas.microsoft.com/office/powerpoint/2010/main" val="28891913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spcBef>
                <a:spcPts val="1800"/>
              </a:spcBef>
            </a:pPr>
            <a:r>
              <a:rPr lang="ja-JP" altLang="en-US" dirty="0" smtClean="0">
                <a:solidFill>
                  <a:schemeClr val="tx1"/>
                </a:solidFill>
              </a:rPr>
              <a:t>デジタル化資料の利活用に向けて</a:t>
            </a:r>
            <a:endParaRPr lang="en-US" altLang="ja-JP" dirty="0" smtClean="0">
              <a:solidFill>
                <a:schemeClr val="tx1"/>
              </a:solidFill>
            </a:endParaRPr>
          </a:p>
          <a:p>
            <a:pPr>
              <a:spcBef>
                <a:spcPts val="1800"/>
              </a:spcBef>
            </a:pPr>
            <a:r>
              <a:rPr lang="ja-JP" altLang="en-US" dirty="0" smtClean="0">
                <a:solidFill>
                  <a:schemeClr val="tx1"/>
                </a:solidFill>
              </a:rPr>
              <a:t>関係者協議による調整</a:t>
            </a:r>
            <a:endParaRPr lang="en-US" altLang="ja-JP" dirty="0" smtClean="0">
              <a:solidFill>
                <a:schemeClr val="tx1"/>
              </a:solidFill>
            </a:endParaRPr>
          </a:p>
          <a:p>
            <a:pPr>
              <a:spcBef>
                <a:spcPts val="1800"/>
              </a:spcBef>
            </a:pPr>
            <a:r>
              <a:rPr lang="ja-JP" altLang="en-US" dirty="0" smtClean="0">
                <a:solidFill>
                  <a:schemeClr val="tx1"/>
                </a:solidFill>
              </a:rPr>
              <a:t>デジタル化資料の転載利用</a:t>
            </a:r>
            <a:endParaRPr lang="en-US" altLang="ja-JP" dirty="0" smtClean="0">
              <a:solidFill>
                <a:schemeClr val="tx1"/>
              </a:solidFill>
            </a:endParaRPr>
          </a:p>
          <a:p>
            <a:endParaRPr kumimoji="1" lang="ja-JP" altLang="en-US"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solidFill>
                <a:prstClr val="black"/>
              </a:solidFill>
            </a:endParaRPr>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solidFill>
                  <a:prstClr val="black"/>
                </a:solidFill>
              </a:rPr>
              <a:pPr/>
              <a:t>2015/11/13</a:t>
            </a:fld>
            <a:endParaRPr kumimoji="1" lang="ja-JP" altLang="en-US">
              <a:solidFill>
                <a:prstClr val="black"/>
              </a:solidFill>
            </a:endParaRPr>
          </a:p>
        </p:txBody>
      </p:sp>
      <p:sp>
        <p:nvSpPr>
          <p:cNvPr id="6" name="フッター プレースホルダー 5"/>
          <p:cNvSpPr>
            <a:spLocks noGrp="1"/>
          </p:cNvSpPr>
          <p:nvPr>
            <p:ph type="ftr" sz="quarter" idx="12"/>
          </p:nvPr>
        </p:nvSpPr>
        <p:spPr/>
        <p:txBody>
          <a:bodyPr/>
          <a:lstStyle/>
          <a:p>
            <a:endParaRPr kumimoji="1" lang="ja-JP" altLang="en-US">
              <a:solidFill>
                <a:prstClr val="black"/>
              </a:solidFill>
            </a:endParaRPr>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solidFill>
                  <a:prstClr val="black"/>
                </a:solidFill>
              </a:rPr>
              <a:pPr/>
              <a:t>54</a:t>
            </a:fld>
            <a:endParaRPr kumimoji="1" lang="ja-JP" altLang="en-US">
              <a:solidFill>
                <a:prstClr val="black"/>
              </a:solidFill>
            </a:endParaRPr>
          </a:p>
        </p:txBody>
      </p:sp>
    </p:spTree>
    <p:extLst>
      <p:ext uri="{BB962C8B-B14F-4D97-AF65-F5344CB8AC3E}">
        <p14:creationId xmlns:p14="http://schemas.microsoft.com/office/powerpoint/2010/main" val="11819872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180975" y="1287463"/>
            <a:ext cx="6175375" cy="3473450"/>
          </a:xfrm>
        </p:spPr>
      </p:sp>
      <p:sp>
        <p:nvSpPr>
          <p:cNvPr id="3" name="ノート プレースホルダ 2"/>
          <p:cNvSpPr>
            <a:spLocks noGrp="1"/>
          </p:cNvSpPr>
          <p:nvPr>
            <p:ph type="body" idx="1"/>
          </p:nvPr>
        </p:nvSpPr>
        <p:spPr/>
        <p:txBody>
          <a:bodyPr>
            <a:noAutofit/>
          </a:bodyPr>
          <a:lstStyle/>
          <a:p>
            <a:r>
              <a:rPr lang="en-US" altLang="ja-JP" dirty="0" smtClean="0"/>
              <a:t>2000</a:t>
            </a:r>
            <a:r>
              <a:rPr lang="ja-JP" altLang="en-US" dirty="0" smtClean="0"/>
              <a:t>年度から資料デジタル化実施（法第</a:t>
            </a:r>
            <a:r>
              <a:rPr lang="en-US" altLang="ja-JP" dirty="0" smtClean="0"/>
              <a:t>31</a:t>
            </a:r>
            <a:r>
              <a:rPr lang="ja-JP" altLang="en-US" dirty="0" smtClean="0"/>
              <a:t>条</a:t>
            </a:r>
            <a:r>
              <a:rPr lang="en-US" altLang="ja-JP" dirty="0" smtClean="0"/>
              <a:t>1</a:t>
            </a:r>
            <a:r>
              <a:rPr lang="ja-JP" altLang="en-US" dirty="0" smtClean="0"/>
              <a:t>項</a:t>
            </a:r>
            <a:r>
              <a:rPr lang="en-US" altLang="ja-JP" dirty="0" smtClean="0"/>
              <a:t>2</a:t>
            </a:r>
            <a:r>
              <a:rPr lang="ja-JP" altLang="en-US" dirty="0" smtClean="0"/>
              <a:t>号）</a:t>
            </a:r>
          </a:p>
          <a:p>
            <a:r>
              <a:rPr lang="ja-JP" altLang="en-US" dirty="0" smtClean="0"/>
              <a:t>－著作権処理を行いインターネットで公開</a:t>
            </a:r>
          </a:p>
          <a:p>
            <a:r>
              <a:rPr lang="ja-JP" altLang="en-US" dirty="0" smtClean="0"/>
              <a:t>文化審議会</a:t>
            </a:r>
            <a:r>
              <a:rPr lang="ja-JP" altLang="en-US" u="sng" dirty="0" smtClean="0"/>
              <a:t>「過去の著作物等の利用の円滑化のための方策について</a:t>
            </a:r>
            <a:r>
              <a:rPr lang="ja-JP" altLang="en-US" dirty="0" smtClean="0"/>
              <a:t>（中間総括）」（</a:t>
            </a:r>
            <a:r>
              <a:rPr lang="en-US" altLang="ja-JP" dirty="0" smtClean="0"/>
              <a:t>2008</a:t>
            </a:r>
            <a:r>
              <a:rPr lang="ja-JP" altLang="en-US" dirty="0" smtClean="0"/>
              <a:t>年</a:t>
            </a:r>
            <a:r>
              <a:rPr lang="en-US" altLang="ja-JP" dirty="0" smtClean="0"/>
              <a:t>5</a:t>
            </a:r>
            <a:r>
              <a:rPr lang="ja-JP" altLang="en-US" dirty="0" smtClean="0"/>
              <a:t>月）－国立国会図書館のデジタル化資料の利用につき、関係者間の協議を提言</a:t>
            </a:r>
          </a:p>
          <a:p>
            <a:r>
              <a:rPr lang="en-US" altLang="ja-JP" dirty="0" smtClean="0"/>
              <a:t>2009</a:t>
            </a:r>
            <a:r>
              <a:rPr lang="ja-JP" altLang="en-US" dirty="0" smtClean="0"/>
              <a:t>年</a:t>
            </a:r>
            <a:r>
              <a:rPr lang="ja-JP" altLang="en-US" u="sng" dirty="0" smtClean="0"/>
              <a:t>著作権法改正</a:t>
            </a:r>
            <a:r>
              <a:rPr lang="ja-JP" altLang="en-US" dirty="0" smtClean="0"/>
              <a:t>（法第</a:t>
            </a:r>
            <a:r>
              <a:rPr lang="en-US" altLang="ja-JP" dirty="0" smtClean="0"/>
              <a:t>31</a:t>
            </a:r>
            <a:r>
              <a:rPr lang="ja-JP" altLang="en-US" dirty="0" smtClean="0"/>
              <a:t>条</a:t>
            </a:r>
            <a:r>
              <a:rPr lang="en-US" altLang="ja-JP" dirty="0" smtClean="0"/>
              <a:t>2</a:t>
            </a:r>
            <a:r>
              <a:rPr lang="ja-JP" altLang="en-US" dirty="0" smtClean="0"/>
              <a:t>項新設）</a:t>
            </a:r>
          </a:p>
          <a:p>
            <a:r>
              <a:rPr lang="ja-JP" altLang="en-US" dirty="0" smtClean="0"/>
              <a:t>国立国会図書館での原本保存目的のデジタル化が可能に</a:t>
            </a:r>
          </a:p>
          <a:p>
            <a:r>
              <a:rPr lang="en-US" altLang="ja-JP" dirty="0" smtClean="0"/>
              <a:t>2009,2010</a:t>
            </a:r>
            <a:r>
              <a:rPr lang="ja-JP" altLang="en-US" dirty="0" smtClean="0"/>
              <a:t>年度に大規模デジタル化事業を実施</a:t>
            </a:r>
          </a:p>
          <a:p>
            <a:r>
              <a:rPr lang="en-US" altLang="ja-JP" dirty="0" smtClean="0"/>
              <a:t>2012</a:t>
            </a:r>
            <a:r>
              <a:rPr lang="ja-JP" altLang="en-US" dirty="0" smtClean="0"/>
              <a:t>年</a:t>
            </a:r>
            <a:r>
              <a:rPr lang="ja-JP" altLang="en-US" u="sng" dirty="0" smtClean="0"/>
              <a:t>著作権法改正</a:t>
            </a:r>
            <a:r>
              <a:rPr lang="ja-JP" altLang="en-US" dirty="0" smtClean="0"/>
              <a:t>（法第</a:t>
            </a:r>
            <a:r>
              <a:rPr lang="en-US" altLang="ja-JP" dirty="0" smtClean="0"/>
              <a:t>31</a:t>
            </a:r>
            <a:r>
              <a:rPr lang="ja-JP" altLang="en-US" dirty="0" smtClean="0"/>
              <a:t>条</a:t>
            </a:r>
            <a:r>
              <a:rPr lang="en-US" altLang="ja-JP" dirty="0" smtClean="0"/>
              <a:t>3</a:t>
            </a:r>
            <a:r>
              <a:rPr lang="ja-JP" altLang="en-US" dirty="0" smtClean="0"/>
              <a:t>項新設）</a:t>
            </a:r>
          </a:p>
          <a:p>
            <a:r>
              <a:rPr lang="ja-JP" altLang="en-US" dirty="0" smtClean="0"/>
              <a:t>デジタル化資料のうち絶版等資料を全国の図書館等で利用可能に</a:t>
            </a:r>
            <a:br>
              <a:rPr lang="ja-JP" altLang="en-US" dirty="0" smtClean="0"/>
            </a:br>
            <a:r>
              <a:rPr lang="ja-JP" altLang="en-US" dirty="0" smtClean="0"/>
              <a:t>　⇒　</a:t>
            </a:r>
            <a:r>
              <a:rPr lang="en-US" altLang="ja-JP" dirty="0" smtClean="0"/>
              <a:t>2014</a:t>
            </a:r>
            <a:r>
              <a:rPr lang="ja-JP" altLang="en-US" dirty="0" smtClean="0"/>
              <a:t>年</a:t>
            </a:r>
            <a:r>
              <a:rPr lang="en-US" altLang="ja-JP" dirty="0" smtClean="0"/>
              <a:t>1</a:t>
            </a:r>
            <a:r>
              <a:rPr lang="ja-JP" altLang="en-US" dirty="0" smtClean="0"/>
              <a:t>月から図書館送信サービス開始</a:t>
            </a:r>
          </a:p>
        </p:txBody>
      </p:sp>
      <p:sp>
        <p:nvSpPr>
          <p:cNvPr id="4" name="スライド番号プレースホルダ 3"/>
          <p:cNvSpPr>
            <a:spLocks noGrp="1"/>
          </p:cNvSpPr>
          <p:nvPr>
            <p:ph type="sldNum" sz="quarter" idx="10"/>
          </p:nvPr>
        </p:nvSpPr>
        <p:spPr/>
        <p:txBody>
          <a:bodyPr/>
          <a:lstStyle/>
          <a:p>
            <a:pPr>
              <a:defRPr/>
            </a:pPr>
            <a:fld id="{DA8C3902-8EA9-4235-92EC-E75E0A621590}" type="slidenum">
              <a:rPr lang="en-US" altLang="ja-JP" smtClean="0">
                <a:solidFill>
                  <a:prstClr val="black"/>
                </a:solidFill>
              </a:rPr>
              <a:pPr>
                <a:defRPr/>
              </a:pPr>
              <a:t>55</a:t>
            </a:fld>
            <a:endParaRPr lang="en-US" altLang="ja-JP">
              <a:solidFill>
                <a:prstClr val="black"/>
              </a:solidFill>
            </a:endParaRPr>
          </a:p>
        </p:txBody>
      </p:sp>
      <p:sp>
        <p:nvSpPr>
          <p:cNvPr id="5" name="日付プレースホルダー 4"/>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4850473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lvl="1" algn="ctr">
              <a:lnSpc>
                <a:spcPct val="120000"/>
              </a:lnSpc>
              <a:spcAft>
                <a:spcPts val="1824"/>
              </a:spcAft>
              <a:defRPr/>
            </a:pPr>
            <a:r>
              <a:rPr lang="ja-JP" altLang="en-US" sz="4100" dirty="0">
                <a:solidFill>
                  <a:schemeClr val="accent5">
                    <a:lumMod val="50000"/>
                  </a:schemeClr>
                </a:solidFill>
              </a:rPr>
              <a:t>～デジタル化資料を広く社会の利用に供する～</a:t>
            </a:r>
            <a:endParaRPr lang="en-US" altLang="ja-JP" sz="4100" dirty="0">
              <a:solidFill>
                <a:schemeClr val="accent5">
                  <a:lumMod val="50000"/>
                </a:schemeClr>
              </a:solidFill>
            </a:endParaRPr>
          </a:p>
          <a:p>
            <a:pPr marL="347461" lvl="1" indent="-347461">
              <a:lnSpc>
                <a:spcPct val="120000"/>
              </a:lnSpc>
              <a:buFont typeface="Wingdings" panose="05000000000000000000" pitchFamily="2" charset="2"/>
              <a:buChar char="Ø"/>
              <a:defRPr/>
            </a:pPr>
            <a:r>
              <a:rPr lang="ja-JP" altLang="en-US" sz="3500" dirty="0"/>
              <a:t>インターネット提供のデジタル化資料（</a:t>
            </a:r>
            <a:r>
              <a:rPr lang="ja-JP" altLang="en-US" sz="3500" dirty="0">
                <a:solidFill>
                  <a:schemeClr val="accent2">
                    <a:lumMod val="75000"/>
                  </a:schemeClr>
                </a:solidFill>
              </a:rPr>
              <a:t>著作権保護期間満了分）</a:t>
            </a:r>
            <a:r>
              <a:rPr lang="ja-JP" altLang="en-US" sz="3500" dirty="0"/>
              <a:t>に係る転載利用は、</a:t>
            </a:r>
            <a:r>
              <a:rPr lang="ja-JP" altLang="en-US" sz="3500" dirty="0">
                <a:solidFill>
                  <a:schemeClr val="accent2">
                    <a:lumMod val="75000"/>
                  </a:schemeClr>
                </a:solidFill>
              </a:rPr>
              <a:t>転載申込み手続が不要　</a:t>
            </a:r>
            <a:endParaRPr lang="en-US" altLang="ja-JP" sz="3500" dirty="0">
              <a:solidFill>
                <a:schemeClr val="accent2">
                  <a:lumMod val="75000"/>
                </a:schemeClr>
              </a:solidFill>
            </a:endParaRPr>
          </a:p>
          <a:p>
            <a:pPr marL="868653" lvl="3">
              <a:lnSpc>
                <a:spcPct val="120000"/>
              </a:lnSpc>
              <a:defRPr/>
            </a:pPr>
            <a:r>
              <a:rPr lang="ja-JP" altLang="en-US" sz="2900" dirty="0"/>
              <a:t>平成</a:t>
            </a:r>
            <a:r>
              <a:rPr lang="en-US" altLang="ja-JP" sz="2900" dirty="0"/>
              <a:t>26</a:t>
            </a:r>
            <a:r>
              <a:rPr lang="ja-JP" altLang="en-US" sz="2900" dirty="0"/>
              <a:t>年</a:t>
            </a:r>
            <a:r>
              <a:rPr lang="en-US" altLang="ja-JP" sz="2900" dirty="0"/>
              <a:t>5</a:t>
            </a:r>
            <a:r>
              <a:rPr lang="ja-JP" altLang="en-US" sz="2900" dirty="0"/>
              <a:t>月</a:t>
            </a:r>
            <a:r>
              <a:rPr lang="en-US" altLang="ja-JP" sz="2900" dirty="0"/>
              <a:t>1</a:t>
            </a:r>
            <a:r>
              <a:rPr lang="ja-JP" altLang="en-US" sz="2900" dirty="0"/>
              <a:t>日から。</a:t>
            </a:r>
            <a:r>
              <a:rPr lang="ja-JP" altLang="en-US" sz="2900" u="sng" dirty="0">
                <a:solidFill>
                  <a:srgbClr val="FF0000"/>
                </a:solidFill>
              </a:rPr>
              <a:t>ただし、許諾または文化庁長官裁定分の転載（復刻、翻刻、掲載、放映又は展示等）を行う場合には、これまで同様、国立国会図書館への照会が必要</a:t>
            </a:r>
            <a:endParaRPr lang="ja-JP" altLang="en-US" sz="2900" dirty="0"/>
          </a:p>
          <a:p>
            <a:pPr lvl="1">
              <a:lnSpc>
                <a:spcPct val="120000"/>
              </a:lnSpc>
              <a:defRPr/>
            </a:pPr>
            <a:endParaRPr lang="en-US" altLang="ja-JP" sz="1400" dirty="0"/>
          </a:p>
          <a:p>
            <a:pPr marL="463282" lvl="1" indent="-463282">
              <a:lnSpc>
                <a:spcPct val="120000"/>
              </a:lnSpc>
              <a:buFont typeface="Wingdings" panose="05000000000000000000" pitchFamily="2" charset="2"/>
              <a:buChar char="Ø"/>
              <a:defRPr/>
            </a:pPr>
            <a:r>
              <a:rPr lang="ja-JP" altLang="en-US" sz="3500" u="sng" dirty="0">
                <a:solidFill>
                  <a:schemeClr val="accent5">
                    <a:lumMod val="50000"/>
                  </a:schemeClr>
                </a:solidFill>
              </a:rPr>
              <a:t>デジタル化資料の画像データの試行提供中　</a:t>
            </a:r>
            <a:endParaRPr lang="en-US" altLang="ja-JP" sz="3500" u="sng" dirty="0">
              <a:solidFill>
                <a:schemeClr val="accent5">
                  <a:lumMod val="50000"/>
                </a:schemeClr>
              </a:solidFill>
            </a:endParaRPr>
          </a:p>
          <a:p>
            <a:pPr marL="868653" lvl="2">
              <a:lnSpc>
                <a:spcPct val="120000"/>
              </a:lnSpc>
              <a:defRPr/>
            </a:pPr>
            <a:r>
              <a:rPr lang="ja-JP" altLang="en-US" sz="2900" dirty="0"/>
              <a:t>平成</a:t>
            </a:r>
            <a:r>
              <a:rPr lang="en-US" altLang="ja-JP" sz="2900" dirty="0"/>
              <a:t>26</a:t>
            </a:r>
            <a:r>
              <a:rPr lang="ja-JP" altLang="en-US" sz="2900" dirty="0"/>
              <a:t>年</a:t>
            </a:r>
            <a:r>
              <a:rPr lang="en-US" altLang="ja-JP" sz="2900" dirty="0"/>
              <a:t>8</a:t>
            </a:r>
            <a:r>
              <a:rPr lang="ja-JP" altLang="en-US" sz="2900" dirty="0"/>
              <a:t>月</a:t>
            </a:r>
            <a:r>
              <a:rPr lang="en-US" altLang="ja-JP" sz="2900" dirty="0"/>
              <a:t>1</a:t>
            </a:r>
            <a:r>
              <a:rPr lang="ja-JP" altLang="en-US" sz="2900" dirty="0"/>
              <a:t>日から</a:t>
            </a:r>
            <a:r>
              <a:rPr lang="en-US" altLang="ja-JP" sz="2900" dirty="0"/>
              <a:t>1</a:t>
            </a:r>
            <a:r>
              <a:rPr lang="ja-JP" altLang="en-US" sz="2900" dirty="0"/>
              <a:t>年間、図書館送信及び国立国会図書館内限定公開の資料について、復刻・翻刻を目的とした利用に限って、画像データの試行提供</a:t>
            </a:r>
            <a:r>
              <a:rPr lang="ja-JP" altLang="en-US" sz="2600" dirty="0"/>
              <a:t>（ニーズを把握、手続等を検証し、サービス体制を構築・整備）</a:t>
            </a:r>
            <a:endParaRPr lang="en-US" altLang="ja-JP" sz="2600" dirty="0"/>
          </a:p>
          <a:p>
            <a:pPr lvl="2">
              <a:lnSpc>
                <a:spcPct val="120000"/>
              </a:lnSpc>
              <a:defRPr/>
            </a:pPr>
            <a:r>
              <a:rPr lang="ja-JP" altLang="ja-JP" sz="3000" dirty="0"/>
              <a:t>申請者による著作権処理又は著作権保護期間満了の確認が必要</a:t>
            </a:r>
            <a:endParaRPr lang="en-US" altLang="ja-JP" sz="3000" dirty="0"/>
          </a:p>
          <a:p>
            <a:pPr lvl="2">
              <a:lnSpc>
                <a:spcPct val="120000"/>
              </a:lnSpc>
              <a:defRPr/>
            </a:pPr>
            <a:r>
              <a:rPr lang="ja-JP" altLang="en-US" sz="3000" dirty="0"/>
              <a:t>出版の形態等により、使用料若しくは製品の一定数の寄贈、又はその双方が条件となる場合がある　</a:t>
            </a:r>
            <a:endParaRPr lang="en-US" altLang="ja-JP" dirty="0" smtClean="0"/>
          </a:p>
          <a:p>
            <a:pPr marL="0" lvl="1" defTabSz="921962">
              <a:defRPr/>
            </a:pPr>
            <a:endParaRPr lang="en-US" altLang="ja-JP" sz="1400" dirty="0">
              <a:solidFill>
                <a:schemeClr val="tx2"/>
              </a:solidFill>
            </a:endParaRPr>
          </a:p>
        </p:txBody>
      </p:sp>
      <p:sp>
        <p:nvSpPr>
          <p:cNvPr id="4" name="スライド番号プレースホルダー 3"/>
          <p:cNvSpPr>
            <a:spLocks noGrp="1"/>
          </p:cNvSpPr>
          <p:nvPr>
            <p:ph type="sldNum" sz="quarter" idx="10"/>
          </p:nvPr>
        </p:nvSpPr>
        <p:spPr/>
        <p:txBody>
          <a:bodyPr/>
          <a:lstStyle/>
          <a:p>
            <a:fld id="{12146BF7-A6CD-4681-94EA-031ADDD2E42F}" type="slidenum">
              <a:rPr lang="ja-JP" altLang="en-US" smtClean="0">
                <a:solidFill>
                  <a:prstClr val="black"/>
                </a:solidFill>
              </a:rPr>
              <a:pPr/>
              <a:t>56</a:t>
            </a:fld>
            <a:endParaRPr lang="ja-JP" altLang="en-US">
              <a:solidFill>
                <a:prstClr val="black"/>
              </a:solidFill>
            </a:endParaRPr>
          </a:p>
        </p:txBody>
      </p:sp>
      <p:sp>
        <p:nvSpPr>
          <p:cNvPr id="5" name="日付プレースホルダー 4"/>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31144596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 </a:t>
            </a:r>
            <a:r>
              <a:rPr lang="en-US" altLang="ja-JP" dirty="0" smtClean="0"/>
              <a:t>｢</a:t>
            </a:r>
            <a:r>
              <a:rPr lang="ja-JP" altLang="en-US" dirty="0" smtClean="0"/>
              <a:t>国立国会図書館のデジタル化資料の図書館等への限定送信</a:t>
            </a:r>
            <a:r>
              <a:rPr lang="en-US" altLang="ja-JP" dirty="0" smtClean="0"/>
              <a:t>｣</a:t>
            </a:r>
            <a:r>
              <a:rPr lang="ja-JP" altLang="en-US" dirty="0" smtClean="0"/>
              <a:t>サービス</a:t>
            </a:r>
          </a:p>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57</a:t>
            </a:fld>
            <a:endParaRPr kumimoji="1" lang="ja-JP" altLang="en-US"/>
          </a:p>
        </p:txBody>
      </p:sp>
    </p:spTree>
    <p:extLst>
      <p:ext uri="{BB962C8B-B14F-4D97-AF65-F5344CB8AC3E}">
        <p14:creationId xmlns:p14="http://schemas.microsoft.com/office/powerpoint/2010/main" val="13341903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85801" y="4400550"/>
            <a:ext cx="5486400" cy="4010025"/>
          </a:xfrm>
        </p:spPr>
        <p:txBody>
          <a:bodyPr/>
          <a:lstStyle/>
          <a:p>
            <a:r>
              <a:rPr kumimoji="1" lang="ja-JP" altLang="ja-JP" sz="1200" kern="1200" dirty="0" smtClean="0">
                <a:solidFill>
                  <a:schemeClr val="tx1"/>
                </a:solidFill>
                <a:effectLst/>
                <a:latin typeface="+mn-lt"/>
                <a:ea typeface="+mn-ea"/>
                <a:cs typeface="+mn-cs"/>
              </a:rPr>
              <a:t>閲覧・複写の仕組み</a:t>
            </a:r>
          </a:p>
          <a:p>
            <a:r>
              <a:rPr kumimoji="1" lang="ja-JP" altLang="ja-JP" sz="1200" kern="1200" dirty="0" smtClean="0">
                <a:solidFill>
                  <a:schemeClr val="tx1"/>
                </a:solidFill>
                <a:effectLst/>
                <a:latin typeface="+mn-lt"/>
                <a:ea typeface="+mn-ea"/>
                <a:cs typeface="+mn-cs"/>
              </a:rPr>
              <a:t>参加館596、月13281件の閲覧</a:t>
            </a:r>
          </a:p>
          <a:p>
            <a:r>
              <a:rPr kumimoji="1" lang="ja-JP" altLang="ja-JP" sz="1200" kern="1200" dirty="0" smtClean="0">
                <a:solidFill>
                  <a:schemeClr val="tx1"/>
                </a:solidFill>
                <a:effectLst/>
                <a:latin typeface="+mn-lt"/>
                <a:ea typeface="+mn-ea"/>
                <a:cs typeface="+mn-cs"/>
              </a:rPr>
              <a:t>都道府県立図書館の利用比率が高い</a:t>
            </a:r>
          </a:p>
          <a:p>
            <a:r>
              <a:rPr kumimoji="1" lang="ja-JP" altLang="ja-JP" sz="1200" kern="1200" dirty="0" smtClean="0">
                <a:solidFill>
                  <a:schemeClr val="tx1"/>
                </a:solidFill>
                <a:effectLst/>
                <a:latin typeface="+mn-lt"/>
                <a:ea typeface="+mn-ea"/>
                <a:cs typeface="+mn-cs"/>
              </a:rPr>
              <a:t>複写は大学図書館の利用が多い</a:t>
            </a:r>
          </a:p>
          <a:p>
            <a:r>
              <a:rPr kumimoji="1" lang="ja-JP" altLang="ja-JP" sz="1200" kern="1200" dirty="0" smtClean="0">
                <a:solidFill>
                  <a:schemeClr val="tx1"/>
                </a:solidFill>
                <a:effectLst/>
                <a:latin typeface="+mn-lt"/>
                <a:ea typeface="+mn-ea"/>
                <a:cs typeface="+mn-cs"/>
              </a:rPr>
              <a:t>課題</a:t>
            </a:r>
          </a:p>
          <a:p>
            <a:r>
              <a:rPr kumimoji="1" lang="ja-JP" altLang="ja-JP" sz="1200" kern="1200" dirty="0" smtClean="0">
                <a:solidFill>
                  <a:schemeClr val="tx1"/>
                </a:solidFill>
                <a:effectLst/>
                <a:latin typeface="+mn-lt"/>
                <a:ea typeface="+mn-ea"/>
                <a:cs typeface="+mn-cs"/>
              </a:rPr>
              <a:t>デジタル化の推進、</a:t>
            </a:r>
          </a:p>
          <a:p>
            <a:r>
              <a:rPr kumimoji="1" lang="ja-JP" altLang="ja-JP" sz="1200" kern="1200" dirty="0" smtClean="0">
                <a:solidFill>
                  <a:schemeClr val="tx1"/>
                </a:solidFill>
                <a:effectLst/>
                <a:latin typeface="+mn-lt"/>
                <a:ea typeface="+mn-ea"/>
                <a:cs typeface="+mn-cs"/>
              </a:rPr>
              <a:t>合意形成</a:t>
            </a:r>
            <a:r>
              <a:rPr kumimoji="1" lang="en-US" altLang="ja-JP" sz="1200" kern="1200" dirty="0" smtClean="0">
                <a:solidFill>
                  <a:schemeClr val="tx1"/>
                </a:solidFill>
                <a:effectLst/>
                <a:latin typeface="+mn-lt"/>
                <a:ea typeface="+mn-ea"/>
                <a:cs typeface="+mn-cs"/>
              </a:rPr>
              <a:t> </a:t>
            </a:r>
            <a:r>
              <a:rPr kumimoji="1" lang="ja-JP" altLang="ja-JP" sz="1200" kern="1200" dirty="0" smtClean="0">
                <a:solidFill>
                  <a:schemeClr val="tx1"/>
                </a:solidFill>
                <a:effectLst/>
                <a:latin typeface="+mn-lt"/>
                <a:ea typeface="+mn-ea"/>
                <a:cs typeface="+mn-cs"/>
              </a:rPr>
              <a:t>新しいものの提供</a:t>
            </a:r>
          </a:p>
          <a:p>
            <a:r>
              <a:rPr kumimoji="1" lang="ja-JP" altLang="ja-JP" sz="1200" kern="1200" dirty="0" smtClean="0">
                <a:solidFill>
                  <a:schemeClr val="tx1"/>
                </a:solidFill>
                <a:effectLst/>
                <a:latin typeface="+mn-lt"/>
                <a:ea typeface="+mn-ea"/>
                <a:cs typeface="+mn-cs"/>
              </a:rPr>
              <a:t>今後のサービスの主流となる</a:t>
            </a:r>
          </a:p>
          <a:p>
            <a:r>
              <a:rPr kumimoji="1" lang="ja-JP" altLang="ja-JP" sz="1200" kern="1200" dirty="0" smtClean="0">
                <a:solidFill>
                  <a:schemeClr val="tx1"/>
                </a:solidFill>
                <a:effectLst/>
                <a:latin typeface="+mn-lt"/>
                <a:ea typeface="+mn-ea"/>
                <a:cs typeface="+mn-cs"/>
              </a:rPr>
              <a:t>参加間の拡大</a:t>
            </a:r>
          </a:p>
          <a:p>
            <a:r>
              <a:rPr kumimoji="1" lang="ja-JP" altLang="ja-JP" sz="1200" kern="1200" dirty="0" smtClean="0">
                <a:solidFill>
                  <a:schemeClr val="tx1"/>
                </a:solidFill>
                <a:effectLst/>
                <a:latin typeface="+mn-lt"/>
                <a:ea typeface="+mn-ea"/>
                <a:cs typeface="+mn-cs"/>
              </a:rPr>
              <a:t>ILL加入間の5分の1</a:t>
            </a:r>
          </a:p>
          <a:p>
            <a:r>
              <a:rPr kumimoji="1" lang="ja-JP" altLang="ja-JP" sz="1200" kern="1200" dirty="0" smtClean="0">
                <a:solidFill>
                  <a:schemeClr val="tx1"/>
                </a:solidFill>
                <a:effectLst/>
                <a:latin typeface="+mn-lt"/>
                <a:ea typeface="+mn-ea"/>
                <a:cs typeface="+mn-cs"/>
              </a:rPr>
              <a:t>他の図書館がデジタル化した資料も提供できる</a:t>
            </a:r>
            <a:r>
              <a:rPr kumimoji="1" lang="en-US" altLang="ja-JP" sz="1200" kern="1200" dirty="0" smtClean="0">
                <a:solidFill>
                  <a:schemeClr val="tx1"/>
                </a:solidFill>
                <a:effectLst/>
                <a:latin typeface="+mn-lt"/>
                <a:ea typeface="+mn-ea"/>
                <a:cs typeface="+mn-cs"/>
              </a:rPr>
              <a:t> </a:t>
            </a:r>
            <a:r>
              <a:rPr kumimoji="1" lang="ja-JP" altLang="ja-JP" sz="1200" kern="1200" dirty="0" smtClean="0">
                <a:solidFill>
                  <a:schemeClr val="tx1"/>
                </a:solidFill>
                <a:effectLst/>
                <a:latin typeface="+mn-lt"/>
                <a:ea typeface="+mn-ea"/>
                <a:cs typeface="+mn-cs"/>
              </a:rPr>
              <a:t>文化庁見解</a:t>
            </a:r>
          </a:p>
          <a:p>
            <a:endParaRPr lang="ja-JP" altLang="ja-JP" dirty="0"/>
          </a:p>
        </p:txBody>
      </p:sp>
      <p:sp>
        <p:nvSpPr>
          <p:cNvPr id="4" name="スライド番号プレースホルダー 3"/>
          <p:cNvSpPr>
            <a:spLocks noGrp="1"/>
          </p:cNvSpPr>
          <p:nvPr>
            <p:ph type="sldNum" sz="quarter" idx="10"/>
          </p:nvPr>
        </p:nvSpPr>
        <p:spPr/>
        <p:txBody>
          <a:bodyPr/>
          <a:lstStyle/>
          <a:p>
            <a:fld id="{C927B280-CEB5-40AC-BFC1-C5769B2877BC}" type="slidenum">
              <a:rPr kumimoji="1" lang="ja-JP" altLang="en-US" smtClean="0"/>
              <a:t>58</a:t>
            </a:fld>
            <a:endParaRPr kumimoji="1" lang="ja-JP" altLang="en-US"/>
          </a:p>
        </p:txBody>
      </p:sp>
    </p:spTree>
    <p:extLst>
      <p:ext uri="{BB962C8B-B14F-4D97-AF65-F5344CB8AC3E}">
        <p14:creationId xmlns:p14="http://schemas.microsoft.com/office/powerpoint/2010/main" val="38805367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lvl="1" defTabSz="926563">
              <a:defRPr/>
            </a:pPr>
            <a:r>
              <a:rPr lang="ja-JP" altLang="en-US" sz="2400" dirty="0" smtClean="0">
                <a:solidFill>
                  <a:prstClr val="black"/>
                </a:solidFill>
                <a:latin typeface="Meiryo UI" panose="020B0604030504040204" pitchFamily="50" charset="-128"/>
                <a:ea typeface="Meiryo UI" panose="020B0604030504040204" pitchFamily="50" charset="-128"/>
              </a:rPr>
              <a:t>・端末は職員の目の届く場所に設置　／　・利用は送信先機関の「登録利用者」のみ　／　・閲覧申込の都度、職員がログイン　／　・利用後、ブラウザを終了　／　・不正の監視・注意喚起</a:t>
            </a:r>
            <a:endParaRPr lang="en-US" altLang="ja-JP" sz="2400" dirty="0" smtClean="0">
              <a:solidFill>
                <a:prstClr val="black"/>
              </a:solidFill>
              <a:latin typeface="Meiryo UI" panose="020B0604030504040204" pitchFamily="50" charset="-128"/>
              <a:ea typeface="Meiryo UI" panose="020B0604030504040204" pitchFamily="50" charset="-128"/>
            </a:endParaRPr>
          </a:p>
          <a:p>
            <a:endParaRPr kumimoji="1" lang="en-US" altLang="ja-JP" dirty="0" smtClean="0"/>
          </a:p>
          <a:p>
            <a:pPr defTabSz="926563">
              <a:defRPr/>
            </a:pPr>
            <a:r>
              <a:rPr lang="ja-JP" altLang="en-US" sz="1200" dirty="0" smtClean="0">
                <a:solidFill>
                  <a:prstClr val="black"/>
                </a:solidFill>
                <a:latin typeface="Meiryo UI" panose="020B0604030504040204" pitchFamily="50" charset="-128"/>
                <a:ea typeface="Meiryo UI" panose="020B0604030504040204" pitchFamily="50" charset="-128"/>
              </a:rPr>
              <a:t>・端末は利用者が操作できない場所に設置　／　・利用は送信先機関の「登録利用者」のみ　／　・複写申込の都度、職員がプリントアウト</a:t>
            </a:r>
            <a:r>
              <a:rPr lang="ja-JP" altLang="en-US" sz="1050" dirty="0" smtClean="0">
                <a:solidFill>
                  <a:prstClr val="black"/>
                </a:solidFill>
                <a:latin typeface="Meiryo UI" panose="020B0604030504040204" pitchFamily="50" charset="-128"/>
                <a:ea typeface="Meiryo UI" panose="020B0604030504040204" pitchFamily="50" charset="-128"/>
              </a:rPr>
              <a:t>（セルフプリントアウト不可）</a:t>
            </a:r>
            <a:r>
              <a:rPr lang="ja-JP" altLang="en-US" sz="1200" dirty="0" smtClean="0">
                <a:solidFill>
                  <a:prstClr val="black"/>
                </a:solidFill>
                <a:latin typeface="Meiryo UI" panose="020B0604030504040204" pitchFamily="50" charset="-128"/>
                <a:ea typeface="Meiryo UI" panose="020B0604030504040204" pitchFamily="50" charset="-128"/>
              </a:rPr>
              <a:t>　／　・著作権法上の要件の確認　／　・利用後、ブラウザを終了</a:t>
            </a:r>
            <a:r>
              <a:rPr lang="ja-JP" altLang="en-US" sz="1050" dirty="0" smtClean="0">
                <a:solidFill>
                  <a:prstClr val="black"/>
                </a:solidFill>
                <a:latin typeface="Meiryo UI" panose="020B0604030504040204" pitchFamily="50" charset="-128"/>
                <a:ea typeface="Meiryo UI" panose="020B0604030504040204" pitchFamily="50" charset="-128"/>
              </a:rPr>
              <a:t>（キャッシュの自動削除を</a:t>
            </a:r>
            <a:r>
              <a:rPr lang="en-US" altLang="ja-JP" sz="1050" dirty="0" smtClean="0">
                <a:solidFill>
                  <a:prstClr val="black"/>
                </a:solidFill>
                <a:latin typeface="Meiryo UI" panose="020B0604030504040204" pitchFamily="50" charset="-128"/>
                <a:ea typeface="Meiryo UI" panose="020B0604030504040204" pitchFamily="50" charset="-128"/>
              </a:rPr>
              <a:t>ON</a:t>
            </a:r>
            <a:r>
              <a:rPr lang="ja-JP" altLang="en-US" sz="1050" dirty="0" smtClean="0">
                <a:solidFill>
                  <a:prstClr val="black"/>
                </a:solidFill>
                <a:latin typeface="Meiryo UI" panose="020B0604030504040204" pitchFamily="50" charset="-128"/>
                <a:ea typeface="Meiryo UI" panose="020B0604030504040204" pitchFamily="50" charset="-128"/>
              </a:rPr>
              <a:t>に）</a:t>
            </a:r>
            <a:r>
              <a:rPr lang="ja-JP" altLang="en-US" sz="1200" dirty="0" smtClean="0">
                <a:solidFill>
                  <a:prstClr val="black"/>
                </a:solidFill>
                <a:latin typeface="Meiryo UI" panose="020B0604030504040204" pitchFamily="50" charset="-128"/>
                <a:ea typeface="Meiryo UI" panose="020B0604030504040204" pitchFamily="50" charset="-128"/>
              </a:rPr>
              <a:t>　／　・複写記録の作成と１年間保存</a:t>
            </a:r>
            <a:r>
              <a:rPr lang="ja-JP" altLang="en-US" sz="1050" dirty="0" smtClean="0">
                <a:solidFill>
                  <a:prstClr val="black"/>
                </a:solidFill>
                <a:latin typeface="Meiryo UI" panose="020B0604030504040204" pitchFamily="50" charset="-128"/>
                <a:ea typeface="Meiryo UI" panose="020B0604030504040204" pitchFamily="50" charset="-128"/>
              </a:rPr>
              <a:t>（個人情報を除く）</a:t>
            </a:r>
            <a:endParaRPr lang="en-US" altLang="ja-JP" sz="1050" dirty="0" smtClean="0">
              <a:solidFill>
                <a:prstClr val="black"/>
              </a:solidFill>
              <a:latin typeface="Meiryo UI" panose="020B0604030504040204" pitchFamily="50" charset="-128"/>
              <a:ea typeface="Meiryo UI" panose="020B0604030504040204" pitchFamily="50" charset="-128"/>
            </a:endParaRPr>
          </a:p>
          <a:p>
            <a:endParaRPr kumimoji="1" lang="ja-JP" altLang="en-US" dirty="0" smtClean="0"/>
          </a:p>
          <a:p>
            <a:endParaRPr kumimoji="1" lang="ja-JP" altLang="en-US" dirty="0" smtClean="0"/>
          </a:p>
          <a:p>
            <a:endParaRPr lang="ja-JP" altLang="ja-JP" dirty="0"/>
          </a:p>
        </p:txBody>
      </p:sp>
      <p:sp>
        <p:nvSpPr>
          <p:cNvPr id="4" name="スライド番号プレースホルダー 3"/>
          <p:cNvSpPr>
            <a:spLocks noGrp="1"/>
          </p:cNvSpPr>
          <p:nvPr>
            <p:ph type="sldNum" sz="quarter" idx="10"/>
          </p:nvPr>
        </p:nvSpPr>
        <p:spPr/>
        <p:txBody>
          <a:bodyPr/>
          <a:lstStyle/>
          <a:p>
            <a:fld id="{25B4AE05-2C4F-4C36-A577-27970E0036A9}" type="slidenum">
              <a:rPr kumimoji="1" lang="ja-JP" altLang="en-US" smtClean="0"/>
              <a:t>59</a:t>
            </a:fld>
            <a:endParaRPr kumimoji="1" lang="ja-JP" altLang="en-US"/>
          </a:p>
        </p:txBody>
      </p:sp>
    </p:spTree>
    <p:extLst>
      <p:ext uri="{BB962C8B-B14F-4D97-AF65-F5344CB8AC3E}">
        <p14:creationId xmlns:p14="http://schemas.microsoft.com/office/powerpoint/2010/main" val="41873612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smtClean="0">
                <a:solidFill>
                  <a:schemeClr val="tx1"/>
                </a:solidFill>
                <a:effectLst/>
                <a:latin typeface="+mn-lt"/>
                <a:ea typeface="+mn-ea"/>
                <a:cs typeface="+mn-cs"/>
              </a:rPr>
              <a:t>視覚障害者等サービス</a:t>
            </a:r>
          </a:p>
          <a:p>
            <a:r>
              <a:rPr kumimoji="1" lang="ja-JP" altLang="ja-JP" sz="1200" kern="1200" dirty="0" smtClean="0">
                <a:solidFill>
                  <a:schemeClr val="tx1"/>
                </a:solidFill>
                <a:effectLst/>
                <a:latin typeface="+mn-lt"/>
                <a:ea typeface="+mn-ea"/>
                <a:cs typeface="+mn-cs"/>
              </a:rPr>
              <a:t>当館、公共図書館が製作したDAISY</a:t>
            </a:r>
          </a:p>
          <a:p>
            <a:r>
              <a:rPr kumimoji="1" lang="ja-JP" altLang="ja-JP" sz="1200" kern="1200" dirty="0" smtClean="0">
                <a:solidFill>
                  <a:schemeClr val="tx1"/>
                </a:solidFill>
                <a:effectLst/>
                <a:latin typeface="+mn-lt"/>
                <a:ea typeface="+mn-ea"/>
                <a:cs typeface="+mn-cs"/>
              </a:rPr>
              <a:t>データ送信サービスとサピエの連携</a:t>
            </a:r>
          </a:p>
          <a:p>
            <a:r>
              <a:rPr kumimoji="1" lang="ja-JP" altLang="ja-JP" sz="1200" kern="1200" dirty="0" smtClean="0">
                <a:solidFill>
                  <a:schemeClr val="tx1"/>
                </a:solidFill>
                <a:effectLst/>
                <a:latin typeface="+mn-lt"/>
                <a:ea typeface="+mn-ea"/>
                <a:cs typeface="+mn-cs"/>
              </a:rPr>
              <a:t>NDL登録ユーザは自宅でも利用できる</a:t>
            </a:r>
          </a:p>
          <a:p>
            <a:r>
              <a:rPr kumimoji="1" lang="ja-JP" altLang="ja-JP" sz="1200" kern="1200" dirty="0" smtClean="0">
                <a:solidFill>
                  <a:schemeClr val="tx1"/>
                </a:solidFill>
                <a:effectLst/>
                <a:latin typeface="+mn-lt"/>
                <a:ea typeface="+mn-ea"/>
                <a:cs typeface="+mn-cs"/>
              </a:rPr>
              <a:t>サピエ登録利用者は従来通り</a:t>
            </a:r>
          </a:p>
          <a:p>
            <a:r>
              <a:rPr kumimoji="1" lang="ja-JP" altLang="ja-JP" sz="1200" kern="1200" dirty="0" smtClean="0">
                <a:solidFill>
                  <a:schemeClr val="tx1"/>
                </a:solidFill>
                <a:effectLst/>
                <a:latin typeface="+mn-lt"/>
                <a:ea typeface="+mn-ea"/>
                <a:cs typeface="+mn-cs"/>
              </a:rPr>
              <a:t>サピエのUIで一元的に利用できる</a:t>
            </a:r>
          </a:p>
          <a:p>
            <a:r>
              <a:rPr kumimoji="1" lang="ja-JP" altLang="ja-JP" sz="1200" kern="1200" dirty="0" smtClean="0">
                <a:solidFill>
                  <a:schemeClr val="tx1"/>
                </a:solidFill>
                <a:effectLst/>
                <a:latin typeface="+mn-lt"/>
                <a:ea typeface="+mn-ea"/>
                <a:cs typeface="+mn-cs"/>
              </a:rPr>
              <a:t>月5000件</a:t>
            </a:r>
          </a:p>
          <a:p>
            <a:r>
              <a:rPr kumimoji="1" lang="ja-JP" altLang="ja-JP" sz="1200" kern="1200" dirty="0" smtClean="0">
                <a:solidFill>
                  <a:schemeClr val="tx1"/>
                </a:solidFill>
                <a:effectLst/>
                <a:latin typeface="+mn-lt"/>
                <a:ea typeface="+mn-ea"/>
                <a:cs typeface="+mn-cs"/>
              </a:rPr>
              <a:t>課題</a:t>
            </a:r>
          </a:p>
          <a:p>
            <a:r>
              <a:rPr kumimoji="1" lang="ja-JP" altLang="ja-JP" sz="1200" kern="1200" dirty="0" smtClean="0">
                <a:solidFill>
                  <a:schemeClr val="tx1"/>
                </a:solidFill>
                <a:effectLst/>
                <a:latin typeface="+mn-lt"/>
                <a:ea typeface="+mn-ea"/>
                <a:cs typeface="+mn-cs"/>
              </a:rPr>
              <a:t>データ種別の増加</a:t>
            </a:r>
          </a:p>
          <a:p>
            <a:r>
              <a:rPr kumimoji="1" lang="ja-JP" altLang="ja-JP" sz="1200" kern="1200" dirty="0" smtClean="0">
                <a:solidFill>
                  <a:schemeClr val="tx1"/>
                </a:solidFill>
                <a:effectLst/>
                <a:latin typeface="+mn-lt"/>
                <a:ea typeface="+mn-ea"/>
                <a:cs typeface="+mn-cs"/>
              </a:rPr>
              <a:t>対象機関の拡大</a:t>
            </a:r>
            <a:r>
              <a:rPr kumimoji="1" lang="en-US" altLang="ja-JP" sz="1200" kern="1200" dirty="0" smtClean="0">
                <a:solidFill>
                  <a:schemeClr val="tx1"/>
                </a:solidFill>
                <a:effectLst/>
                <a:latin typeface="+mn-lt"/>
                <a:ea typeface="+mn-ea"/>
                <a:cs typeface="+mn-cs"/>
              </a:rPr>
              <a:t> </a:t>
            </a:r>
            <a:r>
              <a:rPr kumimoji="1" lang="ja-JP" altLang="ja-JP" sz="1200" kern="1200" dirty="0" smtClean="0">
                <a:solidFill>
                  <a:schemeClr val="tx1"/>
                </a:solidFill>
                <a:effectLst/>
                <a:latin typeface="+mn-lt"/>
                <a:ea typeface="+mn-ea"/>
                <a:cs typeface="+mn-cs"/>
              </a:rPr>
              <a:t>大学図書館、文化庁個別指定機関団体</a:t>
            </a:r>
          </a:p>
          <a:p>
            <a:r>
              <a:rPr kumimoji="1" lang="ja-JP" altLang="ja-JP" sz="1200" kern="1200" dirty="0" smtClean="0">
                <a:solidFill>
                  <a:schemeClr val="tx1"/>
                </a:solidFill>
                <a:effectLst/>
                <a:latin typeface="+mn-lt"/>
                <a:ea typeface="+mn-ea"/>
                <a:cs typeface="+mn-cs"/>
              </a:rPr>
              <a:t>当館デジタル化資料の活用して</a:t>
            </a:r>
          </a:p>
          <a:p>
            <a:r>
              <a:rPr kumimoji="1" lang="ja-JP" altLang="ja-JP" sz="1200" kern="1200" dirty="0" smtClean="0">
                <a:solidFill>
                  <a:schemeClr val="tx1"/>
                </a:solidFill>
                <a:effectLst/>
                <a:latin typeface="+mn-lt"/>
                <a:ea typeface="+mn-ea"/>
                <a:cs typeface="+mn-cs"/>
              </a:rPr>
              <a:t>テキスト化の実証実験を開始</a:t>
            </a:r>
          </a:p>
          <a:p>
            <a:r>
              <a:rPr kumimoji="1" lang="ja-JP" altLang="ja-JP" sz="1200" kern="1200" dirty="0" smtClean="0">
                <a:solidFill>
                  <a:schemeClr val="tx1"/>
                </a:solidFill>
                <a:effectLst/>
                <a:latin typeface="+mn-lt"/>
                <a:ea typeface="+mn-ea"/>
                <a:cs typeface="+mn-cs"/>
              </a:rPr>
              <a:t>今年度5点</a:t>
            </a:r>
          </a:p>
          <a:p>
            <a:r>
              <a:rPr kumimoji="1" lang="ja-JP" altLang="ja-JP" sz="1200" kern="1200" dirty="0" smtClean="0">
                <a:solidFill>
                  <a:schemeClr val="tx1"/>
                </a:solidFill>
                <a:effectLst/>
                <a:latin typeface="+mn-lt"/>
                <a:ea typeface="+mn-ea"/>
                <a:cs typeface="+mn-cs"/>
              </a:rPr>
              <a:t>郵送等による登録申請も可能にする</a:t>
            </a:r>
          </a:p>
          <a:p>
            <a:pPr defTabSz="913486">
              <a:defRPr/>
            </a:pPr>
            <a:endParaRPr lang="en-US" altLang="ja-JP" dirty="0"/>
          </a:p>
        </p:txBody>
      </p:sp>
      <p:sp>
        <p:nvSpPr>
          <p:cNvPr id="4" name="スライド番号プレースホルダー 3"/>
          <p:cNvSpPr>
            <a:spLocks noGrp="1"/>
          </p:cNvSpPr>
          <p:nvPr>
            <p:ph type="sldNum" sz="quarter" idx="10"/>
          </p:nvPr>
        </p:nvSpPr>
        <p:spPr/>
        <p:txBody>
          <a:bodyPr/>
          <a:lstStyle/>
          <a:p>
            <a:fld id="{4F720477-B595-48A1-BAC0-AE8336A68DDF}" type="slidenum">
              <a:rPr kumimoji="1" lang="ja-JP" altLang="en-US" smtClean="0"/>
              <a:t>60</a:t>
            </a:fld>
            <a:endParaRPr kumimoji="1" lang="ja-JP" altLang="en-US"/>
          </a:p>
        </p:txBody>
      </p:sp>
    </p:spTree>
    <p:extLst>
      <p:ext uri="{BB962C8B-B14F-4D97-AF65-F5344CB8AC3E}">
        <p14:creationId xmlns:p14="http://schemas.microsoft.com/office/powerpoint/2010/main" val="2004697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8813ADFB-5BF2-4563-9E17-36130DEB7203}" type="datetime1">
              <a:rPr kumimoji="1" lang="ja-JP" altLang="en-US" smtClean="0"/>
              <a:t>2015/11/13</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6</a:t>
            </a:fld>
            <a:endParaRPr kumimoji="1" lang="ja-JP" altLang="en-US"/>
          </a:p>
        </p:txBody>
      </p:sp>
    </p:spTree>
    <p:extLst>
      <p:ext uri="{BB962C8B-B14F-4D97-AF65-F5344CB8AC3E}">
        <p14:creationId xmlns:p14="http://schemas.microsoft.com/office/powerpoint/2010/main" val="33441750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2009</a:t>
            </a:r>
            <a:r>
              <a:rPr kumimoji="1" lang="ja-JP" altLang="en-US" dirty="0" smtClean="0"/>
              <a:t>年から</a:t>
            </a:r>
            <a:r>
              <a:rPr kumimoji="1" lang="en-US" altLang="ja-JP" dirty="0" smtClean="0"/>
              <a:t>PORTA</a:t>
            </a:r>
            <a:r>
              <a:rPr kumimoji="1" lang="ja-JP" altLang="en-US" dirty="0" smtClean="0"/>
              <a:t>の発展形として構築を進め、</a:t>
            </a:r>
            <a:r>
              <a:rPr kumimoji="1" lang="en-US" altLang="ja-JP" dirty="0" smtClean="0"/>
              <a:t>2011</a:t>
            </a:r>
            <a:r>
              <a:rPr kumimoji="1" lang="ja-JP" altLang="en-US" dirty="0" smtClean="0"/>
              <a:t>年</a:t>
            </a:r>
            <a:r>
              <a:rPr kumimoji="1" lang="en-US" altLang="ja-JP" dirty="0" smtClean="0"/>
              <a:t>1</a:t>
            </a:r>
            <a:r>
              <a:rPr kumimoji="1" lang="ja-JP" altLang="en-US" dirty="0" smtClean="0"/>
              <a:t>月に</a:t>
            </a:r>
            <a:r>
              <a:rPr kumimoji="1" lang="en-US" altLang="ja-JP" dirty="0" smtClean="0"/>
              <a:t>NDL-OPAC</a:t>
            </a:r>
            <a:r>
              <a:rPr kumimoji="1" lang="ja-JP" altLang="en-US" dirty="0" smtClean="0"/>
              <a:t>と同時期にリニューアルしたシステム。</a:t>
            </a:r>
            <a:endParaRPr kumimoji="1" lang="en-US" altLang="ja-JP" dirty="0" smtClean="0"/>
          </a:p>
          <a:p>
            <a:endParaRPr kumimoji="1" lang="en-US" altLang="ja-JP" dirty="0" smtClean="0"/>
          </a:p>
          <a:p>
            <a:r>
              <a:rPr lang="ja-JP" altLang="en-US" dirty="0" smtClean="0"/>
              <a:t>・あらゆる情報を知識として活用して、</a:t>
            </a:r>
            <a:r>
              <a:rPr lang="en-US" altLang="ja-JP" dirty="0" smtClean="0"/>
              <a:t/>
            </a:r>
            <a:br>
              <a:rPr lang="en-US" altLang="ja-JP" dirty="0" smtClean="0"/>
            </a:br>
            <a:r>
              <a:rPr lang="ja-JP" altLang="en-US" dirty="0" smtClean="0"/>
              <a:t>「新たな知識の創造と還流</a:t>
            </a:r>
            <a:r>
              <a:rPr kumimoji="1" lang="ja-JP" altLang="en-US" dirty="0" smtClean="0"/>
              <a:t>」を</a:t>
            </a:r>
            <a:r>
              <a:rPr lang="ja-JP" altLang="en-US" dirty="0" smtClean="0"/>
              <a:t>目指す「</a:t>
            </a:r>
            <a:r>
              <a:rPr kumimoji="1" lang="ja-JP" altLang="en-US" dirty="0" smtClean="0"/>
              <a:t>知識インフラ」のフレームワークとして</a:t>
            </a:r>
            <a:endParaRPr kumimoji="1" lang="en-US" altLang="ja-JP" dirty="0" smtClean="0"/>
          </a:p>
          <a:p>
            <a:r>
              <a:rPr lang="ja-JP" altLang="en-US" dirty="0" smtClean="0"/>
              <a:t>・様々な機関が保有する情報を、共通の識別子により</a:t>
            </a:r>
            <a:r>
              <a:rPr lang="en-US" altLang="ja-JP" dirty="0" smtClean="0"/>
              <a:t>Linked Data</a:t>
            </a:r>
            <a:r>
              <a:rPr lang="ja-JP" altLang="en-US" dirty="0" smtClean="0"/>
              <a:t>としてグルーピング</a:t>
            </a:r>
            <a:endParaRPr kumimoji="1" lang="ja-JP" altLang="en-US"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4C327836-49D9-4A09-8ACD-FBC47B70116C}" type="datetime1">
              <a:rPr kumimoji="1" lang="ja-JP" altLang="en-US" smtClean="0"/>
              <a:t>2015/11/13</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61</a:t>
            </a:fld>
            <a:endParaRPr kumimoji="1" lang="ja-JP" altLang="en-US"/>
          </a:p>
        </p:txBody>
      </p:sp>
    </p:spTree>
    <p:extLst>
      <p:ext uri="{BB962C8B-B14F-4D97-AF65-F5344CB8AC3E}">
        <p14:creationId xmlns:p14="http://schemas.microsoft.com/office/powerpoint/2010/main" val="40453052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lvl="0"/>
            <a:r>
              <a:rPr lang="ja-JP" altLang="en-US" dirty="0" smtClean="0">
                <a:solidFill>
                  <a:srgbClr val="FF0000"/>
                </a:solidFill>
              </a:rPr>
              <a:t>「個別の図書館から、壁のない図書館へ」</a:t>
            </a:r>
            <a:endParaRPr lang="en-US" altLang="ja-JP" dirty="0" smtClean="0">
              <a:solidFill>
                <a:srgbClr val="FF0000"/>
              </a:solidFill>
            </a:endParaRPr>
          </a:p>
          <a:p>
            <a:pPr lvl="0"/>
            <a:r>
              <a:rPr lang="ja-JP" altLang="en-US" dirty="0" smtClean="0">
                <a:solidFill>
                  <a:srgbClr val="FF0000"/>
                </a:solidFill>
              </a:rPr>
              <a:t>「図書館サービスの枠を越えて」</a:t>
            </a:r>
            <a:endParaRPr lang="en-US" altLang="ja-JP" dirty="0" smtClean="0">
              <a:solidFill>
                <a:srgbClr val="FF0000"/>
              </a:solidFill>
            </a:endParaRPr>
          </a:p>
          <a:p>
            <a:r>
              <a:rPr lang="ja-JP" altLang="en-US" dirty="0" smtClean="0">
                <a:solidFill>
                  <a:srgbClr val="FF0000"/>
                </a:solidFill>
              </a:rPr>
              <a:t>様々な形態の情報を、いつでも、どこでも、利用者が求める形で、迅速かつ的確に、アクセスまたは案内できるように</a:t>
            </a:r>
            <a:endParaRPr kumimoji="1" lang="en-US" altLang="ja-JP" dirty="0" smtClean="0"/>
          </a:p>
          <a:p>
            <a:r>
              <a:rPr kumimoji="1" lang="ja-JP" altLang="en-US" dirty="0" smtClean="0"/>
              <a:t>～～～～～～</a:t>
            </a:r>
            <a:endParaRPr kumimoji="1" lang="en-US" altLang="ja-JP" dirty="0" smtClean="0"/>
          </a:p>
          <a:p>
            <a:r>
              <a:rPr lang="ja-JP" altLang="en-US" dirty="0" smtClean="0"/>
              <a:t>■開発経緯と方針</a:t>
            </a:r>
            <a:endParaRPr lang="en-US" altLang="ja-JP" dirty="0" smtClean="0"/>
          </a:p>
          <a:p>
            <a:r>
              <a:rPr lang="ja-JP" altLang="en-US" dirty="0" smtClean="0"/>
              <a:t>● </a:t>
            </a:r>
            <a:r>
              <a:rPr lang="ja-JP" altLang="en-US" dirty="0" smtClean="0">
                <a:solidFill>
                  <a:srgbClr val="FF0000"/>
                </a:solidFill>
              </a:rPr>
              <a:t>「個別の図書館から、壁のない図書館へ」</a:t>
            </a:r>
            <a:endParaRPr lang="en-US" altLang="ja-JP" dirty="0" smtClean="0">
              <a:solidFill>
                <a:srgbClr val="FF0000"/>
              </a:solidFill>
            </a:endParaRPr>
          </a:p>
          <a:p>
            <a:r>
              <a:rPr lang="ja-JP" altLang="en-US" dirty="0" smtClean="0">
                <a:solidFill>
                  <a:srgbClr val="FF0000"/>
                </a:solidFill>
              </a:rPr>
              <a:t>●「図書館サービスの枠を越えて」</a:t>
            </a:r>
            <a:endParaRPr lang="en-US" altLang="ja-JP" dirty="0" smtClean="0">
              <a:solidFill>
                <a:srgbClr val="FF0000"/>
              </a:solidFill>
            </a:endParaRPr>
          </a:p>
          <a:p>
            <a:r>
              <a:rPr lang="ja-JP" altLang="en-US" dirty="0" smtClean="0">
                <a:solidFill>
                  <a:srgbClr val="FF0000"/>
                </a:solidFill>
              </a:rPr>
              <a:t>・</a:t>
            </a:r>
            <a:r>
              <a:rPr lang="ja-JP" altLang="en-US" dirty="0" smtClean="0"/>
              <a:t>プロトタイプを構築し検証し、それをベースに段階的に機能拡充してきた</a:t>
            </a:r>
            <a:endParaRPr lang="en-US" altLang="ja-JP" dirty="0" smtClean="0"/>
          </a:p>
          <a:p>
            <a:r>
              <a:rPr lang="ja-JP" altLang="en-US" dirty="0" smtClean="0"/>
              <a:t>・デジタルアーカイブポータルプロトタイプ</a:t>
            </a:r>
            <a:endParaRPr lang="en-US" altLang="ja-JP" dirty="0" smtClean="0"/>
          </a:p>
          <a:p>
            <a:r>
              <a:rPr lang="ja-JP" altLang="en-US" dirty="0" smtClean="0"/>
              <a:t>・</a:t>
            </a:r>
            <a:r>
              <a:rPr lang="en-US" altLang="ja-JP" dirty="0" smtClean="0"/>
              <a:t>PORTA</a:t>
            </a:r>
          </a:p>
          <a:p>
            <a:r>
              <a:rPr lang="ja-JP" altLang="en-US" dirty="0" smtClean="0"/>
              <a:t>・国立国会図書館サーチ</a:t>
            </a:r>
            <a:endParaRPr lang="en-US" altLang="ja-JP" dirty="0" smtClean="0"/>
          </a:p>
          <a:p>
            <a:r>
              <a:rPr lang="ja-JP" altLang="en-US" dirty="0" smtClean="0"/>
              <a:t>⇒東日本大震災アーカイブ⇒知識インフラ⇒ナショナルアーカイブ</a:t>
            </a:r>
            <a:endParaRPr lang="en-US" altLang="ja-JP" dirty="0" smtClean="0"/>
          </a:p>
          <a:p>
            <a:r>
              <a:rPr lang="ja-JP" altLang="en-US" dirty="0" smtClean="0"/>
              <a:t>●国立国会図書館サーチのサービス目標</a:t>
            </a:r>
            <a:endParaRPr lang="en-US" altLang="ja-JP" dirty="0" smtClean="0"/>
          </a:p>
          <a:p>
            <a:r>
              <a:rPr lang="ja-JP" altLang="en-US" dirty="0" smtClean="0"/>
              <a:t>・「当館が保有しているか否かを問わず、冊子体に加えて、デジタル化された画像、テキスト、音声等の</a:t>
            </a:r>
            <a:r>
              <a:rPr lang="ja-JP" altLang="en-US" dirty="0" smtClean="0">
                <a:solidFill>
                  <a:srgbClr val="FF0000"/>
                </a:solidFill>
              </a:rPr>
              <a:t>様々な形態の情報を、いつでも、どこでも、利用者が求める形で、迅速かつ的確に、アクセスまたは案内できるように</a:t>
            </a:r>
            <a:r>
              <a:rPr lang="ja-JP" altLang="en-US" dirty="0" smtClean="0"/>
              <a:t>すること」</a:t>
            </a:r>
            <a:endParaRPr lang="en-US" altLang="ja-JP" dirty="0" smtClean="0"/>
          </a:p>
          <a:p>
            <a:pPr lvl="1"/>
            <a:endParaRPr lang="ja-JP" altLang="en-US" dirty="0" smtClean="0"/>
          </a:p>
          <a:p>
            <a:pPr lvl="1"/>
            <a:endParaRPr lang="ja-JP" altLang="en-US"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2015/11/13</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62</a:t>
            </a:fld>
            <a:endParaRPr kumimoji="1" lang="ja-JP" altLang="en-US"/>
          </a:p>
        </p:txBody>
      </p:sp>
    </p:spTree>
    <p:extLst>
      <p:ext uri="{BB962C8B-B14F-4D97-AF65-F5344CB8AC3E}">
        <p14:creationId xmlns:p14="http://schemas.microsoft.com/office/powerpoint/2010/main" val="37495469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solidFill>
                  <a:srgbClr val="FF0000"/>
                </a:solidFill>
              </a:rPr>
              <a:t>情報アクセスとして</a:t>
            </a:r>
            <a:endParaRPr lang="en-US" altLang="ja-JP" dirty="0" smtClean="0">
              <a:solidFill>
                <a:srgbClr val="FF0000"/>
              </a:solidFill>
            </a:endParaRPr>
          </a:p>
          <a:p>
            <a:pPr defTabSz="960758"/>
            <a:r>
              <a:rPr lang="ja-JP" altLang="en-US" dirty="0" smtClean="0">
                <a:solidFill>
                  <a:srgbClr val="FF0000"/>
                </a:solidFill>
              </a:rPr>
              <a:t>デジタル情報を活用したサービス</a:t>
            </a:r>
            <a:r>
              <a:rPr lang="ja-JP" altLang="en-US" dirty="0" smtClean="0"/>
              <a:t>へ</a:t>
            </a:r>
            <a:endParaRPr lang="en-US" altLang="ja-JP" dirty="0" smtClean="0"/>
          </a:p>
          <a:p>
            <a:pPr defTabSz="960758"/>
            <a:r>
              <a:rPr lang="ja-JP" altLang="en-US" dirty="0" smtClean="0">
                <a:solidFill>
                  <a:srgbClr val="FF0000"/>
                </a:solidFill>
              </a:rPr>
              <a:t>印刷物とデジタル情報の一体的利用を可能</a:t>
            </a:r>
            <a:r>
              <a:rPr lang="ja-JP" altLang="en-US" dirty="0" smtClean="0"/>
              <a:t>に</a:t>
            </a:r>
            <a:endParaRPr lang="en-US" altLang="ja-JP" dirty="0" smtClean="0"/>
          </a:p>
          <a:p>
            <a:r>
              <a:rPr lang="ja-JP" altLang="en-US" dirty="0" smtClean="0">
                <a:solidFill>
                  <a:srgbClr val="FF0000"/>
                </a:solidFill>
              </a:rPr>
              <a:t>～～～～～～～～</a:t>
            </a:r>
            <a:endParaRPr lang="en-US" altLang="ja-JP" dirty="0" smtClean="0">
              <a:solidFill>
                <a:srgbClr val="FF0000"/>
              </a:solidFill>
            </a:endParaRPr>
          </a:p>
          <a:p>
            <a:r>
              <a:rPr lang="en-US" altLang="ja-JP" dirty="0" err="1" smtClean="0"/>
              <a:t>NDLSearch</a:t>
            </a:r>
            <a:r>
              <a:rPr lang="en-US" altLang="ja-JP" dirty="0" smtClean="0"/>
              <a:t> </a:t>
            </a:r>
            <a:r>
              <a:rPr lang="ja-JP" altLang="en-US" dirty="0" smtClean="0"/>
              <a:t>は，以下のようなサービスを実現する。</a:t>
            </a:r>
            <a:r>
              <a:rPr lang="en-US" altLang="ja-JP" dirty="0" smtClean="0"/>
              <a:t>)</a:t>
            </a:r>
            <a:endParaRPr lang="ja-JP" altLang="en-US" dirty="0" smtClean="0"/>
          </a:p>
          <a:p>
            <a:r>
              <a:rPr lang="ja-JP" altLang="en-US" dirty="0" smtClean="0"/>
              <a:t>●</a:t>
            </a:r>
            <a:r>
              <a:rPr lang="en-US" altLang="ja-JP" dirty="0" smtClean="0"/>
              <a:t>(1) </a:t>
            </a:r>
            <a:r>
              <a:rPr lang="ja-JP" altLang="en-US" dirty="0" smtClean="0"/>
              <a:t>所蔵機関，情報種別を問わない統合検索機能の提供</a:t>
            </a:r>
          </a:p>
          <a:p>
            <a:r>
              <a:rPr lang="ja-JP" altLang="en-US" dirty="0" smtClean="0"/>
              <a:t>所蔵機関，情報種別を問わず，データベースを統合検索（書誌，目次及び全文テキストからの検索）し，同一著作物，同一資料をグルーピング表示する。また，日中韓の国立図書館の統合検索（翻訳検索・翻訳表示）できるようにする。</a:t>
            </a:r>
          </a:p>
          <a:p>
            <a:r>
              <a:rPr lang="ja-JP" altLang="en-US" dirty="0" smtClean="0"/>
              <a:t>●</a:t>
            </a:r>
            <a:r>
              <a:rPr lang="en-US" altLang="ja-JP" dirty="0" smtClean="0"/>
              <a:t>(2) </a:t>
            </a:r>
            <a:r>
              <a:rPr lang="ja-JP" altLang="en-US" dirty="0" smtClean="0"/>
              <a:t>コンテンツの閲覧及びナビゲーションを容易にする機能の提供</a:t>
            </a:r>
          </a:p>
          <a:p>
            <a:r>
              <a:rPr lang="ja-JP" altLang="en-US" dirty="0" smtClean="0"/>
              <a:t>情報の入手手段へナビゲーション（デジタルコンテンツ，所蔵機関，オンライン書店，近くの図書館へ案内）する。また，携帯電話，スマートフォン，タブレット端末等，閲覧デバイスに最適化したユーザインタフェースを提供する。</a:t>
            </a:r>
          </a:p>
          <a:p>
            <a:r>
              <a:rPr lang="ja-JP" altLang="en-US" dirty="0" smtClean="0"/>
              <a:t>●</a:t>
            </a:r>
            <a:r>
              <a:rPr lang="en-US" altLang="ja-JP" dirty="0" smtClean="0"/>
              <a:t>(3) </a:t>
            </a:r>
            <a:r>
              <a:rPr lang="ja-JP" altLang="en-US" dirty="0" smtClean="0"/>
              <a:t>ユーザビリティを向上させた検索機能の提供</a:t>
            </a:r>
          </a:p>
          <a:p>
            <a:r>
              <a:rPr lang="ja-JP" altLang="en-US" dirty="0" smtClean="0"/>
              <a:t>あいまい検索（表記ゆれ，キーワードサジェスト），絞り込み検索（ファセット検索）及び再検索機能（連想キーワード検索，シソーラス検索，キーワードレコメンド）を可能にする。</a:t>
            </a:r>
          </a:p>
          <a:p>
            <a:r>
              <a:rPr lang="ja-JP" altLang="en-US" dirty="0" smtClean="0"/>
              <a:t>●</a:t>
            </a:r>
            <a:r>
              <a:rPr lang="en-US" altLang="ja-JP" dirty="0" smtClean="0"/>
              <a:t>(4) </a:t>
            </a:r>
            <a:r>
              <a:rPr lang="ja-JP" altLang="en-US" dirty="0" smtClean="0"/>
              <a:t>情報及びサービスの再利用のための機能の提供</a:t>
            </a:r>
          </a:p>
          <a:p>
            <a:r>
              <a:rPr lang="ja-JP" altLang="en-US" dirty="0" smtClean="0"/>
              <a:t>納本された新着資料の書誌情報の早期提供（</a:t>
            </a:r>
            <a:r>
              <a:rPr lang="en-US" altLang="ja-JP" dirty="0" smtClean="0"/>
              <a:t>MARC</a:t>
            </a:r>
            <a:r>
              <a:rPr lang="ja-JP" altLang="en-US" dirty="0" smtClean="0"/>
              <a:t>及び</a:t>
            </a:r>
            <a:r>
              <a:rPr lang="en-US" altLang="ja-JP" dirty="0" smtClean="0"/>
              <a:t>DC</a:t>
            </a:r>
            <a:r>
              <a:rPr lang="ja-JP" altLang="en-US" dirty="0" smtClean="0"/>
              <a:t>メタデータ形式）し，また，検索結果の</a:t>
            </a:r>
            <a:r>
              <a:rPr lang="en-US" altLang="ja-JP" dirty="0" smtClean="0"/>
              <a:t>RSS</a:t>
            </a:r>
            <a:r>
              <a:rPr lang="ja-JP" altLang="en-US" dirty="0" smtClean="0"/>
              <a:t>情報の提供，ブックマーク機能，</a:t>
            </a:r>
            <a:r>
              <a:rPr lang="en-US" altLang="ja-JP" dirty="0" smtClean="0"/>
              <a:t>Twitter</a:t>
            </a:r>
            <a:r>
              <a:rPr lang="ja-JP" altLang="en-US" dirty="0" err="1" smtClean="0"/>
              <a:t>，</a:t>
            </a:r>
            <a:r>
              <a:rPr lang="ja-JP" altLang="en-US" dirty="0" smtClean="0"/>
              <a:t>本棚サイトへの投稿も容易に行えるようにする。</a:t>
            </a:r>
          </a:p>
          <a:p>
            <a:r>
              <a:rPr lang="ja-JP" altLang="en-US" dirty="0" smtClean="0"/>
              <a:t>●</a:t>
            </a:r>
            <a:r>
              <a:rPr lang="en-US" altLang="ja-JP" dirty="0" smtClean="0"/>
              <a:t>(5) </a:t>
            </a:r>
            <a:r>
              <a:rPr lang="ja-JP" altLang="en-US" dirty="0" smtClean="0"/>
              <a:t>他機関サービス向けの</a:t>
            </a:r>
            <a:r>
              <a:rPr lang="en-US" altLang="ja-JP" dirty="0" smtClean="0"/>
              <a:t>API</a:t>
            </a:r>
            <a:r>
              <a:rPr lang="ja-JP" altLang="en-US" dirty="0" smtClean="0"/>
              <a:t>の提供</a:t>
            </a:r>
          </a:p>
          <a:p>
            <a:r>
              <a:rPr lang="ja-JP" altLang="en-US" dirty="0" smtClean="0"/>
              <a:t>他機関のシステムが，このサービスをデータプロバイダとして利用するために，国際標準等として普及しているハーベスト及び横断検索用の各種</a:t>
            </a:r>
            <a:r>
              <a:rPr lang="en-US" altLang="ja-JP" dirty="0" smtClean="0"/>
              <a:t>API</a:t>
            </a:r>
            <a:r>
              <a:rPr lang="ja-JP" altLang="en-US" dirty="0" smtClean="0"/>
              <a:t>による連携機能を実装している。</a:t>
            </a:r>
          </a:p>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3944CA9-B510-462A-99D4-2C9C4B24A3FD}" type="slidenum">
              <a:rPr kumimoji="1" lang="ja-JP" altLang="en-US" smtClean="0"/>
              <a:t>63</a:t>
            </a:fld>
            <a:endParaRPr kumimoji="1" lang="ja-JP" altLang="en-US"/>
          </a:p>
        </p:txBody>
      </p:sp>
    </p:spTree>
    <p:extLst>
      <p:ext uri="{BB962C8B-B14F-4D97-AF65-F5344CB8AC3E}">
        <p14:creationId xmlns:p14="http://schemas.microsoft.com/office/powerpoint/2010/main" val="42374070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lvl="2"/>
            <a:r>
              <a:rPr lang="ja-JP" altLang="en-US" b="1" u="sng" dirty="0" smtClean="0">
                <a:solidFill>
                  <a:srgbClr val="C00000"/>
                </a:solidFill>
              </a:rPr>
              <a:t>関係機関との連携により、補完しあいながら、利用者が必要とする情報を利用できるようにしています。</a:t>
            </a:r>
            <a:endParaRPr lang="ja-JP" altLang="en-US" u="sng" dirty="0" smtClean="0">
              <a:solidFill>
                <a:srgbClr val="C00000"/>
              </a:solidFill>
            </a:endParaRPr>
          </a:p>
          <a:p>
            <a:endParaRPr kumimoji="1" lang="en-US" altLang="ja-JP" dirty="0" smtClean="0"/>
          </a:p>
          <a:p>
            <a:r>
              <a:rPr lang="ja-JP" altLang="en-US" u="sng" dirty="0" smtClean="0">
                <a:solidFill>
                  <a:srgbClr val="FF0000"/>
                </a:solidFill>
              </a:rPr>
              <a:t>青い矢印は、相互にメタデータのハーベスト</a:t>
            </a:r>
            <a:r>
              <a:rPr lang="ja-JP" altLang="en-US" u="sng" dirty="0" smtClean="0"/>
              <a:t>、</a:t>
            </a:r>
            <a:r>
              <a:rPr lang="ja-JP" altLang="en-US" u="sng" dirty="0" smtClean="0">
                <a:solidFill>
                  <a:srgbClr val="FF0000"/>
                </a:solidFill>
              </a:rPr>
              <a:t>横断検索</a:t>
            </a:r>
            <a:r>
              <a:rPr lang="ja-JP" altLang="en-US" u="sng" dirty="0" smtClean="0"/>
              <a:t>しあい、メタデータを相互に交換しあう関係</a:t>
            </a:r>
            <a:endParaRPr lang="en-US" altLang="ja-JP" u="sng" dirty="0" smtClean="0"/>
          </a:p>
          <a:p>
            <a:r>
              <a:rPr kumimoji="1" lang="ja-JP" altLang="en-US" u="sng" dirty="0" smtClean="0">
                <a:solidFill>
                  <a:srgbClr val="FF0000"/>
                </a:solidFill>
              </a:rPr>
              <a:t>赤い矢印は、検索結果から、外部のサービスを再検索</a:t>
            </a:r>
            <a:r>
              <a:rPr kumimoji="1" lang="ja-JP" altLang="en-US" u="sng" dirty="0" smtClean="0"/>
              <a:t>していくもの</a:t>
            </a:r>
            <a:endParaRPr kumimoji="1" lang="en-US" altLang="ja-JP" u="sng" dirty="0" smtClean="0"/>
          </a:p>
          <a:p>
            <a:endParaRPr lang="en-US" altLang="ja-JP" dirty="0" smtClean="0"/>
          </a:p>
          <a:p>
            <a:r>
              <a:rPr lang="ja-JP" altLang="en-US" dirty="0" smtClean="0">
                <a:solidFill>
                  <a:srgbClr val="FF0000"/>
                </a:solidFill>
              </a:rPr>
              <a:t>商用の出版サイトへのナビゲートも行っている</a:t>
            </a:r>
            <a:endParaRPr lang="en-US" altLang="ja-JP" dirty="0" smtClean="0">
              <a:solidFill>
                <a:srgbClr val="FF0000"/>
              </a:solidFill>
            </a:endParaRPr>
          </a:p>
          <a:p>
            <a:r>
              <a:rPr lang="ja-JP" altLang="en-US" dirty="0" smtClean="0">
                <a:solidFill>
                  <a:srgbClr val="FF0000"/>
                </a:solidFill>
              </a:rPr>
              <a:t>今後も、有用なサイトとの連携を進め、利用者が求める情報に迅速に到達できるようにします。</a:t>
            </a:r>
            <a:endParaRPr lang="en-US" altLang="ja-JP" dirty="0" smtClean="0">
              <a:solidFill>
                <a:srgbClr val="FF0000"/>
              </a:solidFill>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1D7C9C10-23C4-4E22-9AB3-CA4643CB9647}" type="slidenum">
              <a:rPr kumimoji="1" lang="ja-JP" altLang="en-US" smtClean="0"/>
              <a:pPr/>
              <a:t>64</a:t>
            </a:fld>
            <a:endParaRPr kumimoji="1" lang="ja-JP" altLang="en-US"/>
          </a:p>
        </p:txBody>
      </p:sp>
      <p:sp>
        <p:nvSpPr>
          <p:cNvPr id="5" name="日付プレースホルダー 4"/>
          <p:cNvSpPr>
            <a:spLocks noGrp="1"/>
          </p:cNvSpPr>
          <p:nvPr>
            <p:ph type="dt" idx="11"/>
          </p:nvPr>
        </p:nvSpPr>
        <p:spPr/>
        <p:txBody>
          <a:bodyPr/>
          <a:lstStyle/>
          <a:p>
            <a:r>
              <a:rPr kumimoji="1" lang="en-US" altLang="ja-JP" smtClean="0"/>
              <a:t>2013/4/2</a:t>
            </a:r>
            <a:endParaRPr kumimoji="1" lang="ja-JP" altLang="en-US"/>
          </a:p>
        </p:txBody>
      </p:sp>
    </p:spTree>
    <p:extLst>
      <p:ext uri="{BB962C8B-B14F-4D97-AF65-F5344CB8AC3E}">
        <p14:creationId xmlns:p14="http://schemas.microsoft.com/office/powerpoint/2010/main" val="3704038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u="sng" dirty="0" smtClean="0"/>
              <a:t>書籍の分野にとどまらず、様々な機関の情報の統合検索の対象、ナビゲート先の拡大により、ナショナルアーカイブの構築につながる</a:t>
            </a:r>
            <a:endParaRPr kumimoji="1" lang="ja-JP" altLang="en-US" u="sng"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65</a:t>
            </a:fld>
            <a:endParaRPr kumimoji="1" lang="ja-JP" altLang="en-US"/>
          </a:p>
        </p:txBody>
      </p:sp>
    </p:spTree>
    <p:extLst>
      <p:ext uri="{BB962C8B-B14F-4D97-AF65-F5344CB8AC3E}">
        <p14:creationId xmlns:p14="http://schemas.microsoft.com/office/powerpoint/2010/main" val="36944363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●大震災に関連する災害現象そのもの、災害前・災害直後・復興の過程、災害時の対応、他地域・次世代への教訓等のあらゆる記録を後世に残す</a:t>
            </a:r>
          </a:p>
          <a:p>
            <a:r>
              <a:rPr kumimoji="1" lang="ja-JP" altLang="en-US" dirty="0" smtClean="0"/>
              <a:t>●今後の防災に生かすため、関係府省、各種震災関連情報の保有機関と協力して分担収集・保存し、一元的に検索・閲覧できるように</a:t>
            </a:r>
          </a:p>
          <a:p>
            <a:r>
              <a:rPr kumimoji="1" lang="ja-JP" altLang="en-US" dirty="0" smtClean="0"/>
              <a:t>●媒体、形式を問わず</a:t>
            </a:r>
          </a:p>
          <a:p>
            <a:r>
              <a:rPr kumimoji="1" lang="ja-JP" altLang="en-US" dirty="0" smtClean="0"/>
              <a:t>・</a:t>
            </a:r>
          </a:p>
          <a:p>
            <a:r>
              <a:rPr kumimoji="1" lang="ja-JP" altLang="en-US" dirty="0" smtClean="0"/>
              <a:t>●分散処理システム</a:t>
            </a:r>
            <a:r>
              <a:rPr kumimoji="1" lang="en-US" altLang="ja-JP" dirty="0" smtClean="0"/>
              <a:t>(Hadoop, </a:t>
            </a:r>
            <a:r>
              <a:rPr kumimoji="1" lang="en-US" altLang="ja-JP" dirty="0" err="1" smtClean="0"/>
              <a:t>GlusterFS</a:t>
            </a:r>
            <a:r>
              <a:rPr kumimoji="1" lang="en-US" altLang="ja-JP" dirty="0" smtClean="0"/>
              <a:t>)</a:t>
            </a:r>
            <a:r>
              <a:rPr kumimoji="1" lang="ja-JP" altLang="en-US" dirty="0" err="1" smtClean="0"/>
              <a:t>、</a:t>
            </a:r>
            <a:r>
              <a:rPr kumimoji="1" lang="ja-JP" altLang="en-US" dirty="0" smtClean="0"/>
              <a:t>分散ファイシステム</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4C327836-49D9-4A09-8ACD-FBC47B70116C}" type="datetime1">
              <a:rPr kumimoji="1" lang="ja-JP" altLang="en-US" smtClean="0"/>
              <a:t>2015/11/13</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66</a:t>
            </a:fld>
            <a:endParaRPr kumimoji="1" lang="ja-JP" altLang="en-US"/>
          </a:p>
        </p:txBody>
      </p:sp>
    </p:spTree>
    <p:extLst>
      <p:ext uri="{BB962C8B-B14F-4D97-AF65-F5344CB8AC3E}">
        <p14:creationId xmlns:p14="http://schemas.microsoft.com/office/powerpoint/2010/main" val="35499432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i="1" dirty="0" smtClean="0">
                <a:latin typeface="HG丸ｺﾞｼｯｸM-PRO" panose="020F0600000000000000" pitchFamily="50" charset="-128"/>
                <a:ea typeface="HG丸ｺﾞｼｯｸM-PRO" panose="020F0600000000000000" pitchFamily="50" charset="-128"/>
              </a:rPr>
              <a:t>2011</a:t>
            </a:r>
            <a:r>
              <a:rPr lang="ja-JP" altLang="ja-JP" i="1" dirty="0" smtClean="0">
                <a:latin typeface="HG丸ｺﾞｼｯｸM-PRO" panose="020F0600000000000000" pitchFamily="50" charset="-128"/>
                <a:ea typeface="HG丸ｺﾞｼｯｸM-PRO" panose="020F0600000000000000" pitchFamily="50" charset="-128"/>
              </a:rPr>
              <a:t>年</a:t>
            </a:r>
            <a:r>
              <a:rPr lang="en-US" altLang="ja-JP" i="1" dirty="0" smtClean="0">
                <a:latin typeface="HG丸ｺﾞｼｯｸM-PRO" panose="020F0600000000000000" pitchFamily="50" charset="-128"/>
                <a:ea typeface="HG丸ｺﾞｼｯｸM-PRO" panose="020F0600000000000000" pitchFamily="50" charset="-128"/>
              </a:rPr>
              <a:t>3</a:t>
            </a:r>
            <a:r>
              <a:rPr lang="ja-JP" altLang="ja-JP" i="1" dirty="0" smtClean="0">
                <a:latin typeface="HG丸ｺﾞｼｯｸM-PRO" panose="020F0600000000000000" pitchFamily="50" charset="-128"/>
                <a:ea typeface="HG丸ｺﾞｼｯｸM-PRO" panose="020F0600000000000000" pitchFamily="50" charset="-128"/>
              </a:rPr>
              <a:t>月には、東日本大震災が発災し、甚大な被害をもたらしました。</a:t>
            </a:r>
            <a:endParaRPr lang="en-US" altLang="ja-JP" i="1" dirty="0" smtClean="0">
              <a:latin typeface="HG丸ｺﾞｼｯｸM-PRO" panose="020F0600000000000000" pitchFamily="50" charset="-128"/>
              <a:ea typeface="HG丸ｺﾞｼｯｸM-PRO" panose="020F0600000000000000" pitchFamily="50" charset="-128"/>
            </a:endParaRPr>
          </a:p>
          <a:p>
            <a:r>
              <a:rPr lang="ja-JP" altLang="ja-JP" dirty="0" smtClean="0">
                <a:latin typeface="HG丸ｺﾞｼｯｸM-PRO" panose="020F0600000000000000" pitchFamily="50" charset="-128"/>
                <a:ea typeface="HG丸ｺﾞｼｯｸM-PRO" panose="020F0600000000000000" pitchFamily="50" charset="-128"/>
              </a:rPr>
              <a:t>この</a:t>
            </a:r>
            <a:r>
              <a:rPr lang="ja-JP" altLang="ja-JP" u="sng" dirty="0" smtClean="0">
                <a:latin typeface="HG丸ｺﾞｼｯｸM-PRO" panose="020F0600000000000000" pitchFamily="50" charset="-128"/>
                <a:ea typeface="HG丸ｺﾞｼｯｸM-PRO" panose="020F0600000000000000" pitchFamily="50" charset="-128"/>
              </a:rPr>
              <a:t>被災・復興の記録を後世に残す</a:t>
            </a:r>
            <a:r>
              <a:rPr lang="ja-JP" altLang="ja-JP" dirty="0" smtClean="0">
                <a:latin typeface="HG丸ｺﾞｼｯｸM-PRO" panose="020F0600000000000000" pitchFamily="50" charset="-128"/>
                <a:ea typeface="HG丸ｺﾞｼｯｸM-PRO" panose="020F0600000000000000" pitchFamily="50" charset="-128"/>
              </a:rPr>
              <a:t>とともに、</a:t>
            </a:r>
            <a:r>
              <a:rPr lang="ja-JP" altLang="ja-JP" u="sng" dirty="0" smtClean="0">
                <a:solidFill>
                  <a:srgbClr val="FF0000"/>
                </a:solidFill>
                <a:latin typeface="HG丸ｺﾞｼｯｸM-PRO" panose="020F0600000000000000" pitchFamily="50" charset="-128"/>
                <a:ea typeface="HG丸ｺﾞｼｯｸM-PRO" panose="020F0600000000000000" pitchFamily="50" charset="-128"/>
              </a:rPr>
              <a:t>今後の防災・減災に役立てる</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ように、</a:t>
            </a:r>
            <a:r>
              <a:rPr lang="ja-JP" altLang="ja-JP" b="1" u="sng" dirty="0" smtClean="0">
                <a:solidFill>
                  <a:srgbClr val="FF0000"/>
                </a:solidFill>
                <a:latin typeface="HG丸ｺﾞｼｯｸM-PRO" panose="020F0600000000000000" pitchFamily="50" charset="-128"/>
                <a:ea typeface="HG丸ｺﾞｼｯｸM-PRO" panose="020F0600000000000000" pitchFamily="50" charset="-128"/>
              </a:rPr>
              <a:t>知識インフラの構築の一環で、分野を特定した</a:t>
            </a:r>
            <a:r>
              <a:rPr lang="ja-JP" altLang="en-US" b="1" u="sng" dirty="0" smtClean="0">
                <a:solidFill>
                  <a:srgbClr val="FF0000"/>
                </a:solidFill>
                <a:latin typeface="HG丸ｺﾞｼｯｸM-PRO" panose="020F0600000000000000" pitchFamily="50" charset="-128"/>
                <a:ea typeface="HG丸ｺﾞｼｯｸM-PRO" panose="020F0600000000000000" pitchFamily="50" charset="-128"/>
              </a:rPr>
              <a:t>知識インフラの</a:t>
            </a:r>
            <a:r>
              <a:rPr lang="ja-JP" altLang="ja-JP" b="1" u="sng" dirty="0" smtClean="0">
                <a:solidFill>
                  <a:srgbClr val="FF0000"/>
                </a:solidFill>
                <a:latin typeface="HG丸ｺﾞｼｯｸM-PRO" panose="020F0600000000000000" pitchFamily="50" charset="-128"/>
                <a:ea typeface="HG丸ｺﾞｼｯｸM-PRO" panose="020F0600000000000000" pitchFamily="50" charset="-128"/>
              </a:rPr>
              <a:t>実現形の先行事例</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として、</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2013</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年</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3</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月には、大震災に関するあらゆる記録、記憶を保存し、一元的に検索できるようにする「東日本大震災アーカイブ（ひなぎく）」を構築しました。</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ja-JP" dirty="0" smtClean="0">
                <a:latin typeface="HG丸ｺﾞｼｯｸM-PRO" panose="020F0600000000000000" pitchFamily="50" charset="-128"/>
                <a:ea typeface="HG丸ｺﾞｼｯｸM-PRO" panose="020F0600000000000000" pitchFamily="50" charset="-128"/>
              </a:rPr>
              <a:t>構築に当たっては、</a:t>
            </a:r>
            <a:r>
              <a:rPr lang="ja-JP" altLang="ja-JP" u="sng" dirty="0" smtClean="0">
                <a:latin typeface="HG丸ｺﾞｼｯｸM-PRO" panose="020F0600000000000000" pitchFamily="50" charset="-128"/>
                <a:ea typeface="HG丸ｺﾞｼｯｸM-PRO" panose="020F0600000000000000" pitchFamily="50" charset="-128"/>
              </a:rPr>
              <a:t>図書館サービスを効率的、効果的に進められるように、次世代技術の実用化実証実験に取り組み、成果の積極的な活用</a:t>
            </a:r>
            <a:r>
              <a:rPr lang="ja-JP" altLang="ja-JP" dirty="0" smtClean="0">
                <a:latin typeface="HG丸ｺﾞｼｯｸM-PRO" panose="020F0600000000000000" pitchFamily="50" charset="-128"/>
                <a:ea typeface="HG丸ｺﾞｼｯｸM-PRO" panose="020F0600000000000000" pitchFamily="50" charset="-128"/>
              </a:rPr>
              <a:t>を図りました。</a:t>
            </a:r>
            <a:endParaRPr lang="en-US" altLang="ja-JP" dirty="0" smtClean="0">
              <a:latin typeface="HG丸ｺﾞｼｯｸM-PRO" panose="020F0600000000000000" pitchFamily="50" charset="-128"/>
              <a:ea typeface="HG丸ｺﾞｼｯｸM-PRO" panose="020F0600000000000000" pitchFamily="50" charset="-128"/>
            </a:endParaRPr>
          </a:p>
          <a:p>
            <a:r>
              <a:rPr lang="ja-JP" altLang="en-US" dirty="0" smtClean="0">
                <a:latin typeface="HG丸ｺﾞｼｯｸM-PRO" panose="020F0600000000000000" pitchFamily="50" charset="-128"/>
                <a:ea typeface="HG丸ｺﾞｼｯｸM-PRO" panose="020F0600000000000000" pitchFamily="50" charset="-128"/>
              </a:rPr>
              <a:t>・</a:t>
            </a:r>
            <a:r>
              <a:rPr lang="ja-JP" altLang="ja-JP" i="0" u="sng" dirty="0" smtClean="0">
                <a:latin typeface="HG丸ｺﾞｼｯｸM-PRO" panose="020F0600000000000000" pitchFamily="50" charset="-128"/>
                <a:ea typeface="HG丸ｺﾞｼｯｸM-PRO" panose="020F0600000000000000" pitchFamily="50" charset="-128"/>
              </a:rPr>
              <a:t>映像・観測データ等を受け取ることを想定して、</a:t>
            </a:r>
            <a:r>
              <a:rPr lang="ja-JP" altLang="ja-JP" i="0" u="sng" dirty="0" smtClean="0">
                <a:solidFill>
                  <a:srgbClr val="FF0000"/>
                </a:solidFill>
                <a:latin typeface="HG丸ｺﾞｼｯｸM-PRO" panose="020F0600000000000000" pitchFamily="50" charset="-128"/>
                <a:ea typeface="HG丸ｺﾞｼｯｸM-PRO" panose="020F0600000000000000" pitchFamily="50" charset="-128"/>
              </a:rPr>
              <a:t>処理能力、ストレージ容量を必要に応じて増強できる仕組み</a:t>
            </a:r>
            <a:r>
              <a:rPr lang="ja-JP" altLang="ja-JP" i="0" u="sng" dirty="0" smtClean="0">
                <a:latin typeface="HG丸ｺﾞｼｯｸM-PRO" panose="020F0600000000000000" pitchFamily="50" charset="-128"/>
                <a:ea typeface="HG丸ｺﾞｼｯｸM-PRO" panose="020F0600000000000000" pitchFamily="50" charset="-128"/>
              </a:rPr>
              <a:t>、として、</a:t>
            </a:r>
            <a:r>
              <a:rPr lang="ja-JP" altLang="ja-JP" i="0" u="sng" dirty="0" smtClean="0">
                <a:solidFill>
                  <a:srgbClr val="FF0000"/>
                </a:solidFill>
                <a:latin typeface="HG丸ｺﾞｼｯｸM-PRO" panose="020F0600000000000000" pitchFamily="50" charset="-128"/>
                <a:ea typeface="HG丸ｺﾞｼｯｸM-PRO" panose="020F0600000000000000" pitchFamily="50" charset="-128"/>
              </a:rPr>
              <a:t>分散処理サーバ、分散ファイルシステムを導入</a:t>
            </a:r>
            <a:endParaRPr lang="en-US" altLang="ja-JP" i="0" u="sng"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i="0" dirty="0" smtClean="0">
                <a:solidFill>
                  <a:srgbClr val="FF0000"/>
                </a:solidFill>
                <a:latin typeface="HG丸ｺﾞｼｯｸM-PRO" panose="020F0600000000000000" pitchFamily="50" charset="-128"/>
                <a:ea typeface="HG丸ｺﾞｼｯｸM-PRO" panose="020F0600000000000000" pitchFamily="50" charset="-128"/>
              </a:rPr>
              <a:t>・</a:t>
            </a:r>
            <a:r>
              <a:rPr lang="ja-JP" altLang="ja-JP" i="0" u="sng" dirty="0" smtClean="0">
                <a:latin typeface="HG丸ｺﾞｼｯｸM-PRO" panose="020F0600000000000000" pitchFamily="50" charset="-128"/>
                <a:ea typeface="HG丸ｺﾞｼｯｸM-PRO" panose="020F0600000000000000" pitchFamily="50" charset="-128"/>
              </a:rPr>
              <a:t>大震災アーカイブ自身が、災害で消失してしまわないように、ディザスタリカバリも考慮</a:t>
            </a:r>
            <a:endParaRPr lang="en-US" altLang="ja-JP" i="0" u="sng" dirty="0" smtClean="0">
              <a:latin typeface="HG丸ｺﾞｼｯｸM-PRO" panose="020F0600000000000000" pitchFamily="50" charset="-128"/>
              <a:ea typeface="HG丸ｺﾞｼｯｸM-PRO" panose="020F0600000000000000" pitchFamily="50" charset="-128"/>
            </a:endParaRPr>
          </a:p>
          <a:p>
            <a:r>
              <a:rPr lang="ja-JP" altLang="en-US" i="0" dirty="0" smtClean="0">
                <a:latin typeface="HG丸ｺﾞｼｯｸM-PRO" panose="020F0600000000000000" pitchFamily="50" charset="-128"/>
                <a:ea typeface="HG丸ｺﾞｼｯｸM-PRO" panose="020F0600000000000000" pitchFamily="50" charset="-128"/>
              </a:rPr>
              <a:t>・</a:t>
            </a:r>
            <a:r>
              <a:rPr lang="ja-JP" altLang="ja-JP" i="0" u="sng" dirty="0" smtClean="0">
                <a:latin typeface="HG丸ｺﾞｼｯｸM-PRO" panose="020F0600000000000000" pitchFamily="50" charset="-128"/>
                <a:ea typeface="HG丸ｺﾞｼｯｸM-PRO" panose="020F0600000000000000" pitchFamily="50" charset="-128"/>
              </a:rPr>
              <a:t>画像・映像なども的確に検索ができるように、</a:t>
            </a:r>
            <a:r>
              <a:rPr lang="ja-JP" altLang="ja-JP" i="0" u="sng" dirty="0" smtClean="0">
                <a:solidFill>
                  <a:srgbClr val="FF0000"/>
                </a:solidFill>
                <a:latin typeface="HG丸ｺﾞｼｯｸM-PRO" panose="020F0600000000000000" pitchFamily="50" charset="-128"/>
                <a:ea typeface="HG丸ｺﾞｼｯｸM-PRO" panose="020F0600000000000000" pitchFamily="50" charset="-128"/>
              </a:rPr>
              <a:t>明確なメタデータが付与されていない情報にも可能な限りメタデータを自動付与する仕組み</a:t>
            </a:r>
            <a:endParaRPr lang="en-US" altLang="ja-JP" i="0" u="sng"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i="0" dirty="0" smtClean="0">
                <a:solidFill>
                  <a:srgbClr val="FF0000"/>
                </a:solidFill>
                <a:latin typeface="HG丸ｺﾞｼｯｸM-PRO" panose="020F0600000000000000" pitchFamily="50" charset="-128"/>
                <a:ea typeface="HG丸ｺﾞｼｯｸM-PRO" panose="020F0600000000000000" pitchFamily="50" charset="-128"/>
              </a:rPr>
              <a:t>・</a:t>
            </a:r>
            <a:r>
              <a:rPr lang="ja-JP" altLang="ja-JP" i="0" u="sng" dirty="0" smtClean="0">
                <a:latin typeface="HG丸ｺﾞｼｯｸM-PRO" panose="020F0600000000000000" pitchFamily="50" charset="-128"/>
                <a:ea typeface="HG丸ｺﾞｼｯｸM-PRO" panose="020F0600000000000000" pitchFamily="50" charset="-128"/>
              </a:rPr>
              <a:t>本文も含めたテキストの</a:t>
            </a:r>
            <a:r>
              <a:rPr lang="ja-JP" altLang="ja-JP" i="0" u="sng" dirty="0" smtClean="0">
                <a:solidFill>
                  <a:srgbClr val="FF0000"/>
                </a:solidFill>
                <a:latin typeface="HG丸ｺﾞｼｯｸM-PRO" panose="020F0600000000000000" pitchFamily="50" charset="-128"/>
                <a:ea typeface="HG丸ｺﾞｼｯｸM-PRO" panose="020F0600000000000000" pitchFamily="50" charset="-128"/>
              </a:rPr>
              <a:t>全文インデキシング等</a:t>
            </a:r>
            <a:r>
              <a:rPr lang="ja-JP" altLang="en-US" i="0" u="sng" dirty="0" smtClean="0">
                <a:solidFill>
                  <a:srgbClr val="FF0000"/>
                </a:solidFill>
                <a:latin typeface="HG丸ｺﾞｼｯｸM-PRO" panose="020F0600000000000000" pitchFamily="50" charset="-128"/>
                <a:ea typeface="HG丸ｺﾞｼｯｸM-PRO" panose="020F0600000000000000" pitchFamily="50" charset="-128"/>
              </a:rPr>
              <a:t>を試行</a:t>
            </a:r>
            <a:r>
              <a:rPr lang="ja-JP" altLang="en-US" i="0" u="sng" dirty="0" smtClean="0">
                <a:latin typeface="HG丸ｺﾞｼｯｸM-PRO" panose="020F0600000000000000" pitchFamily="50" charset="-128"/>
                <a:ea typeface="HG丸ｺﾞｼｯｸM-PRO" panose="020F0600000000000000" pitchFamily="50" charset="-128"/>
              </a:rPr>
              <a:t>した</a:t>
            </a:r>
            <a:endParaRPr lang="en-US" altLang="ja-JP" i="0" u="sng" dirty="0" smtClean="0">
              <a:latin typeface="HG丸ｺﾞｼｯｸM-PRO" panose="020F0600000000000000" pitchFamily="50" charset="-128"/>
              <a:ea typeface="HG丸ｺﾞｼｯｸM-PRO" panose="020F0600000000000000" pitchFamily="50" charset="-128"/>
            </a:endParaRPr>
          </a:p>
          <a:p>
            <a:r>
              <a:rPr lang="ja-JP" altLang="en-US" i="1" dirty="0" smtClean="0">
                <a:latin typeface="HG丸ｺﾞｼｯｸM-PRO" panose="020F0600000000000000" pitchFamily="50" charset="-128"/>
                <a:ea typeface="HG丸ｺﾞｼｯｸM-PRO" panose="020F0600000000000000" pitchFamily="50" charset="-128"/>
              </a:rPr>
              <a:t>・</a:t>
            </a:r>
            <a:r>
              <a:rPr lang="ja-JP" altLang="en-US" i="0" u="sng" dirty="0" smtClean="0">
                <a:latin typeface="HG丸ｺﾞｼｯｸM-PRO" panose="020F0600000000000000" pitchFamily="50" charset="-128"/>
                <a:ea typeface="HG丸ｺﾞｼｯｸM-PRO" panose="020F0600000000000000" pitchFamily="50" charset="-128"/>
              </a:rPr>
              <a:t>最も次世代の図書館システムを指向したシステム</a:t>
            </a:r>
            <a:endParaRPr lang="ja-JP" altLang="ja-JP" i="0" u="sng" dirty="0" smtClean="0">
              <a:latin typeface="HG丸ｺﾞｼｯｸM-PRO" panose="020F0600000000000000" pitchFamily="50" charset="-128"/>
              <a:ea typeface="HG丸ｺﾞｼｯｸM-PRO" panose="020F0600000000000000" pitchFamily="50" charset="-128"/>
            </a:endParaRPr>
          </a:p>
          <a:p>
            <a:r>
              <a:rPr kumimoji="1" lang="ja-JP" altLang="en-US" dirty="0" smtClean="0">
                <a:solidFill>
                  <a:srgbClr val="FF0000"/>
                </a:solidFill>
              </a:rPr>
              <a:t>＝＝＝＝＝</a:t>
            </a:r>
            <a:endParaRPr kumimoji="1" lang="en-US" altLang="ja-JP" dirty="0" smtClean="0">
              <a:solidFill>
                <a:srgbClr val="FF0000"/>
              </a:solidFill>
            </a:endParaRPr>
          </a:p>
          <a:p>
            <a:r>
              <a:rPr kumimoji="1" lang="ja-JP" altLang="en-US" dirty="0" smtClean="0">
                <a:solidFill>
                  <a:srgbClr val="FF0000"/>
                </a:solidFill>
              </a:rPr>
              <a:t>分散保存、一元的アクセス</a:t>
            </a:r>
            <a:endParaRPr kumimoji="1" lang="en-US" altLang="ja-JP" dirty="0" smtClean="0">
              <a:solidFill>
                <a:srgbClr val="FF0000"/>
              </a:solidFill>
            </a:endParaRPr>
          </a:p>
          <a:p>
            <a:endParaRPr lang="en-US" altLang="ja-JP" dirty="0" smtClean="0">
              <a:solidFill>
                <a:srgbClr val="FF0000"/>
              </a:solidFill>
            </a:endParaRPr>
          </a:p>
          <a:p>
            <a:pPr defTabSz="960758"/>
            <a:r>
              <a:rPr kumimoji="1" lang="ja-JP" altLang="en-US" b="0" dirty="0" smtClean="0"/>
              <a:t>各機関が分散して保有するコンテンツ</a:t>
            </a:r>
          </a:p>
          <a:p>
            <a:pPr defTabSz="960758"/>
            <a:r>
              <a:rPr lang="en-US" altLang="ja-JP" dirty="0" smtClean="0"/>
              <a:t>NDL</a:t>
            </a:r>
            <a:r>
              <a:rPr lang="ja-JP" altLang="en-US" dirty="0" smtClean="0"/>
              <a:t>で一部収集し、分散保存</a:t>
            </a:r>
            <a:endParaRPr lang="en-US" altLang="ja-JP" dirty="0" smtClean="0"/>
          </a:p>
          <a:p>
            <a:pPr defTabSz="960758"/>
            <a:r>
              <a:rPr lang="ja-JP" altLang="en-US" dirty="0" smtClean="0"/>
              <a:t>全体をポータルで一元的にアクセス</a:t>
            </a:r>
          </a:p>
          <a:p>
            <a:endParaRPr kumimoji="1" lang="ja-JP" altLang="en-US" dirty="0">
              <a:solidFill>
                <a:srgbClr val="FF0000"/>
              </a:solidFill>
            </a:endParaRPr>
          </a:p>
        </p:txBody>
      </p:sp>
      <p:sp>
        <p:nvSpPr>
          <p:cNvPr id="4" name="日付プレースホルダー 3"/>
          <p:cNvSpPr>
            <a:spLocks noGrp="1"/>
          </p:cNvSpPr>
          <p:nvPr>
            <p:ph type="dt" idx="10"/>
          </p:nvPr>
        </p:nvSpPr>
        <p:spPr/>
        <p:txBody>
          <a:bodyPr/>
          <a:lstStyle/>
          <a:p>
            <a:r>
              <a:rPr kumimoji="1" lang="en-US" altLang="ja-JP" smtClean="0"/>
              <a:t>2013/4/2</a:t>
            </a:r>
            <a:endParaRPr kumimoji="1" lang="ja-JP" altLang="en-US"/>
          </a:p>
        </p:txBody>
      </p:sp>
      <p:sp>
        <p:nvSpPr>
          <p:cNvPr id="5" name="スライド番号プレースホルダー 4"/>
          <p:cNvSpPr>
            <a:spLocks noGrp="1"/>
          </p:cNvSpPr>
          <p:nvPr>
            <p:ph type="sldNum" sz="quarter" idx="11"/>
          </p:nvPr>
        </p:nvSpPr>
        <p:spPr/>
        <p:txBody>
          <a:bodyPr/>
          <a:lstStyle/>
          <a:p>
            <a:fld id="{1D7C9C10-23C4-4E22-9AB3-CA4643CB9647}" type="slidenum">
              <a:rPr kumimoji="1" lang="ja-JP" altLang="en-US" smtClean="0"/>
              <a:pPr/>
              <a:t>67</a:t>
            </a:fld>
            <a:endParaRPr kumimoji="1" lang="ja-JP" altLang="en-US"/>
          </a:p>
        </p:txBody>
      </p:sp>
    </p:spTree>
    <p:extLst>
      <p:ext uri="{BB962C8B-B14F-4D97-AF65-F5344CB8AC3E}">
        <p14:creationId xmlns:p14="http://schemas.microsoft.com/office/powerpoint/2010/main" val="755002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CC2E7CC-36A0-4B98-8D27-87BFD265220F}" type="slidenum">
              <a:rPr kumimoji="1" lang="ja-JP" altLang="en-US" smtClean="0"/>
              <a:t>68</a:t>
            </a:fld>
            <a:endParaRPr kumimoji="1" lang="ja-JP" altLang="en-US"/>
          </a:p>
        </p:txBody>
      </p:sp>
    </p:spTree>
    <p:extLst>
      <p:ext uri="{BB962C8B-B14F-4D97-AF65-F5344CB8AC3E}">
        <p14:creationId xmlns:p14="http://schemas.microsoft.com/office/powerpoint/2010/main" val="407219702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dirty="0" smtClean="0"/>
              <a:t>・東日本大震災に限らず、あらゆる分野の記録・記憶を対象に</a:t>
            </a:r>
            <a:endParaRPr lang="en-US" altLang="ja-JP" sz="1200" dirty="0" smtClean="0"/>
          </a:p>
          <a:p>
            <a:r>
              <a:rPr lang="ja-JP" altLang="en-US" sz="1200" dirty="0" smtClean="0"/>
              <a:t>・「ひなぎく」の発展形</a:t>
            </a:r>
            <a:endParaRPr kumimoji="1" lang="ja-JP" altLang="en-US" sz="1200"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4C327836-49D9-4A09-8ACD-FBC47B70116C}" type="datetime1">
              <a:rPr kumimoji="1" lang="ja-JP" altLang="en-US" smtClean="0"/>
              <a:t>2015/11/13</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69</a:t>
            </a:fld>
            <a:endParaRPr kumimoji="1" lang="ja-JP" altLang="en-US"/>
          </a:p>
        </p:txBody>
      </p:sp>
    </p:spTree>
    <p:extLst>
      <p:ext uri="{BB962C8B-B14F-4D97-AF65-F5344CB8AC3E}">
        <p14:creationId xmlns:p14="http://schemas.microsoft.com/office/powerpoint/2010/main" val="32078556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a:xfrm>
            <a:off x="710052" y="4812252"/>
            <a:ext cx="5438140" cy="4823728"/>
          </a:xfrm>
        </p:spPr>
        <p:txBody>
          <a:bodyPr>
            <a:noAutofit/>
          </a:bodyPr>
          <a:lstStyle/>
          <a:p>
            <a:pPr lvl="0"/>
            <a:r>
              <a:rPr lang="en-US" altLang="ja-JP" sz="1100" u="sng" dirty="0">
                <a:solidFill>
                  <a:srgbClr val="FF0000"/>
                </a:solidFill>
                <a:latin typeface="HG丸ｺﾞｼｯｸM-PRO" pitchFamily="50" charset="-128"/>
                <a:ea typeface="HG丸ｺﾞｼｯｸM-PRO" pitchFamily="50" charset="-128"/>
              </a:rPr>
              <a:t>NDL</a:t>
            </a:r>
            <a:r>
              <a:rPr lang="ja-JP" altLang="en-US" sz="1100" u="sng" dirty="0">
                <a:solidFill>
                  <a:srgbClr val="FF0000"/>
                </a:solidFill>
                <a:latin typeface="HG丸ｺﾞｼｯｸM-PRO" pitchFamily="50" charset="-128"/>
                <a:ea typeface="HG丸ｺﾞｼｯｸM-PRO" pitchFamily="50" charset="-128"/>
              </a:rPr>
              <a:t>サーチを核とした、現状のサービスのイメージです。</a:t>
            </a:r>
            <a:endParaRPr lang="en-US" altLang="ja-JP" sz="1100" u="sng" dirty="0">
              <a:latin typeface="HG丸ｺﾞｼｯｸM-PRO" pitchFamily="50" charset="-128"/>
              <a:ea typeface="HG丸ｺﾞｼｯｸM-PRO" pitchFamily="50" charset="-128"/>
            </a:endParaRPr>
          </a:p>
          <a:p>
            <a:r>
              <a:rPr lang="ja-JP" altLang="en-US" sz="1100" u="sng" dirty="0">
                <a:latin typeface="HG丸ｺﾞｼｯｸM-PRO" pitchFamily="50" charset="-128"/>
                <a:ea typeface="HG丸ｺﾞｼｯｸM-PRO" pitchFamily="50" charset="-128"/>
              </a:rPr>
              <a:t>●まず、</a:t>
            </a:r>
            <a:r>
              <a:rPr lang="ja-JP" altLang="en-US" sz="1100" u="sng" dirty="0">
                <a:solidFill>
                  <a:srgbClr val="FF0000"/>
                </a:solidFill>
                <a:latin typeface="HG丸ｺﾞｼｯｸM-PRO" pitchFamily="50" charset="-128"/>
                <a:ea typeface="HG丸ｺﾞｼｯｸM-PRO" pitchFamily="50" charset="-128"/>
              </a:rPr>
              <a:t>情報を集約</a:t>
            </a:r>
            <a:endParaRPr lang="en-US" altLang="ja-JP" sz="1100" dirty="0">
              <a:solidFill>
                <a:srgbClr val="FF0000"/>
              </a:solidFill>
              <a:latin typeface="HG丸ｺﾞｼｯｸM-PRO" pitchFamily="50" charset="-128"/>
              <a:ea typeface="HG丸ｺﾞｼｯｸM-PRO" pitchFamily="50" charset="-128"/>
            </a:endParaRPr>
          </a:p>
          <a:p>
            <a:r>
              <a:rPr lang="ja-JP" altLang="en-US" sz="1100" i="1" dirty="0">
                <a:latin typeface="HG丸ｺﾞｼｯｸM-PRO" pitchFamily="50" charset="-128"/>
                <a:ea typeface="HG丸ｺﾞｼｯｸM-PRO" pitchFamily="50" charset="-128"/>
              </a:rPr>
              <a:t>国立国会図書館</a:t>
            </a:r>
            <a:r>
              <a:rPr lang="en-US" altLang="ja-JP" sz="1100" i="1" dirty="0">
                <a:latin typeface="HG丸ｺﾞｼｯｸM-PRO" pitchFamily="50" charset="-128"/>
                <a:ea typeface="HG丸ｺﾞｼｯｸM-PRO" pitchFamily="50" charset="-128"/>
              </a:rPr>
              <a:t>【</a:t>
            </a:r>
            <a:r>
              <a:rPr lang="ja-JP" altLang="en-US" sz="1100" i="1" dirty="0">
                <a:latin typeface="HG丸ｺﾞｼｯｸM-PRO" pitchFamily="50" charset="-128"/>
                <a:ea typeface="HG丸ｺﾞｼｯｸM-PRO" pitchFamily="50" charset="-128"/>
              </a:rPr>
              <a:t>蔵書目録、デジタルコンテンツ（当館デジタル化、収集コンテンツ）</a:t>
            </a:r>
            <a:r>
              <a:rPr lang="en-US" altLang="ja-JP" sz="1100" i="1" dirty="0">
                <a:latin typeface="HG丸ｺﾞｼｯｸM-PRO" pitchFamily="50" charset="-128"/>
                <a:ea typeface="HG丸ｺﾞｼｯｸM-PRO" pitchFamily="50" charset="-128"/>
              </a:rPr>
              <a:t>】</a:t>
            </a:r>
            <a:r>
              <a:rPr lang="ja-JP" altLang="en-US" sz="1100" i="1" dirty="0" err="1">
                <a:latin typeface="HG丸ｺﾞｼｯｸM-PRO" pitchFamily="50" charset="-128"/>
                <a:ea typeface="HG丸ｺﾞｼｯｸM-PRO" pitchFamily="50" charset="-128"/>
              </a:rPr>
              <a:t>、</a:t>
            </a:r>
            <a:r>
              <a:rPr lang="ja-JP" altLang="en-US" sz="1100" i="1" dirty="0">
                <a:latin typeface="HG丸ｺﾞｼｯｸM-PRO" pitchFamily="50" charset="-128"/>
                <a:ea typeface="HG丸ｺﾞｼｯｸM-PRO" pitchFamily="50" charset="-128"/>
              </a:rPr>
              <a:t>公共図書館、大学図書館</a:t>
            </a:r>
            <a:r>
              <a:rPr lang="en-US" altLang="ja-JP" sz="1100" i="1" dirty="0">
                <a:latin typeface="HG丸ｺﾞｼｯｸM-PRO" pitchFamily="50" charset="-128"/>
                <a:ea typeface="HG丸ｺﾞｼｯｸM-PRO" pitchFamily="50" charset="-128"/>
              </a:rPr>
              <a:t>【</a:t>
            </a:r>
            <a:r>
              <a:rPr lang="ja-JP" altLang="en-US" sz="1100" i="1" dirty="0">
                <a:latin typeface="HG丸ｺﾞｼｯｸM-PRO" pitchFamily="50" charset="-128"/>
                <a:ea typeface="HG丸ｺﾞｼｯｸM-PRO" pitchFamily="50" charset="-128"/>
              </a:rPr>
              <a:t>デジタルアーカイブ</a:t>
            </a:r>
            <a:r>
              <a:rPr lang="en-US" altLang="ja-JP" sz="1100" i="1" dirty="0">
                <a:latin typeface="HG丸ｺﾞｼｯｸM-PRO" pitchFamily="50" charset="-128"/>
                <a:ea typeface="HG丸ｺﾞｼｯｸM-PRO" pitchFamily="50" charset="-128"/>
              </a:rPr>
              <a:t>】</a:t>
            </a:r>
            <a:r>
              <a:rPr lang="ja-JP" altLang="en-US" sz="1100" i="1" dirty="0" err="1">
                <a:latin typeface="HG丸ｺﾞｼｯｸM-PRO" pitchFamily="50" charset="-128"/>
                <a:ea typeface="HG丸ｺﾞｼｯｸM-PRO" pitchFamily="50" charset="-128"/>
              </a:rPr>
              <a:t>、</a:t>
            </a:r>
            <a:r>
              <a:rPr lang="ja-JP" altLang="en-US" sz="1100" i="1" dirty="0">
                <a:latin typeface="HG丸ｺﾞｼｯｸM-PRO" pitchFamily="50" charset="-128"/>
                <a:ea typeface="HG丸ｺﾞｼｯｸM-PRO" pitchFamily="50" charset="-128"/>
              </a:rPr>
              <a:t>専門図書館</a:t>
            </a:r>
          </a:p>
          <a:p>
            <a:r>
              <a:rPr lang="ja-JP" altLang="en-US" sz="1100" u="sng" dirty="0">
                <a:latin typeface="HG丸ｺﾞｼｯｸM-PRO" pitchFamily="50" charset="-128"/>
                <a:ea typeface="HG丸ｺﾞｼｯｸM-PRO" pitchFamily="50" charset="-128"/>
              </a:rPr>
              <a:t>●そして、</a:t>
            </a:r>
            <a:r>
              <a:rPr lang="ja-JP" altLang="en-US" sz="1100" u="sng" dirty="0">
                <a:solidFill>
                  <a:srgbClr val="FF0000"/>
                </a:solidFill>
                <a:latin typeface="HG丸ｺﾞｼｯｸM-PRO" pitchFamily="50" charset="-128"/>
                <a:ea typeface="HG丸ｺﾞｼｯｸM-PRO" pitchFamily="50" charset="-128"/>
              </a:rPr>
              <a:t>それを提供する</a:t>
            </a:r>
            <a:endParaRPr lang="en-US" altLang="ja-JP" sz="1100" dirty="0">
              <a:solidFill>
                <a:srgbClr val="FF0000"/>
              </a:solidFill>
              <a:latin typeface="HG丸ｺﾞｼｯｸM-PRO" pitchFamily="50" charset="-128"/>
              <a:ea typeface="HG丸ｺﾞｼｯｸM-PRO" pitchFamily="50" charset="-128"/>
            </a:endParaRPr>
          </a:p>
          <a:p>
            <a:r>
              <a:rPr lang="ja-JP" altLang="en-US" sz="1100" i="1" dirty="0">
                <a:latin typeface="HG丸ｺﾞｼｯｸM-PRO" pitchFamily="50" charset="-128"/>
                <a:ea typeface="HG丸ｺﾞｼｯｸM-PRO" pitchFamily="50" charset="-128"/>
              </a:rPr>
              <a:t>提供方法として、</a:t>
            </a:r>
            <a:r>
              <a:rPr lang="en-US" sz="1100" i="1" u="sng" dirty="0">
                <a:latin typeface="HG丸ｺﾞｼｯｸM-PRO" pitchFamily="50" charset="-128"/>
                <a:ea typeface="HG丸ｺﾞｼｯｸM-PRO" pitchFamily="50" charset="-128"/>
              </a:rPr>
              <a:t>NDL</a:t>
            </a:r>
            <a:r>
              <a:rPr lang="ja-JP" altLang="en-US" sz="1100" i="1" u="sng" dirty="0">
                <a:latin typeface="HG丸ｺﾞｼｯｸM-PRO" pitchFamily="50" charset="-128"/>
                <a:ea typeface="HG丸ｺﾞｼｯｸM-PRO" pitchFamily="50" charset="-128"/>
              </a:rPr>
              <a:t>が直接</a:t>
            </a:r>
            <a:r>
              <a:rPr lang="ja-JP" altLang="en-US" sz="1100" i="1" dirty="0">
                <a:latin typeface="HG丸ｺﾞｼｯｸM-PRO" pitchFamily="50" charset="-128"/>
                <a:ea typeface="HG丸ｺﾞｼｯｸM-PRO" pitchFamily="50" charset="-128"/>
              </a:rPr>
              <a:t>利用者に届けるサービス</a:t>
            </a:r>
            <a:endParaRPr lang="en-US" altLang="ja-JP" sz="1100" i="1" dirty="0">
              <a:latin typeface="HG丸ｺﾞｼｯｸM-PRO" pitchFamily="50" charset="-128"/>
              <a:ea typeface="HG丸ｺﾞｼｯｸM-PRO" pitchFamily="50" charset="-128"/>
            </a:endParaRPr>
          </a:p>
          <a:p>
            <a:r>
              <a:rPr lang="ja-JP" altLang="en-US" sz="1100" i="1" u="sng" dirty="0">
                <a:latin typeface="HG丸ｺﾞｼｯｸM-PRO" pitchFamily="50" charset="-128"/>
                <a:ea typeface="HG丸ｺﾞｼｯｸM-PRO" pitchFamily="50" charset="-128"/>
              </a:rPr>
              <a:t>関係機関と相互補完</a:t>
            </a:r>
            <a:r>
              <a:rPr lang="ja-JP" altLang="en-US" sz="1100" i="1" dirty="0">
                <a:latin typeface="HG丸ｺﾞｼｯｸM-PRO" pitchFamily="50" charset="-128"/>
                <a:ea typeface="HG丸ｺﾞｼｯｸM-PRO" pitchFamily="50" charset="-128"/>
              </a:rPr>
              <a:t>して利用者に届けるサービス</a:t>
            </a:r>
            <a:endParaRPr lang="en-US" altLang="ja-JP" sz="1100" i="1" dirty="0">
              <a:latin typeface="HG丸ｺﾞｼｯｸM-PRO" pitchFamily="50" charset="-128"/>
              <a:ea typeface="HG丸ｺﾞｼｯｸM-PRO" pitchFamily="50" charset="-128"/>
            </a:endParaRPr>
          </a:p>
          <a:p>
            <a:r>
              <a:rPr lang="ja-JP" altLang="en-US" sz="1100" i="1" u="sng" dirty="0">
                <a:latin typeface="HG丸ｺﾞｼｯｸM-PRO" pitchFamily="50" charset="-128"/>
                <a:ea typeface="HG丸ｺﾞｼｯｸM-PRO" pitchFamily="50" charset="-128"/>
              </a:rPr>
              <a:t>サービスプロバイダを通じて</a:t>
            </a:r>
            <a:r>
              <a:rPr lang="ja-JP" altLang="en-US" sz="1100" i="1" dirty="0">
                <a:latin typeface="HG丸ｺﾞｼｯｸM-PRO" pitchFamily="50" charset="-128"/>
                <a:ea typeface="HG丸ｺﾞｼｯｸM-PRO" pitchFamily="50" charset="-128"/>
              </a:rPr>
              <a:t>利用者に届けるサービス</a:t>
            </a:r>
          </a:p>
          <a:p>
            <a:pPr lvl="0"/>
            <a:r>
              <a:rPr lang="ja-JP" altLang="en-US" sz="1100" dirty="0">
                <a:latin typeface="HG丸ｺﾞｼｯｸM-PRO" pitchFamily="50" charset="-128"/>
                <a:ea typeface="HG丸ｺﾞｼｯｸM-PRO" pitchFamily="50" charset="-128"/>
              </a:rPr>
              <a:t>●</a:t>
            </a:r>
            <a:r>
              <a:rPr lang="en-US" altLang="ja-JP" sz="1100" dirty="0" err="1">
                <a:latin typeface="HG丸ｺﾞｼｯｸM-PRO" pitchFamily="50" charset="-128"/>
                <a:ea typeface="HG丸ｺﾞｼｯｸM-PRO" pitchFamily="50" charset="-128"/>
              </a:rPr>
              <a:t>NDLSearch</a:t>
            </a:r>
            <a:r>
              <a:rPr lang="ja-JP" altLang="en-US" sz="1100" dirty="0">
                <a:latin typeface="HG丸ｺﾞｼｯｸM-PRO" pitchFamily="50" charset="-128"/>
                <a:ea typeface="HG丸ｺﾞｼｯｸM-PRO" pitchFamily="50" charset="-128"/>
              </a:rPr>
              <a:t>では、</a:t>
            </a:r>
            <a:endParaRPr lang="en-US" altLang="ja-JP" sz="1100" dirty="0">
              <a:latin typeface="HG丸ｺﾞｼｯｸM-PRO" pitchFamily="50" charset="-128"/>
              <a:ea typeface="HG丸ｺﾞｼｯｸM-PRO" pitchFamily="50" charset="-128"/>
            </a:endParaRPr>
          </a:p>
          <a:p>
            <a:pPr lvl="0"/>
            <a:r>
              <a:rPr lang="ja-JP" altLang="en-US" sz="1100" dirty="0">
                <a:latin typeface="HG丸ｺﾞｼｯｸM-PRO" pitchFamily="50" charset="-128"/>
                <a:ea typeface="HG丸ｺﾞｼｯｸM-PRO" pitchFamily="50" charset="-128"/>
              </a:rPr>
              <a:t>デジタルネットワーク時代に、</a:t>
            </a:r>
            <a:r>
              <a:rPr lang="ja-JP" altLang="en-US" sz="1100" b="1" u="sng" dirty="0">
                <a:solidFill>
                  <a:srgbClr val="FF0000"/>
                </a:solidFill>
                <a:latin typeface="HG丸ｺﾞｼｯｸM-PRO" pitchFamily="50" charset="-128"/>
                <a:ea typeface="HG丸ｺﾞｼｯｸM-PRO" pitchFamily="50" charset="-128"/>
              </a:rPr>
              <a:t>利用者に求められるサービスと機能を持ったシステムを構築し提供するため</a:t>
            </a:r>
            <a:r>
              <a:rPr lang="ja-JP" altLang="en-US" sz="1100" b="1" dirty="0">
                <a:solidFill>
                  <a:srgbClr val="FF0000"/>
                </a:solidFill>
                <a:latin typeface="HG丸ｺﾞｼｯｸM-PRO" pitchFamily="50" charset="-128"/>
                <a:ea typeface="HG丸ｺﾞｼｯｸM-PRO" pitchFamily="50" charset="-128"/>
              </a:rPr>
              <a:t>には、</a:t>
            </a:r>
            <a:r>
              <a:rPr lang="ja-JP" altLang="en-US" sz="1100" b="1" u="sng" dirty="0">
                <a:solidFill>
                  <a:srgbClr val="FF0000"/>
                </a:solidFill>
                <a:latin typeface="HG丸ｺﾞｼｯｸM-PRO" pitchFamily="50" charset="-128"/>
                <a:ea typeface="HG丸ｺﾞｼｯｸM-PRO" pitchFamily="50" charset="-128"/>
              </a:rPr>
              <a:t>外部の機関との連携協力が必須</a:t>
            </a:r>
            <a:r>
              <a:rPr lang="ja-JP" altLang="en-US" sz="1100" dirty="0">
                <a:latin typeface="HG丸ｺﾞｼｯｸM-PRO" pitchFamily="50" charset="-128"/>
                <a:ea typeface="HG丸ｺﾞｼｯｸM-PRO" pitchFamily="50" charset="-128"/>
              </a:rPr>
              <a:t>であり、</a:t>
            </a:r>
            <a:r>
              <a:rPr lang="ja-JP" altLang="en-US" sz="1100" u="sng" dirty="0">
                <a:latin typeface="HG丸ｺﾞｼｯｸM-PRO" pitchFamily="50" charset="-128"/>
                <a:ea typeface="HG丸ｺﾞｼｯｸM-PRO" pitchFamily="50" charset="-128"/>
              </a:rPr>
              <a:t>当館は積極的に連携協力を行っていきます。</a:t>
            </a:r>
            <a:r>
              <a:rPr lang="ja-JP" altLang="en-US" sz="1100" dirty="0">
                <a:latin typeface="HG丸ｺﾞｼｯｸM-PRO" pitchFamily="50" charset="-128"/>
                <a:ea typeface="HG丸ｺﾞｼｯｸM-PRO" pitchFamily="50" charset="-128"/>
              </a:rPr>
              <a:t>その連携の姿勢として、</a:t>
            </a:r>
            <a:r>
              <a:rPr lang="ja-JP" altLang="en-US" sz="1100" u="sng" dirty="0">
                <a:latin typeface="HG丸ｺﾞｼｯｸM-PRO" pitchFamily="50" charset="-128"/>
                <a:ea typeface="HG丸ｺﾞｼｯｸM-PRO" pitchFamily="50" charset="-128"/>
              </a:rPr>
              <a:t>次のような方針を掲げています</a:t>
            </a:r>
            <a:r>
              <a:rPr lang="ja-JP" altLang="en-US" sz="1100" dirty="0">
                <a:latin typeface="HG丸ｺﾞｼｯｸM-PRO" pitchFamily="50" charset="-128"/>
                <a:ea typeface="HG丸ｺﾞｼｯｸM-PRO" pitchFamily="50" charset="-128"/>
              </a:rPr>
              <a:t>。</a:t>
            </a:r>
          </a:p>
          <a:p>
            <a:endParaRPr lang="en-US" altLang="ja-JP" sz="1100" dirty="0">
              <a:latin typeface="HG丸ｺﾞｼｯｸM-PRO" pitchFamily="50" charset="-128"/>
              <a:ea typeface="HG丸ｺﾞｼｯｸM-PRO" pitchFamily="50" charset="-128"/>
            </a:endParaRPr>
          </a:p>
          <a:p>
            <a:r>
              <a:rPr lang="ja-JP" altLang="en-US" sz="1100" u="sng" dirty="0">
                <a:solidFill>
                  <a:srgbClr val="FF0000"/>
                </a:solidFill>
                <a:latin typeface="HG丸ｺﾞｼｯｸM-PRO" pitchFamily="50" charset="-128"/>
                <a:ea typeface="HG丸ｺﾞｼｯｸM-PRO" pitchFamily="50" charset="-128"/>
              </a:rPr>
              <a:t>①統合検索サービスの提供</a:t>
            </a:r>
            <a:endParaRPr lang="en-US" altLang="ja-JP" sz="1100" u="sng" dirty="0">
              <a:solidFill>
                <a:srgbClr val="FF0000"/>
              </a:solidFill>
              <a:latin typeface="HG丸ｺﾞｼｯｸM-PRO" pitchFamily="50" charset="-128"/>
              <a:ea typeface="HG丸ｺﾞｼｯｸM-PRO" pitchFamily="50" charset="-128"/>
            </a:endParaRPr>
          </a:p>
          <a:p>
            <a:r>
              <a:rPr lang="ja-JP" altLang="en-US" sz="1100" u="sng" dirty="0">
                <a:latin typeface="HG丸ｺﾞｼｯｸM-PRO" pitchFamily="50" charset="-128"/>
                <a:ea typeface="HG丸ｺﾞｼｯｸM-PRO" pitchFamily="50" charset="-128"/>
              </a:rPr>
              <a:t>外部機関・サービスが提供するコンテンツのメタデータを当該機関・サービスの許諾を得て収集、もしくは横断検索</a:t>
            </a:r>
            <a:r>
              <a:rPr lang="ja-JP" altLang="en-US" sz="1100" dirty="0">
                <a:latin typeface="HG丸ｺﾞｼｯｸM-PRO" pitchFamily="50" charset="-128"/>
                <a:ea typeface="HG丸ｺﾞｼｯｸM-PRO" pitchFamily="50" charset="-128"/>
              </a:rPr>
              <a:t>します。</a:t>
            </a:r>
          </a:p>
          <a:p>
            <a:r>
              <a:rPr lang="ja-JP" altLang="en-US" sz="1100" u="sng" dirty="0">
                <a:solidFill>
                  <a:srgbClr val="FF0000"/>
                </a:solidFill>
                <a:latin typeface="HG丸ｺﾞｼｯｸM-PRO" pitchFamily="50" charset="-128"/>
                <a:ea typeface="HG丸ｺﾞｼｯｸM-PRO" pitchFamily="50" charset="-128"/>
              </a:rPr>
              <a:t>②外部</a:t>
            </a:r>
            <a:r>
              <a:rPr lang="en-US" sz="1100" u="sng" dirty="0">
                <a:solidFill>
                  <a:srgbClr val="FF0000"/>
                </a:solidFill>
                <a:latin typeface="HG丸ｺﾞｼｯｸM-PRO" pitchFamily="50" charset="-128"/>
                <a:ea typeface="HG丸ｺﾞｼｯｸM-PRO" pitchFamily="50" charset="-128"/>
              </a:rPr>
              <a:t>Web</a:t>
            </a:r>
            <a:r>
              <a:rPr lang="ja-JP" altLang="en-US" sz="1100" u="sng" dirty="0">
                <a:solidFill>
                  <a:srgbClr val="FF0000"/>
                </a:solidFill>
                <a:latin typeface="HG丸ｺﾞｼｯｸM-PRO" pitchFamily="50" charset="-128"/>
                <a:ea typeface="HG丸ｺﾞｼｯｸM-PRO" pitchFamily="50" charset="-128"/>
              </a:rPr>
              <a:t>サービスとの連携</a:t>
            </a:r>
            <a:endParaRPr lang="en-US" altLang="ja-JP" sz="1100" u="sng" dirty="0">
              <a:solidFill>
                <a:srgbClr val="FF0000"/>
              </a:solidFill>
              <a:latin typeface="HG丸ｺﾞｼｯｸM-PRO" pitchFamily="50" charset="-128"/>
              <a:ea typeface="HG丸ｺﾞｼｯｸM-PRO" pitchFamily="50" charset="-128"/>
            </a:endParaRPr>
          </a:p>
          <a:p>
            <a:r>
              <a:rPr lang="ja-JP" altLang="en-US" sz="1100" u="sng" dirty="0">
                <a:latin typeface="HG丸ｺﾞｼｯｸM-PRO" pitchFamily="50" charset="-128"/>
                <a:ea typeface="HG丸ｺﾞｼｯｸM-PRO" pitchFamily="50" charset="-128"/>
              </a:rPr>
              <a:t>外部で提供されている</a:t>
            </a:r>
            <a:r>
              <a:rPr lang="ja-JP" altLang="en-US" sz="1100" dirty="0">
                <a:latin typeface="HG丸ｺﾞｼｯｸM-PRO" pitchFamily="50" charset="-128"/>
                <a:ea typeface="HG丸ｺﾞｼｯｸM-PRO" pitchFamily="50" charset="-128"/>
              </a:rPr>
              <a:t>連想検索サービスや機械翻訳サービス等の</a:t>
            </a:r>
            <a:r>
              <a:rPr lang="ja-JP" altLang="en-US" sz="1100" u="sng" dirty="0">
                <a:latin typeface="HG丸ｺﾞｼｯｸM-PRO" pitchFamily="50" charset="-128"/>
                <a:ea typeface="HG丸ｺﾞｼｯｸM-PRO" pitchFamily="50" charset="-128"/>
              </a:rPr>
              <a:t>ウェブサービスを有機的に組み合わせて、付加価値の高い検索サービスを実現</a:t>
            </a:r>
            <a:r>
              <a:rPr lang="ja-JP" altLang="en-US" sz="1100" dirty="0">
                <a:latin typeface="HG丸ｺﾞｼｯｸM-PRO" pitchFamily="50" charset="-128"/>
                <a:ea typeface="HG丸ｺﾞｼｯｸM-PRO" pitchFamily="50" charset="-128"/>
              </a:rPr>
              <a:t>します。 </a:t>
            </a:r>
            <a:endParaRPr lang="en-US" altLang="ja-JP" sz="1100" dirty="0">
              <a:latin typeface="HG丸ｺﾞｼｯｸM-PRO" pitchFamily="50" charset="-128"/>
              <a:ea typeface="HG丸ｺﾞｼｯｸM-PRO" pitchFamily="50" charset="-128"/>
            </a:endParaRPr>
          </a:p>
          <a:p>
            <a:r>
              <a:rPr lang="ja-JP" altLang="en-US" sz="1100" dirty="0">
                <a:latin typeface="HG丸ｺﾞｼｯｸM-PRO" pitchFamily="50" charset="-128"/>
                <a:ea typeface="HG丸ｺﾞｼｯｸM-PRO" pitchFamily="50" charset="-128"/>
              </a:rPr>
              <a:t>また、</a:t>
            </a:r>
            <a:r>
              <a:rPr lang="ja-JP" altLang="en-US" sz="1100" u="sng" dirty="0">
                <a:latin typeface="HG丸ｺﾞｼｯｸM-PRO" pitchFamily="50" charset="-128"/>
                <a:ea typeface="HG丸ｺﾞｼｯｸM-PRO" pitchFamily="50" charset="-128"/>
              </a:rPr>
              <a:t>外部の情報サービスへの効果的なナビゲーション</a:t>
            </a:r>
            <a:r>
              <a:rPr lang="ja-JP" altLang="en-US" sz="1100" dirty="0">
                <a:latin typeface="HG丸ｺﾞｼｯｸM-PRO" pitchFamily="50" charset="-128"/>
                <a:ea typeface="HG丸ｺﾞｼｯｸM-PRO" pitchFamily="50" charset="-128"/>
              </a:rPr>
              <a:t>を実現することにより、利用者の情報探索を支援します。 </a:t>
            </a:r>
          </a:p>
          <a:p>
            <a:r>
              <a:rPr lang="ja-JP" altLang="en-US" sz="1100" u="sng" dirty="0">
                <a:solidFill>
                  <a:srgbClr val="FF0000"/>
                </a:solidFill>
                <a:latin typeface="HG丸ｺﾞｼｯｸM-PRO" pitchFamily="50" charset="-128"/>
                <a:ea typeface="HG丸ｺﾞｼｯｸM-PRO" pitchFamily="50" charset="-128"/>
              </a:rPr>
              <a:t>③研究開発における連携</a:t>
            </a:r>
            <a:endParaRPr lang="en-US" altLang="ja-JP" sz="1100" u="sng" dirty="0">
              <a:solidFill>
                <a:srgbClr val="FF0000"/>
              </a:solidFill>
              <a:latin typeface="HG丸ｺﾞｼｯｸM-PRO" pitchFamily="50" charset="-128"/>
              <a:ea typeface="HG丸ｺﾞｼｯｸM-PRO" pitchFamily="50" charset="-128"/>
            </a:endParaRPr>
          </a:p>
          <a:p>
            <a:r>
              <a:rPr lang="ja-JP" altLang="en-US" sz="1100" dirty="0">
                <a:latin typeface="HG丸ｺﾞｼｯｸM-PRO" pitchFamily="50" charset="-128"/>
                <a:ea typeface="HG丸ｺﾞｼｯｸM-PRO" pitchFamily="50" charset="-128"/>
              </a:rPr>
              <a:t>利便性の高いシステム構築のためには、</a:t>
            </a:r>
            <a:r>
              <a:rPr lang="ja-JP" altLang="en-US" sz="1100" u="sng" dirty="0">
                <a:latin typeface="HG丸ｺﾞｼｯｸM-PRO" pitchFamily="50" charset="-128"/>
                <a:ea typeface="HG丸ｺﾞｼｯｸM-PRO" pitchFamily="50" charset="-128"/>
              </a:rPr>
              <a:t>現状で確立した技術のみでは実現</a:t>
            </a:r>
            <a:r>
              <a:rPr lang="ja-JP" altLang="en-US" sz="1100" dirty="0">
                <a:latin typeface="HG丸ｺﾞｼｯｸM-PRO" pitchFamily="50" charset="-128"/>
                <a:ea typeface="HG丸ｺﾞｼｯｸM-PRO" pitchFamily="50" charset="-128"/>
              </a:rPr>
              <a:t>が困難です。</a:t>
            </a:r>
            <a:endParaRPr lang="en-US" altLang="ja-JP" sz="1100" dirty="0">
              <a:latin typeface="HG丸ｺﾞｼｯｸM-PRO" pitchFamily="50" charset="-128"/>
              <a:ea typeface="HG丸ｺﾞｼｯｸM-PRO" pitchFamily="50" charset="-128"/>
            </a:endParaRPr>
          </a:p>
          <a:p>
            <a:r>
              <a:rPr lang="ja-JP" altLang="en-US" sz="1100" dirty="0">
                <a:latin typeface="HG丸ｺﾞｼｯｸM-PRO" pitchFamily="50" charset="-128"/>
                <a:ea typeface="HG丸ｺﾞｼｯｸM-PRO" pitchFamily="50" charset="-128"/>
              </a:rPr>
              <a:t>大学の研究室、官民の研究機関、ベンチャー企業等による各種の情報技術に係る研究開発を支援するために、</a:t>
            </a:r>
            <a:r>
              <a:rPr lang="ja-JP" altLang="en-US" sz="1100" u="sng" dirty="0">
                <a:latin typeface="HG丸ｺﾞｼｯｸM-PRO" pitchFamily="50" charset="-128"/>
                <a:ea typeface="HG丸ｺﾞｼｯｸM-PRO" pitchFamily="50" charset="-128"/>
              </a:rPr>
              <a:t>当館の情報資源を利用した実用化・実証実験を行うことができるよう、テストベッドの場を提供</a:t>
            </a:r>
            <a:r>
              <a:rPr lang="ja-JP" altLang="en-US" sz="1100" dirty="0">
                <a:latin typeface="HG丸ｺﾞｼｯｸM-PRO" pitchFamily="50" charset="-128"/>
                <a:ea typeface="HG丸ｺﾞｼｯｸM-PRO" pitchFamily="50" charset="-128"/>
              </a:rPr>
              <a:t>します。</a:t>
            </a:r>
          </a:p>
          <a:p>
            <a:r>
              <a:rPr lang="ja-JP" altLang="en-US" sz="1100" dirty="0">
                <a:solidFill>
                  <a:srgbClr val="FF0000"/>
                </a:solidFill>
                <a:latin typeface="HG丸ｺﾞｼｯｸM-PRO" pitchFamily="50" charset="-128"/>
                <a:ea typeface="HG丸ｺﾞｼｯｸM-PRO" pitchFamily="50" charset="-128"/>
              </a:rPr>
              <a:t>④統合利用促進のための環境整備</a:t>
            </a:r>
            <a:endParaRPr lang="en-US" altLang="ja-JP" sz="1100" dirty="0">
              <a:solidFill>
                <a:srgbClr val="FF0000"/>
              </a:solidFill>
              <a:latin typeface="HG丸ｺﾞｼｯｸM-PRO" pitchFamily="50" charset="-128"/>
              <a:ea typeface="HG丸ｺﾞｼｯｸM-PRO" pitchFamily="50" charset="-128"/>
            </a:endParaRPr>
          </a:p>
          <a:p>
            <a:r>
              <a:rPr lang="ja-JP" altLang="en-US" sz="1100" u="sng" dirty="0">
                <a:latin typeface="HG丸ｺﾞｼｯｸM-PRO" pitchFamily="50" charset="-128"/>
                <a:ea typeface="HG丸ｺﾞｼｯｸM-PRO" pitchFamily="50" charset="-128"/>
              </a:rPr>
              <a:t>有用なコンテンツを保有しているにもかかわらず、データベースの構築や検索サービスの提供ができない機関に対して、データベースの構築や</a:t>
            </a:r>
            <a:r>
              <a:rPr lang="en-US" sz="1100" u="sng" dirty="0">
                <a:latin typeface="HG丸ｺﾞｼｯｸM-PRO" pitchFamily="50" charset="-128"/>
                <a:ea typeface="HG丸ｺﾞｼｯｸM-PRO" pitchFamily="50" charset="-128"/>
              </a:rPr>
              <a:t>API</a:t>
            </a:r>
            <a:r>
              <a:rPr lang="ja-JP" altLang="en-US" sz="1100" u="sng" dirty="0">
                <a:latin typeface="HG丸ｺﾞｼｯｸM-PRO" pitchFamily="50" charset="-128"/>
                <a:ea typeface="HG丸ｺﾞｼｯｸM-PRO" pitchFamily="50" charset="-128"/>
              </a:rPr>
              <a:t>実装等を支援</a:t>
            </a:r>
            <a:r>
              <a:rPr lang="ja-JP" altLang="en-US" sz="1100" dirty="0">
                <a:latin typeface="HG丸ｺﾞｼｯｸM-PRO" pitchFamily="50" charset="-128"/>
                <a:ea typeface="HG丸ｺﾞｼｯｸM-PRO" pitchFamily="50" charset="-128"/>
              </a:rPr>
              <a:t>します。</a:t>
            </a:r>
            <a:endParaRPr lang="en-US" altLang="ja-JP" sz="1100" dirty="0">
              <a:latin typeface="HG丸ｺﾞｼｯｸM-PRO" pitchFamily="50" charset="-128"/>
              <a:ea typeface="HG丸ｺﾞｼｯｸM-PRO" pitchFamily="50" charset="-128"/>
            </a:endParaRPr>
          </a:p>
          <a:p>
            <a:pPr lvl="0"/>
            <a:r>
              <a:rPr lang="ja-JP" altLang="en-US" sz="1100" dirty="0">
                <a:latin typeface="HG丸ｺﾞｼｯｸM-PRO" pitchFamily="50" charset="-128"/>
                <a:ea typeface="HG丸ｺﾞｼｯｸM-PRO" pitchFamily="50" charset="-128"/>
              </a:rPr>
              <a:t>このように、</a:t>
            </a:r>
            <a:r>
              <a:rPr lang="ja-JP" altLang="en-US" sz="1100" b="1" dirty="0">
                <a:solidFill>
                  <a:srgbClr val="FF0000"/>
                </a:solidFill>
                <a:latin typeface="HG丸ｺﾞｼｯｸM-PRO" pitchFamily="50" charset="-128"/>
                <a:ea typeface="HG丸ｺﾞｼｯｸM-PRO" pitchFamily="50" charset="-128"/>
              </a:rPr>
              <a:t>他の機関との連携により、補完しあいながら、利用者が必要とする情報を利用できるようにすることを目指しています。</a:t>
            </a:r>
            <a:endParaRPr lang="en-US" altLang="ja-JP" sz="1100" b="1" dirty="0">
              <a:solidFill>
                <a:srgbClr val="FF0000"/>
              </a:solidFill>
              <a:latin typeface="HG丸ｺﾞｼｯｸM-PRO" pitchFamily="50" charset="-128"/>
              <a:ea typeface="HG丸ｺﾞｼｯｸM-PRO" pitchFamily="50" charset="-128"/>
            </a:endParaRPr>
          </a:p>
          <a:p>
            <a:pPr lvl="0"/>
            <a:endParaRPr lang="ja-JP" altLang="en-US" sz="1100" dirty="0">
              <a:latin typeface="HG丸ｺﾞｼｯｸM-PRO" pitchFamily="50" charset="-128"/>
              <a:ea typeface="HG丸ｺﾞｼｯｸM-PRO" pitchFamily="50" charset="-128"/>
            </a:endParaRPr>
          </a:p>
          <a:p>
            <a:endParaRPr lang="ja-JP" altLang="en-US" sz="700" dirty="0"/>
          </a:p>
        </p:txBody>
      </p:sp>
      <p:sp>
        <p:nvSpPr>
          <p:cNvPr id="4" name="スライド番号プレースホルダ 3"/>
          <p:cNvSpPr>
            <a:spLocks noGrp="1"/>
          </p:cNvSpPr>
          <p:nvPr>
            <p:ph type="sldNum" sz="quarter" idx="10"/>
          </p:nvPr>
        </p:nvSpPr>
        <p:spPr/>
        <p:txBody>
          <a:bodyPr/>
          <a:lstStyle/>
          <a:p>
            <a:fld id="{EC67A169-F0F9-4569-9C82-7759A6193367}" type="slidenum">
              <a:rPr kumimoji="1" lang="ja-JP" altLang="en-US" smtClean="0"/>
              <a:pPr/>
              <a:t>70</a:t>
            </a:fld>
            <a:endParaRPr kumimoji="1" lang="ja-JP" altLang="en-US"/>
          </a:p>
        </p:txBody>
      </p:sp>
      <p:sp>
        <p:nvSpPr>
          <p:cNvPr id="5" name="ヘッダー プレースホルダ 4"/>
          <p:cNvSpPr>
            <a:spLocks noGrp="1"/>
          </p:cNvSpPr>
          <p:nvPr>
            <p:ph type="hdr" sz="quarter" idx="11"/>
          </p:nvPr>
        </p:nvSpPr>
        <p:spPr/>
        <p:txBody>
          <a:bodyPr/>
          <a:lstStyle/>
          <a:p>
            <a:r>
              <a:rPr kumimoji="1" lang="zh-TW" altLang="en-US" smtClean="0"/>
              <a:t>新規採用職員研修</a:t>
            </a:r>
            <a:endParaRPr kumimoji="1" lang="ja-JP" altLang="en-US"/>
          </a:p>
        </p:txBody>
      </p:sp>
      <p:sp>
        <p:nvSpPr>
          <p:cNvPr id="6" name="日付プレースホルダ 5"/>
          <p:cNvSpPr>
            <a:spLocks noGrp="1"/>
          </p:cNvSpPr>
          <p:nvPr>
            <p:ph type="dt" idx="12"/>
          </p:nvPr>
        </p:nvSpPr>
        <p:spPr/>
        <p:txBody>
          <a:bodyPr/>
          <a:lstStyle/>
          <a:p>
            <a:r>
              <a:rPr kumimoji="1" lang="en-US" altLang="ja-JP" smtClean="0"/>
              <a:t>2013/4/2</a:t>
            </a:r>
            <a:endParaRPr kumimoji="1" lang="ja-JP" altLang="en-US"/>
          </a:p>
        </p:txBody>
      </p:sp>
      <p:sp>
        <p:nvSpPr>
          <p:cNvPr id="7" name="フッター プレースホルダ 6"/>
          <p:cNvSpPr>
            <a:spLocks noGrp="1"/>
          </p:cNvSpPr>
          <p:nvPr>
            <p:ph type="ftr" sz="quarter" idx="13"/>
          </p:nvPr>
        </p:nvSpPr>
        <p:spPr/>
        <p:txBody>
          <a:bodyPr/>
          <a:lstStyle/>
          <a:p>
            <a:r>
              <a:rPr kumimoji="1" lang="ja-JP" altLang="en-US" smtClean="0"/>
              <a:t>電子情報部</a:t>
            </a:r>
            <a:endParaRPr kumimoji="1" lang="ja-JP" altLang="en-US"/>
          </a:p>
        </p:txBody>
      </p:sp>
    </p:spTree>
    <p:extLst>
      <p:ext uri="{BB962C8B-B14F-4D97-AF65-F5344CB8AC3E}">
        <p14:creationId xmlns:p14="http://schemas.microsoft.com/office/powerpoint/2010/main" val="3942221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latin typeface="メイリオ" panose="020B0604030504040204" pitchFamily="50" charset="-128"/>
                <a:ea typeface="メイリオ" panose="020B0604030504040204" pitchFamily="50" charset="-128"/>
              </a:rPr>
              <a:t>この後の細かい話しの前提として、電子図書館に関連する構想とサービスの変遷をイメージしておいていただくための図</a:t>
            </a:r>
            <a:endParaRPr lang="en-US" altLang="ja-JP" dirty="0" smtClean="0">
              <a:latin typeface="メイリオ" panose="020B0604030504040204" pitchFamily="50" charset="-128"/>
              <a:ea typeface="メイリオ" panose="020B0604030504040204" pitchFamily="50" charset="-128"/>
            </a:endParaRPr>
          </a:p>
          <a:p>
            <a:r>
              <a:rPr kumimoji="1" lang="ja-JP" altLang="en-US" dirty="0" smtClean="0"/>
              <a:t>横軸が時系列</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7</a:t>
            </a:fld>
            <a:endParaRPr kumimoji="1" lang="ja-JP" altLang="en-US"/>
          </a:p>
        </p:txBody>
      </p:sp>
    </p:spTree>
    <p:extLst>
      <p:ext uri="{BB962C8B-B14F-4D97-AF65-F5344CB8AC3E}">
        <p14:creationId xmlns:p14="http://schemas.microsoft.com/office/powerpoint/2010/main" val="7945951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a:xfrm>
            <a:off x="492047" y="4890443"/>
            <a:ext cx="6176938" cy="5552831"/>
          </a:xfrm>
        </p:spPr>
        <p:txBody>
          <a:bodyPr>
            <a:normAutofit/>
          </a:bodyPr>
          <a:lstStyle/>
          <a:p>
            <a:pPr lvl="0"/>
            <a:r>
              <a:rPr lang="ja-JP" altLang="en-US" dirty="0" smtClean="0"/>
              <a:t>●知識インフラとは、</a:t>
            </a:r>
            <a:endParaRPr lang="en-US" altLang="ja-JP" dirty="0" smtClean="0"/>
          </a:p>
          <a:p>
            <a:pPr lvl="0"/>
            <a:r>
              <a:rPr lang="ja-JP" altLang="en-US" u="sng" dirty="0" smtClean="0"/>
              <a:t>研究情報全体を統合して検索、抽出することが可能な基盤</a:t>
            </a:r>
            <a:endParaRPr lang="en-US" altLang="ja-JP" dirty="0" smtClean="0">
              <a:solidFill>
                <a:srgbClr val="FF0000"/>
              </a:solidFill>
              <a:latin typeface="HG丸ｺﾞｼｯｸM-PRO" pitchFamily="50" charset="-128"/>
              <a:ea typeface="HG丸ｺﾞｼｯｸM-PRO" pitchFamily="50" charset="-128"/>
            </a:endParaRPr>
          </a:p>
          <a:p>
            <a:pPr lvl="0"/>
            <a:r>
              <a:rPr lang="ja-JP" altLang="en-US" dirty="0" smtClean="0">
                <a:solidFill>
                  <a:srgbClr val="FF0000"/>
                </a:solidFill>
                <a:latin typeface="HG丸ｺﾞｼｯｸM-PRO" pitchFamily="50" charset="-128"/>
                <a:ea typeface="HG丸ｺﾞｼｯｸM-PRO" pitchFamily="50" charset="-128"/>
              </a:rPr>
              <a:t>●知識インフラの必要性</a:t>
            </a:r>
            <a:endParaRPr lang="en-US" altLang="ja-JP" dirty="0">
              <a:solidFill>
                <a:srgbClr val="FF0000"/>
              </a:solidFill>
              <a:latin typeface="HG丸ｺﾞｼｯｸM-PRO" pitchFamily="50" charset="-128"/>
              <a:ea typeface="HG丸ｺﾞｼｯｸM-PRO" pitchFamily="50" charset="-128"/>
            </a:endParaRPr>
          </a:p>
          <a:p>
            <a:pPr lvl="0"/>
            <a:r>
              <a:rPr lang="ja-JP" altLang="en-US" u="sng" dirty="0">
                <a:solidFill>
                  <a:srgbClr val="FF0000"/>
                </a:solidFill>
                <a:latin typeface="HG丸ｺﾞｼｯｸM-PRO" pitchFamily="50" charset="-128"/>
                <a:ea typeface="HG丸ｺﾞｼｯｸM-PRO" pitchFamily="50" charset="-128"/>
              </a:rPr>
              <a:t>・</a:t>
            </a:r>
            <a:r>
              <a:rPr lang="ja-JP" altLang="en-US" u="sng" dirty="0" smtClean="0"/>
              <a:t>第４期科学技術基本計画「科学技術に関する基本政策について」</a:t>
            </a:r>
            <a:r>
              <a:rPr lang="en-US" altLang="ja-JP" u="sng" dirty="0" smtClean="0"/>
              <a:t>【</a:t>
            </a:r>
            <a:r>
              <a:rPr lang="ja-JP" altLang="en-US" u="sng" dirty="0" smtClean="0"/>
              <a:t>内閣府　総合科学技術会議</a:t>
            </a:r>
            <a:r>
              <a:rPr lang="en-US" altLang="ja-JP" u="sng" dirty="0" smtClean="0"/>
              <a:t>】</a:t>
            </a:r>
            <a:r>
              <a:rPr lang="ja-JP" altLang="en-US" u="sng" dirty="0" smtClean="0"/>
              <a:t>（</a:t>
            </a:r>
            <a:r>
              <a:rPr lang="en-US" altLang="ja-JP" u="sng" dirty="0" smtClean="0"/>
              <a:t>2010</a:t>
            </a:r>
            <a:r>
              <a:rPr lang="ja-JP" altLang="en-US" u="sng" dirty="0" smtClean="0"/>
              <a:t>年</a:t>
            </a:r>
            <a:r>
              <a:rPr lang="en-US" u="sng" dirty="0" smtClean="0"/>
              <a:t>12</a:t>
            </a:r>
            <a:r>
              <a:rPr lang="ja-JP" altLang="en-US" u="sng" dirty="0" smtClean="0"/>
              <a:t>月</a:t>
            </a:r>
            <a:r>
              <a:rPr lang="en-US" u="sng" dirty="0" smtClean="0"/>
              <a:t>24</a:t>
            </a:r>
            <a:r>
              <a:rPr lang="ja-JP" altLang="en-US" u="sng" dirty="0" smtClean="0"/>
              <a:t>日）を答申された</a:t>
            </a:r>
            <a:r>
              <a:rPr lang="ja-JP" altLang="en-US" dirty="0" smtClean="0"/>
              <a:t>。</a:t>
            </a:r>
            <a:endParaRPr lang="en-US" altLang="ja-JP" dirty="0" smtClean="0"/>
          </a:p>
          <a:p>
            <a:pPr lvl="0"/>
            <a:r>
              <a:rPr lang="ja-JP" altLang="en-US" dirty="0" smtClean="0">
                <a:latin typeface="HG丸ｺﾞｼｯｸM-PRO" pitchFamily="50" charset="-128"/>
                <a:ea typeface="HG丸ｺﾞｼｯｸM-PRO" pitchFamily="50" charset="-128"/>
              </a:rPr>
              <a:t>・文献等研究情報のデジタル化、オープンアクセスの推進等とともに</a:t>
            </a:r>
            <a:r>
              <a:rPr lang="ja-JP" altLang="en-US" u="sng" dirty="0" smtClean="0">
                <a:latin typeface="HG丸ｺﾞｼｯｸM-PRO" pitchFamily="50" charset="-128"/>
                <a:ea typeface="HG丸ｺﾞｼｯｸM-PRO" pitchFamily="50" charset="-128"/>
              </a:rPr>
              <a:t>、</a:t>
            </a:r>
            <a:r>
              <a:rPr lang="ja-JP" altLang="en-US" u="sng" dirty="0" smtClean="0">
                <a:solidFill>
                  <a:srgbClr val="FF0000"/>
                </a:solidFill>
                <a:latin typeface="HG丸ｺﾞｼｯｸM-PRO" pitchFamily="50" charset="-128"/>
                <a:ea typeface="HG丸ｺﾞｼｯｸM-PRO" pitchFamily="50" charset="-128"/>
              </a:rPr>
              <a:t>「文献から研究データまでの学術情報全体を統合して検索・抽出が可能なシステム（「知識インフラ」）の展開を図る」</a:t>
            </a:r>
            <a:r>
              <a:rPr lang="ja-JP" altLang="en-US" u="sng" dirty="0" smtClean="0">
                <a:latin typeface="HG丸ｺﾞｼｯｸM-PRO" pitchFamily="50" charset="-128"/>
                <a:ea typeface="HG丸ｺﾞｼｯｸM-PRO" pitchFamily="50" charset="-128"/>
              </a:rPr>
              <a:t>とされている 。</a:t>
            </a:r>
            <a:endParaRPr lang="en-US" altLang="ja-JP" u="sng" dirty="0">
              <a:latin typeface="HG丸ｺﾞｼｯｸM-PRO" pitchFamily="50" charset="-128"/>
              <a:ea typeface="HG丸ｺﾞｼｯｸM-PRO" pitchFamily="50" charset="-128"/>
            </a:endParaRPr>
          </a:p>
          <a:p>
            <a:pPr lvl="0"/>
            <a:r>
              <a:rPr lang="ja-JP" altLang="en-US" u="sng" dirty="0">
                <a:latin typeface="HG丸ｺﾞｼｯｸM-PRO" pitchFamily="50" charset="-128"/>
                <a:ea typeface="HG丸ｺﾞｼｯｸM-PRO" pitchFamily="50" charset="-128"/>
              </a:rPr>
              <a:t>・</a:t>
            </a:r>
            <a:r>
              <a:rPr lang="ja-JP" altLang="en-US" dirty="0" smtClean="0">
                <a:latin typeface="HG丸ｺﾞｼｯｸM-PRO" pitchFamily="50" charset="-128"/>
                <a:ea typeface="HG丸ｺﾞｼｯｸM-PRO" pitchFamily="50" charset="-128"/>
              </a:rPr>
              <a:t>今後、科学技術研究等を推進していくためには、国全体として新しい科学技術情報基盤として「知識インフラ」の構築及び推進が必要である。</a:t>
            </a:r>
            <a:endParaRPr lang="ja-JP" altLang="en-US" dirty="0">
              <a:latin typeface="HG丸ｺﾞｼｯｸM-PRO" pitchFamily="50" charset="-128"/>
              <a:ea typeface="HG丸ｺﾞｼｯｸM-PRO" pitchFamily="50" charset="-128"/>
            </a:endParaRPr>
          </a:p>
          <a:p>
            <a:pPr lvl="0"/>
            <a:r>
              <a:rPr lang="ja-JP" altLang="en-US" dirty="0" smtClean="0">
                <a:solidFill>
                  <a:srgbClr val="FF0000"/>
                </a:solidFill>
                <a:latin typeface="HG丸ｺﾞｼｯｸM-PRO" pitchFamily="50" charset="-128"/>
                <a:ea typeface="HG丸ｺﾞｼｯｸM-PRO" pitchFamily="50" charset="-128"/>
              </a:rPr>
              <a:t>●知識インフラ</a:t>
            </a:r>
            <a:r>
              <a:rPr lang="ja-JP" altLang="en-US" dirty="0">
                <a:solidFill>
                  <a:srgbClr val="FF0000"/>
                </a:solidFill>
                <a:latin typeface="HG丸ｺﾞｼｯｸM-PRO" pitchFamily="50" charset="-128"/>
                <a:ea typeface="HG丸ｺﾞｼｯｸM-PRO" pitchFamily="50" charset="-128"/>
              </a:rPr>
              <a:t>の</a:t>
            </a:r>
            <a:r>
              <a:rPr lang="ja-JP" altLang="en-US" dirty="0" smtClean="0">
                <a:solidFill>
                  <a:srgbClr val="FF0000"/>
                </a:solidFill>
                <a:latin typeface="HG丸ｺﾞｼｯｸM-PRO" pitchFamily="50" charset="-128"/>
                <a:ea typeface="HG丸ｺﾞｼｯｸM-PRO" pitchFamily="50" charset="-128"/>
              </a:rPr>
              <a:t>構築の目的</a:t>
            </a:r>
            <a:endParaRPr lang="en-US" altLang="ja-JP" dirty="0">
              <a:solidFill>
                <a:srgbClr val="FF0000"/>
              </a:solidFill>
              <a:latin typeface="HG丸ｺﾞｼｯｸM-PRO" pitchFamily="50" charset="-128"/>
              <a:ea typeface="HG丸ｺﾞｼｯｸM-PRO" pitchFamily="50" charset="-128"/>
            </a:endParaRPr>
          </a:p>
          <a:p>
            <a:pPr lvl="0"/>
            <a:r>
              <a:rPr lang="ja-JP" altLang="en-US" u="sng" dirty="0" smtClean="0">
                <a:latin typeface="HG丸ｺﾞｼｯｸM-PRO" pitchFamily="50" charset="-128"/>
                <a:ea typeface="HG丸ｺﾞｼｯｸM-PRO" pitchFamily="50" charset="-128"/>
              </a:rPr>
              <a:t>知識インフラは、</a:t>
            </a:r>
            <a:r>
              <a:rPr lang="ja-JP" altLang="en-US" dirty="0" smtClean="0">
                <a:latin typeface="HG丸ｺﾞｼｯｸM-PRO" pitchFamily="50" charset="-128"/>
                <a:ea typeface="HG丸ｺﾞｼｯｸM-PRO" pitchFamily="50" charset="-128"/>
              </a:rPr>
              <a:t>科学技術研究活動の実践を根本で支え、</a:t>
            </a:r>
            <a:r>
              <a:rPr lang="ja-JP" altLang="en-US" u="sng" dirty="0" smtClean="0">
                <a:solidFill>
                  <a:srgbClr val="FF0000"/>
                </a:solidFill>
                <a:latin typeface="HG丸ｺﾞｼｯｸM-PRO" pitchFamily="50" charset="-128"/>
                <a:ea typeface="HG丸ｺﾞｼｯｸM-PRO" pitchFamily="50" charset="-128"/>
              </a:rPr>
              <a:t>科学、技術、学術、文化活動によって生み出される多様なデータ、情報、文献、知識を開放</a:t>
            </a:r>
            <a:r>
              <a:rPr lang="ja-JP" altLang="en-US" u="sng" dirty="0" smtClean="0">
                <a:latin typeface="HG丸ｺﾞｼｯｸM-PRO" pitchFamily="50" charset="-128"/>
                <a:ea typeface="HG丸ｺﾞｼｯｸM-PRO" pitchFamily="50" charset="-128"/>
              </a:rPr>
              <a:t>し、</a:t>
            </a:r>
            <a:r>
              <a:rPr lang="ja-JP" altLang="en-US" dirty="0" smtClean="0">
                <a:latin typeface="HG丸ｺﾞｼｯｸM-PRO" pitchFamily="50" charset="-128"/>
                <a:ea typeface="HG丸ｺﾞｼｯｸM-PRO" pitchFamily="50" charset="-128"/>
              </a:rPr>
              <a:t>それらへの</a:t>
            </a:r>
            <a:r>
              <a:rPr lang="ja-JP" altLang="en-US" u="sng" dirty="0" smtClean="0">
                <a:solidFill>
                  <a:srgbClr val="FF0000"/>
                </a:solidFill>
                <a:latin typeface="HG丸ｺﾞｼｯｸM-PRO" pitchFamily="50" charset="-128"/>
                <a:ea typeface="HG丸ｺﾞｼｯｸM-PRO" pitchFamily="50" charset="-128"/>
              </a:rPr>
              <a:t>迅速で適切なアクセスを可能にすること</a:t>
            </a:r>
            <a:r>
              <a:rPr lang="ja-JP" altLang="en-US" u="sng" dirty="0" smtClean="0">
                <a:latin typeface="HG丸ｺﾞｼｯｸM-PRO" pitchFamily="50" charset="-128"/>
                <a:ea typeface="HG丸ｺﾞｼｯｸM-PRO" pitchFamily="50" charset="-128"/>
              </a:rPr>
              <a:t>で</a:t>
            </a:r>
            <a:r>
              <a:rPr lang="ja-JP" altLang="en-US" dirty="0" smtClean="0">
                <a:latin typeface="HG丸ｺﾞｼｯｸM-PRO" pitchFamily="50" charset="-128"/>
                <a:ea typeface="HG丸ｺﾞｼｯｸM-PRO" pitchFamily="50" charset="-128"/>
              </a:rPr>
              <a:t>、次の研究、開発、教育、その他の社会的・文化的実践へとつなげる動的サイクルを形成することを目的としている。</a:t>
            </a:r>
            <a:r>
              <a:rPr lang="ja-JP" altLang="en-US" u="sng" dirty="0" smtClean="0">
                <a:latin typeface="HG丸ｺﾞｼｯｸM-PRO" pitchFamily="50" charset="-128"/>
                <a:ea typeface="HG丸ｺﾞｼｯｸM-PRO" pitchFamily="50" charset="-128"/>
              </a:rPr>
              <a:t>つまり、</a:t>
            </a:r>
            <a:r>
              <a:rPr lang="ja-JP" altLang="en-US" u="sng" dirty="0" smtClean="0">
                <a:solidFill>
                  <a:srgbClr val="FF0000"/>
                </a:solidFill>
                <a:latin typeface="HG丸ｺﾞｼｯｸM-PRO" pitchFamily="50" charset="-128"/>
                <a:ea typeface="HG丸ｺﾞｼｯｸM-PRO" pitchFamily="50" charset="-128"/>
              </a:rPr>
              <a:t>情報の生産→流通→アクセス→再生産という</a:t>
            </a:r>
            <a:r>
              <a:rPr lang="ja-JP" altLang="en-US" b="1" u="sng" dirty="0" smtClean="0">
                <a:solidFill>
                  <a:srgbClr val="FF0000"/>
                </a:solidFill>
                <a:latin typeface="HG丸ｺﾞｼｯｸM-PRO" pitchFamily="50" charset="-128"/>
                <a:ea typeface="HG丸ｺﾞｼｯｸM-PRO" pitchFamily="50" charset="-128"/>
              </a:rPr>
              <a:t>知識の循環を促進するネットワーク、プラットフォーム</a:t>
            </a:r>
            <a:r>
              <a:rPr lang="ja-JP" altLang="en-US" u="sng" dirty="0" smtClean="0">
                <a:solidFill>
                  <a:srgbClr val="FF0000"/>
                </a:solidFill>
                <a:latin typeface="HG丸ｺﾞｼｯｸM-PRO" pitchFamily="50" charset="-128"/>
                <a:ea typeface="HG丸ｺﾞｼｯｸM-PRO" pitchFamily="50" charset="-128"/>
              </a:rPr>
              <a:t>となることを目指す</a:t>
            </a:r>
            <a:r>
              <a:rPr lang="ja-JP" altLang="en-US" u="sng" dirty="0" smtClean="0">
                <a:latin typeface="HG丸ｺﾞｼｯｸM-PRO" pitchFamily="50" charset="-128"/>
                <a:ea typeface="HG丸ｺﾞｼｯｸM-PRO" pitchFamily="50" charset="-128"/>
              </a:rPr>
              <a:t>。</a:t>
            </a:r>
            <a:endParaRPr lang="en-US" altLang="ja-JP" u="sng" dirty="0">
              <a:latin typeface="HG丸ｺﾞｼｯｸM-PRO" pitchFamily="50" charset="-128"/>
              <a:ea typeface="HG丸ｺﾞｼｯｸM-PRO" pitchFamily="50" charset="-128"/>
            </a:endParaRPr>
          </a:p>
          <a:p>
            <a:pPr lvl="0"/>
            <a:r>
              <a:rPr lang="ja-JP" altLang="en-US" dirty="0" smtClean="0">
                <a:latin typeface="HG丸ｺﾞｼｯｸM-PRO" pitchFamily="50" charset="-128"/>
                <a:ea typeface="HG丸ｺﾞｼｯｸM-PRO" pitchFamily="50" charset="-128"/>
              </a:rPr>
              <a:t>また、</a:t>
            </a:r>
            <a:r>
              <a:rPr lang="ja-JP" altLang="en-US" b="1" u="sng" dirty="0" smtClean="0">
                <a:solidFill>
                  <a:srgbClr val="FF0000"/>
                </a:solidFill>
                <a:latin typeface="HG丸ｺﾞｼｯｸM-PRO" pitchFamily="50" charset="-128"/>
                <a:ea typeface="HG丸ｺﾞｼｯｸM-PRO" pitchFamily="50" charset="-128"/>
              </a:rPr>
              <a:t>組織や個別学術分野を越えた知識の融合を可能</a:t>
            </a:r>
            <a:r>
              <a:rPr lang="ja-JP" altLang="en-US" dirty="0" smtClean="0">
                <a:latin typeface="HG丸ｺﾞｼｯｸM-PRO" pitchFamily="50" charset="-128"/>
                <a:ea typeface="HG丸ｺﾞｼｯｸM-PRO" pitchFamily="50" charset="-128"/>
              </a:rPr>
              <a:t>とし、</a:t>
            </a:r>
            <a:r>
              <a:rPr lang="ja-JP" altLang="en-US" u="sng" dirty="0" smtClean="0">
                <a:solidFill>
                  <a:srgbClr val="FF0000"/>
                </a:solidFill>
                <a:latin typeface="HG丸ｺﾞｼｯｸM-PRO" pitchFamily="50" charset="-128"/>
                <a:ea typeface="HG丸ｺﾞｼｯｸM-PRO" pitchFamily="50" charset="-128"/>
              </a:rPr>
              <a:t>学際的な新しい知識やイノベーションの創造を容易にするもの</a:t>
            </a:r>
            <a:r>
              <a:rPr lang="ja-JP" altLang="en-US" u="sng" dirty="0" smtClean="0">
                <a:latin typeface="HG丸ｺﾞｼｯｸM-PRO" pitchFamily="50" charset="-128"/>
                <a:ea typeface="HG丸ｺﾞｼｯｸM-PRO" pitchFamily="50" charset="-128"/>
              </a:rPr>
              <a:t>である</a:t>
            </a:r>
            <a:r>
              <a:rPr lang="ja-JP" altLang="en-US" dirty="0" smtClean="0">
                <a:latin typeface="HG丸ｺﾞｼｯｸM-PRO" pitchFamily="50" charset="-128"/>
                <a:ea typeface="HG丸ｺﾞｼｯｸM-PRO" pitchFamily="50" charset="-128"/>
              </a:rPr>
              <a:t>。</a:t>
            </a:r>
            <a:endParaRPr lang="ja-JP" altLang="en-US" dirty="0">
              <a:latin typeface="HG丸ｺﾞｼｯｸM-PRO" pitchFamily="50" charset="-128"/>
              <a:ea typeface="HG丸ｺﾞｼｯｸM-PRO" pitchFamily="50" charset="-128"/>
            </a:endParaRPr>
          </a:p>
          <a:p>
            <a:pPr lvl="0"/>
            <a:r>
              <a:rPr lang="ja-JP" altLang="en-US" i="1" dirty="0" smtClean="0">
                <a:solidFill>
                  <a:srgbClr val="FF0000"/>
                </a:solidFill>
                <a:latin typeface="HG丸ｺﾞｼｯｸM-PRO" pitchFamily="50" charset="-128"/>
                <a:ea typeface="HG丸ｺﾞｼｯｸM-PRO" pitchFamily="50" charset="-128"/>
              </a:rPr>
              <a:t>●機能</a:t>
            </a:r>
            <a:endParaRPr lang="en-US" altLang="ja-JP" i="1" dirty="0">
              <a:solidFill>
                <a:srgbClr val="FF0000"/>
              </a:solidFill>
              <a:latin typeface="HG丸ｺﾞｼｯｸM-PRO" pitchFamily="50" charset="-128"/>
              <a:ea typeface="HG丸ｺﾞｼｯｸM-PRO" pitchFamily="50" charset="-128"/>
            </a:endParaRPr>
          </a:p>
          <a:p>
            <a:pPr lvl="0"/>
            <a:r>
              <a:rPr lang="ja-JP" altLang="en-US" i="1" dirty="0">
                <a:solidFill>
                  <a:srgbClr val="FF0000"/>
                </a:solidFill>
                <a:latin typeface="HG丸ｺﾞｼｯｸM-PRO" pitchFamily="50" charset="-128"/>
                <a:ea typeface="HG丸ｺﾞｼｯｸM-PRO" pitchFamily="50" charset="-128"/>
              </a:rPr>
              <a:t>・</a:t>
            </a:r>
            <a:r>
              <a:rPr lang="ja-JP" altLang="en-US" i="1" dirty="0" smtClean="0">
                <a:latin typeface="HG丸ｺﾞｼｯｸM-PRO" pitchFamily="50" charset="-128"/>
                <a:ea typeface="HG丸ｺﾞｼｯｸM-PRO" pitchFamily="50" charset="-128"/>
              </a:rPr>
              <a:t>知識インフラにおいては、</a:t>
            </a:r>
            <a:r>
              <a:rPr lang="ja-JP" altLang="en-US" i="1" u="sng" dirty="0" smtClean="0">
                <a:latin typeface="HG丸ｺﾞｼｯｸM-PRO" pitchFamily="50" charset="-128"/>
                <a:ea typeface="HG丸ｺﾞｼｯｸM-PRO" pitchFamily="50" charset="-128"/>
              </a:rPr>
              <a:t>文字データだけでなく</a:t>
            </a:r>
            <a:r>
              <a:rPr lang="ja-JP" altLang="en-US" i="1" u="sng" dirty="0" smtClean="0">
                <a:solidFill>
                  <a:srgbClr val="FF0000"/>
                </a:solidFill>
                <a:latin typeface="HG丸ｺﾞｼｯｸM-PRO" pitchFamily="50" charset="-128"/>
                <a:ea typeface="HG丸ｺﾞｼｯｸM-PRO" pitchFamily="50" charset="-128"/>
              </a:rPr>
              <a:t>多様な形式で表現されるデータや情報を対象</a:t>
            </a:r>
            <a:r>
              <a:rPr lang="ja-JP" altLang="en-US" i="1" dirty="0" smtClean="0">
                <a:latin typeface="HG丸ｺﾞｼｯｸM-PRO" pitchFamily="50" charset="-128"/>
                <a:ea typeface="HG丸ｺﾞｼｯｸM-PRO" pitchFamily="50" charset="-128"/>
              </a:rPr>
              <a:t>とし、</a:t>
            </a:r>
            <a:r>
              <a:rPr lang="ja-JP" altLang="en-US" i="1" u="sng" dirty="0" smtClean="0">
                <a:solidFill>
                  <a:srgbClr val="FF0000"/>
                </a:solidFill>
                <a:latin typeface="HG丸ｺﾞｼｯｸM-PRO" pitchFamily="50" charset="-128"/>
                <a:ea typeface="HG丸ｺﾞｼｯｸM-PRO" pitchFamily="50" charset="-128"/>
              </a:rPr>
              <a:t>収集、保存、識別、組織化、検索、表示、公開といった機能を実現させる</a:t>
            </a:r>
            <a:r>
              <a:rPr lang="ja-JP" altLang="en-US" i="1" dirty="0" smtClean="0">
                <a:latin typeface="HG丸ｺﾞｼｯｸM-PRO" pitchFamily="50" charset="-128"/>
                <a:ea typeface="HG丸ｺﾞｼｯｸM-PRO" pitchFamily="50" charset="-128"/>
              </a:rPr>
              <a:t>必要がある。利用者は、</a:t>
            </a:r>
            <a:r>
              <a:rPr lang="ja-JP" altLang="en-US" i="1" u="sng" dirty="0" smtClean="0">
                <a:solidFill>
                  <a:srgbClr val="FF0000"/>
                </a:solidFill>
                <a:latin typeface="HG丸ｺﾞｼｯｸM-PRO" pitchFamily="50" charset="-128"/>
                <a:ea typeface="HG丸ｺﾞｼｯｸM-PRO" pitchFamily="50" charset="-128"/>
              </a:rPr>
              <a:t>大量のデータに対して特定条件に適合したデータだけを抽出</a:t>
            </a:r>
            <a:r>
              <a:rPr lang="ja-JP" altLang="en-US" i="1" dirty="0" smtClean="0">
                <a:latin typeface="HG丸ｺﾞｼｯｸM-PRO" pitchFamily="50" charset="-128"/>
                <a:ea typeface="HG丸ｺﾞｼｯｸM-PRO" pitchFamily="50" charset="-128"/>
              </a:rPr>
              <a:t>したり、</a:t>
            </a:r>
            <a:r>
              <a:rPr lang="ja-JP" altLang="en-US" i="1" u="sng" dirty="0" smtClean="0">
                <a:solidFill>
                  <a:srgbClr val="FF0000"/>
                </a:solidFill>
                <a:latin typeface="HG丸ｺﾞｼｯｸM-PRO" pitchFamily="50" charset="-128"/>
                <a:ea typeface="HG丸ｺﾞｼｯｸM-PRO" pitchFamily="50" charset="-128"/>
              </a:rPr>
              <a:t>多様な分野の情報を一括して検索</a:t>
            </a:r>
            <a:r>
              <a:rPr lang="ja-JP" altLang="en-US" i="1" dirty="0" smtClean="0">
                <a:latin typeface="HG丸ｺﾞｼｯｸM-PRO" pitchFamily="50" charset="-128"/>
                <a:ea typeface="HG丸ｺﾞｼｯｸM-PRO" pitchFamily="50" charset="-128"/>
              </a:rPr>
              <a:t>したり、</a:t>
            </a:r>
            <a:r>
              <a:rPr lang="ja-JP" altLang="en-US" i="1" u="sng" dirty="0" smtClean="0">
                <a:solidFill>
                  <a:srgbClr val="FF0000"/>
                </a:solidFill>
                <a:latin typeface="HG丸ｺﾞｼｯｸM-PRO" pitchFamily="50" charset="-128"/>
                <a:ea typeface="HG丸ｺﾞｼｯｸM-PRO" pitchFamily="50" charset="-128"/>
              </a:rPr>
              <a:t>自分の関心に合わせて実体のリンクやネットワークを形成</a:t>
            </a:r>
            <a:r>
              <a:rPr lang="ja-JP" altLang="en-US" i="1" u="sng" dirty="0" smtClean="0">
                <a:latin typeface="HG丸ｺﾞｼｯｸM-PRO" pitchFamily="50" charset="-128"/>
                <a:ea typeface="HG丸ｺﾞｼｯｸM-PRO" pitchFamily="50" charset="-128"/>
              </a:rPr>
              <a:t>したり</a:t>
            </a:r>
            <a:r>
              <a:rPr lang="ja-JP" altLang="en-US" i="1" dirty="0" smtClean="0">
                <a:latin typeface="HG丸ｺﾞｼｯｸM-PRO" pitchFamily="50" charset="-128"/>
                <a:ea typeface="HG丸ｺﾞｼｯｸM-PRO" pitchFamily="50" charset="-128"/>
              </a:rPr>
              <a:t>といったことが自由にできることが求められる。</a:t>
            </a:r>
            <a:endParaRPr lang="en-US" altLang="ja-JP" i="1" dirty="0" smtClean="0">
              <a:latin typeface="HG丸ｺﾞｼｯｸM-PRO" pitchFamily="50" charset="-128"/>
              <a:ea typeface="HG丸ｺﾞｼｯｸM-PRO" pitchFamily="50" charset="-128"/>
            </a:endParaRPr>
          </a:p>
          <a:p>
            <a:pPr lvl="0"/>
            <a:r>
              <a:rPr lang="ja-JP" altLang="en-US" i="1" dirty="0" smtClean="0">
                <a:latin typeface="HG丸ｺﾞｼｯｸM-PRO" pitchFamily="50" charset="-128"/>
                <a:ea typeface="HG丸ｺﾞｼｯｸM-PRO" pitchFamily="50" charset="-128"/>
              </a:rPr>
              <a:t>・また、単語等による検索だけでなく、</a:t>
            </a:r>
            <a:r>
              <a:rPr lang="ja-JP" altLang="en-US" i="1" u="sng" dirty="0" smtClean="0">
                <a:solidFill>
                  <a:srgbClr val="FF0000"/>
                </a:solidFill>
                <a:latin typeface="HG丸ｺﾞｼｯｸM-PRO" pitchFamily="50" charset="-128"/>
                <a:ea typeface="HG丸ｺﾞｼｯｸM-PRO" pitchFamily="50" charset="-128"/>
              </a:rPr>
              <a:t>自動分類や収集された全体を見通した上での体系化や秩序化</a:t>
            </a:r>
            <a:r>
              <a:rPr lang="ja-JP" altLang="en-US" i="1" dirty="0" smtClean="0">
                <a:latin typeface="HG丸ｺﾞｼｯｸM-PRO" pitchFamily="50" charset="-128"/>
                <a:ea typeface="HG丸ｺﾞｼｯｸM-PRO" pitchFamily="50" charset="-128"/>
              </a:rPr>
              <a:t>がなされることも</a:t>
            </a:r>
            <a:r>
              <a:rPr lang="ja-JP" altLang="en-US" i="1" u="sng" dirty="0" smtClean="0">
                <a:latin typeface="HG丸ｺﾞｼｯｸM-PRO" pitchFamily="50" charset="-128"/>
                <a:ea typeface="HG丸ｺﾞｼｯｸM-PRO" pitchFamily="50" charset="-128"/>
              </a:rPr>
              <a:t>期待される</a:t>
            </a:r>
            <a:r>
              <a:rPr lang="ja-JP" altLang="en-US" i="1" dirty="0" smtClean="0">
                <a:latin typeface="HG丸ｺﾞｼｯｸM-PRO" pitchFamily="50" charset="-128"/>
                <a:ea typeface="HG丸ｺﾞｼｯｸM-PRO" pitchFamily="50" charset="-128"/>
              </a:rPr>
              <a:t>。</a:t>
            </a:r>
            <a:endParaRPr lang="ja-JP" altLang="en-US" i="1" dirty="0">
              <a:latin typeface="HG丸ｺﾞｼｯｸM-PRO" pitchFamily="50" charset="-128"/>
              <a:ea typeface="HG丸ｺﾞｼｯｸM-PRO" pitchFamily="50" charset="-128"/>
            </a:endParaRPr>
          </a:p>
          <a:p>
            <a:endParaRPr kumimoji="1" lang="ja-JP" altLang="en-US" dirty="0">
              <a:latin typeface="HG丸ｺﾞｼｯｸM-PRO" pitchFamily="50" charset="-128"/>
              <a:ea typeface="HG丸ｺﾞｼｯｸM-PRO" pitchFamily="50" charset="-128"/>
            </a:endParaRPr>
          </a:p>
        </p:txBody>
      </p:sp>
      <p:sp>
        <p:nvSpPr>
          <p:cNvPr id="4" name="スライド番号プレースホルダ 3"/>
          <p:cNvSpPr>
            <a:spLocks noGrp="1"/>
          </p:cNvSpPr>
          <p:nvPr>
            <p:ph type="sldNum" sz="quarter" idx="10"/>
          </p:nvPr>
        </p:nvSpPr>
        <p:spPr/>
        <p:txBody>
          <a:bodyPr/>
          <a:lstStyle/>
          <a:p>
            <a:fld id="{816A9BB7-DD5C-41DE-9B80-A8A5AECCA2DE}" type="slidenum">
              <a:rPr kumimoji="1" lang="ja-JP" altLang="en-US" smtClean="0"/>
              <a:pPr/>
              <a:t>71</a:t>
            </a:fld>
            <a:endParaRPr kumimoji="1" lang="ja-JP" altLang="en-US"/>
          </a:p>
        </p:txBody>
      </p:sp>
      <p:sp>
        <p:nvSpPr>
          <p:cNvPr id="5" name="日付プレースホルダ 4"/>
          <p:cNvSpPr>
            <a:spLocks noGrp="1"/>
          </p:cNvSpPr>
          <p:nvPr>
            <p:ph type="dt" idx="11"/>
          </p:nvPr>
        </p:nvSpPr>
        <p:spPr/>
        <p:txBody>
          <a:bodyPr/>
          <a:lstStyle/>
          <a:p>
            <a:r>
              <a:rPr kumimoji="1" lang="en-US" altLang="ja-JP" smtClean="0"/>
              <a:t>2011/5/19</a:t>
            </a:r>
            <a:endParaRPr kumimoji="1" lang="ja-JP" altLang="en-US"/>
          </a:p>
        </p:txBody>
      </p:sp>
      <p:sp>
        <p:nvSpPr>
          <p:cNvPr id="6" name="フッター プレースホルダ 5"/>
          <p:cNvSpPr>
            <a:spLocks noGrp="1"/>
          </p:cNvSpPr>
          <p:nvPr>
            <p:ph type="ftr" sz="quarter" idx="12"/>
          </p:nvPr>
        </p:nvSpPr>
        <p:spPr/>
        <p:txBody>
          <a:bodyPr/>
          <a:lstStyle/>
          <a:p>
            <a:r>
              <a:rPr kumimoji="1" lang="en-US" altLang="ja-JP" smtClean="0"/>
              <a:t>National Diet Library (NDL)</a:t>
            </a:r>
            <a:endParaRPr kumimoji="1" lang="ja-JP" altLang="en-US"/>
          </a:p>
        </p:txBody>
      </p:sp>
      <p:sp>
        <p:nvSpPr>
          <p:cNvPr id="7" name="ヘッダー プレースホルダ 6"/>
          <p:cNvSpPr>
            <a:spLocks noGrp="1"/>
          </p:cNvSpPr>
          <p:nvPr>
            <p:ph type="hdr" sz="quarter" idx="13"/>
          </p:nvPr>
        </p:nvSpPr>
        <p:spPr/>
        <p:txBody>
          <a:bodyPr/>
          <a:lstStyle/>
          <a:p>
            <a:r>
              <a:rPr kumimoji="1" lang="ja-JP" altLang="en-US" smtClean="0"/>
              <a:t>国立国会図書館における業務・システムの構築と運用</a:t>
            </a:r>
            <a:endParaRPr kumimoji="1" lang="ja-JP" altLang="en-US"/>
          </a:p>
        </p:txBody>
      </p:sp>
    </p:spTree>
    <p:extLst>
      <p:ext uri="{BB962C8B-B14F-4D97-AF65-F5344CB8AC3E}">
        <p14:creationId xmlns:p14="http://schemas.microsoft.com/office/powerpoint/2010/main" val="4366504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lvl="0"/>
            <a:r>
              <a:rPr lang="ja-JP" altLang="en-US" dirty="0" smtClean="0"/>
              <a:t>次世代技術の研究開発成果を活用して、これまでの</a:t>
            </a:r>
            <a:r>
              <a:rPr lang="ja-JP" altLang="en-US" u="sng" dirty="0" smtClean="0">
                <a:solidFill>
                  <a:srgbClr val="FF0000"/>
                </a:solidFill>
              </a:rPr>
              <a:t>単なる「情報検索」から、事実としての「知識検索」へ進化させ、知識の再利用による新たな知識の創造に寄与することを目指す。</a:t>
            </a:r>
            <a:endParaRPr lang="ja-JP" altLang="en-US" dirty="0" smtClean="0">
              <a:solidFill>
                <a:srgbClr val="FF0000"/>
              </a:solidFill>
            </a:endParaRPr>
          </a:p>
          <a:p>
            <a:pPr lvl="0"/>
            <a:r>
              <a:rPr lang="ja-JP" altLang="en-US" dirty="0" smtClean="0"/>
              <a:t>図のようなアプローチを想定。</a:t>
            </a:r>
            <a:endParaRPr lang="en-US" altLang="ja-JP" dirty="0" smtClean="0"/>
          </a:p>
          <a:p>
            <a:pPr defTabSz="961571">
              <a:defRPr/>
            </a:pPr>
            <a:r>
              <a:rPr lang="ja-JP" altLang="en-US" dirty="0" smtClean="0">
                <a:latin typeface="HG丸ｺﾞｼｯｸM-PRO" pitchFamily="50" charset="-128"/>
                <a:ea typeface="HG丸ｺﾞｼｯｸM-PRO" pitchFamily="50" charset="-128"/>
              </a:rPr>
              <a:t>■目的</a:t>
            </a:r>
            <a:endParaRPr lang="en-US" altLang="ja-JP" dirty="0" smtClean="0">
              <a:latin typeface="HG丸ｺﾞｼｯｸM-PRO" pitchFamily="50" charset="-128"/>
              <a:ea typeface="HG丸ｺﾞｼｯｸM-PRO" pitchFamily="50" charset="-128"/>
            </a:endParaRPr>
          </a:p>
          <a:p>
            <a:pPr marL="2744" defTabSz="961571">
              <a:defRPr/>
            </a:pPr>
            <a:r>
              <a:rPr lang="ja-JP" altLang="en-US" dirty="0" smtClean="0">
                <a:latin typeface="HG丸ｺﾞｼｯｸM-PRO" pitchFamily="50" charset="-128"/>
                <a:ea typeface="HG丸ｺﾞｼｯｸM-PRO" pitchFamily="50" charset="-128"/>
              </a:rPr>
              <a:t>新しい知識の創造への寄与</a:t>
            </a:r>
            <a:endParaRPr lang="en-US" altLang="ja-JP" dirty="0" smtClean="0">
              <a:latin typeface="HG丸ｺﾞｼｯｸM-PRO" pitchFamily="50" charset="-128"/>
              <a:ea typeface="HG丸ｺﾞｼｯｸM-PRO" pitchFamily="50" charset="-128"/>
            </a:endParaRPr>
          </a:p>
          <a:p>
            <a:pPr defTabSz="961571">
              <a:defRPr/>
            </a:pPr>
            <a:r>
              <a:rPr lang="ja-JP" altLang="en-US" dirty="0" smtClean="0">
                <a:latin typeface="HG丸ｺﾞｼｯｸM-PRO" pitchFamily="50" charset="-128"/>
                <a:ea typeface="HG丸ｺﾞｼｯｸM-PRO" pitchFamily="50" charset="-128"/>
              </a:rPr>
              <a:t>■背景</a:t>
            </a:r>
            <a:endParaRPr lang="en-US" altLang="ja-JP" dirty="0" smtClean="0">
              <a:latin typeface="HG丸ｺﾞｼｯｸM-PRO" pitchFamily="50" charset="-128"/>
              <a:ea typeface="HG丸ｺﾞｼｯｸM-PRO" pitchFamily="50" charset="-128"/>
            </a:endParaRPr>
          </a:p>
          <a:p>
            <a:pPr marL="2744" defTabSz="961571">
              <a:defRPr/>
            </a:pPr>
            <a:r>
              <a:rPr lang="ja-JP" altLang="en-US" dirty="0" smtClean="0">
                <a:latin typeface="HG丸ｺﾞｼｯｸM-PRO" pitchFamily="50" charset="-128"/>
                <a:ea typeface="HG丸ｺﾞｼｯｸM-PRO" pitchFamily="50" charset="-128"/>
              </a:rPr>
              <a:t>増え続けるテキスト、データ、コンテンツ（国の諸機関の各種資料、統計データ、大学・研究機関の研究成果・研究データ、全国の電子図書館、デジタルアーカイブのコンテンツなど）</a:t>
            </a:r>
          </a:p>
          <a:p>
            <a:pPr defTabSz="961571">
              <a:defRPr/>
            </a:pPr>
            <a:r>
              <a:rPr lang="ja-JP" altLang="en-US" dirty="0" smtClean="0">
                <a:latin typeface="HG丸ｺﾞｼｯｸM-PRO" pitchFamily="50" charset="-128"/>
                <a:ea typeface="HG丸ｺﾞｼｯｸM-PRO" pitchFamily="50" charset="-128"/>
              </a:rPr>
              <a:t>■研究開発の概念</a:t>
            </a:r>
            <a:endParaRPr lang="en-US" altLang="ja-JP" dirty="0" smtClean="0">
              <a:latin typeface="HG丸ｺﾞｼｯｸM-PRO" pitchFamily="50" charset="-128"/>
              <a:ea typeface="HG丸ｺﾞｼｯｸM-PRO" pitchFamily="50" charset="-128"/>
            </a:endParaRPr>
          </a:p>
          <a:p>
            <a:pPr marL="2746">
              <a:defRPr/>
            </a:pPr>
            <a:r>
              <a:rPr lang="ja-JP" altLang="en-US" dirty="0" smtClean="0">
                <a:latin typeface="HG丸ｺﾞｼｯｸM-PRO" pitchFamily="50" charset="-128"/>
                <a:ea typeface="HG丸ｺﾞｼｯｸM-PRO" pitchFamily="50" charset="-128"/>
              </a:rPr>
              <a:t>様々な形態の知識・情報を組織化し、関連する知識・情報がうまくつながって取り出せる仕組み</a:t>
            </a:r>
            <a:r>
              <a:rPr lang="en-US" altLang="ja-JP" dirty="0" smtClean="0">
                <a:latin typeface="HG丸ｺﾞｼｯｸM-PRO" pitchFamily="50" charset="-128"/>
                <a:ea typeface="HG丸ｺﾞｼｯｸM-PRO" pitchFamily="50" charset="-128"/>
              </a:rPr>
              <a:t>(</a:t>
            </a:r>
            <a:r>
              <a:rPr lang="ja-JP" altLang="en-US" dirty="0" smtClean="0">
                <a:latin typeface="HG丸ｺﾞｼｯｸM-PRO" pitchFamily="50" charset="-128"/>
                <a:ea typeface="HG丸ｺﾞｼｯｸM-PRO" pitchFamily="50" charset="-128"/>
              </a:rPr>
              <a:t>知識インフラ）の整備</a:t>
            </a:r>
            <a:endParaRPr lang="en-US" altLang="ja-JP" dirty="0" smtClean="0">
              <a:latin typeface="HG丸ｺﾞｼｯｸM-PRO" pitchFamily="50" charset="-128"/>
              <a:ea typeface="HG丸ｺﾞｼｯｸM-PRO" pitchFamily="50" charset="-128"/>
            </a:endParaRPr>
          </a:p>
          <a:p>
            <a:pPr marL="2746">
              <a:defRPr/>
            </a:pPr>
            <a:r>
              <a:rPr lang="ja-JP" altLang="en-US" dirty="0" smtClean="0">
                <a:latin typeface="HG丸ｺﾞｼｯｸM-PRO" pitchFamily="50" charset="-128"/>
                <a:ea typeface="HG丸ｺﾞｼｯｸM-PRO" pitchFamily="50" charset="-128"/>
              </a:rPr>
              <a:t>■研究開発機関の研究成果</a:t>
            </a:r>
            <a:endParaRPr lang="en-US" altLang="ja-JP" dirty="0" smtClean="0">
              <a:latin typeface="HG丸ｺﾞｼｯｸM-PRO" pitchFamily="50" charset="-128"/>
              <a:ea typeface="HG丸ｺﾞｼｯｸM-PRO" pitchFamily="50" charset="-128"/>
            </a:endParaRPr>
          </a:p>
          <a:p>
            <a:pPr marL="2746">
              <a:defRPr/>
            </a:pPr>
            <a:r>
              <a:rPr lang="ja-JP" altLang="en-US" dirty="0" smtClean="0">
                <a:latin typeface="HG丸ｺﾞｼｯｸM-PRO" pitchFamily="50" charset="-128"/>
                <a:ea typeface="HG丸ｺﾞｼｯｸM-PRO" pitchFamily="50" charset="-128"/>
              </a:rPr>
              <a:t>情報の可視化技術、情報の収集の効率化技術、情報の組織化技術、情報の集合知化技術、情報検索技術、閲覧・表示技術</a:t>
            </a:r>
            <a:endParaRPr lang="en-US" altLang="ja-JP" u="sng" dirty="0" smtClean="0">
              <a:solidFill>
                <a:schemeClr val="tx1"/>
              </a:solidFill>
              <a:latin typeface="HG丸ｺﾞｼｯｸM-PRO" pitchFamily="50" charset="-128"/>
              <a:ea typeface="HG丸ｺﾞｼｯｸM-PRO" pitchFamily="50" charset="-128"/>
            </a:endParaRPr>
          </a:p>
          <a:p>
            <a:pPr defTabSz="961571">
              <a:defRPr/>
            </a:pPr>
            <a:r>
              <a:rPr lang="ja-JP" altLang="en-US" u="sng" dirty="0" smtClean="0">
                <a:solidFill>
                  <a:srgbClr val="FF0000"/>
                </a:solidFill>
                <a:latin typeface="HG丸ｺﾞｼｯｸM-PRO" pitchFamily="50" charset="-128"/>
                <a:ea typeface="HG丸ｺﾞｼｯｸM-PRO" pitchFamily="50" charset="-128"/>
              </a:rPr>
              <a:t>■これを実現するために</a:t>
            </a:r>
            <a:endParaRPr lang="en-US" altLang="ja-JP" u="sng" dirty="0" smtClean="0">
              <a:solidFill>
                <a:srgbClr val="FF0000"/>
              </a:solidFill>
              <a:latin typeface="+mn-lt"/>
              <a:ea typeface="+mn-ea"/>
            </a:endParaRPr>
          </a:p>
          <a:p>
            <a:pPr defTabSz="961571">
              <a:defRPr/>
            </a:pPr>
            <a:r>
              <a:rPr lang="en-US" altLang="ja-JP" u="sng" dirty="0" smtClean="0"/>
              <a:t>NDL</a:t>
            </a:r>
            <a:r>
              <a:rPr lang="ja-JP" altLang="en-US" u="sng" dirty="0" err="1" smtClean="0"/>
              <a:t>は</a:t>
            </a:r>
            <a:r>
              <a:rPr lang="ja-JP" altLang="en-US" dirty="0" err="1" smtClean="0">
                <a:latin typeface="HG丸ｺﾞｼｯｸM-PRO" pitchFamily="50" charset="-128"/>
                <a:ea typeface="HG丸ｺﾞｼｯｸM-PRO" pitchFamily="50" charset="-128"/>
              </a:rPr>
              <a:t>テスト</a:t>
            </a:r>
            <a:r>
              <a:rPr lang="ja-JP" altLang="en-US" dirty="0" smtClean="0">
                <a:latin typeface="HG丸ｺﾞｼｯｸM-PRO" pitchFamily="50" charset="-128"/>
                <a:ea typeface="HG丸ｺﾞｼｯｸM-PRO" pitchFamily="50" charset="-128"/>
              </a:rPr>
              <a:t>ベッド（</a:t>
            </a:r>
            <a:r>
              <a:rPr lang="en-US" altLang="ja-JP" dirty="0" smtClean="0">
                <a:latin typeface="HG丸ｺﾞｼｯｸM-PRO" pitchFamily="50" charset="-128"/>
                <a:ea typeface="HG丸ｺﾞｼｯｸM-PRO" pitchFamily="50" charset="-128"/>
              </a:rPr>
              <a:t>NDL</a:t>
            </a:r>
            <a:r>
              <a:rPr lang="ja-JP" altLang="en-US" dirty="0" smtClean="0">
                <a:latin typeface="HG丸ｺﾞｼｯｸM-PRO" pitchFamily="50" charset="-128"/>
                <a:ea typeface="HG丸ｺﾞｼｯｸM-PRO" pitchFamily="50" charset="-128"/>
              </a:rPr>
              <a:t>ラボ）において、</a:t>
            </a:r>
            <a:r>
              <a:rPr lang="ja-JP" altLang="en-US" u="sng" dirty="0" smtClean="0">
                <a:solidFill>
                  <a:srgbClr val="FF0000"/>
                </a:solidFill>
              </a:rPr>
              <a:t>情報資源</a:t>
            </a:r>
            <a:r>
              <a:rPr lang="ja-JP" altLang="en-US" u="sng" dirty="0" smtClean="0"/>
              <a:t>（</a:t>
            </a:r>
            <a:r>
              <a:rPr lang="ja-JP" altLang="en-US" dirty="0" smtClean="0">
                <a:latin typeface="HG丸ｺﾞｼｯｸM-PRO" pitchFamily="50" charset="-128"/>
                <a:ea typeface="HG丸ｺﾞｼｯｸM-PRO" pitchFamily="50" charset="-128"/>
              </a:rPr>
              <a:t>実験環境・コンテンツ）</a:t>
            </a:r>
            <a:r>
              <a:rPr lang="ja-JP" altLang="en-US" u="sng" dirty="0" smtClean="0">
                <a:solidFill>
                  <a:srgbClr val="FF0000"/>
                </a:solidFill>
              </a:rPr>
              <a:t>を提供</a:t>
            </a:r>
            <a:r>
              <a:rPr lang="ja-JP" altLang="en-US" u="sng" dirty="0" smtClean="0"/>
              <a:t>し、</a:t>
            </a:r>
            <a:r>
              <a:rPr lang="ja-JP" altLang="en-US" u="sng" dirty="0" smtClean="0">
                <a:solidFill>
                  <a:srgbClr val="FF0000"/>
                </a:solidFill>
              </a:rPr>
              <a:t>研究開発成果を適用したサービスシステムを構築</a:t>
            </a:r>
            <a:r>
              <a:rPr lang="ja-JP" altLang="en-US" u="sng" dirty="0" smtClean="0"/>
              <a:t>する。</a:t>
            </a:r>
            <a:endParaRPr lang="ja-JP" altLang="en-US" dirty="0" smtClean="0"/>
          </a:p>
          <a:p>
            <a:pPr lvl="0"/>
            <a:endParaRPr lang="ja-JP" altLang="en-US" dirty="0" smtClean="0"/>
          </a:p>
        </p:txBody>
      </p:sp>
      <p:sp>
        <p:nvSpPr>
          <p:cNvPr id="4" name="スライド番号プレースホルダ 3"/>
          <p:cNvSpPr>
            <a:spLocks noGrp="1"/>
          </p:cNvSpPr>
          <p:nvPr>
            <p:ph type="sldNum" sz="quarter" idx="10"/>
          </p:nvPr>
        </p:nvSpPr>
        <p:spPr/>
        <p:txBody>
          <a:bodyPr/>
          <a:lstStyle/>
          <a:p>
            <a:fld id="{816A9BB7-DD5C-41DE-9B80-A8A5AECCA2DE}" type="slidenum">
              <a:rPr kumimoji="1" lang="ja-JP" altLang="en-US" smtClean="0"/>
              <a:pPr/>
              <a:t>72</a:t>
            </a:fld>
            <a:endParaRPr kumimoji="1" lang="ja-JP" altLang="en-US"/>
          </a:p>
        </p:txBody>
      </p:sp>
      <p:sp>
        <p:nvSpPr>
          <p:cNvPr id="5" name="日付プレースホルダ 4"/>
          <p:cNvSpPr>
            <a:spLocks noGrp="1"/>
          </p:cNvSpPr>
          <p:nvPr>
            <p:ph type="dt" idx="11"/>
          </p:nvPr>
        </p:nvSpPr>
        <p:spPr/>
        <p:txBody>
          <a:bodyPr/>
          <a:lstStyle/>
          <a:p>
            <a:r>
              <a:rPr kumimoji="1" lang="ja-JP" altLang="en-US" dirty="0"/>
              <a:t>平成</a:t>
            </a:r>
            <a:r>
              <a:rPr kumimoji="1" lang="en-US" altLang="ja-JP" dirty="0"/>
              <a:t>26</a:t>
            </a:r>
            <a:r>
              <a:rPr kumimoji="1" lang="ja-JP" altLang="en-US" dirty="0"/>
              <a:t>年</a:t>
            </a:r>
            <a:r>
              <a:rPr kumimoji="1" lang="en-US" altLang="ja-JP" dirty="0"/>
              <a:t>6</a:t>
            </a:r>
            <a:r>
              <a:rPr kumimoji="1" lang="ja-JP" altLang="en-US" dirty="0"/>
              <a:t>月</a:t>
            </a:r>
            <a:r>
              <a:rPr kumimoji="1" lang="en-US" altLang="ja-JP" dirty="0"/>
              <a:t>3</a:t>
            </a:r>
            <a:r>
              <a:rPr kumimoji="1" lang="ja-JP" altLang="en-US" dirty="0"/>
              <a:t>日</a:t>
            </a:r>
            <a:endParaRPr kumimoji="1" lang="en-US" altLang="ja-JP" dirty="0"/>
          </a:p>
          <a:p>
            <a:r>
              <a:rPr lang="ja-JP" altLang="en-US" dirty="0">
                <a:latin typeface="HG丸ｺﾞｼｯｸM-PRO" pitchFamily="50" charset="-128"/>
                <a:ea typeface="HG丸ｺﾞｼｯｸM-PRO" pitchFamily="50" charset="-128"/>
              </a:rPr>
              <a:t>文化関係資料のアーカイブに関する有識者会議</a:t>
            </a:r>
            <a:endParaRPr lang="en-US" altLang="ja-JP" dirty="0">
              <a:latin typeface="HG丸ｺﾞｼｯｸM-PRO" pitchFamily="50" charset="-128"/>
              <a:ea typeface="HG丸ｺﾞｼｯｸM-PRO" pitchFamily="50" charset="-128"/>
            </a:endParaRPr>
          </a:p>
        </p:txBody>
      </p:sp>
    </p:spTree>
    <p:extLst>
      <p:ext uri="{BB962C8B-B14F-4D97-AF65-F5344CB8AC3E}">
        <p14:creationId xmlns:p14="http://schemas.microsoft.com/office/powerpoint/2010/main" val="31446535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92500" lnSpcReduction="20000"/>
          </a:bodyPr>
          <a:lstStyle/>
          <a:p>
            <a:r>
              <a:rPr lang="en-US" altLang="ja-JP" dirty="0" smtClean="0">
                <a:latin typeface="HG丸ｺﾞｼｯｸM-PRO" panose="020F0600000000000000" pitchFamily="50" charset="-128"/>
                <a:ea typeface="HG丸ｺﾞｼｯｸM-PRO" panose="020F0600000000000000" pitchFamily="50" charset="-128"/>
              </a:rPr>
              <a:t>NDL</a:t>
            </a:r>
            <a:r>
              <a:rPr lang="ja-JP" altLang="en-US" dirty="0" smtClean="0">
                <a:latin typeface="HG丸ｺﾞｼｯｸM-PRO" panose="020F0600000000000000" pitchFamily="50" charset="-128"/>
                <a:ea typeface="HG丸ｺﾞｼｯｸM-PRO" panose="020F0600000000000000" pitchFamily="50" charset="-128"/>
              </a:rPr>
              <a:t>サーチの前身の</a:t>
            </a:r>
            <a:r>
              <a:rPr lang="en-US" altLang="ja-JP" dirty="0" smtClean="0">
                <a:latin typeface="HG丸ｺﾞｼｯｸM-PRO" panose="020F0600000000000000" pitchFamily="50" charset="-128"/>
                <a:ea typeface="HG丸ｺﾞｼｯｸM-PRO" panose="020F0600000000000000" pitchFamily="50" charset="-128"/>
              </a:rPr>
              <a:t>PORTA</a:t>
            </a:r>
            <a:r>
              <a:rPr lang="ja-JP" altLang="en-US" dirty="0" smtClean="0">
                <a:latin typeface="HG丸ｺﾞｼｯｸM-PRO" panose="020F0600000000000000" pitchFamily="50" charset="-128"/>
                <a:ea typeface="HG丸ｺﾞｼｯｸM-PRO" panose="020F0600000000000000" pitchFamily="50" charset="-128"/>
              </a:rPr>
              <a:t>と、</a:t>
            </a:r>
            <a:r>
              <a:rPr lang="en-US" altLang="ja-JP" dirty="0" smtClean="0">
                <a:latin typeface="HG丸ｺﾞｼｯｸM-PRO" panose="020F0600000000000000" pitchFamily="50" charset="-128"/>
                <a:ea typeface="HG丸ｺﾞｼｯｸM-PRO" panose="020F0600000000000000" pitchFamily="50" charset="-128"/>
              </a:rPr>
              <a:t>NDL</a:t>
            </a:r>
            <a:r>
              <a:rPr lang="ja-JP" altLang="en-US" dirty="0" smtClean="0">
                <a:latin typeface="HG丸ｺﾞｼｯｸM-PRO" panose="020F0600000000000000" pitchFamily="50" charset="-128"/>
                <a:ea typeface="HG丸ｺﾞｼｯｸM-PRO" panose="020F0600000000000000" pitchFamily="50" charset="-128"/>
              </a:rPr>
              <a:t>デジタルアーカイブが進めようとしていた概念がベースになって、知識情報基盤の構築モデルが描かれた。</a:t>
            </a:r>
            <a:endParaRPr lang="en-US" altLang="ja-JP" dirty="0" smtClean="0">
              <a:latin typeface="HG丸ｺﾞｼｯｸM-PRO" panose="020F0600000000000000" pitchFamily="50" charset="-128"/>
              <a:ea typeface="HG丸ｺﾞｼｯｸM-PRO" panose="020F0600000000000000" pitchFamily="50" charset="-128"/>
            </a:endParaRPr>
          </a:p>
          <a:p>
            <a:r>
              <a:rPr lang="ja-JP" altLang="en-US" dirty="0" smtClean="0">
                <a:latin typeface="HG丸ｺﾞｼｯｸM-PRO" panose="020F0600000000000000" pitchFamily="50" charset="-128"/>
                <a:ea typeface="HG丸ｺﾞｼｯｸM-PRO" panose="020F0600000000000000" pitchFamily="50" charset="-128"/>
              </a:rPr>
              <a:t>のちの「ひなぎく」により、実現を目指した。</a:t>
            </a:r>
            <a:endParaRPr lang="en-US" altLang="ja-JP" dirty="0" smtClean="0">
              <a:latin typeface="HG丸ｺﾞｼｯｸM-PRO" panose="020F0600000000000000" pitchFamily="50" charset="-128"/>
              <a:ea typeface="HG丸ｺﾞｼｯｸM-PRO" panose="020F0600000000000000" pitchFamily="50" charset="-128"/>
            </a:endParaRPr>
          </a:p>
          <a:p>
            <a:r>
              <a:rPr lang="ja-JP" altLang="en-US" dirty="0" smtClean="0">
                <a:latin typeface="HG丸ｺﾞｼｯｸM-PRO" panose="020F0600000000000000" pitchFamily="50" charset="-128"/>
                <a:ea typeface="HG丸ｺﾞｼｯｸM-PRO" panose="020F0600000000000000" pitchFamily="50" charset="-128"/>
              </a:rPr>
              <a:t>～～～～～</a:t>
            </a:r>
            <a:endParaRPr lang="en-US" altLang="ja-JP" dirty="0" smtClean="0">
              <a:latin typeface="HG丸ｺﾞｼｯｸM-PRO" panose="020F0600000000000000" pitchFamily="50" charset="-128"/>
              <a:ea typeface="HG丸ｺﾞｼｯｸM-PRO" panose="020F0600000000000000" pitchFamily="50" charset="-128"/>
            </a:endParaRPr>
          </a:p>
          <a:p>
            <a:r>
              <a:rPr lang="ja-JP" altLang="ja-JP" dirty="0" smtClean="0">
                <a:latin typeface="HG丸ｺﾞｼｯｸM-PRO" panose="020F0600000000000000" pitchFamily="50" charset="-128"/>
                <a:ea typeface="HG丸ｺﾞｼｯｸM-PRO" panose="020F0600000000000000" pitchFamily="50" charset="-128"/>
              </a:rPr>
              <a:t>また</a:t>
            </a:r>
            <a:r>
              <a:rPr lang="ja-JP" altLang="ja-JP" dirty="0">
                <a:latin typeface="HG丸ｺﾞｼｯｸM-PRO" panose="020F0600000000000000" pitchFamily="50" charset="-128"/>
                <a:ea typeface="HG丸ｺﾞｼｯｸM-PRO" panose="020F0600000000000000" pitchFamily="50" charset="-128"/>
              </a:rPr>
              <a:t>、</a:t>
            </a:r>
            <a:r>
              <a:rPr lang="en-US" altLang="ja-JP" dirty="0">
                <a:solidFill>
                  <a:srgbClr val="FF0000"/>
                </a:solidFill>
                <a:latin typeface="HG丸ｺﾞｼｯｸM-PRO" panose="020F0600000000000000" pitchFamily="50" charset="-128"/>
                <a:ea typeface="HG丸ｺﾞｼｯｸM-PRO" panose="020F0600000000000000" pitchFamily="50" charset="-128"/>
              </a:rPr>
              <a:t>2010</a:t>
            </a:r>
            <a:r>
              <a:rPr lang="ja-JP" altLang="ja-JP" dirty="0">
                <a:solidFill>
                  <a:srgbClr val="FF0000"/>
                </a:solidFill>
                <a:latin typeface="HG丸ｺﾞｼｯｸM-PRO" panose="020F0600000000000000" pitchFamily="50" charset="-128"/>
                <a:ea typeface="HG丸ｺﾞｼｯｸM-PRO" panose="020F0600000000000000" pitchFamily="50" charset="-128"/>
              </a:rPr>
              <a:t>年 </a:t>
            </a:r>
            <a:r>
              <a:rPr lang="ja-JP" altLang="ja-JP" dirty="0">
                <a:latin typeface="HG丸ｺﾞｼｯｸM-PRO" panose="020F0600000000000000" pitchFamily="50" charset="-128"/>
                <a:ea typeface="HG丸ｺﾞｼｯｸM-PRO" panose="020F0600000000000000" pitchFamily="50" charset="-128"/>
              </a:rPr>
              <a:t>に、我が国の第</a:t>
            </a:r>
            <a:r>
              <a:rPr lang="en-US" altLang="ja-JP" dirty="0">
                <a:latin typeface="HG丸ｺﾞｼｯｸM-PRO" panose="020F0600000000000000" pitchFamily="50" charset="-128"/>
                <a:ea typeface="HG丸ｺﾞｼｯｸM-PRO" panose="020F0600000000000000" pitchFamily="50" charset="-128"/>
              </a:rPr>
              <a:t>4</a:t>
            </a:r>
            <a:r>
              <a:rPr lang="ja-JP" altLang="ja-JP" dirty="0">
                <a:latin typeface="HG丸ｺﾞｼｯｸM-PRO" panose="020F0600000000000000" pitchFamily="50" charset="-128"/>
                <a:ea typeface="HG丸ｺﾞｼｯｸM-PRO" panose="020F0600000000000000" pitchFamily="50" charset="-128"/>
              </a:rPr>
              <a:t>期科学技術基本計画の策定に向けて決定された</a:t>
            </a:r>
            <a:r>
              <a:rPr lang="ja-JP" altLang="ja-JP" dirty="0">
                <a:solidFill>
                  <a:srgbClr val="C00000"/>
                </a:solidFill>
                <a:latin typeface="HG丸ｺﾞｼｯｸM-PRO" panose="020F0600000000000000" pitchFamily="50" charset="-128"/>
                <a:ea typeface="HG丸ｺﾞｼｯｸM-PRO" panose="020F0600000000000000" pitchFamily="50" charset="-128"/>
              </a:rPr>
              <a:t>「科学技術基本政策策定の基本方針」</a:t>
            </a:r>
            <a:r>
              <a:rPr lang="ja-JP" altLang="ja-JP" i="1" dirty="0">
                <a:solidFill>
                  <a:srgbClr val="C00000"/>
                </a:solidFill>
                <a:latin typeface="HG丸ｺﾞｼｯｸM-PRO" panose="020F0600000000000000" pitchFamily="50" charset="-128"/>
                <a:ea typeface="HG丸ｺﾞｼｯｸM-PRO" panose="020F0600000000000000" pitchFamily="50" charset="-128"/>
              </a:rPr>
              <a:t>（</a:t>
            </a:r>
            <a:r>
              <a:rPr lang="en-US" altLang="ja-JP" i="1" dirty="0">
                <a:solidFill>
                  <a:srgbClr val="C00000"/>
                </a:solidFill>
                <a:latin typeface="HG丸ｺﾞｼｯｸM-PRO" panose="020F0600000000000000" pitchFamily="50" charset="-128"/>
                <a:ea typeface="HG丸ｺﾞｼｯｸM-PRO" panose="020F0600000000000000" pitchFamily="50" charset="-128"/>
              </a:rPr>
              <a:t>2010</a:t>
            </a:r>
            <a:r>
              <a:rPr lang="ja-JP" altLang="ja-JP" i="1" dirty="0">
                <a:solidFill>
                  <a:srgbClr val="C00000"/>
                </a:solidFill>
                <a:latin typeface="HG丸ｺﾞｼｯｸM-PRO" panose="020F0600000000000000" pitchFamily="50" charset="-128"/>
                <a:ea typeface="HG丸ｺﾞｼｯｸM-PRO" panose="020F0600000000000000" pitchFamily="50" charset="-128"/>
              </a:rPr>
              <a:t>年</a:t>
            </a:r>
            <a:r>
              <a:rPr lang="en-US" altLang="ja-JP" i="1" dirty="0">
                <a:solidFill>
                  <a:srgbClr val="C00000"/>
                </a:solidFill>
                <a:latin typeface="HG丸ｺﾞｼｯｸM-PRO" panose="020F0600000000000000" pitchFamily="50" charset="-128"/>
                <a:ea typeface="HG丸ｺﾞｼｯｸM-PRO" panose="020F0600000000000000" pitchFamily="50" charset="-128"/>
              </a:rPr>
              <a:t>6</a:t>
            </a:r>
            <a:r>
              <a:rPr lang="ja-JP" altLang="ja-JP" i="1" dirty="0">
                <a:solidFill>
                  <a:srgbClr val="C00000"/>
                </a:solidFill>
                <a:latin typeface="HG丸ｺﾞｼｯｸM-PRO" panose="020F0600000000000000" pitchFamily="50" charset="-128"/>
                <a:ea typeface="HG丸ｺﾞｼｯｸM-PRO" panose="020F0600000000000000" pitchFamily="50" charset="-128"/>
              </a:rPr>
              <a:t>月総合科学技術会議基本政策専門調査会決定 ）</a:t>
            </a:r>
            <a:r>
              <a:rPr lang="ja-JP" altLang="ja-JP" dirty="0">
                <a:latin typeface="HG丸ｺﾞｼｯｸM-PRO" panose="020F0600000000000000" pitchFamily="50" charset="-128"/>
                <a:ea typeface="HG丸ｺﾞｼｯｸM-PRO" panose="020F0600000000000000" pitchFamily="50" charset="-128"/>
              </a:rPr>
              <a:t>で</a:t>
            </a:r>
            <a:r>
              <a:rPr lang="ja-JP" altLang="ja-JP" dirty="0" smtClean="0">
                <a:latin typeface="HG丸ｺﾞｼｯｸM-PRO" panose="020F0600000000000000" pitchFamily="50" charset="-128"/>
                <a:ea typeface="HG丸ｺﾞｼｯｸM-PRO" panose="020F0600000000000000" pitchFamily="50" charset="-128"/>
              </a:rPr>
              <a:t>、</a:t>
            </a:r>
            <a:r>
              <a:rPr lang="ja-JP" altLang="en-US" dirty="0" smtClean="0">
                <a:latin typeface="HG丸ｺﾞｼｯｸM-PRO" panose="020F0600000000000000" pitchFamily="50" charset="-128"/>
                <a:ea typeface="HG丸ｺﾞｼｯｸM-PRO" panose="020F0600000000000000" pitchFamily="50" charset="-128"/>
              </a:rPr>
              <a:t>学術会議での長尾先生のご尽力により</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a:t>
            </a:r>
            <a:r>
              <a:rPr lang="ja-JP" altLang="ja-JP" dirty="0">
                <a:solidFill>
                  <a:srgbClr val="FF0000"/>
                </a:solidFill>
                <a:latin typeface="HG丸ｺﾞｼｯｸM-PRO" panose="020F0600000000000000" pitchFamily="50" charset="-128"/>
                <a:ea typeface="HG丸ｺﾞｼｯｸM-PRO" panose="020F0600000000000000" pitchFamily="50" charset="-128"/>
              </a:rPr>
              <a:t>文献から研究データまでの学術情報全体を統合して検索・抽出が可能なシステム（「知識インフラ」）の展開を図る」</a:t>
            </a:r>
            <a:r>
              <a:rPr lang="ja-JP" altLang="ja-JP" dirty="0">
                <a:latin typeface="HG丸ｺﾞｼｯｸM-PRO" panose="020F0600000000000000" pitchFamily="50" charset="-128"/>
                <a:ea typeface="HG丸ｺﾞｼｯｸM-PRO" panose="020F0600000000000000" pitchFamily="50" charset="-128"/>
              </a:rPr>
              <a:t>という方向性が提示されました</a:t>
            </a:r>
            <a:r>
              <a:rPr lang="ja-JP" altLang="ja-JP" dirty="0" smtClean="0">
                <a:latin typeface="HG丸ｺﾞｼｯｸM-PRO" panose="020F0600000000000000" pitchFamily="50" charset="-128"/>
                <a:ea typeface="HG丸ｺﾞｼｯｸM-PRO" panose="020F0600000000000000" pitchFamily="50" charset="-128"/>
              </a:rPr>
              <a:t>。</a:t>
            </a:r>
            <a:endParaRPr lang="en-US" altLang="ja-JP" dirty="0" smtClean="0">
              <a:latin typeface="HG丸ｺﾞｼｯｸM-PRO" panose="020F0600000000000000" pitchFamily="50" charset="-128"/>
              <a:ea typeface="HG丸ｺﾞｼｯｸM-PRO" panose="020F0600000000000000" pitchFamily="50" charset="-128"/>
            </a:endParaRPr>
          </a:p>
          <a:p>
            <a:endParaRPr lang="en-US" altLang="ja-JP" dirty="0">
              <a:latin typeface="HG丸ｺﾞｼｯｸM-PRO" panose="020F0600000000000000" pitchFamily="50" charset="-128"/>
              <a:ea typeface="HG丸ｺﾞｼｯｸM-PRO" panose="020F0600000000000000" pitchFamily="50" charset="-128"/>
            </a:endParaRPr>
          </a:p>
          <a:p>
            <a:r>
              <a:rPr lang="ja-JP" altLang="ja-JP" dirty="0">
                <a:latin typeface="HG丸ｺﾞｼｯｸM-PRO" panose="020F0600000000000000" pitchFamily="50" charset="-128"/>
                <a:ea typeface="HG丸ｺﾞｼｯｸM-PRO" panose="020F0600000000000000" pitchFamily="50" charset="-128"/>
              </a:rPr>
              <a:t>「</a:t>
            </a:r>
            <a:r>
              <a:rPr lang="ja-JP" altLang="ja-JP" i="1" dirty="0">
                <a:latin typeface="HG丸ｺﾞｼｯｸM-PRO" panose="020F0600000000000000" pitchFamily="50" charset="-128"/>
                <a:ea typeface="HG丸ｺﾞｼｯｸM-PRO" panose="020F0600000000000000" pitchFamily="50" charset="-128"/>
              </a:rPr>
              <a:t>これを踏まえて、</a:t>
            </a:r>
            <a:r>
              <a:rPr lang="en-US" altLang="ja-JP" dirty="0">
                <a:latin typeface="HG丸ｺﾞｼｯｸM-PRO" panose="020F0600000000000000" pitchFamily="50" charset="-128"/>
                <a:ea typeface="HG丸ｺﾞｼｯｸM-PRO" panose="020F0600000000000000" pitchFamily="50" charset="-128"/>
              </a:rPr>
              <a:t>NDL</a:t>
            </a:r>
            <a:r>
              <a:rPr lang="ja-JP" altLang="ja-JP" i="1" dirty="0">
                <a:latin typeface="HG丸ｺﾞｼｯｸM-PRO" panose="020F0600000000000000" pitchFamily="50" charset="-128"/>
                <a:ea typeface="HG丸ｺﾞｼｯｸM-PRO" panose="020F0600000000000000" pitchFamily="50" charset="-128"/>
              </a:rPr>
              <a:t>において、</a:t>
            </a:r>
            <a:r>
              <a:rPr lang="en-US" altLang="ja-JP" i="1" dirty="0">
                <a:latin typeface="HG丸ｺﾞｼｯｸM-PRO" panose="020F0600000000000000" pitchFamily="50" charset="-128"/>
                <a:ea typeface="HG丸ｺﾞｼｯｸM-PRO" panose="020F0600000000000000" pitchFamily="50" charset="-128"/>
              </a:rPr>
              <a:t>2011</a:t>
            </a:r>
            <a:r>
              <a:rPr lang="ja-JP" altLang="ja-JP" i="1" dirty="0">
                <a:latin typeface="HG丸ｺﾞｼｯｸM-PRO" panose="020F0600000000000000" pitchFamily="50" charset="-128"/>
                <a:ea typeface="HG丸ｺﾞｼｯｸM-PRO" panose="020F0600000000000000" pitchFamily="50" charset="-128"/>
              </a:rPr>
              <a:t>年に「第三期科学技術情報整備基本計画」を策定しました。</a:t>
            </a:r>
            <a:endParaRPr lang="en-US" altLang="ja-JP" i="1" dirty="0">
              <a:latin typeface="HG丸ｺﾞｼｯｸM-PRO" panose="020F0600000000000000" pitchFamily="50" charset="-128"/>
              <a:ea typeface="HG丸ｺﾞｼｯｸM-PRO" panose="020F0600000000000000" pitchFamily="50" charset="-128"/>
            </a:endParaRPr>
          </a:p>
          <a:p>
            <a:r>
              <a:rPr lang="ja-JP" altLang="en-US" dirty="0">
                <a:solidFill>
                  <a:srgbClr val="FF0000"/>
                </a:solidFill>
                <a:latin typeface="HG丸ｺﾞｼｯｸM-PRO" panose="020F0600000000000000" pitchFamily="50" charset="-128"/>
                <a:ea typeface="HG丸ｺﾞｼｯｸM-PRO" panose="020F0600000000000000" pitchFamily="50" charset="-128"/>
              </a:rPr>
              <a:t>「</a:t>
            </a:r>
            <a:r>
              <a:rPr lang="ja-JP" altLang="ja-JP" dirty="0">
                <a:solidFill>
                  <a:srgbClr val="FF0000"/>
                </a:solidFill>
                <a:latin typeface="HG丸ｺﾞｼｯｸM-PRO" panose="020F0600000000000000" pitchFamily="50" charset="-128"/>
                <a:ea typeface="HG丸ｺﾞｼｯｸM-PRO" panose="020F0600000000000000" pitchFamily="50" charset="-128"/>
              </a:rPr>
              <a:t>知識インフラ」とは、情報資源を統合して検索、抽出することが可能な基盤で、国内の各機関が保有する情報を知識として集約し、新たな知識の創造を促進し、知識の集積・流通・活用と創造するサイクルの構築を目指すものです。</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r>
              <a:rPr lang="ja-JP" altLang="ja-JP" i="1" dirty="0">
                <a:latin typeface="HG丸ｺﾞｼｯｸM-PRO" panose="020F0600000000000000" pitchFamily="50" charset="-128"/>
                <a:ea typeface="HG丸ｺﾞｼｯｸM-PRO" panose="020F0600000000000000" pitchFamily="50" charset="-128"/>
              </a:rPr>
              <a:t>新たな知識の創造のためには、分野を越えた知識の関連付けが必要であり、日本中に散在するコンテンツの所在を集中管理し、そこに検索をかければ、関連する全ての必要なコンテンツが得られるようにするものです。そこでは、</a:t>
            </a:r>
            <a:r>
              <a:rPr lang="ja-JP" altLang="ja-JP" i="1" dirty="0">
                <a:solidFill>
                  <a:srgbClr val="C00000"/>
                </a:solidFill>
                <a:latin typeface="HG丸ｺﾞｼｯｸM-PRO" panose="020F0600000000000000" pitchFamily="50" charset="-128"/>
                <a:ea typeface="HG丸ｺﾞｼｯｸM-PRO" panose="020F0600000000000000" pitchFamily="50" charset="-128"/>
              </a:rPr>
              <a:t>単に情報を集めたものではなく、関連するものが有機的に結合され、ネットワーク的に統合化されたものであり、日本中にある芸術を含んだあらゆる学問・研究のコンテンツ、研究ツール、社会状況データ等が知識の形に組織化され、これらの知識・情報が公開され、全ての人が共有できることを目指す</a:t>
            </a:r>
            <a:r>
              <a:rPr lang="ja-JP" altLang="ja-JP" i="1" dirty="0">
                <a:latin typeface="HG丸ｺﾞｼｯｸM-PRO" panose="020F0600000000000000" pitchFamily="50" charset="-128"/>
                <a:ea typeface="HG丸ｺﾞｼｯｸM-PRO" panose="020F0600000000000000" pitchFamily="50" charset="-128"/>
              </a:rPr>
              <a:t>こととされました。</a:t>
            </a:r>
            <a:endParaRPr lang="ja-JP" altLang="ja-JP" dirty="0">
              <a:latin typeface="HG丸ｺﾞｼｯｸM-PRO" panose="020F0600000000000000" pitchFamily="50" charset="-128"/>
              <a:ea typeface="HG丸ｺﾞｼｯｸM-PRO" panose="020F0600000000000000" pitchFamily="50" charset="-128"/>
            </a:endParaRPr>
          </a:p>
          <a:p>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endParaRPr lang="ja-JP" altLang="en-US" dirty="0" smtClean="0">
              <a:solidFill>
                <a:srgbClr val="FF0000"/>
              </a:solidFill>
              <a:latin typeface="HG丸ｺﾞｼｯｸM-PRO" panose="020F0600000000000000" pitchFamily="50" charset="-128"/>
              <a:ea typeface="HG丸ｺﾞｼｯｸM-PRO" panose="020F0600000000000000" pitchFamily="50" charset="-128"/>
            </a:endParaRPr>
          </a:p>
          <a:p>
            <a:endParaRPr lang="en-US" altLang="ja-JP" dirty="0" smtClean="0">
              <a:latin typeface="HG丸ｺﾞｼｯｸM-PRO" panose="020F0600000000000000" pitchFamily="50" charset="-128"/>
              <a:ea typeface="HG丸ｺﾞｼｯｸM-PRO" panose="020F0600000000000000" pitchFamily="50" charset="-128"/>
            </a:endParaRPr>
          </a:p>
          <a:p>
            <a:r>
              <a:rPr lang="en-US" altLang="ja-JP" dirty="0" smtClean="0">
                <a:latin typeface="HG丸ｺﾞｼｯｸM-PRO" panose="020F0600000000000000" pitchFamily="50" charset="-128"/>
                <a:ea typeface="HG丸ｺﾞｼｯｸM-PRO" panose="020F0600000000000000" pitchFamily="50" charset="-128"/>
              </a:rPr>
              <a:t>	</a:t>
            </a:r>
            <a:endParaRPr lang="ja-JP" altLang="en-US" dirty="0" smtClean="0">
              <a:latin typeface="HG丸ｺﾞｼｯｸM-PRO" panose="020F0600000000000000" pitchFamily="50" charset="-128"/>
              <a:ea typeface="HG丸ｺﾞｼｯｸM-PRO" panose="020F0600000000000000" pitchFamily="50" charset="-128"/>
            </a:endParaRPr>
          </a:p>
          <a:p>
            <a:pPr eaLnBrk="1" hangingPunct="1">
              <a:spcBef>
                <a:spcPct val="0"/>
              </a:spcBef>
            </a:pPr>
            <a:endParaRPr lang="ja-JP" altLang="en-US" dirty="0" smtClean="0">
              <a:latin typeface="HG丸ｺﾞｼｯｸM-PRO" panose="020F0600000000000000" pitchFamily="50" charset="-128"/>
              <a:ea typeface="HG丸ｺﾞｼｯｸM-PRO" panose="020F0600000000000000" pitchFamily="50" charset="-128"/>
            </a:endParaRPr>
          </a:p>
          <a:p>
            <a:pPr lvl="0"/>
            <a:endParaRPr lang="ja-JP" altLang="en-US" dirty="0" smtClean="0">
              <a:solidFill>
                <a:srgbClr val="FF0000"/>
              </a:solidFill>
              <a:latin typeface="HG丸ｺﾞｼｯｸM-PRO" panose="020F0600000000000000" pitchFamily="50" charset="-128"/>
              <a:ea typeface="HG丸ｺﾞｼｯｸM-PRO" panose="020F0600000000000000" pitchFamily="50" charset="-128"/>
            </a:endParaRPr>
          </a:p>
        </p:txBody>
      </p:sp>
      <p:sp>
        <p:nvSpPr>
          <p:cNvPr id="5" name="日付プレースホルダ 4"/>
          <p:cNvSpPr>
            <a:spLocks noGrp="1"/>
          </p:cNvSpPr>
          <p:nvPr>
            <p:ph type="dt" idx="11"/>
          </p:nvPr>
        </p:nvSpPr>
        <p:spPr/>
        <p:txBody>
          <a:bodyPr/>
          <a:lstStyle/>
          <a:p>
            <a:endParaRPr lang="en-US" altLang="ja-JP"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73</a:t>
            </a:fld>
            <a:endParaRPr kumimoji="1" lang="ja-JP" altLang="en-US"/>
          </a:p>
        </p:txBody>
      </p:sp>
    </p:spTree>
    <p:extLst>
      <p:ext uri="{BB962C8B-B14F-4D97-AF65-F5344CB8AC3E}">
        <p14:creationId xmlns:p14="http://schemas.microsoft.com/office/powerpoint/2010/main" val="13276555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u="sng" dirty="0" smtClean="0">
                <a:solidFill>
                  <a:srgbClr val="FF0000"/>
                </a:solidFill>
                <a:latin typeface="HG丸ｺﾞｼｯｸM-PRO" pitchFamily="50" charset="-128"/>
                <a:ea typeface="HG丸ｺﾞｼｯｸM-PRO" pitchFamily="50" charset="-128"/>
              </a:rPr>
              <a:t>目指すところは、「知識インフラの構築」</a:t>
            </a:r>
            <a:r>
              <a:rPr kumimoji="1" lang="ja-JP" altLang="en-US" dirty="0" smtClean="0">
                <a:latin typeface="HG丸ｺﾞｼｯｸM-PRO" pitchFamily="50" charset="-128"/>
                <a:ea typeface="HG丸ｺﾞｼｯｸM-PRO" pitchFamily="50" charset="-128"/>
              </a:rPr>
              <a:t>であるが、</a:t>
            </a:r>
            <a:endParaRPr kumimoji="1" lang="en-US" altLang="ja-JP" dirty="0" smtClean="0">
              <a:latin typeface="HG丸ｺﾞｼｯｸM-PRO" pitchFamily="50" charset="-128"/>
              <a:ea typeface="HG丸ｺﾞｼｯｸM-PRO" pitchFamily="50" charset="-128"/>
            </a:endParaRPr>
          </a:p>
          <a:p>
            <a:pPr defTabSz="959894">
              <a:defRPr/>
            </a:pPr>
            <a:r>
              <a:rPr kumimoji="1" lang="ja-JP" altLang="en-US" dirty="0" smtClean="0">
                <a:solidFill>
                  <a:srgbClr val="FF0000"/>
                </a:solidFill>
                <a:latin typeface="HG丸ｺﾞｼｯｸM-PRO" pitchFamily="50" charset="-128"/>
                <a:ea typeface="HG丸ｺﾞｼｯｸM-PRO" pitchFamily="50" charset="-128"/>
              </a:rPr>
              <a:t>大震災アーカイブの延長線上の知識情報基盤を見据えて構築</a:t>
            </a:r>
            <a:endParaRPr kumimoji="1" lang="en-US" dirty="0" smtClean="0">
              <a:solidFill>
                <a:srgbClr val="FF0000"/>
              </a:solidFill>
              <a:latin typeface="HG丸ｺﾞｼｯｸM-PRO" pitchFamily="50" charset="-128"/>
              <a:ea typeface="HG丸ｺﾞｼｯｸM-PRO" pitchFamily="50" charset="-128"/>
            </a:endParaRPr>
          </a:p>
          <a:p>
            <a:pPr defTabSz="959894">
              <a:defRPr/>
            </a:pPr>
            <a:r>
              <a:rPr lang="ja-JP" altLang="en-US" dirty="0" smtClean="0">
                <a:latin typeface="HG丸ｺﾞｼｯｸM-PRO" pitchFamily="50" charset="-128"/>
                <a:ea typeface="HG丸ｺﾞｼｯｸM-PRO" pitchFamily="50" charset="-128"/>
              </a:rPr>
              <a:t>大震災アーカイブは、</a:t>
            </a:r>
            <a:r>
              <a:rPr lang="en-US" altLang="ja-JP" dirty="0" smtClean="0">
                <a:solidFill>
                  <a:srgbClr val="FF0000"/>
                </a:solidFill>
                <a:latin typeface="HG丸ｺﾞｼｯｸM-PRO" pitchFamily="50" charset="-128"/>
                <a:ea typeface="HG丸ｺﾞｼｯｸM-PRO" pitchFamily="50" charset="-128"/>
              </a:rPr>
              <a:t>2012</a:t>
            </a:r>
            <a:r>
              <a:rPr lang="ja-JP" altLang="en-US" dirty="0" smtClean="0">
                <a:solidFill>
                  <a:srgbClr val="FF0000"/>
                </a:solidFill>
                <a:latin typeface="HG丸ｺﾞｼｯｸM-PRO" pitchFamily="50" charset="-128"/>
                <a:ea typeface="HG丸ｺﾞｼｯｸM-PRO" pitchFamily="50" charset="-128"/>
              </a:rPr>
              <a:t>年</a:t>
            </a:r>
            <a:r>
              <a:rPr lang="ja-JP" altLang="en-US" u="sng" dirty="0" smtClean="0">
                <a:solidFill>
                  <a:srgbClr val="FF0000"/>
                </a:solidFill>
                <a:latin typeface="HG丸ｺﾞｼｯｸM-PRO" pitchFamily="50" charset="-128"/>
                <a:ea typeface="HG丸ｺﾞｼｯｸM-PRO" pitchFamily="50" charset="-128"/>
              </a:rPr>
              <a:t>１月にリリースした、</a:t>
            </a:r>
            <a:r>
              <a:rPr lang="en-US" altLang="ja-JP" u="sng" dirty="0" err="1" smtClean="0">
                <a:solidFill>
                  <a:srgbClr val="FF0000"/>
                </a:solidFill>
                <a:latin typeface="HG丸ｺﾞｼｯｸM-PRO" pitchFamily="50" charset="-128"/>
                <a:ea typeface="HG丸ｺﾞｼｯｸM-PRO" pitchFamily="50" charset="-128"/>
              </a:rPr>
              <a:t>NDLSearch</a:t>
            </a:r>
            <a:r>
              <a:rPr lang="ja-JP" altLang="en-US" u="sng" dirty="0" smtClean="0">
                <a:solidFill>
                  <a:srgbClr val="FF0000"/>
                </a:solidFill>
                <a:latin typeface="HG丸ｺﾞｼｯｸM-PRO" pitchFamily="50" charset="-128"/>
                <a:ea typeface="HG丸ｺﾞｼｯｸM-PRO" pitchFamily="50" charset="-128"/>
              </a:rPr>
              <a:t>と</a:t>
            </a:r>
            <a:r>
              <a:rPr lang="en-US" altLang="ja-JP" u="sng" dirty="0" smtClean="0">
                <a:solidFill>
                  <a:srgbClr val="FF0000"/>
                </a:solidFill>
                <a:latin typeface="HG丸ｺﾞｼｯｸM-PRO" pitchFamily="50" charset="-128"/>
                <a:ea typeface="HG丸ｺﾞｼｯｸM-PRO" pitchFamily="50" charset="-128"/>
              </a:rPr>
              <a:t>NDL</a:t>
            </a:r>
            <a:r>
              <a:rPr lang="ja-JP" altLang="en-US" u="sng" dirty="0" smtClean="0">
                <a:solidFill>
                  <a:srgbClr val="FF0000"/>
                </a:solidFill>
                <a:latin typeface="HG丸ｺﾞｼｯｸM-PRO" pitchFamily="50" charset="-128"/>
                <a:ea typeface="HG丸ｺﾞｼｯｸM-PRO" pitchFamily="50" charset="-128"/>
              </a:rPr>
              <a:t>デジタルアーカイブをベースに機能拡張して構築</a:t>
            </a:r>
            <a:endParaRPr lang="en-US" altLang="ja-JP" dirty="0" smtClean="0">
              <a:solidFill>
                <a:srgbClr val="FF0000"/>
              </a:solidFill>
              <a:latin typeface="HG丸ｺﾞｼｯｸM-PRO" pitchFamily="50" charset="-128"/>
              <a:ea typeface="HG丸ｺﾞｼｯｸM-PRO" pitchFamily="50" charset="-128"/>
            </a:endParaRPr>
          </a:p>
          <a:p>
            <a:r>
              <a:rPr kumimoji="1" lang="ja-JP" altLang="en-US" u="sng" dirty="0" smtClean="0">
                <a:latin typeface="HG丸ｺﾞｼｯｸM-PRO" pitchFamily="50" charset="-128"/>
                <a:ea typeface="HG丸ｺﾞｼｯｸM-PRO" pitchFamily="50" charset="-128"/>
              </a:rPr>
              <a:t>大震災アーカイブで</a:t>
            </a:r>
            <a:r>
              <a:rPr kumimoji="1" lang="ja-JP" altLang="en-US" u="sng" dirty="0" smtClean="0">
                <a:solidFill>
                  <a:srgbClr val="FF0000"/>
                </a:solidFill>
                <a:latin typeface="HG丸ｺﾞｼｯｸM-PRO" pitchFamily="50" charset="-128"/>
                <a:ea typeface="HG丸ｺﾞｼｯｸM-PRO" pitchFamily="50" charset="-128"/>
              </a:rPr>
              <a:t>実証された技術・スキーム</a:t>
            </a:r>
            <a:r>
              <a:rPr kumimoji="1" lang="ja-JP" altLang="en-US" u="sng" dirty="0" smtClean="0">
                <a:latin typeface="HG丸ｺﾞｼｯｸM-PRO" pitchFamily="50" charset="-128"/>
                <a:ea typeface="HG丸ｺﾞｼｯｸM-PRO" pitchFamily="50" charset="-128"/>
              </a:rPr>
              <a:t>で、</a:t>
            </a:r>
            <a:r>
              <a:rPr kumimoji="1" lang="en-US" altLang="ja-JP" u="sng" dirty="0" smtClean="0">
                <a:latin typeface="HG丸ｺﾞｼｯｸM-PRO" pitchFamily="50" charset="-128"/>
                <a:ea typeface="HG丸ｺﾞｼｯｸM-PRO" pitchFamily="50" charset="-128"/>
              </a:rPr>
              <a:t>2014</a:t>
            </a:r>
            <a:r>
              <a:rPr kumimoji="1" lang="ja-JP" altLang="en-US" u="sng" dirty="0" smtClean="0">
                <a:latin typeface="HG丸ｺﾞｼｯｸM-PRO" pitchFamily="50" charset="-128"/>
                <a:ea typeface="HG丸ｺﾞｼｯｸM-PRO" pitchFamily="50" charset="-128"/>
              </a:rPr>
              <a:t>年度頃から、</a:t>
            </a:r>
            <a:r>
              <a:rPr kumimoji="1" lang="ja-JP" altLang="en-US" u="sng" dirty="0" smtClean="0">
                <a:solidFill>
                  <a:srgbClr val="FF0000"/>
                </a:solidFill>
                <a:latin typeface="HG丸ｺﾞｼｯｸM-PRO" pitchFamily="50" charset="-128"/>
                <a:ea typeface="HG丸ｺﾞｼｯｸM-PRO" pitchFamily="50" charset="-128"/>
              </a:rPr>
              <a:t>本格的な知識インフラの構築と提供を目指して</a:t>
            </a:r>
            <a:r>
              <a:rPr kumimoji="1" lang="ja-JP" altLang="en-US" u="sng" dirty="0" smtClean="0">
                <a:latin typeface="HG丸ｺﾞｼｯｸM-PRO" pitchFamily="50" charset="-128"/>
                <a:ea typeface="HG丸ｺﾞｼｯｸM-PRO" pitchFamily="50" charset="-128"/>
              </a:rPr>
              <a:t>いきたいと考えていた。</a:t>
            </a:r>
          </a:p>
          <a:p>
            <a:endParaRPr kumimoji="1" lang="ja-JP" altLang="en-US" dirty="0" smtClean="0">
              <a:latin typeface="HG丸ｺﾞｼｯｸM-PRO" pitchFamily="50" charset="-128"/>
              <a:ea typeface="HG丸ｺﾞｼｯｸM-PRO" pitchFamily="50" charset="-128"/>
            </a:endParaRPr>
          </a:p>
          <a:p>
            <a:endParaRPr kumimoji="1" lang="ja-JP" altLang="en-US" dirty="0"/>
          </a:p>
        </p:txBody>
      </p:sp>
      <p:sp>
        <p:nvSpPr>
          <p:cNvPr id="5" name="日付プレースホルダ 4"/>
          <p:cNvSpPr>
            <a:spLocks noGrp="1"/>
          </p:cNvSpPr>
          <p:nvPr>
            <p:ph type="dt" idx="11"/>
          </p:nvPr>
        </p:nvSpPr>
        <p:spPr/>
        <p:txBody>
          <a:bodyPr/>
          <a:lstStyle/>
          <a:p>
            <a:r>
              <a:rPr kumimoji="1" lang="en-US" altLang="ja-JP" smtClean="0"/>
              <a:t>2013/4/2</a:t>
            </a:r>
            <a:endParaRPr kumimoji="1" lang="ja-JP" altLang="en-US"/>
          </a:p>
        </p:txBody>
      </p:sp>
      <p:sp>
        <p:nvSpPr>
          <p:cNvPr id="6" name="フッター プレースホルダ 5"/>
          <p:cNvSpPr>
            <a:spLocks noGrp="1"/>
          </p:cNvSpPr>
          <p:nvPr>
            <p:ph type="ftr" sz="quarter" idx="12"/>
          </p:nvPr>
        </p:nvSpPr>
        <p:spPr/>
        <p:txBody>
          <a:bodyPr/>
          <a:lstStyle/>
          <a:p>
            <a:r>
              <a:rPr kumimoji="1" lang="ja-JP" altLang="en-US" smtClean="0"/>
              <a:t>電子情報部</a:t>
            </a:r>
            <a:endParaRPr kumimoji="1" lang="ja-JP" altLang="en-US"/>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74</a:t>
            </a:fld>
            <a:endParaRPr kumimoji="1" lang="ja-JP" altLang="en-US"/>
          </a:p>
        </p:txBody>
      </p:sp>
      <p:sp>
        <p:nvSpPr>
          <p:cNvPr id="8" name="ヘッダー プレースホルダ 7"/>
          <p:cNvSpPr>
            <a:spLocks noGrp="1"/>
          </p:cNvSpPr>
          <p:nvPr>
            <p:ph type="hdr" sz="quarter" idx="14"/>
          </p:nvPr>
        </p:nvSpPr>
        <p:spPr/>
        <p:txBody>
          <a:bodyPr/>
          <a:lstStyle/>
          <a:p>
            <a:r>
              <a:rPr kumimoji="1" lang="zh-TW" altLang="en-US" smtClean="0"/>
              <a:t>新規採用職員研修</a:t>
            </a:r>
            <a:endParaRPr kumimoji="1" lang="ja-JP" altLang="en-US"/>
          </a:p>
        </p:txBody>
      </p:sp>
    </p:spTree>
    <p:extLst>
      <p:ext uri="{BB962C8B-B14F-4D97-AF65-F5344CB8AC3E}">
        <p14:creationId xmlns:p14="http://schemas.microsoft.com/office/powerpoint/2010/main" val="19021722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今日のメインとなる部分</a:t>
            </a:r>
            <a:endParaRPr kumimoji="1" lang="en-US" altLang="ja-JP" dirty="0" smtClean="0"/>
          </a:p>
          <a:p>
            <a:r>
              <a:rPr kumimoji="1" lang="ja-JP" altLang="en-US" dirty="0" smtClean="0"/>
              <a:t>国としてのナショナルアーカイブのうち、出版物を中心とした情報に関して、電子書籍のナショナルアーカイブの構想が描かれた。</a:t>
            </a:r>
            <a:endParaRPr kumimoji="1" lang="en-US" altLang="ja-JP" dirty="0" smtClean="0"/>
          </a:p>
          <a:p>
            <a:r>
              <a:rPr lang="ja-JP" altLang="en-US" dirty="0" smtClean="0"/>
              <a:t>出版物に関して、出版界と図書館等で、保存と利活用の網羅性の確保</a:t>
            </a:r>
            <a:endParaRPr lang="en-US" altLang="ja-JP" dirty="0" smtClean="0"/>
          </a:p>
          <a:p>
            <a:r>
              <a:rPr lang="ja-JP" altLang="en-US" dirty="0" smtClean="0"/>
              <a:t>・ナショナルアーカイブの中で中核的な情報としての文献の利活用の促進</a:t>
            </a:r>
            <a:endParaRPr lang="en-US" altLang="ja-JP" dirty="0" smtClean="0"/>
          </a:p>
          <a:p>
            <a:r>
              <a:rPr lang="ja-JP" altLang="en-US" dirty="0" smtClean="0"/>
              <a:t>・利活用の市場の拡大による出版文化の発展を目指した連携</a:t>
            </a:r>
          </a:p>
          <a:p>
            <a:endParaRPr kumimoji="1" lang="ja-JP" altLang="en-US"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8813ADFB-5BF2-4563-9E17-36130DEB7203}" type="datetime1">
              <a:rPr kumimoji="1" lang="ja-JP" altLang="en-US" smtClean="0"/>
              <a:t>2015/11/13</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75</a:t>
            </a:fld>
            <a:endParaRPr kumimoji="1" lang="ja-JP" altLang="en-US"/>
          </a:p>
        </p:txBody>
      </p:sp>
    </p:spTree>
    <p:extLst>
      <p:ext uri="{BB962C8B-B14F-4D97-AF65-F5344CB8AC3E}">
        <p14:creationId xmlns:p14="http://schemas.microsoft.com/office/powerpoint/2010/main" val="265932977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BD512217-FADA-41DD-A1DA-0AC4C64B684D}" type="slidenum">
              <a:rPr lang="en-US" altLang="ja-JP" smtClean="0">
                <a:solidFill>
                  <a:prstClr val="black"/>
                </a:solidFill>
              </a:rPr>
              <a:pPr/>
              <a:t>76</a:t>
            </a:fld>
            <a:endParaRPr lang="en-US" altLang="ja-JP" smtClean="0">
              <a:solidFill>
                <a:prstClr val="black"/>
              </a:solidFill>
            </a:endParaRPr>
          </a:p>
        </p:txBody>
      </p:sp>
      <p:sp>
        <p:nvSpPr>
          <p:cNvPr id="39939" name="Rectangle 2"/>
          <p:cNvSpPr>
            <a:spLocks noGrp="1" noRot="1" noChangeAspect="1" noChangeArrowheads="1" noTextEdit="1"/>
          </p:cNvSpPr>
          <p:nvPr>
            <p:ph type="sldImg"/>
          </p:nvPr>
        </p:nvSpPr>
        <p:spPr>
          <a:xfrm>
            <a:off x="-163513" y="774700"/>
            <a:ext cx="6897688" cy="3879850"/>
          </a:xfrm>
          <a:ln/>
        </p:spPr>
      </p:sp>
      <p:sp>
        <p:nvSpPr>
          <p:cNvPr id="39940" name="Rectangle 3"/>
          <p:cNvSpPr>
            <a:spLocks noGrp="1" noChangeArrowheads="1"/>
          </p:cNvSpPr>
          <p:nvPr>
            <p:ph type="body" idx="1"/>
          </p:nvPr>
        </p:nvSpPr>
        <p:spPr>
          <a:xfrm>
            <a:off x="876044" y="4913519"/>
            <a:ext cx="4810144" cy="4653637"/>
          </a:xfrm>
          <a:noFill/>
          <a:ln/>
        </p:spPr>
        <p:txBody>
          <a:bodyPr>
            <a:normAutofit/>
          </a:bodyPr>
          <a:lstStyle/>
          <a:p>
            <a:pPr marL="273747" indent="-273747" defTabSz="933004">
              <a:defRPr/>
            </a:pPr>
            <a:r>
              <a:rPr lang="ja-JP" altLang="en-US"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他の領域は、領域ごとの</a:t>
            </a:r>
            <a:r>
              <a:rPr lang="en-US" altLang="ja-JP"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aggregator</a:t>
            </a:r>
            <a:r>
              <a:rPr lang="ja-JP" altLang="en-US"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（候補）との協力関係により連携拡張</a:t>
            </a:r>
            <a:endParaRPr lang="en-US" altLang="ja-JP"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endParaRPr>
          </a:p>
          <a:p>
            <a:pPr marL="273747" indent="-273747" defTabSz="933004">
              <a:defRPr/>
            </a:pPr>
            <a:r>
              <a:rPr lang="ja-JP" altLang="en-US"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公共図書館は、</a:t>
            </a:r>
            <a:r>
              <a:rPr lang="en-US" altLang="ja-JP"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NDL</a:t>
            </a:r>
            <a:r>
              <a:rPr lang="ja-JP" altLang="en-US"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が直接連携</a:t>
            </a:r>
          </a:p>
          <a:p>
            <a:pPr marL="273747" indent="-273747" defTabSz="933004">
              <a:defRPr/>
            </a:pPr>
            <a:endParaRPr lang="ja-JP" altLang="en-US"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endParaRPr>
          </a:p>
          <a:p>
            <a:pPr marL="273747" indent="-273747" defTabSz="933004">
              <a:defRPr/>
            </a:pPr>
            <a:endParaRPr lang="en-US" altLang="ja-JP" dirty="0" smtClean="0"/>
          </a:p>
        </p:txBody>
      </p:sp>
    </p:spTree>
    <p:extLst>
      <p:ext uri="{BB962C8B-B14F-4D97-AF65-F5344CB8AC3E}">
        <p14:creationId xmlns:p14="http://schemas.microsoft.com/office/powerpoint/2010/main" val="57467932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アグリゲータのメタデータを集約し、様々な機関へ</a:t>
            </a:r>
            <a:r>
              <a:rPr kumimoji="1" lang="en-US" altLang="ja-JP" dirty="0" smtClean="0"/>
              <a:t>API</a:t>
            </a:r>
            <a:r>
              <a:rPr kumimoji="1" lang="ja-JP" altLang="en-US" dirty="0" smtClean="0"/>
              <a:t>により提供。</a:t>
            </a:r>
            <a:r>
              <a:rPr kumimoji="1" lang="en-US" altLang="ja-JP" dirty="0" smtClean="0"/>
              <a:t>NDL</a:t>
            </a:r>
            <a:r>
              <a:rPr kumimoji="1" lang="ja-JP" altLang="en-US" dirty="0" smtClean="0"/>
              <a:t>サーチはハブ的な役割。</a:t>
            </a:r>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77</a:t>
            </a:fld>
            <a:endParaRPr kumimoji="1" lang="ja-JP" altLang="en-US"/>
          </a:p>
        </p:txBody>
      </p:sp>
    </p:spTree>
    <p:extLst>
      <p:ext uri="{BB962C8B-B14F-4D97-AF65-F5344CB8AC3E}">
        <p14:creationId xmlns:p14="http://schemas.microsoft.com/office/powerpoint/2010/main" val="410541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出版情報を含めた統合検索（現状）</a:t>
            </a:r>
            <a:endParaRPr kumimoji="1" lang="en-US" altLang="ja-JP" dirty="0" smtClean="0"/>
          </a:p>
          <a:p>
            <a:r>
              <a:rPr kumimoji="1" lang="ja-JP" altLang="en-US" dirty="0" smtClean="0"/>
              <a:t>青がメタデータを収集もしくは横断検索で統合検索</a:t>
            </a:r>
            <a:endParaRPr kumimoji="1" lang="en-US" altLang="ja-JP" dirty="0" smtClean="0"/>
          </a:p>
          <a:p>
            <a:r>
              <a:rPr kumimoji="1" lang="ja-JP" altLang="en-US" dirty="0" smtClean="0"/>
              <a:t>オレンジが、リンクリゾルバで、検索結果から入手先へのナビゲーション</a:t>
            </a:r>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78</a:t>
            </a:fld>
            <a:endParaRPr kumimoji="1" lang="ja-JP" altLang="en-US"/>
          </a:p>
        </p:txBody>
      </p:sp>
    </p:spTree>
    <p:extLst>
      <p:ext uri="{BB962C8B-B14F-4D97-AF65-F5344CB8AC3E}">
        <p14:creationId xmlns:p14="http://schemas.microsoft.com/office/powerpoint/2010/main" val="225951591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solidFill>
                  <a:prstClr val="black"/>
                </a:solidFill>
              </a:rPr>
              <a:t>出版界</a:t>
            </a:r>
          </a:p>
          <a:p>
            <a:r>
              <a:rPr lang="ja-JP" altLang="en-US" dirty="0" smtClean="0">
                <a:solidFill>
                  <a:prstClr val="black"/>
                </a:solidFill>
              </a:rPr>
              <a:t>版元ドットコムはこれからの出版関連情報提供の先行事例</a:t>
            </a:r>
          </a:p>
          <a:p>
            <a:r>
              <a:rPr lang="ja-JP" altLang="en-US" dirty="0" smtClean="0">
                <a:solidFill>
                  <a:prstClr val="black"/>
                </a:solidFill>
              </a:rPr>
              <a:t>出版界内での情報の共有の仕組みと、図書館等の他の仕組みとの具体的な連携を調整する時期に来ている</a:t>
            </a:r>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79</a:t>
            </a:fld>
            <a:endParaRPr kumimoji="1" lang="ja-JP" altLang="en-US"/>
          </a:p>
        </p:txBody>
      </p:sp>
    </p:spTree>
    <p:extLst>
      <p:ext uri="{BB962C8B-B14F-4D97-AF65-F5344CB8AC3E}">
        <p14:creationId xmlns:p14="http://schemas.microsoft.com/office/powerpoint/2010/main" val="86162782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アグリゲータのメタデータを集約し、様々な機関へ</a:t>
            </a:r>
            <a:r>
              <a:rPr kumimoji="1" lang="en-US" altLang="ja-JP" dirty="0" smtClean="0"/>
              <a:t>API</a:t>
            </a:r>
            <a:r>
              <a:rPr kumimoji="1" lang="ja-JP" altLang="en-US" dirty="0" smtClean="0"/>
              <a:t>により提供。</a:t>
            </a:r>
            <a:r>
              <a:rPr kumimoji="1" lang="en-US" altLang="ja-JP" dirty="0" smtClean="0"/>
              <a:t>NDL</a:t>
            </a:r>
            <a:r>
              <a:rPr kumimoji="1" lang="ja-JP" altLang="en-US" dirty="0" smtClean="0"/>
              <a:t>サーチはハブ的な役割。</a:t>
            </a:r>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80</a:t>
            </a:fld>
            <a:endParaRPr kumimoji="1" lang="ja-JP" altLang="en-US"/>
          </a:p>
        </p:txBody>
      </p:sp>
    </p:spTree>
    <p:extLst>
      <p:ext uri="{BB962C8B-B14F-4D97-AF65-F5344CB8AC3E}">
        <p14:creationId xmlns:p14="http://schemas.microsoft.com/office/powerpoint/2010/main" val="1809875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電子図書館サービスという言葉？</a:t>
            </a:r>
          </a:p>
          <a:p>
            <a:r>
              <a:rPr lang="en-US" altLang="ja-JP" dirty="0" smtClean="0"/>
              <a:t>NDL</a:t>
            </a:r>
            <a:r>
              <a:rPr lang="ja-JP" altLang="en-US" dirty="0" smtClean="0"/>
              <a:t>と出版界では、異なった意味に使われてるような気がするので、これからの話しの中で、混同されないように。</a:t>
            </a:r>
          </a:p>
          <a:p>
            <a:r>
              <a:rPr lang="ja-JP" altLang="en-US" dirty="0" smtClean="0"/>
              <a:t>～～～</a:t>
            </a:r>
          </a:p>
          <a:p>
            <a:r>
              <a:rPr lang="ja-JP" altLang="en-US" dirty="0" smtClean="0"/>
              <a:t>■電子図書館基本構想</a:t>
            </a:r>
          </a:p>
          <a:p>
            <a:r>
              <a:rPr lang="ja-JP" altLang="en-US" dirty="0" smtClean="0"/>
              <a:t>地球上に広く分散して個々に収集・蓄積されている知的資源を、空間的・時間的制約を越えてアクセス可能とする環境</a:t>
            </a:r>
          </a:p>
          <a:p>
            <a:r>
              <a:rPr lang="ja-JP" altLang="en-US" dirty="0" smtClean="0"/>
              <a:t>あらゆる知的財産を、文化的資源として収集し、長期保存し、将来にわたって利用を保証する</a:t>
            </a:r>
          </a:p>
          <a:p>
            <a:r>
              <a:rPr lang="ja-JP" altLang="en-US" dirty="0" smtClean="0"/>
              <a:t>■</a:t>
            </a:r>
            <a:r>
              <a:rPr lang="en-US" altLang="ja-JP" dirty="0" smtClean="0"/>
              <a:t>NDL</a:t>
            </a:r>
          </a:p>
          <a:p>
            <a:r>
              <a:rPr lang="ja-JP" altLang="en-US" dirty="0" smtClean="0"/>
              <a:t>電子図書館サービスは、</a:t>
            </a:r>
            <a:r>
              <a:rPr lang="en-US" altLang="ja-JP" dirty="0" smtClean="0"/>
              <a:t>NDL</a:t>
            </a:r>
            <a:r>
              <a:rPr lang="ja-JP" altLang="en-US" dirty="0" err="1" smtClean="0"/>
              <a:t>が保</a:t>
            </a:r>
            <a:r>
              <a:rPr lang="ja-JP" altLang="en-US" dirty="0" smtClean="0"/>
              <a:t>有する電子化された出版物等を、国民に提供するサービス</a:t>
            </a:r>
          </a:p>
          <a:p>
            <a:r>
              <a:rPr lang="ja-JP" altLang="en-US" dirty="0" smtClean="0"/>
              <a:t>電子化された出版物を含めて、デジタルコンテンツをアーカイブして、利用者に提供する⇒デジタルアーカイブ⇒図書館に限らず情報保有機関を含めて、「ナショナルアーカイブ」</a:t>
            </a:r>
          </a:p>
          <a:p>
            <a:r>
              <a:rPr lang="ja-JP" altLang="en-US" dirty="0" smtClean="0"/>
              <a:t>■出版界</a:t>
            </a:r>
          </a:p>
          <a:p>
            <a:r>
              <a:rPr lang="ja-JP" altLang="en-US" dirty="0" smtClean="0"/>
              <a:t>電子図書館サービスは、冊子体等の出版物の提供サービスに対比して「電子化された出版物」を公共図書館に提供するサービス？⇒図書館向け電子書籍配信サービスでは？</a:t>
            </a:r>
          </a:p>
          <a:p>
            <a:r>
              <a:rPr lang="ja-JP" altLang="en-US" dirty="0" smtClean="0"/>
              <a:t>公共図書館は、「図書館向け電子書籍配信サービス」を利用して国民に提供する</a:t>
            </a:r>
          </a:p>
          <a:p>
            <a:r>
              <a:rPr lang="ja-JP" altLang="en-US" dirty="0" smtClean="0"/>
              <a:t>電子書籍配信サイトから、電子書籍を図書館に提供するサービス</a:t>
            </a:r>
          </a:p>
          <a:p>
            <a:r>
              <a:rPr lang="ja-JP" altLang="en-US" dirty="0" smtClean="0"/>
              <a:t>将来にわたって保存する機能をサービスとしていない？</a:t>
            </a:r>
          </a:p>
          <a:p>
            <a:r>
              <a:rPr lang="ja-JP" altLang="en-US" dirty="0" smtClean="0"/>
              <a:t>■図書館界</a:t>
            </a:r>
          </a:p>
          <a:p>
            <a:r>
              <a:rPr lang="ja-JP" altLang="en-US" dirty="0" smtClean="0"/>
              <a:t>出版界が提供する電子書籍を利用するサービス？</a:t>
            </a:r>
          </a:p>
          <a:p>
            <a:endParaRPr lang="ja-JP" altLang="en-US" dirty="0" smtClean="0"/>
          </a:p>
          <a:p>
            <a:endParaRPr lang="ja-JP" altLang="en-US" dirty="0" smtClean="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8</a:t>
            </a:fld>
            <a:endParaRPr kumimoji="1" lang="ja-JP" altLang="en-US"/>
          </a:p>
        </p:txBody>
      </p:sp>
    </p:spTree>
    <p:extLst>
      <p:ext uri="{BB962C8B-B14F-4D97-AF65-F5344CB8AC3E}">
        <p14:creationId xmlns:p14="http://schemas.microsoft.com/office/powerpoint/2010/main" val="100955166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ja-JP" altLang="en-US" b="0" dirty="0" smtClean="0">
                <a:solidFill>
                  <a:prstClr val="black"/>
                </a:solidFill>
                <a:latin typeface="Calibri" pitchFamily="34" charset="0"/>
              </a:rPr>
              <a:t>ディジタル時代の図書館と出版社・読者　長尾前館長資料にコメント（私見）</a:t>
            </a:r>
            <a:endParaRPr lang="en-US" altLang="ja-JP" b="0" dirty="0" smtClean="0">
              <a:solidFill>
                <a:prstClr val="black"/>
              </a:solidFill>
              <a:latin typeface="Calibri" pitchFamily="34" charset="0"/>
            </a:endParaRPr>
          </a:p>
          <a:p>
            <a:pPr eaLnBrk="1" hangingPunct="1"/>
            <a:endParaRPr lang="en-US" altLang="ja-JP" b="0" dirty="0" smtClean="0">
              <a:solidFill>
                <a:prstClr val="black"/>
              </a:solidFill>
              <a:latin typeface="Calibri" pitchFamily="34" charset="0"/>
            </a:endParaRPr>
          </a:p>
          <a:p>
            <a:pPr eaLnBrk="1" hangingPunct="1"/>
            <a:r>
              <a:rPr lang="ja-JP" altLang="en-US" b="0" dirty="0" smtClean="0">
                <a:solidFill>
                  <a:prstClr val="black"/>
                </a:solidFill>
                <a:latin typeface="Calibri" pitchFamily="34" charset="0"/>
              </a:rPr>
              <a:t>これに今進めている</a:t>
            </a:r>
            <a:r>
              <a:rPr lang="en-US" altLang="ja-JP" b="0" dirty="0" smtClean="0">
                <a:solidFill>
                  <a:prstClr val="black"/>
                </a:solidFill>
                <a:latin typeface="Calibri" pitchFamily="34" charset="0"/>
              </a:rPr>
              <a:t>NDL</a:t>
            </a:r>
            <a:r>
              <a:rPr lang="ja-JP" altLang="en-US" b="0" dirty="0" smtClean="0">
                <a:solidFill>
                  <a:prstClr val="black"/>
                </a:solidFill>
                <a:latin typeface="Calibri" pitchFamily="34" charset="0"/>
              </a:rPr>
              <a:t>等の事業をマッピングしてみた</a:t>
            </a:r>
            <a:endParaRPr lang="en-US" altLang="ja-JP" b="0" dirty="0" smtClean="0">
              <a:solidFill>
                <a:prstClr val="black"/>
              </a:solidFill>
              <a:latin typeface="Calibri" pitchFamily="34" charset="0"/>
            </a:endParaRPr>
          </a:p>
          <a:p>
            <a:pPr eaLnBrk="1" hangingPunct="1"/>
            <a:r>
              <a:rPr lang="ja-JP" altLang="en-US" b="0" dirty="0" smtClean="0">
                <a:solidFill>
                  <a:prstClr val="black"/>
                </a:solidFill>
                <a:latin typeface="Calibri" pitchFamily="34" charset="0"/>
              </a:rPr>
              <a:t>ほとんどが、はまる</a:t>
            </a:r>
          </a:p>
          <a:p>
            <a:pPr eaLnBrk="1" hangingPunct="1">
              <a:spcBef>
                <a:spcPct val="0"/>
              </a:spcBef>
            </a:pPr>
            <a:endParaRPr lang="ja-JP" altLang="en-US" b="0" dirty="0" smtClean="0"/>
          </a:p>
        </p:txBody>
      </p:sp>
      <p:sp>
        <p:nvSpPr>
          <p:cNvPr id="71684" name="スライド番号プレースホルダ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EA9C924-45B3-4818-9B4F-6522EAAB052F}" type="slidenum">
              <a:rPr lang="ja-JP" altLang="en-US" smtClean="0">
                <a:solidFill>
                  <a:prstClr val="black"/>
                </a:solidFill>
              </a:rPr>
              <a:pPr fontAlgn="base">
                <a:spcBef>
                  <a:spcPct val="0"/>
                </a:spcBef>
                <a:spcAft>
                  <a:spcPct val="0"/>
                </a:spcAft>
                <a:defRPr/>
              </a:pPr>
              <a:t>81</a:t>
            </a:fld>
            <a:endParaRPr lang="ja-JP" altLang="en-US" smtClean="0">
              <a:solidFill>
                <a:prstClr val="black"/>
              </a:solidFill>
            </a:endParaRPr>
          </a:p>
        </p:txBody>
      </p:sp>
      <p:sp>
        <p:nvSpPr>
          <p:cNvPr id="71685" name="ヘッダー プレースホルダ 4"/>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ja-JP" smtClean="0">
                <a:solidFill>
                  <a:prstClr val="black"/>
                </a:solidFill>
              </a:rPr>
              <a:t>Through knowledge we prosper</a:t>
            </a:r>
            <a:endParaRPr lang="ja-JP" altLang="en-US" smtClean="0">
              <a:solidFill>
                <a:prstClr val="black"/>
              </a:solidFill>
            </a:endParaRPr>
          </a:p>
        </p:txBody>
      </p:sp>
    </p:spTree>
    <p:extLst>
      <p:ext uri="{BB962C8B-B14F-4D97-AF65-F5344CB8AC3E}">
        <p14:creationId xmlns:p14="http://schemas.microsoft.com/office/powerpoint/2010/main" val="160144048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solidFill>
                  <a:srgbClr val="FF0000"/>
                </a:solidFill>
                <a:latin typeface="HG丸ｺﾞｼｯｸM-PRO" panose="020F0600000000000000" pitchFamily="50" charset="-128"/>
                <a:ea typeface="HG丸ｺﾞｼｯｸM-PRO" panose="020F0600000000000000" pitchFamily="50" charset="-128"/>
              </a:rPr>
              <a:t>これは電子書籍分野での必要な機能を</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5</a:t>
            </a:r>
            <a:r>
              <a:rPr lang="ja-JP" altLang="en-US" dirty="0" err="1" smtClean="0">
                <a:solidFill>
                  <a:srgbClr val="FF0000"/>
                </a:solidFill>
                <a:latin typeface="HG丸ｺﾞｼｯｸM-PRO" panose="020F0600000000000000" pitchFamily="50" charset="-128"/>
                <a:ea typeface="HG丸ｺﾞｼｯｸM-PRO" panose="020F0600000000000000" pitchFamily="50" charset="-128"/>
              </a:rPr>
              <a:t>つに</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分解。それぞれ、出版界と図書館界の役割分担を例示。</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以前、長尾構想として示された内容と酷似。</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電子書籍議連に提示。</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lang="ja-JP" altLang="en-US">
              <a:solidFill>
                <a:prstClr val="black"/>
              </a:solidFill>
            </a:endParaRPr>
          </a:p>
        </p:txBody>
      </p:sp>
      <p:sp>
        <p:nvSpPr>
          <p:cNvPr id="5" name="スライド番号プレースホルダー 4"/>
          <p:cNvSpPr>
            <a:spLocks noGrp="1"/>
          </p:cNvSpPr>
          <p:nvPr>
            <p:ph type="sldNum" sz="quarter" idx="11"/>
          </p:nvPr>
        </p:nvSpPr>
        <p:spPr/>
        <p:txBody>
          <a:bodyPr/>
          <a:lstStyle/>
          <a:p>
            <a:fld id="{60790FB4-0543-431D-8F54-D4E71C5D568C}" type="slidenum">
              <a:rPr lang="ja-JP" altLang="en-US" smtClean="0">
                <a:solidFill>
                  <a:prstClr val="black"/>
                </a:solidFill>
              </a:rPr>
              <a:pPr/>
              <a:t>82</a:t>
            </a:fld>
            <a:endParaRPr lang="ja-JP" altLang="en-US">
              <a:solidFill>
                <a:prstClr val="black"/>
              </a:solidFill>
            </a:endParaRPr>
          </a:p>
        </p:txBody>
      </p:sp>
    </p:spTree>
    <p:extLst>
      <p:ext uri="{BB962C8B-B14F-4D97-AF65-F5344CB8AC3E}">
        <p14:creationId xmlns:p14="http://schemas.microsoft.com/office/powerpoint/2010/main" val="289787838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solidFill>
                  <a:srgbClr val="FF0000"/>
                </a:solidFill>
                <a:latin typeface="HG丸ｺﾞｼｯｸM-PRO" panose="020F0600000000000000" pitchFamily="50" charset="-128"/>
                <a:ea typeface="HG丸ｺﾞｼｯｸM-PRO" panose="020F0600000000000000" pitchFamily="50" charset="-128"/>
              </a:rPr>
              <a:t>これは電子書籍分野での必要な機能を</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5</a:t>
            </a:r>
            <a:r>
              <a:rPr lang="ja-JP" altLang="en-US" dirty="0" err="1" smtClean="0">
                <a:solidFill>
                  <a:srgbClr val="FF0000"/>
                </a:solidFill>
                <a:latin typeface="HG丸ｺﾞｼｯｸM-PRO" panose="020F0600000000000000" pitchFamily="50" charset="-128"/>
                <a:ea typeface="HG丸ｺﾞｼｯｸM-PRO" panose="020F0600000000000000" pitchFamily="50" charset="-128"/>
              </a:rPr>
              <a:t>つに</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分解。</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議員、財務省等に提示した図の元となった、出版界と図書館界の役割分担を情報と機能をデータフロー図的に表現したもの。システム屋的にはわかりやすい。</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以前、長尾構想として示された内容と酷似。</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b="1" dirty="0" smtClean="0">
                <a:solidFill>
                  <a:srgbClr val="FF0000"/>
                </a:solidFill>
                <a:latin typeface="HG丸ｺﾞｼｯｸM-PRO" panose="020F0600000000000000" pitchFamily="50" charset="-128"/>
                <a:ea typeface="HG丸ｺﾞｼｯｸM-PRO" panose="020F0600000000000000" pitchFamily="50" charset="-128"/>
              </a:rPr>
              <a:t>商用コンテンツは電子書籍サイトから提供</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。電子書籍サイトが</a:t>
            </a:r>
            <a:r>
              <a:rPr lang="ja-JP" altLang="en-US" b="1" dirty="0" smtClean="0">
                <a:solidFill>
                  <a:srgbClr val="FF0000"/>
                </a:solidFill>
                <a:latin typeface="HG丸ｺﾞｼｯｸM-PRO" panose="020F0600000000000000" pitchFamily="50" charset="-128"/>
                <a:ea typeface="HG丸ｺﾞｼｯｸM-PRO" panose="020F0600000000000000" pitchFamily="50" charset="-128"/>
              </a:rPr>
              <a:t>アーカイブを保持できない場合、</a:t>
            </a:r>
            <a:r>
              <a:rPr lang="en-US" altLang="ja-JP" b="1" dirty="0" smtClean="0">
                <a:solidFill>
                  <a:srgbClr val="FF0000"/>
                </a:solidFill>
                <a:latin typeface="HG丸ｺﾞｼｯｸM-PRO" panose="020F0600000000000000" pitchFamily="50" charset="-128"/>
                <a:ea typeface="HG丸ｺﾞｼｯｸM-PRO" panose="020F0600000000000000" pitchFamily="50" charset="-128"/>
              </a:rPr>
              <a:t>NDL</a:t>
            </a:r>
            <a:r>
              <a:rPr lang="ja-JP" altLang="en-US" b="1" dirty="0" smtClean="0">
                <a:solidFill>
                  <a:srgbClr val="FF0000"/>
                </a:solidFill>
                <a:latin typeface="HG丸ｺﾞｼｯｸM-PRO" panose="020F0600000000000000" pitchFamily="50" charset="-128"/>
                <a:ea typeface="HG丸ｺﾞｼｯｸM-PRO" panose="020F0600000000000000" pitchFamily="50" charset="-128"/>
              </a:rPr>
              <a:t>の恒久保存用アーカイブを利用して電子書籍サイトから提供</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この構想は、</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NDL</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内有志での検討をまとめたもの。館内オーソライズに至っていないが、考え方は議員、財務省等に提示。</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電子書籍に関するナショナルアーカイブ</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は</a:t>
            </a:r>
            <a:r>
              <a:rPr lang="ja-JP" altLang="ja-JP" dirty="0">
                <a:solidFill>
                  <a:srgbClr val="FF0000"/>
                </a:solidFill>
                <a:latin typeface="HG丸ｺﾞｼｯｸM-PRO" panose="020F0600000000000000" pitchFamily="50" charset="-128"/>
                <a:ea typeface="HG丸ｺﾞｼｯｸM-PRO" panose="020F0600000000000000" pitchFamily="50" charset="-128"/>
              </a:rPr>
              <a:t>、コンテンツの生成機能、収集・一時保管機能、保存機能、権利情報・管理情報の収集・管理機能、配信・流通機能の</a:t>
            </a:r>
            <a:r>
              <a:rPr lang="en-US" altLang="ja-JP" dirty="0">
                <a:solidFill>
                  <a:srgbClr val="FF0000"/>
                </a:solidFill>
                <a:latin typeface="HG丸ｺﾞｼｯｸM-PRO" panose="020F0600000000000000" pitchFamily="50" charset="-128"/>
                <a:ea typeface="HG丸ｺﾞｼｯｸM-PRO" panose="020F0600000000000000" pitchFamily="50" charset="-128"/>
              </a:rPr>
              <a:t>5</a:t>
            </a:r>
            <a:r>
              <a:rPr lang="ja-JP" altLang="ja-JP" dirty="0" err="1">
                <a:solidFill>
                  <a:srgbClr val="FF0000"/>
                </a:solidFill>
                <a:latin typeface="HG丸ｺﾞｼｯｸM-PRO" panose="020F0600000000000000" pitchFamily="50" charset="-128"/>
                <a:ea typeface="HG丸ｺﾞｼｯｸM-PRO" panose="020F0600000000000000" pitchFamily="50" charset="-128"/>
              </a:rPr>
              <a:t>つの</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機能</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を想定する</a:t>
            </a:r>
            <a:r>
              <a:rPr lang="ja-JP" altLang="ja-JP" dirty="0" smtClean="0">
                <a:latin typeface="HG丸ｺﾞｼｯｸM-PRO" panose="020F0600000000000000" pitchFamily="50" charset="-128"/>
                <a:ea typeface="HG丸ｺﾞｼｯｸM-PRO" panose="020F0600000000000000" pitchFamily="50" charset="-128"/>
              </a:rPr>
              <a:t>（</a:t>
            </a:r>
            <a:r>
              <a:rPr lang="ja-JP" altLang="ja-JP" dirty="0">
                <a:latin typeface="HG丸ｺﾞｼｯｸM-PRO" panose="020F0600000000000000" pitchFamily="50" charset="-128"/>
                <a:ea typeface="HG丸ｺﾞｼｯｸM-PRO" panose="020F0600000000000000" pitchFamily="50" charset="-128"/>
              </a:rPr>
              <a:t>図</a:t>
            </a:r>
            <a:r>
              <a:rPr lang="en-US" altLang="ja-JP" dirty="0">
                <a:latin typeface="HG丸ｺﾞｼｯｸM-PRO" panose="020F0600000000000000" pitchFamily="50" charset="-128"/>
                <a:ea typeface="HG丸ｺﾞｼｯｸM-PRO" panose="020F0600000000000000" pitchFamily="50" charset="-128"/>
              </a:rPr>
              <a:t>1</a:t>
            </a:r>
            <a:r>
              <a:rPr lang="ja-JP" altLang="ja-JP" dirty="0">
                <a:latin typeface="HG丸ｺﾞｼｯｸM-PRO" panose="020F0600000000000000" pitchFamily="50" charset="-128"/>
                <a:ea typeface="HG丸ｺﾞｼｯｸM-PRO" panose="020F0600000000000000" pitchFamily="50" charset="-128"/>
              </a:rPr>
              <a:t>）。</a:t>
            </a:r>
          </a:p>
          <a:p>
            <a:r>
              <a:rPr lang="ja-JP" altLang="ja-JP" dirty="0">
                <a:latin typeface="HG丸ｺﾞｼｯｸM-PRO" panose="020F0600000000000000" pitchFamily="50" charset="-128"/>
                <a:ea typeface="HG丸ｺﾞｼｯｸM-PRO" panose="020F0600000000000000" pitchFamily="50" charset="-128"/>
              </a:rPr>
              <a:t>　コンテンツの創出から収集・保存、配信・流通に至る全体の流れを一元的に集約するため</a:t>
            </a:r>
            <a:r>
              <a:rPr lang="ja-JP" altLang="ja-JP" dirty="0" smtClean="0">
                <a:latin typeface="HG丸ｺﾞｼｯｸM-PRO" panose="020F0600000000000000" pitchFamily="50" charset="-128"/>
                <a:ea typeface="HG丸ｺﾞｼｯｸM-PRO" panose="020F0600000000000000" pitchFamily="50" charset="-128"/>
              </a:rPr>
              <a:t>、</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恒久保存のアーカイブと共に、ナショナルアーカイブ</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全体</a:t>
            </a:r>
            <a:r>
              <a:rPr lang="ja-JP" altLang="ja-JP" dirty="0">
                <a:solidFill>
                  <a:srgbClr val="FF0000"/>
                </a:solidFill>
                <a:latin typeface="HG丸ｺﾞｼｯｸM-PRO" panose="020F0600000000000000" pitchFamily="50" charset="-128"/>
                <a:ea typeface="HG丸ｺﾞｼｯｸM-PRO" panose="020F0600000000000000" pitchFamily="50" charset="-128"/>
              </a:rPr>
              <a:t>のメタデータを集約するデータベース</a:t>
            </a:r>
            <a:r>
              <a:rPr lang="ja-JP" altLang="ja-JP" dirty="0">
                <a:latin typeface="HG丸ｺﾞｼｯｸM-PRO" panose="020F0600000000000000" pitchFamily="50" charset="-128"/>
                <a:ea typeface="HG丸ｺﾞｼｯｸM-PRO" panose="020F0600000000000000" pitchFamily="50" charset="-128"/>
              </a:rPr>
              <a:t>（以下、「中央データベース」という。）においては、多様な主体が多様なデータを扱えるよう、柔軟かつ多層的なデータ構造を実現する。具体的には、</a:t>
            </a:r>
            <a:r>
              <a:rPr lang="ja-JP" altLang="ja-JP" dirty="0">
                <a:solidFill>
                  <a:srgbClr val="FF0000"/>
                </a:solidFill>
                <a:latin typeface="HG丸ｺﾞｼｯｸM-PRO" panose="020F0600000000000000" pitchFamily="50" charset="-128"/>
                <a:ea typeface="HG丸ｺﾞｼｯｸM-PRO" panose="020F0600000000000000" pitchFamily="50" charset="-128"/>
              </a:rPr>
              <a:t>著作物・著作者・出版者等の書誌情報、販売データ・販売者・所蔵機関等の所蔵情報、目次・索引・シソーラス等の情報探索情報等の多様なデータを一元的に管理可能な仕組みと</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する</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endParaRPr kumimoji="1" lang="en-US" altLang="ja-JP" dirty="0">
              <a:latin typeface="HG丸ｺﾞｼｯｸM-PRO" panose="020F0600000000000000" pitchFamily="50" charset="-128"/>
              <a:ea typeface="HG丸ｺﾞｼｯｸM-PRO" panose="020F0600000000000000" pitchFamily="50" charset="-128"/>
            </a:endParaRPr>
          </a:p>
          <a:p>
            <a:r>
              <a:rPr lang="ja-JP" altLang="en-US" dirty="0" smtClean="0">
                <a:latin typeface="HG丸ｺﾞｼｯｸM-PRO" panose="020F0600000000000000" pitchFamily="50" charset="-128"/>
                <a:ea typeface="HG丸ｺﾞｼｯｸM-PRO" panose="020F0600000000000000" pitchFamily="50" charset="-128"/>
              </a:rPr>
              <a:t>出版界と</a:t>
            </a:r>
            <a:r>
              <a:rPr lang="en-US" altLang="ja-JP" dirty="0" smtClean="0">
                <a:latin typeface="HG丸ｺﾞｼｯｸM-PRO" panose="020F0600000000000000" pitchFamily="50" charset="-128"/>
                <a:ea typeface="HG丸ｺﾞｼｯｸM-PRO" panose="020F0600000000000000" pitchFamily="50" charset="-128"/>
              </a:rPr>
              <a:t>NDL</a:t>
            </a:r>
            <a:r>
              <a:rPr lang="ja-JP" altLang="en-US" dirty="0" smtClean="0">
                <a:latin typeface="HG丸ｺﾞｼｯｸM-PRO" panose="020F0600000000000000" pitchFamily="50" charset="-128"/>
                <a:ea typeface="HG丸ｺﾞｼｯｸM-PRO" panose="020F0600000000000000" pitchFamily="50" charset="-128"/>
              </a:rPr>
              <a:t>の役割分担</a:t>
            </a:r>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83</a:t>
            </a:fld>
            <a:endParaRPr kumimoji="1" lang="ja-JP" altLang="en-US"/>
          </a:p>
        </p:txBody>
      </p:sp>
    </p:spTree>
    <p:extLst>
      <p:ext uri="{BB962C8B-B14F-4D97-AF65-F5344CB8AC3E}">
        <p14:creationId xmlns:p14="http://schemas.microsoft.com/office/powerpoint/2010/main" val="285906790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■出版界</a:t>
            </a:r>
          </a:p>
          <a:p>
            <a:r>
              <a:rPr kumimoji="1" lang="ja-JP" altLang="en-US" dirty="0" smtClean="0"/>
              <a:t>電子書籍化</a:t>
            </a:r>
          </a:p>
          <a:p>
            <a:r>
              <a:rPr kumimoji="1" lang="ja-JP" altLang="en-US" dirty="0" smtClean="0"/>
              <a:t>テキスト化</a:t>
            </a:r>
          </a:p>
          <a:p>
            <a:r>
              <a:rPr kumimoji="1" lang="en-US" altLang="ja-JP" dirty="0" smtClean="0"/>
              <a:t>EPUB</a:t>
            </a:r>
            <a:r>
              <a:rPr kumimoji="1" lang="ja-JP" altLang="en-US" dirty="0" smtClean="0"/>
              <a:t>化</a:t>
            </a:r>
          </a:p>
          <a:p>
            <a:r>
              <a:rPr kumimoji="1" lang="ja-JP" altLang="en-US" dirty="0" smtClean="0"/>
              <a:t>■</a:t>
            </a:r>
            <a:r>
              <a:rPr kumimoji="1" lang="en-US" altLang="ja-JP" dirty="0" smtClean="0"/>
              <a:t>NDL</a:t>
            </a:r>
          </a:p>
          <a:p>
            <a:r>
              <a:rPr kumimoji="1" lang="ja-JP" altLang="en-US" dirty="0" smtClean="0"/>
              <a:t>保存のためのデジタル化</a:t>
            </a:r>
          </a:p>
          <a:p>
            <a:r>
              <a:rPr kumimoji="1" lang="ja-JP" altLang="en-US" dirty="0" smtClean="0"/>
              <a:t>現在はイメージ化</a:t>
            </a:r>
          </a:p>
          <a:p>
            <a:r>
              <a:rPr kumimoji="1" lang="ja-JP" altLang="en-US" dirty="0" smtClean="0"/>
              <a:t>今後は検索のためのテキスト化</a:t>
            </a:r>
          </a:p>
          <a:p>
            <a:r>
              <a:rPr kumimoji="1" lang="ja-JP" altLang="en-US" dirty="0" smtClean="0"/>
              <a:t>■図書館</a:t>
            </a:r>
          </a:p>
          <a:p>
            <a:r>
              <a:rPr kumimoji="1" lang="ja-JP" altLang="en-US" dirty="0" smtClean="0"/>
              <a:t>郷土資料のデジタル化</a:t>
            </a:r>
          </a:p>
          <a:p>
            <a:r>
              <a:rPr kumimoji="1" lang="ja-JP" altLang="en-US" dirty="0" smtClean="0"/>
              <a:t>■連携</a:t>
            </a:r>
          </a:p>
          <a:p>
            <a:r>
              <a:rPr kumimoji="1" lang="en-US" altLang="ja-JP" dirty="0" smtClean="0"/>
              <a:t>NDL</a:t>
            </a:r>
            <a:r>
              <a:rPr kumimoji="1" lang="ja-JP" altLang="en-US" dirty="0" smtClean="0"/>
              <a:t>イメージ化データの二次利用提供</a:t>
            </a:r>
          </a:p>
          <a:p>
            <a:r>
              <a:rPr kumimoji="1" lang="ja-JP" altLang="en-US" dirty="0" smtClean="0"/>
              <a:t>出版界での復刊のために</a:t>
            </a:r>
          </a:p>
          <a:p>
            <a:r>
              <a:rPr kumimoji="1" lang="ja-JP" altLang="en-US" dirty="0" smtClean="0"/>
              <a:t>デジタル化仕様の共通化</a:t>
            </a:r>
          </a:p>
          <a:p>
            <a:r>
              <a:rPr kumimoji="1" lang="en-US" altLang="ja-JP" dirty="0" smtClean="0"/>
              <a:t>EPUB</a:t>
            </a:r>
            <a:r>
              <a:rPr kumimoji="1" lang="ja-JP" altLang="en-US" dirty="0" smtClean="0"/>
              <a:t>仕様、画像・音声・動画仕様</a:t>
            </a:r>
          </a:p>
          <a:p>
            <a:endParaRPr kumimoji="1" lang="ja-JP" altLang="en-US" dirty="0" smtClean="0"/>
          </a:p>
          <a:p>
            <a:endParaRPr kumimoji="1" lang="ja-JP" altLang="en-US" dirty="0" smtClean="0"/>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84</a:t>
            </a:fld>
            <a:endParaRPr kumimoji="1" lang="ja-JP" altLang="en-US"/>
          </a:p>
        </p:txBody>
      </p:sp>
    </p:spTree>
    <p:extLst>
      <p:ext uri="{BB962C8B-B14F-4D97-AF65-F5344CB8AC3E}">
        <p14:creationId xmlns:p14="http://schemas.microsoft.com/office/powerpoint/2010/main" val="298004551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■電子出版支援組織</a:t>
            </a:r>
          </a:p>
          <a:p>
            <a:r>
              <a:rPr kumimoji="1" lang="ja-JP" altLang="en-US" dirty="0" smtClean="0"/>
              <a:t>販売用コンテンツの保存</a:t>
            </a:r>
          </a:p>
          <a:p>
            <a:r>
              <a:rPr kumimoji="1" lang="ja-JP" altLang="en-US" dirty="0" smtClean="0"/>
              <a:t>ビューアに依存しない</a:t>
            </a:r>
            <a:r>
              <a:rPr kumimoji="1" lang="en-US" altLang="ja-JP" dirty="0" smtClean="0"/>
              <a:t>EPUB</a:t>
            </a:r>
          </a:p>
          <a:p>
            <a:r>
              <a:rPr kumimoji="1" lang="en-US" altLang="ja-JP" dirty="0" smtClean="0"/>
              <a:t>■</a:t>
            </a:r>
            <a:r>
              <a:rPr kumimoji="1" lang="ja-JP" altLang="en-US" dirty="0" smtClean="0"/>
              <a:t>出版・権利情報管理組織</a:t>
            </a:r>
          </a:p>
          <a:p>
            <a:r>
              <a:rPr kumimoji="1" lang="ja-JP" altLang="en-US" dirty="0" smtClean="0"/>
              <a:t>出版情報</a:t>
            </a:r>
            <a:r>
              <a:rPr kumimoji="1" lang="en-US" altLang="ja-JP" dirty="0" smtClean="0"/>
              <a:t>DB</a:t>
            </a:r>
            <a:r>
              <a:rPr kumimoji="1" lang="ja-JP" altLang="en-US" dirty="0" smtClean="0"/>
              <a:t>の構築</a:t>
            </a:r>
          </a:p>
          <a:p>
            <a:r>
              <a:rPr kumimoji="1" lang="ja-JP" altLang="en-US" dirty="0" smtClean="0"/>
              <a:t>出版・出版サイト情報の提供プロトコル（</a:t>
            </a:r>
            <a:r>
              <a:rPr kumimoji="1" lang="en-US" altLang="ja-JP" dirty="0" smtClean="0"/>
              <a:t>API</a:t>
            </a:r>
            <a:r>
              <a:rPr kumimoji="1" lang="ja-JP" altLang="en-US" dirty="0" smtClean="0"/>
              <a:t>）の開放</a:t>
            </a:r>
          </a:p>
          <a:p>
            <a:r>
              <a:rPr kumimoji="1" lang="ja-JP" altLang="en-US" dirty="0" smtClean="0"/>
              <a:t>（書誌、書影、出版情報、出版サイト情報）</a:t>
            </a:r>
          </a:p>
          <a:p>
            <a:r>
              <a:rPr kumimoji="1" lang="ja-JP" altLang="en-US" dirty="0" smtClean="0"/>
              <a:t>■</a:t>
            </a:r>
            <a:r>
              <a:rPr kumimoji="1" lang="en-US" altLang="ja-JP" dirty="0" smtClean="0"/>
              <a:t>NDL</a:t>
            </a:r>
          </a:p>
          <a:p>
            <a:r>
              <a:rPr kumimoji="1" lang="ja-JP" altLang="en-US" dirty="0" smtClean="0"/>
              <a:t>全国書誌（国内出版物の総合目録）、提供元情報の作成</a:t>
            </a:r>
          </a:p>
          <a:p>
            <a:r>
              <a:rPr kumimoji="1" lang="ja-JP" altLang="en-US" dirty="0" smtClean="0"/>
              <a:t>出版情報・提供サイト情報の収集</a:t>
            </a:r>
          </a:p>
          <a:p>
            <a:r>
              <a:rPr kumimoji="1" lang="ja-JP" altLang="en-US" dirty="0" smtClean="0"/>
              <a:t>書誌作成において、出版情報の活用（私見）</a:t>
            </a:r>
          </a:p>
          <a:p>
            <a:r>
              <a:rPr kumimoji="1" lang="ja-JP" altLang="en-US" dirty="0" smtClean="0"/>
              <a:t>近刊情報、新刊情報</a:t>
            </a:r>
          </a:p>
          <a:p>
            <a:r>
              <a:rPr kumimoji="1" lang="ja-JP" altLang="en-US" dirty="0" smtClean="0"/>
              <a:t>公的機関のウェブ情報の収集の拡大</a:t>
            </a:r>
          </a:p>
          <a:p>
            <a:r>
              <a:rPr kumimoji="1" lang="ja-JP" altLang="en-US" dirty="0" smtClean="0"/>
              <a:t>民間無償オンライン資料収集の拡大</a:t>
            </a:r>
          </a:p>
          <a:p>
            <a:r>
              <a:rPr kumimoji="1" lang="ja-JP" altLang="en-US" dirty="0" smtClean="0"/>
              <a:t>民間有償オンライン資料の収集（未実施）</a:t>
            </a:r>
          </a:p>
          <a:p>
            <a:r>
              <a:rPr kumimoji="1" lang="ja-JP" altLang="en-US" dirty="0" smtClean="0"/>
              <a:t>公的機関の情報の</a:t>
            </a:r>
            <a:r>
              <a:rPr kumimoji="1" lang="en-US" altLang="ja-JP" dirty="0" smtClean="0"/>
              <a:t>Linked Open Data</a:t>
            </a:r>
            <a:r>
              <a:rPr kumimoji="1" lang="ja-JP" altLang="en-US" dirty="0" smtClean="0"/>
              <a:t>化の推進</a:t>
            </a:r>
          </a:p>
          <a:p>
            <a:r>
              <a:rPr kumimoji="1" lang="ja-JP" altLang="en-US" dirty="0" smtClean="0"/>
              <a:t>■連携</a:t>
            </a:r>
          </a:p>
          <a:p>
            <a:r>
              <a:rPr kumimoji="1" lang="ja-JP" altLang="en-US" dirty="0" smtClean="0"/>
              <a:t>メタデータ仕様の共通化、相互利用</a:t>
            </a:r>
          </a:p>
          <a:p>
            <a:r>
              <a:rPr kumimoji="1" lang="ja-JP" altLang="en-US" dirty="0" smtClean="0"/>
              <a:t>メタデータ記述要素・記述規則</a:t>
            </a:r>
          </a:p>
          <a:p>
            <a:r>
              <a:rPr kumimoji="1" lang="en-US" altLang="ja-JP" dirty="0" err="1" smtClean="0"/>
              <a:t>ONYX⇔DublinCore</a:t>
            </a:r>
            <a:r>
              <a:rPr kumimoji="1" lang="ja-JP" altLang="en-US" dirty="0" err="1" smtClean="0"/>
              <a:t>、</a:t>
            </a:r>
            <a:r>
              <a:rPr kumimoji="1" lang="en-US" altLang="ja-JP" dirty="0" smtClean="0"/>
              <a:t>MARC21</a:t>
            </a:r>
          </a:p>
          <a:p>
            <a:r>
              <a:rPr kumimoji="1" lang="ja-JP" altLang="en-US" dirty="0" smtClean="0"/>
              <a:t>有償オンライン資料の制度化（現在協議中）</a:t>
            </a: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85</a:t>
            </a:fld>
            <a:endParaRPr kumimoji="1" lang="ja-JP" altLang="en-US"/>
          </a:p>
        </p:txBody>
      </p:sp>
    </p:spTree>
    <p:extLst>
      <p:ext uri="{BB962C8B-B14F-4D97-AF65-F5344CB8AC3E}">
        <p14:creationId xmlns:p14="http://schemas.microsoft.com/office/powerpoint/2010/main" val="6817000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r>
              <a:rPr kumimoji="1" lang="en-US" altLang="ja-JP" dirty="0" smtClean="0"/>
              <a:t>NDL</a:t>
            </a:r>
          </a:p>
          <a:p>
            <a:r>
              <a:rPr kumimoji="1" lang="en-US" altLang="ja-JP" dirty="0" smtClean="0"/>
              <a:t>●</a:t>
            </a:r>
            <a:r>
              <a:rPr kumimoji="1" lang="ja-JP" altLang="en-US" dirty="0" smtClean="0"/>
              <a:t>将来に亘って利用を保証</a:t>
            </a:r>
          </a:p>
          <a:p>
            <a:r>
              <a:rPr kumimoji="1" lang="ja-JP" altLang="en-US" dirty="0" smtClean="0"/>
              <a:t>有償・無償に関わらず著作物を、文化資産としてアーカイブし、後世に残す</a:t>
            </a:r>
          </a:p>
          <a:p>
            <a:r>
              <a:rPr kumimoji="1" lang="ja-JP" altLang="en-US" dirty="0" smtClean="0"/>
              <a:t>●ダークアーカイブの役割を持つ</a:t>
            </a:r>
          </a:p>
          <a:p>
            <a:r>
              <a:rPr kumimoji="1" lang="ja-JP" altLang="en-US" dirty="0" smtClean="0"/>
              <a:t>著作権、出版権、肖像権等の権利がある著作物</a:t>
            </a:r>
          </a:p>
          <a:p>
            <a:r>
              <a:rPr kumimoji="1" lang="ja-JP" altLang="en-US" dirty="0" smtClean="0"/>
              <a:t>提供元機関が、維持・提供が困難な事態が発生した場合、提供元機関に提供</a:t>
            </a:r>
          </a:p>
          <a:p>
            <a:r>
              <a:rPr kumimoji="1" lang="ja-JP" altLang="en-US" dirty="0" smtClean="0"/>
              <a:t>■出版界</a:t>
            </a:r>
          </a:p>
          <a:p>
            <a:r>
              <a:rPr kumimoji="1" lang="ja-JP" altLang="en-US" dirty="0" smtClean="0"/>
              <a:t>電子書籍のバックアップサイトとして活用</a:t>
            </a:r>
          </a:p>
          <a:p>
            <a:r>
              <a:rPr kumimoji="1" lang="ja-JP" altLang="en-US" dirty="0" smtClean="0"/>
              <a:t>■関係機関との連携</a:t>
            </a:r>
          </a:p>
          <a:p>
            <a:r>
              <a:rPr kumimoji="1" lang="ja-JP" altLang="en-US" dirty="0" smtClean="0"/>
              <a:t>●あらゆる記憶・記録を、利活用できる形で、後世に残す</a:t>
            </a:r>
          </a:p>
          <a:p>
            <a:r>
              <a:rPr kumimoji="1" lang="ja-JP" altLang="en-US" dirty="0" smtClean="0"/>
              <a:t>出版界も含め、他の文化資源保存機関と分担して、ナショナルアーカイブを構築</a:t>
            </a:r>
          </a:p>
          <a:p>
            <a:r>
              <a:rPr kumimoji="1" lang="ja-JP" altLang="en-US" dirty="0" smtClean="0"/>
              <a:t>研究機関と連携して、長期保存技術の研究開発、実用化実証実験</a:t>
            </a:r>
          </a:p>
          <a:p>
            <a:r>
              <a:rPr kumimoji="1" lang="ja-JP" altLang="en-US" dirty="0" smtClean="0"/>
              <a:t>●アーカイブ内の情報へのアクセスのための仕様の共通化</a:t>
            </a:r>
          </a:p>
          <a:p>
            <a:endParaRPr kumimoji="1" lang="ja-JP" altLang="en-US" dirty="0" smtClean="0"/>
          </a:p>
          <a:p>
            <a:endParaRPr kumimoji="1" lang="ja-JP" altLang="en-US" dirty="0" smtClean="0"/>
          </a:p>
          <a:p>
            <a:endParaRPr kumimoji="1" lang="ja-JP" altLang="en-US" dirty="0" smtClean="0"/>
          </a:p>
          <a:p>
            <a:endParaRPr kumimoji="1" lang="ja-JP" altLang="en-US" dirty="0" smtClean="0"/>
          </a:p>
          <a:p>
            <a:endParaRPr kumimoji="1" lang="ja-JP" altLang="en-US" dirty="0" smtClean="0"/>
          </a:p>
          <a:p>
            <a:endParaRPr kumimoji="1" lang="ja-JP" altLang="en-US" dirty="0" smtClean="0"/>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86</a:t>
            </a:fld>
            <a:endParaRPr kumimoji="1" lang="ja-JP" altLang="en-US"/>
          </a:p>
        </p:txBody>
      </p:sp>
    </p:spTree>
    <p:extLst>
      <p:ext uri="{BB962C8B-B14F-4D97-AF65-F5344CB8AC3E}">
        <p14:creationId xmlns:p14="http://schemas.microsoft.com/office/powerpoint/2010/main" val="406701813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■出版界</a:t>
            </a:r>
          </a:p>
          <a:p>
            <a:r>
              <a:rPr kumimoji="1" lang="ja-JP" altLang="en-US" dirty="0" smtClean="0"/>
              <a:t>●著作物の権利情報の収集・管理・提供</a:t>
            </a:r>
          </a:p>
          <a:p>
            <a:r>
              <a:rPr kumimoji="1" lang="ja-JP" altLang="en-US" dirty="0" smtClean="0"/>
              <a:t>著作者情報の管理</a:t>
            </a:r>
          </a:p>
          <a:p>
            <a:r>
              <a:rPr kumimoji="1" lang="ja-JP" altLang="en-US" dirty="0" smtClean="0"/>
              <a:t>著作権、出版権等の権利情報</a:t>
            </a:r>
          </a:p>
          <a:p>
            <a:r>
              <a:rPr kumimoji="1" lang="ja-JP" altLang="en-US" dirty="0" smtClean="0"/>
              <a:t>●出版情報の管理</a:t>
            </a:r>
          </a:p>
          <a:p>
            <a:r>
              <a:rPr kumimoji="1" lang="ja-JP" altLang="en-US" dirty="0" smtClean="0"/>
              <a:t>基本書誌、内容紹介、著者紹介、書影、試し読み、書評リンク、重版情報、ジャンルコード、</a:t>
            </a:r>
          </a:p>
          <a:p>
            <a:r>
              <a:rPr kumimoji="1" lang="ja-JP" altLang="en-US" dirty="0" smtClean="0"/>
              <a:t>出版権登録情報</a:t>
            </a:r>
          </a:p>
          <a:p>
            <a:r>
              <a:rPr kumimoji="1" lang="ja-JP" altLang="en-US" dirty="0" smtClean="0"/>
              <a:t>著作者情報、出版社情報、</a:t>
            </a:r>
          </a:p>
          <a:p>
            <a:r>
              <a:rPr kumimoji="1" lang="ja-JP" altLang="en-US" dirty="0" smtClean="0"/>
              <a:t>著作権情報</a:t>
            </a:r>
          </a:p>
          <a:p>
            <a:r>
              <a:rPr kumimoji="1" lang="ja-JP" altLang="en-US" dirty="0" smtClean="0"/>
              <a:t>■</a:t>
            </a:r>
            <a:r>
              <a:rPr kumimoji="1" lang="en-US" altLang="ja-JP" dirty="0" smtClean="0"/>
              <a:t>NDL</a:t>
            </a:r>
          </a:p>
          <a:p>
            <a:r>
              <a:rPr kumimoji="1" lang="ja-JP" altLang="en-US" dirty="0" smtClean="0"/>
              <a:t>書誌情報、件名、</a:t>
            </a:r>
            <a:r>
              <a:rPr kumimoji="1" lang="en-US" altLang="ja-JP" dirty="0" smtClean="0"/>
              <a:t>NDC</a:t>
            </a:r>
            <a:r>
              <a:rPr kumimoji="1" lang="ja-JP" altLang="en-US" dirty="0" smtClean="0"/>
              <a:t>分類コード、著作者典拠情報の提供</a:t>
            </a:r>
          </a:p>
          <a:p>
            <a:r>
              <a:rPr kumimoji="1" lang="ja-JP" altLang="en-US" dirty="0" smtClean="0"/>
              <a:t>■連携</a:t>
            </a:r>
          </a:p>
          <a:p>
            <a:r>
              <a:rPr kumimoji="1" lang="en-US" altLang="ja-JP" dirty="0" smtClean="0"/>
              <a:t>ISBN</a:t>
            </a:r>
            <a:r>
              <a:rPr kumimoji="1" lang="ja-JP" altLang="en-US" dirty="0" err="1" smtClean="0"/>
              <a:t>、</a:t>
            </a:r>
            <a:r>
              <a:rPr kumimoji="1" lang="ja-JP" altLang="en-US" dirty="0" smtClean="0"/>
              <a:t>著者典拠</a:t>
            </a:r>
            <a:r>
              <a:rPr kumimoji="1" lang="en-US" altLang="ja-JP" dirty="0" smtClean="0"/>
              <a:t>ID</a:t>
            </a:r>
            <a:r>
              <a:rPr kumimoji="1" lang="ja-JP" altLang="en-US" dirty="0" smtClean="0"/>
              <a:t>等の永続的識別子による著作物同定</a:t>
            </a:r>
          </a:p>
          <a:p>
            <a:r>
              <a:rPr kumimoji="1" lang="ja-JP" altLang="en-US" dirty="0" smtClean="0"/>
              <a:t>著作権情報の共有（私見）</a:t>
            </a:r>
          </a:p>
          <a:p>
            <a:endParaRPr kumimoji="1" lang="ja-JP" altLang="en-US" dirty="0" smtClean="0"/>
          </a:p>
          <a:p>
            <a:endParaRPr kumimoji="1" lang="ja-JP" altLang="en-US" dirty="0" smtClean="0"/>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87</a:t>
            </a:fld>
            <a:endParaRPr kumimoji="1" lang="ja-JP" altLang="en-US"/>
          </a:p>
        </p:txBody>
      </p:sp>
    </p:spTree>
    <p:extLst>
      <p:ext uri="{BB962C8B-B14F-4D97-AF65-F5344CB8AC3E}">
        <p14:creationId xmlns:p14="http://schemas.microsoft.com/office/powerpoint/2010/main" val="325006198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■出版界</a:t>
            </a:r>
          </a:p>
          <a:p>
            <a:r>
              <a:rPr kumimoji="1" lang="ja-JP" altLang="en-US" dirty="0" smtClean="0"/>
              <a:t>各電子書籍販売サイトから、インターネット利用者へ提供</a:t>
            </a:r>
          </a:p>
          <a:p>
            <a:r>
              <a:rPr kumimoji="1" lang="ja-JP" altLang="en-US" dirty="0" smtClean="0"/>
              <a:t>商用の電子図書館サービスサイトから、公共図書館利用者へ提供</a:t>
            </a:r>
          </a:p>
          <a:p>
            <a:r>
              <a:rPr kumimoji="1" lang="ja-JP" altLang="en-US" dirty="0" smtClean="0"/>
              <a:t>■</a:t>
            </a:r>
            <a:r>
              <a:rPr kumimoji="1" lang="en-US" altLang="ja-JP" dirty="0" smtClean="0"/>
              <a:t>NDL</a:t>
            </a:r>
          </a:p>
          <a:p>
            <a:r>
              <a:rPr kumimoji="1" lang="ja-JP" altLang="en-US" dirty="0" smtClean="0"/>
              <a:t>著作権切れデジタル化資料をインターネット利用者へ提供</a:t>
            </a:r>
          </a:p>
          <a:p>
            <a:r>
              <a:rPr kumimoji="1" lang="ja-JP" altLang="en-US" dirty="0" smtClean="0"/>
              <a:t>絶版デジタル化資料を公共図書館利用者へ提供</a:t>
            </a:r>
          </a:p>
          <a:p>
            <a:r>
              <a:rPr kumimoji="1" lang="ja-JP" altLang="en-US" dirty="0" smtClean="0"/>
              <a:t>■連携</a:t>
            </a:r>
          </a:p>
          <a:p>
            <a:r>
              <a:rPr kumimoji="1" lang="ja-JP" altLang="en-US" dirty="0" smtClean="0"/>
              <a:t>利用者の閲覧環境の共通化（私見）</a:t>
            </a:r>
          </a:p>
          <a:p>
            <a:r>
              <a:rPr kumimoji="1" lang="en-US" altLang="ja-JP" dirty="0" smtClean="0"/>
              <a:t>NDL</a:t>
            </a:r>
            <a:r>
              <a:rPr kumimoji="1" lang="ja-JP" altLang="en-US" dirty="0" smtClean="0"/>
              <a:t>デジタル化資料の商用電子書籍ビューアでの閲覧</a:t>
            </a: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88</a:t>
            </a:fld>
            <a:endParaRPr kumimoji="1" lang="ja-JP" altLang="en-US"/>
          </a:p>
        </p:txBody>
      </p:sp>
    </p:spTree>
    <p:extLst>
      <p:ext uri="{BB962C8B-B14F-4D97-AF65-F5344CB8AC3E}">
        <p14:creationId xmlns:p14="http://schemas.microsoft.com/office/powerpoint/2010/main" val="201155414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■目的</a:t>
            </a:r>
          </a:p>
          <a:p>
            <a:r>
              <a:rPr kumimoji="1" lang="ja-JP" altLang="en-US" dirty="0" smtClean="0"/>
              <a:t>●全ての出版物の存在を可視化</a:t>
            </a:r>
          </a:p>
          <a:p>
            <a:r>
              <a:rPr kumimoji="1" lang="ja-JP" altLang="en-US" dirty="0" smtClean="0"/>
              <a:t>利用者に対して、所在場所に関わらず、何らかの形で入手可能な著作物を網羅的に見つけ出せるようにする</a:t>
            </a:r>
          </a:p>
          <a:p>
            <a:r>
              <a:rPr kumimoji="1" lang="ja-JP" altLang="en-US" dirty="0" smtClean="0"/>
              <a:t>●利用者の選択肢の確保</a:t>
            </a:r>
          </a:p>
          <a:p>
            <a:r>
              <a:rPr kumimoji="1" lang="ja-JP" altLang="en-US" dirty="0" smtClean="0"/>
              <a:t>利用者が必要とする著作物と、その入手先を自由に選択できるようにする</a:t>
            </a:r>
          </a:p>
          <a:p>
            <a:r>
              <a:rPr kumimoji="1" lang="ja-JP" altLang="en-US" dirty="0" smtClean="0"/>
              <a:t>■出版界</a:t>
            </a:r>
          </a:p>
          <a:p>
            <a:r>
              <a:rPr kumimoji="1" lang="ja-JP" altLang="en-US" dirty="0" smtClean="0"/>
              <a:t>絶版になっている出版物も含めて網羅的に検索できるサービスの提供</a:t>
            </a:r>
          </a:p>
          <a:p>
            <a:r>
              <a:rPr kumimoji="1" lang="ja-JP" altLang="en-US" dirty="0" smtClean="0"/>
              <a:t>販売促進</a:t>
            </a:r>
          </a:p>
          <a:p>
            <a:r>
              <a:rPr kumimoji="1" lang="ja-JP" altLang="en-US" dirty="0" smtClean="0"/>
              <a:t>商用出版物を優先表示</a:t>
            </a:r>
          </a:p>
          <a:p>
            <a:r>
              <a:rPr kumimoji="1" lang="ja-JP" altLang="en-US" dirty="0" smtClean="0"/>
              <a:t>■</a:t>
            </a:r>
            <a:r>
              <a:rPr kumimoji="1" lang="en-US" altLang="ja-JP" dirty="0" smtClean="0"/>
              <a:t>NDL</a:t>
            </a:r>
          </a:p>
          <a:p>
            <a:r>
              <a:rPr kumimoji="1" lang="ja-JP" altLang="en-US" dirty="0" smtClean="0"/>
              <a:t>所蔵していない出版物も含めて網羅的に検索できるサービスの提供</a:t>
            </a:r>
          </a:p>
          <a:p>
            <a:r>
              <a:rPr kumimoji="1" lang="ja-JP" altLang="en-US" dirty="0" smtClean="0"/>
              <a:t>利活用の推進</a:t>
            </a:r>
          </a:p>
          <a:p>
            <a:r>
              <a:rPr kumimoji="1" lang="ja-JP" altLang="en-US" dirty="0" smtClean="0"/>
              <a:t>利用者が入手しやすい提供元を優先表示</a:t>
            </a:r>
          </a:p>
          <a:p>
            <a:r>
              <a:rPr kumimoji="1" lang="ja-JP" altLang="en-US" dirty="0" smtClean="0"/>
              <a:t>■連携</a:t>
            </a:r>
          </a:p>
          <a:p>
            <a:r>
              <a:rPr kumimoji="1" lang="ja-JP" altLang="en-US" dirty="0" smtClean="0"/>
              <a:t>利用者視点で、利用者が資料を探し出すために必要な情報を共有化</a:t>
            </a:r>
          </a:p>
          <a:p>
            <a:r>
              <a:rPr kumimoji="1" lang="ja-JP" altLang="en-US" dirty="0" smtClean="0"/>
              <a:t>それぞれの利用者の目的に応じた検索サービスの構築を容易にする通信プロトコル、メタデータ仕様の共通化</a:t>
            </a: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89</a:t>
            </a:fld>
            <a:endParaRPr kumimoji="1" lang="ja-JP" altLang="en-US"/>
          </a:p>
        </p:txBody>
      </p:sp>
    </p:spTree>
    <p:extLst>
      <p:ext uri="{BB962C8B-B14F-4D97-AF65-F5344CB8AC3E}">
        <p14:creationId xmlns:p14="http://schemas.microsoft.com/office/powerpoint/2010/main" val="37134635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dirty="0" smtClean="0">
                <a:latin typeface="HG丸ｺﾞｼｯｸM-PRO" pitchFamily="50" charset="-128"/>
                <a:ea typeface="HG丸ｺﾞｼｯｸM-PRO" pitchFamily="50" charset="-128"/>
              </a:rPr>
              <a:t>出版物関連での問題提起と</a:t>
            </a:r>
            <a:r>
              <a:rPr lang="en-US" altLang="ja-JP" sz="1200" dirty="0" smtClean="0">
                <a:latin typeface="HG丸ｺﾞｼｯｸM-PRO" pitchFamily="50" charset="-128"/>
                <a:ea typeface="HG丸ｺﾞｼｯｸM-PRO" pitchFamily="50" charset="-128"/>
              </a:rPr>
              <a:t/>
            </a:r>
            <a:br>
              <a:rPr lang="en-US" altLang="ja-JP" sz="1200" dirty="0" smtClean="0">
                <a:latin typeface="HG丸ｺﾞｼｯｸM-PRO" pitchFamily="50" charset="-128"/>
                <a:ea typeface="HG丸ｺﾞｼｯｸM-PRO" pitchFamily="50" charset="-128"/>
              </a:rPr>
            </a:br>
            <a:r>
              <a:rPr lang="ja-JP" altLang="en-US" sz="1200" dirty="0" smtClean="0"/>
              <a:t>課題解決に当たっての私の意識</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t>2015/11/13</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90</a:t>
            </a:fld>
            <a:endParaRPr kumimoji="1" lang="ja-JP" altLang="en-US"/>
          </a:p>
        </p:txBody>
      </p:sp>
    </p:spTree>
    <p:extLst>
      <p:ext uri="{BB962C8B-B14F-4D97-AF65-F5344CB8AC3E}">
        <p14:creationId xmlns:p14="http://schemas.microsoft.com/office/powerpoint/2010/main" val="3482223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■デジタルアーカイブとは</a:t>
            </a:r>
          </a:p>
          <a:p>
            <a:r>
              <a:rPr lang="ja-JP" altLang="en-US" dirty="0" smtClean="0"/>
              <a:t>一般では、情報をデジタル化して保存し利活用できる仕組み（保存だけではない）</a:t>
            </a:r>
          </a:p>
          <a:p>
            <a:r>
              <a:rPr lang="en-US" altLang="ja-JP" dirty="0" smtClean="0"/>
              <a:t>NDL</a:t>
            </a:r>
            <a:r>
              <a:rPr lang="ja-JP" altLang="en-US" dirty="0" smtClean="0"/>
              <a:t>が進めてきた電子図書館事業そのもの</a:t>
            </a:r>
          </a:p>
          <a:p>
            <a:r>
              <a:rPr lang="ja-JP" altLang="en-US" dirty="0" smtClean="0"/>
              <a:t>出版界では、長期保存するという概念はない？</a:t>
            </a:r>
          </a:p>
          <a:p>
            <a:r>
              <a:rPr lang="ja-JP" altLang="en-US" dirty="0" smtClean="0"/>
              <a:t>出版界の「電子図書館サービス」には、図書館界でのデジタルアーカイブという概念は含まれない？</a:t>
            </a:r>
          </a:p>
          <a:p>
            <a:r>
              <a:rPr lang="ja-JP" altLang="en-US" dirty="0" smtClean="0"/>
              <a:t>■知識インフラとは</a:t>
            </a:r>
          </a:p>
          <a:p>
            <a:r>
              <a:rPr lang="ja-JP" altLang="en-US" dirty="0" smtClean="0"/>
              <a:t>情報資源を統合して検索・抽出することが可能な基盤の概念</a:t>
            </a:r>
          </a:p>
          <a:p>
            <a:r>
              <a:rPr lang="ja-JP" altLang="en-US" dirty="0" smtClean="0"/>
              <a:t>目指すところは、デジタル文化資源全体のナショナルアーカイブと同じ</a:t>
            </a:r>
          </a:p>
          <a:p>
            <a:r>
              <a:rPr lang="ja-JP" altLang="en-US" dirty="0" smtClean="0"/>
              <a:t>出版物は、知識インフラの中で、最重要視される情報。</a:t>
            </a:r>
          </a:p>
          <a:p>
            <a:r>
              <a:rPr lang="ja-JP" altLang="en-US" dirty="0" smtClean="0"/>
              <a:t>■ナショナルアーカイブとは</a:t>
            </a:r>
          </a:p>
          <a:p>
            <a:r>
              <a:rPr lang="ja-JP" altLang="en-US" dirty="0" smtClean="0"/>
              <a:t>国全体でデジタルアーカイブする仕組み</a:t>
            </a:r>
          </a:p>
          <a:p>
            <a:r>
              <a:rPr lang="ja-JP" altLang="en-US" dirty="0" smtClean="0"/>
              <a:t>各機関が提供するデジタルアーカイブをあたかも</a:t>
            </a:r>
            <a:r>
              <a:rPr lang="en-US" altLang="ja-JP" dirty="0" smtClean="0"/>
              <a:t>1</a:t>
            </a:r>
            <a:r>
              <a:rPr lang="ja-JP" altLang="en-US" dirty="0" err="1" smtClean="0"/>
              <a:t>つの</a:t>
            </a:r>
            <a:r>
              <a:rPr lang="ja-JP" altLang="en-US" dirty="0" smtClean="0"/>
              <a:t>アーカイブとして利活用できる仕組み</a:t>
            </a:r>
          </a:p>
          <a:p>
            <a:r>
              <a:rPr lang="ja-JP" altLang="en-US" dirty="0" smtClean="0"/>
              <a:t>知識インフラの実現形の１つ</a:t>
            </a:r>
          </a:p>
          <a:p>
            <a:r>
              <a:rPr lang="ja-JP" altLang="en-US" dirty="0" smtClean="0"/>
              <a:t>電子書籍に絞っては、「電子書籍のナショナルアーカイブ」</a:t>
            </a:r>
          </a:p>
          <a:p>
            <a:r>
              <a:rPr lang="ja-JP" altLang="en-US" dirty="0" smtClean="0"/>
              <a:t>文化資源全体で、「デジタル文化資源のナショナルアーカイブ」</a:t>
            </a:r>
          </a:p>
          <a:p>
            <a:r>
              <a:rPr lang="ja-JP" altLang="en-US" dirty="0" smtClean="0"/>
              <a:t>■インターナショナルアーカイブ</a:t>
            </a:r>
          </a:p>
          <a:p>
            <a:r>
              <a:rPr lang="ja-JP" altLang="en-US" dirty="0" smtClean="0"/>
              <a:t>各国のナショナルアーカイブをあたかも１つのアーカイブとして利活用できる仕組み</a:t>
            </a:r>
          </a:p>
          <a:p>
            <a:endParaRPr lang="ja-JP" altLang="en-US" dirty="0" smtClean="0"/>
          </a:p>
          <a:p>
            <a:endParaRPr lang="ja-JP" altLang="en-US" dirty="0" smtClean="0"/>
          </a:p>
          <a:p>
            <a:endParaRPr lang="ja-JP" altLang="en-US" dirty="0" smtClean="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9</a:t>
            </a:fld>
            <a:endParaRPr kumimoji="1" lang="ja-JP" altLang="en-US"/>
          </a:p>
        </p:txBody>
      </p:sp>
    </p:spTree>
    <p:extLst>
      <p:ext uri="{BB962C8B-B14F-4D97-AF65-F5344CB8AC3E}">
        <p14:creationId xmlns:p14="http://schemas.microsoft.com/office/powerpoint/2010/main" val="253136406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■目的</a:t>
            </a:r>
          </a:p>
          <a:p>
            <a:r>
              <a:rPr lang="ja-JP" altLang="en-US" dirty="0" smtClean="0"/>
              <a:t>文化的資産をあらゆる人々が将来にわたり享受、活用できるようにし、人々の創造的な活用に貢献する</a:t>
            </a:r>
          </a:p>
          <a:p>
            <a:r>
              <a:rPr lang="ja-JP" altLang="en-US" dirty="0" smtClean="0"/>
              <a:t>■背景</a:t>
            </a:r>
          </a:p>
          <a:p>
            <a:r>
              <a:rPr lang="ja-JP" altLang="en-US" dirty="0" smtClean="0"/>
              <a:t>デジタル情報時代において、マルチメディア化されたコンテンツへ移行しつつある。</a:t>
            </a:r>
          </a:p>
          <a:p>
            <a:r>
              <a:rPr lang="ja-JP" altLang="en-US" dirty="0" smtClean="0"/>
              <a:t>冊子体の原資料は文化財として保存するために、デジタル化を進めることとしている</a:t>
            </a:r>
          </a:p>
          <a:p>
            <a:r>
              <a:rPr lang="ja-JP" altLang="en-US" dirty="0" smtClean="0"/>
              <a:t>また、他の文化財も保有機関においてデジタル化を進めるようになった</a:t>
            </a:r>
          </a:p>
          <a:p>
            <a:r>
              <a:rPr lang="ja-JP" altLang="en-US" dirty="0" smtClean="0"/>
              <a:t>■利活用の促進のために</a:t>
            </a:r>
          </a:p>
          <a:p>
            <a:r>
              <a:rPr lang="ja-JP" altLang="en-US" dirty="0" smtClean="0"/>
              <a:t>社会全体でデジタル情報資源の「見える化」はもとより、</a:t>
            </a:r>
          </a:p>
          <a:p>
            <a:r>
              <a:rPr lang="ja-JP" altLang="en-US" dirty="0" smtClean="0"/>
              <a:t>より効率的なアクセスの保障に取り組む必要があり、組織を越えたナショナルアーカイブは重要な役割を果たす。</a:t>
            </a:r>
          </a:p>
          <a:p>
            <a:r>
              <a:rPr lang="ja-JP" altLang="en-US" dirty="0" smtClean="0"/>
              <a:t>産学官のそれぞれの組織は、これらの施策が同一の方向性を持って、相互に資源を補完し合っていく必要がある。</a:t>
            </a:r>
          </a:p>
          <a:p>
            <a:r>
              <a:rPr lang="en-US" altLang="ja-JP" dirty="0" smtClean="0"/>
              <a:t>NDL</a:t>
            </a:r>
            <a:r>
              <a:rPr lang="ja-JP" altLang="en-US" dirty="0" smtClean="0"/>
              <a:t>は、ナショナルアーカイブの構築、さらに、世界レベルでの「インターナショナルアーカイブ」の構築へと発展することを目指し、その中核的な役割を担っていくべき。</a:t>
            </a:r>
          </a:p>
          <a:p>
            <a:r>
              <a:rPr lang="ja-JP" altLang="en-US" dirty="0" smtClean="0"/>
              <a:t>■同時に、今後</a:t>
            </a:r>
            <a:r>
              <a:rPr lang="en-US" altLang="ja-JP" dirty="0" smtClean="0"/>
              <a:t>10</a:t>
            </a:r>
            <a:r>
              <a:rPr lang="ja-JP" altLang="en-US" dirty="0" smtClean="0"/>
              <a:t>年のデジタル情報化の進展を見据えつつ、</a:t>
            </a:r>
          </a:p>
          <a:p>
            <a:r>
              <a:rPr lang="ja-JP" altLang="en-US" dirty="0" smtClean="0"/>
              <a:t>このようなナショナルアーカイブを利用して知識創造のための情報が入手できる状況になったときに、知識創造を支援する図書館の役割は何か、</a:t>
            </a:r>
          </a:p>
          <a:p>
            <a:r>
              <a:rPr lang="ja-JP" altLang="en-US" dirty="0" smtClean="0"/>
              <a:t>重要な役割を果たす著作物の利活用が進むようにするために、出版界、図書館界は、総論賛成・各論反対ではなく、連携協力を具体的進める必要がある</a:t>
            </a:r>
          </a:p>
          <a:p>
            <a:r>
              <a:rPr lang="ja-JP" altLang="en-US" dirty="0" smtClean="0"/>
              <a:t>■知識インフラとしてのナショナルアーカイブ構築により、出版文化の発展を目指す</a:t>
            </a:r>
          </a:p>
          <a:p>
            <a:r>
              <a:rPr lang="ja-JP" altLang="en-US" dirty="0" smtClean="0"/>
              <a:t>著作権者、出版社の権利を制限してアーカイブするものでなく、知識インフラとしてのナショナルアーカイブ構築の一環として、出版文化の発展を目指して、出版物の利活用が促進される施策を推進することと考える</a:t>
            </a:r>
          </a:p>
          <a:p>
            <a:endParaRPr lang="ja-JP" altLang="en-US" dirty="0" smtClean="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91</a:t>
            </a:fld>
            <a:endParaRPr kumimoji="1" lang="ja-JP" altLang="en-US"/>
          </a:p>
        </p:txBody>
      </p:sp>
    </p:spTree>
    <p:extLst>
      <p:ext uri="{BB962C8B-B14F-4D97-AF65-F5344CB8AC3E}">
        <p14:creationId xmlns:p14="http://schemas.microsoft.com/office/powerpoint/2010/main" val="111638353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■出版文化の発展に向けた具体的なアクション</a:t>
            </a:r>
          </a:p>
          <a:p>
            <a:r>
              <a:rPr kumimoji="1" lang="ja-JP" altLang="en-US" dirty="0" smtClean="0"/>
              <a:t>●出版界、図書館界の事業の実施においては、最終的な大きな枠組みの中で、整合性を持って効率的に組み込まれることを常に意識する。</a:t>
            </a:r>
          </a:p>
          <a:p>
            <a:r>
              <a:rPr kumimoji="1" lang="ja-JP" altLang="en-US" dirty="0" smtClean="0"/>
              <a:t>●著作物の網羅的な検索と、利用者に最適な形態の情報へのナビゲーション</a:t>
            </a:r>
          </a:p>
          <a:p>
            <a:r>
              <a:rPr kumimoji="1" lang="ja-JP" altLang="en-US" dirty="0" smtClean="0"/>
              <a:t>紙・デジタル、有償・無償を問わず、所蔵機関に寄らず、情報の所在を可視化し、いつでも、どこにいても、利用のシチュエーションにあった形態の情報の入手先にナビゲートする</a:t>
            </a:r>
          </a:p>
          <a:p>
            <a:r>
              <a:rPr kumimoji="1" lang="ja-JP" altLang="en-US" dirty="0" smtClean="0"/>
              <a:t>検索は、図書館書誌情報のみならず、出版情報、著作単位、章節項単位の目次、まえがき、あとがき、であれば本文全文を。</a:t>
            </a:r>
          </a:p>
          <a:p>
            <a:r>
              <a:rPr kumimoji="1" lang="ja-JP" altLang="en-US" dirty="0" smtClean="0"/>
              <a:t>情報と情報の内容を意味的に関連付けて、芋づる的に、必要な情報へたどり着けるようにする</a:t>
            </a:r>
          </a:p>
          <a:p>
            <a:r>
              <a:rPr kumimoji="1" lang="ja-JP" altLang="en-US" dirty="0" smtClean="0"/>
              <a:t>●公共的書誌情報基盤の構築</a:t>
            </a:r>
          </a:p>
          <a:p>
            <a:r>
              <a:rPr kumimoji="1" lang="ja-JP" altLang="en-US" dirty="0" smtClean="0"/>
              <a:t>出版情報と図書館書誌情報の相互交換（</a:t>
            </a:r>
            <a:r>
              <a:rPr kumimoji="1" lang="en-US" altLang="ja-JP" dirty="0" smtClean="0"/>
              <a:t>ONIX←→DC←→MARC</a:t>
            </a:r>
            <a:r>
              <a:rPr kumimoji="1" lang="ja-JP" altLang="en-US" dirty="0" smtClean="0"/>
              <a:t>）</a:t>
            </a:r>
          </a:p>
          <a:p>
            <a:r>
              <a:rPr kumimoji="1" lang="en-US" altLang="ja-JP" dirty="0" smtClean="0"/>
              <a:t>JPO</a:t>
            </a:r>
            <a:r>
              <a:rPr kumimoji="1" lang="ja-JP" altLang="en-US" dirty="0" smtClean="0"/>
              <a:t>近刊図書情報の提供、</a:t>
            </a:r>
            <a:r>
              <a:rPr kumimoji="1" lang="en-US" altLang="ja-JP" dirty="0" smtClean="0"/>
              <a:t>NDL</a:t>
            </a:r>
            <a:r>
              <a:rPr kumimoji="1" lang="ja-JP" altLang="en-US" dirty="0" smtClean="0"/>
              <a:t>納本資料の書誌情報をインプロセス段階から提供</a:t>
            </a:r>
          </a:p>
          <a:p>
            <a:r>
              <a:rPr kumimoji="1" lang="ja-JP" altLang="en-US" dirty="0" smtClean="0"/>
              <a:t>●電子書籍フォーマットの業界標準策定支援（</a:t>
            </a:r>
            <a:r>
              <a:rPr kumimoji="1" lang="en-US" altLang="ja-JP" dirty="0" smtClean="0"/>
              <a:t>EPUB</a:t>
            </a:r>
            <a:r>
              <a:rPr kumimoji="1" lang="ja-JP" altLang="en-US" dirty="0" smtClean="0"/>
              <a:t>サブセット仕様等）</a:t>
            </a:r>
          </a:p>
          <a:p>
            <a:r>
              <a:rPr kumimoji="1" lang="ja-JP" altLang="en-US" dirty="0" smtClean="0"/>
              <a:t>「電子書籍の標準化の調査」</a:t>
            </a:r>
            <a:r>
              <a:rPr kumimoji="1" lang="en-US" altLang="ja-JP" dirty="0" smtClean="0"/>
              <a:t>JEPA</a:t>
            </a:r>
            <a:r>
              <a:rPr kumimoji="1" lang="ja-JP" altLang="en-US" dirty="0" smtClean="0"/>
              <a:t>に委託（</a:t>
            </a:r>
            <a:r>
              <a:rPr kumimoji="1" lang="en-US" altLang="ja-JP" dirty="0" smtClean="0"/>
              <a:t>2010</a:t>
            </a:r>
            <a:r>
              <a:rPr kumimoji="1" lang="ja-JP" altLang="en-US" dirty="0" smtClean="0"/>
              <a:t>年</a:t>
            </a:r>
            <a:r>
              <a:rPr kumimoji="1" lang="en-US" altLang="ja-JP" dirty="0" smtClean="0"/>
              <a:t>2</a:t>
            </a:r>
            <a:r>
              <a:rPr kumimoji="1" lang="ja-JP" altLang="en-US" dirty="0" smtClean="0"/>
              <a:t>月）</a:t>
            </a:r>
          </a:p>
          <a:p>
            <a:r>
              <a:rPr kumimoji="1" lang="ja-JP" altLang="en-US" dirty="0" smtClean="0"/>
              <a:t>出版社、古書店、電子書籍、商用データベースサイトとの連携、ナビゲーション</a:t>
            </a:r>
          </a:p>
          <a:p>
            <a:r>
              <a:rPr kumimoji="1" lang="ja-JP" altLang="en-US" dirty="0" smtClean="0"/>
              <a:t>統合検索：</a:t>
            </a:r>
            <a:r>
              <a:rPr kumimoji="1" lang="en-US" altLang="ja-JP" dirty="0" smtClean="0"/>
              <a:t>hon.jp</a:t>
            </a:r>
            <a:r>
              <a:rPr kumimoji="1" lang="ja-JP" altLang="en-US" dirty="0" smtClean="0"/>
              <a:t>との相互連携</a:t>
            </a:r>
            <a:r>
              <a:rPr kumimoji="1" lang="en-US" altLang="ja-JP" dirty="0" smtClean="0"/>
              <a:t>, </a:t>
            </a:r>
            <a:r>
              <a:rPr kumimoji="1" lang="en-US" altLang="ja-JP" dirty="0" err="1" smtClean="0"/>
              <a:t>JapanKnowLedge</a:t>
            </a:r>
            <a:r>
              <a:rPr kumimoji="1" lang="en-US" altLang="ja-JP" dirty="0" smtClean="0"/>
              <a:t>, </a:t>
            </a:r>
            <a:r>
              <a:rPr kumimoji="1" lang="ja-JP" altLang="en-US" dirty="0" smtClean="0"/>
              <a:t>近刊情報センター</a:t>
            </a:r>
            <a:r>
              <a:rPr kumimoji="1" lang="en-US" altLang="ja-JP" dirty="0" smtClean="0"/>
              <a:t>, </a:t>
            </a:r>
            <a:r>
              <a:rPr kumimoji="1" lang="ja-JP" altLang="en-US" dirty="0" smtClean="0"/>
              <a:t>インターネットマガジン（インプレス</a:t>
            </a:r>
            <a:r>
              <a:rPr kumimoji="1" lang="en-US" altLang="ja-JP" dirty="0" smtClean="0"/>
              <a:t>R&amp;D</a:t>
            </a:r>
            <a:r>
              <a:rPr kumimoji="1" lang="ja-JP" altLang="en-US" dirty="0" smtClean="0"/>
              <a:t>）</a:t>
            </a:r>
            <a:r>
              <a:rPr kumimoji="1" lang="en-US" altLang="ja-JP" dirty="0" smtClean="0"/>
              <a:t>, </a:t>
            </a:r>
            <a:r>
              <a:rPr kumimoji="1" lang="ja-JP" altLang="en-US" dirty="0" smtClean="0"/>
              <a:t>新書マップ</a:t>
            </a:r>
            <a:r>
              <a:rPr kumimoji="1" lang="en-US" altLang="ja-JP" dirty="0" smtClean="0"/>
              <a:t>, </a:t>
            </a:r>
            <a:r>
              <a:rPr kumimoji="1" lang="ja-JP" altLang="en-US" dirty="0" smtClean="0"/>
              <a:t>日本ペンクラブ文芸館、</a:t>
            </a:r>
          </a:p>
          <a:p>
            <a:r>
              <a:rPr kumimoji="1" lang="ja-JP" altLang="en-US" dirty="0" smtClean="0"/>
              <a:t>検索結果からのナビゲーション（リンクリゾルバ）：</a:t>
            </a:r>
            <a:r>
              <a:rPr kumimoji="1" lang="en-US" altLang="ja-JP" dirty="0" smtClean="0"/>
              <a:t>Amazon</a:t>
            </a:r>
            <a:r>
              <a:rPr kumimoji="1" lang="ja-JP" altLang="en-US" dirty="0" err="1" smtClean="0"/>
              <a:t>、</a:t>
            </a:r>
            <a:r>
              <a:rPr kumimoji="1" lang="en-US" altLang="ja-JP" dirty="0" smtClean="0"/>
              <a:t>Books.or.jp, </a:t>
            </a:r>
            <a:r>
              <a:rPr kumimoji="1" lang="en-US" altLang="ja-JP" dirty="0" err="1" smtClean="0"/>
              <a:t>honto</a:t>
            </a:r>
            <a:r>
              <a:rPr kumimoji="1" lang="en-US" altLang="ja-JP" dirty="0" smtClean="0"/>
              <a:t>, </a:t>
            </a:r>
            <a:r>
              <a:rPr kumimoji="1" lang="ja-JP" altLang="en-US" dirty="0" smtClean="0"/>
              <a:t>紀伊国屋書店</a:t>
            </a:r>
            <a:r>
              <a:rPr kumimoji="1" lang="en-US" altLang="ja-JP" dirty="0" err="1" smtClean="0"/>
              <a:t>BookWeb</a:t>
            </a:r>
            <a:r>
              <a:rPr kumimoji="1" lang="en-US" altLang="ja-JP" dirty="0" smtClean="0"/>
              <a:t>, </a:t>
            </a:r>
            <a:r>
              <a:rPr kumimoji="1" lang="ja-JP" altLang="en-US" dirty="0" smtClean="0"/>
              <a:t>ジュンク堂書店</a:t>
            </a:r>
            <a:r>
              <a:rPr kumimoji="1" lang="en-US" altLang="ja-JP" dirty="0" smtClean="0"/>
              <a:t>, Honya_Club.com, e-hon, </a:t>
            </a:r>
            <a:r>
              <a:rPr kumimoji="1" lang="ja-JP" altLang="en-US" dirty="0" smtClean="0"/>
              <a:t>版元ドットコム</a:t>
            </a:r>
            <a:r>
              <a:rPr kumimoji="1" lang="en-US" altLang="ja-JP" dirty="0" smtClean="0"/>
              <a:t>, </a:t>
            </a:r>
            <a:r>
              <a:rPr kumimoji="1" lang="ja-JP" altLang="en-US" dirty="0" smtClean="0"/>
              <a:t>日本の古本屋</a:t>
            </a:r>
            <a:r>
              <a:rPr kumimoji="1" lang="en-US" altLang="ja-JP" dirty="0" smtClean="0"/>
              <a:t>, </a:t>
            </a:r>
            <a:r>
              <a:rPr kumimoji="1" lang="en-US" altLang="ja-JP" dirty="0" err="1" smtClean="0"/>
              <a:t>Boogle</a:t>
            </a:r>
            <a:r>
              <a:rPr kumimoji="1" lang="en-US" altLang="ja-JP" dirty="0" smtClean="0"/>
              <a:t> Book Search, Google Scholar</a:t>
            </a:r>
          </a:p>
          <a:p>
            <a:r>
              <a:rPr kumimoji="1" lang="en-US" altLang="ja-JP" dirty="0" smtClean="0"/>
              <a:t>●</a:t>
            </a:r>
            <a:r>
              <a:rPr kumimoji="1" lang="ja-JP" altLang="en-US" dirty="0" smtClean="0"/>
              <a:t>各機関のデジタルアーカイブのバックアップサイト（商用に関しては未実施）</a:t>
            </a:r>
          </a:p>
          <a:p>
            <a:r>
              <a:rPr kumimoji="1" lang="ja-JP" altLang="en-US" dirty="0" smtClean="0"/>
              <a:t>国等の機関のインターネット情報の収集保存</a:t>
            </a:r>
          </a:p>
          <a:p>
            <a:r>
              <a:rPr kumimoji="1" lang="ja-JP" altLang="en-US" dirty="0" smtClean="0"/>
              <a:t>民間の無償オンライン資料の収集保存</a:t>
            </a:r>
          </a:p>
          <a:p>
            <a:r>
              <a:rPr kumimoji="1" lang="ja-JP" altLang="en-US" dirty="0" smtClean="0"/>
              <a:t>残るは、有償オンライン資料の収集保存（有償の資料はすぐに消滅しないと思われる）</a:t>
            </a:r>
          </a:p>
          <a:p>
            <a:endParaRPr kumimoji="1" lang="ja-JP" altLang="en-US" dirty="0" smtClean="0"/>
          </a:p>
          <a:p>
            <a:endParaRPr kumimoji="1" lang="ja-JP" altLang="en-US" dirty="0" smtClean="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92</a:t>
            </a:fld>
            <a:endParaRPr kumimoji="1" lang="ja-JP" altLang="en-US"/>
          </a:p>
        </p:txBody>
      </p:sp>
    </p:spTree>
    <p:extLst>
      <p:ext uri="{BB962C8B-B14F-4D97-AF65-F5344CB8AC3E}">
        <p14:creationId xmlns:p14="http://schemas.microsoft.com/office/powerpoint/2010/main" val="57090664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■各図書館の位置づけ</a:t>
            </a:r>
          </a:p>
          <a:p>
            <a:r>
              <a:rPr kumimoji="1" lang="ja-JP" altLang="en-US" dirty="0" smtClean="0"/>
              <a:t>●市町村立図書館は、市町村民のための図書館</a:t>
            </a:r>
          </a:p>
          <a:p>
            <a:r>
              <a:rPr kumimoji="1" lang="ja-JP" altLang="en-US" dirty="0" smtClean="0"/>
              <a:t>市町村立図書館は、国民にとって最も身近なアクセスポイント</a:t>
            </a:r>
          </a:p>
          <a:p>
            <a:r>
              <a:rPr kumimoji="1" lang="ja-JP" altLang="en-US" dirty="0" smtClean="0"/>
              <a:t>市町村民への直接サービス</a:t>
            </a:r>
          </a:p>
          <a:p>
            <a:r>
              <a:rPr kumimoji="1" lang="ja-JP" altLang="en-US" dirty="0" smtClean="0"/>
              <a:t>市町村で収集した情報に加えて、県立図書館、</a:t>
            </a:r>
            <a:r>
              <a:rPr kumimoji="1" lang="en-US" altLang="ja-JP" dirty="0" smtClean="0"/>
              <a:t>NDL</a:t>
            </a:r>
            <a:r>
              <a:rPr kumimoji="1" lang="ja-JP" altLang="en-US" dirty="0" err="1" smtClean="0"/>
              <a:t>が保</a:t>
            </a:r>
            <a:r>
              <a:rPr kumimoji="1" lang="ja-JP" altLang="en-US" dirty="0" smtClean="0"/>
              <a:t>有している情報を提供</a:t>
            </a:r>
          </a:p>
          <a:p>
            <a:r>
              <a:rPr kumimoji="1" lang="ja-JP" altLang="en-US" dirty="0" smtClean="0"/>
              <a:t>●県立図書館は、県民のための図書館</a:t>
            </a:r>
          </a:p>
          <a:p>
            <a:r>
              <a:rPr kumimoji="1" lang="ja-JP" altLang="en-US" dirty="0" smtClean="0"/>
              <a:t>県民への直接サービス</a:t>
            </a:r>
          </a:p>
          <a:p>
            <a:r>
              <a:rPr kumimoji="1" lang="ja-JP" altLang="en-US" dirty="0" smtClean="0"/>
              <a:t>県が収集した情報に加えて、</a:t>
            </a:r>
            <a:r>
              <a:rPr kumimoji="1" lang="en-US" altLang="ja-JP" dirty="0" smtClean="0"/>
              <a:t>NDL</a:t>
            </a:r>
            <a:r>
              <a:rPr kumimoji="1" lang="ja-JP" altLang="en-US" dirty="0" err="1" smtClean="0"/>
              <a:t>が保</a:t>
            </a:r>
            <a:r>
              <a:rPr kumimoji="1" lang="ja-JP" altLang="en-US" dirty="0" smtClean="0"/>
              <a:t>有している情報を提供</a:t>
            </a:r>
          </a:p>
          <a:p>
            <a:r>
              <a:rPr kumimoji="1" lang="ja-JP" altLang="en-US" dirty="0" smtClean="0"/>
              <a:t>市町村立図書館を経由した情報提供</a:t>
            </a:r>
          </a:p>
          <a:p>
            <a:r>
              <a:rPr kumimoji="1" lang="ja-JP" altLang="en-US" dirty="0" smtClean="0"/>
              <a:t>●国立国会図書館は、国民、議員のための図書館</a:t>
            </a:r>
          </a:p>
          <a:p>
            <a:r>
              <a:rPr kumimoji="1" lang="ja-JP" altLang="en-US" dirty="0" smtClean="0"/>
              <a:t>国民への直接サービスとして、インターネットでの情報提供</a:t>
            </a:r>
          </a:p>
          <a:p>
            <a:r>
              <a:rPr kumimoji="1" lang="ja-JP" altLang="en-US" dirty="0" smtClean="0"/>
              <a:t>間接サービスとして、県立図書館を経由した情報提供</a:t>
            </a:r>
          </a:p>
          <a:p>
            <a:r>
              <a:rPr kumimoji="1" lang="ja-JP" altLang="en-US" dirty="0" smtClean="0"/>
              <a:t>全国書誌を提供する役割として、</a:t>
            </a:r>
            <a:r>
              <a:rPr kumimoji="1" lang="en-US" altLang="ja-JP" dirty="0" smtClean="0"/>
              <a:t>NDL</a:t>
            </a:r>
            <a:r>
              <a:rPr kumimoji="1" lang="ja-JP" altLang="en-US" dirty="0" smtClean="0"/>
              <a:t>が収集した出版物のみならず、全ての刊行物の存在と所在場所を提供する</a:t>
            </a:r>
          </a:p>
          <a:p>
            <a:r>
              <a:rPr kumimoji="1" lang="ja-JP" altLang="en-US" dirty="0" smtClean="0"/>
              <a:t>■商用電子図書館サービスの位置づけ</a:t>
            </a:r>
          </a:p>
          <a:p>
            <a:r>
              <a:rPr kumimoji="1" lang="ja-JP" altLang="en-US" dirty="0" smtClean="0"/>
              <a:t>商用電子書籍を、県立等の図書館へ配信し、各図書館が自ら保有する情報と合わせて、各図書館の利用者へ提供</a:t>
            </a:r>
          </a:p>
          <a:p>
            <a:r>
              <a:rPr kumimoji="1" lang="ja-JP" altLang="en-US" dirty="0" smtClean="0"/>
              <a:t>■検討の観点</a:t>
            </a:r>
          </a:p>
          <a:p>
            <a:r>
              <a:rPr kumimoji="1" lang="ja-JP" altLang="en-US" dirty="0" smtClean="0"/>
              <a:t>●提供は、フローとして</a:t>
            </a:r>
          </a:p>
          <a:p>
            <a:r>
              <a:rPr kumimoji="1" lang="en-US" altLang="ja-JP" dirty="0" smtClean="0"/>
              <a:t>NDL</a:t>
            </a:r>
            <a:r>
              <a:rPr kumimoji="1" lang="ja-JP" altLang="en-US" dirty="0" smtClean="0"/>
              <a:t>が自ら保有している情報に加えて、他組織の情報を補完的に提供するのではなく、</a:t>
            </a:r>
          </a:p>
          <a:p>
            <a:r>
              <a:rPr kumimoji="1" lang="ja-JP" altLang="en-US" dirty="0" smtClean="0"/>
              <a:t>最も身近な市町村立図書館が、自ら保有する情報に加えて、県立、</a:t>
            </a:r>
            <a:r>
              <a:rPr kumimoji="1" lang="en-US" altLang="ja-JP" dirty="0" smtClean="0"/>
              <a:t>NDL</a:t>
            </a:r>
            <a:r>
              <a:rPr kumimoji="1" lang="ja-JP" altLang="en-US" dirty="0" err="1" smtClean="0"/>
              <a:t>が提</a:t>
            </a:r>
            <a:r>
              <a:rPr kumimoji="1" lang="ja-JP" altLang="en-US" dirty="0" smtClean="0"/>
              <a:t>供する電子図書サービスを合わせて利用できるようにする</a:t>
            </a:r>
          </a:p>
          <a:p>
            <a:r>
              <a:rPr kumimoji="1" lang="en-US" altLang="ja-JP" dirty="0" smtClean="0"/>
              <a:t>NDL</a:t>
            </a:r>
            <a:r>
              <a:rPr kumimoji="1" lang="ja-JP" altLang="en-US" dirty="0" smtClean="0"/>
              <a:t>は、市場で流通せず、県立、市町村立図書館でも所蔵していない書籍を、提供する責務がある</a:t>
            </a:r>
          </a:p>
          <a:p>
            <a:r>
              <a:rPr kumimoji="1" lang="ja-JP" altLang="en-US" dirty="0" smtClean="0"/>
              <a:t>●収集・保存は、ストックとして</a:t>
            </a:r>
          </a:p>
          <a:p>
            <a:r>
              <a:rPr kumimoji="1" lang="ja-JP" altLang="en-US" dirty="0" smtClean="0"/>
              <a:t>市町村立図書館が収集した情報を、県立図書館が収集。県立図書館が収集した情報を、</a:t>
            </a:r>
            <a:r>
              <a:rPr kumimoji="1" lang="en-US" altLang="ja-JP" dirty="0" smtClean="0"/>
              <a:t>NDL</a:t>
            </a:r>
            <a:r>
              <a:rPr kumimoji="1" lang="ja-JP" altLang="en-US" dirty="0" smtClean="0"/>
              <a:t>が収集</a:t>
            </a:r>
          </a:p>
          <a:p>
            <a:endParaRPr kumimoji="1" lang="ja-JP" altLang="en-US" dirty="0" smtClean="0"/>
          </a:p>
          <a:p>
            <a:endParaRPr kumimoji="1" lang="ja-JP" altLang="en-US" dirty="0" smtClean="0"/>
          </a:p>
          <a:p>
            <a:endParaRPr kumimoji="1" lang="ja-JP" altLang="en-US" dirty="0" smtClean="0"/>
          </a:p>
          <a:p>
            <a:endParaRPr kumimoji="1" lang="ja-JP" altLang="en-US" dirty="0" smtClean="0"/>
          </a:p>
          <a:p>
            <a:endParaRPr kumimoji="1" lang="ja-JP" altLang="en-US" dirty="0" smtClean="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93</a:t>
            </a:fld>
            <a:endParaRPr kumimoji="1" lang="ja-JP" altLang="en-US"/>
          </a:p>
        </p:txBody>
      </p:sp>
    </p:spTree>
    <p:extLst>
      <p:ext uri="{BB962C8B-B14F-4D97-AF65-F5344CB8AC3E}">
        <p14:creationId xmlns:p14="http://schemas.microsoft.com/office/powerpoint/2010/main" val="211226599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■理念</a:t>
            </a:r>
          </a:p>
          <a:p>
            <a:r>
              <a:rPr lang="ja-JP" altLang="en-US" dirty="0" smtClean="0"/>
              <a:t>権利（権限）を持つものは、実施の責任と義務がある</a:t>
            </a:r>
          </a:p>
          <a:p>
            <a:r>
              <a:rPr lang="ja-JP" altLang="en-US" dirty="0" smtClean="0"/>
              <a:t>■出版界</a:t>
            </a:r>
          </a:p>
          <a:p>
            <a:r>
              <a:rPr lang="ja-JP" altLang="en-US" dirty="0" smtClean="0"/>
              <a:t>電子出版権は、出版社の権利ではあるが、それは、利用者に対して、電子出版の義務でもあるのではないか？</a:t>
            </a:r>
          </a:p>
          <a:p>
            <a:r>
              <a:rPr lang="en-US" altLang="ja-JP" dirty="0" smtClean="0"/>
              <a:t>NDL</a:t>
            </a:r>
            <a:r>
              <a:rPr lang="ja-JP" altLang="en-US" dirty="0" smtClean="0"/>
              <a:t>がデジタル化資料のうち、絶版になっている資料の公開範囲を広げられないか？</a:t>
            </a:r>
          </a:p>
          <a:p>
            <a:r>
              <a:rPr lang="ja-JP" altLang="en-US" dirty="0" smtClean="0"/>
              <a:t>■</a:t>
            </a:r>
            <a:r>
              <a:rPr lang="en-US" altLang="ja-JP" dirty="0" smtClean="0"/>
              <a:t>NDL</a:t>
            </a:r>
          </a:p>
          <a:p>
            <a:r>
              <a:rPr lang="ja-JP" altLang="en-US" dirty="0" smtClean="0"/>
              <a:t>ストックとして、将来の利用を保証するために、国民には国内刊行物を納本義務があり、また、</a:t>
            </a:r>
            <a:r>
              <a:rPr lang="en-US" altLang="ja-JP" dirty="0" smtClean="0"/>
              <a:t>NDL</a:t>
            </a:r>
            <a:r>
              <a:rPr lang="ja-JP" altLang="en-US" dirty="0" smtClean="0"/>
              <a:t>は網羅的に収集して保存する責任と義務があるが、単独では不可能</a:t>
            </a:r>
          </a:p>
          <a:p>
            <a:r>
              <a:rPr lang="ja-JP" altLang="en-US" dirty="0" smtClean="0"/>
              <a:t>フローとして、現在の利用者に対しての利用の保証は、すでに各機関で分担してビジネスモデルがある</a:t>
            </a:r>
          </a:p>
          <a:p>
            <a:r>
              <a:rPr lang="ja-JP" altLang="en-US" dirty="0" smtClean="0"/>
              <a:t>■市区町村立図書館（地域住民サービス、地域活性化の拠点）</a:t>
            </a:r>
          </a:p>
          <a:p>
            <a:r>
              <a:rPr lang="ja-JP" altLang="en-US" dirty="0" smtClean="0"/>
              <a:t>新刊書の充実より、身近な図書館として、</a:t>
            </a:r>
            <a:r>
              <a:rPr lang="en-US" altLang="ja-JP" dirty="0" smtClean="0"/>
              <a:t>IT</a:t>
            </a:r>
            <a:r>
              <a:rPr lang="ja-JP" altLang="en-US" dirty="0" smtClean="0"/>
              <a:t>を活用して、様々な情報を得られる場の充実</a:t>
            </a:r>
          </a:p>
          <a:p>
            <a:r>
              <a:rPr lang="ja-JP" altLang="en-US" dirty="0" smtClean="0"/>
              <a:t>■県立図書館</a:t>
            </a:r>
          </a:p>
          <a:p>
            <a:r>
              <a:rPr lang="ja-JP" altLang="en-US" dirty="0" smtClean="0"/>
              <a:t>市区町村図書館での電子図書館サービスの導入支援</a:t>
            </a:r>
          </a:p>
          <a:p>
            <a:endParaRPr lang="ja-JP" altLang="en-US" dirty="0" smtClean="0"/>
          </a:p>
          <a:p>
            <a:endParaRPr lang="ja-JP" altLang="en-US" dirty="0" smtClean="0"/>
          </a:p>
          <a:p>
            <a:endParaRPr lang="ja-JP" altLang="en-US" dirty="0" smtClean="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94</a:t>
            </a:fld>
            <a:endParaRPr kumimoji="1" lang="ja-JP" altLang="en-US"/>
          </a:p>
        </p:txBody>
      </p:sp>
    </p:spTree>
    <p:extLst>
      <p:ext uri="{BB962C8B-B14F-4D97-AF65-F5344CB8AC3E}">
        <p14:creationId xmlns:p14="http://schemas.microsoft.com/office/powerpoint/2010/main" val="313168928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■事業の目標</a:t>
            </a:r>
          </a:p>
          <a:p>
            <a:r>
              <a:rPr lang="ja-JP" altLang="en-US" dirty="0" smtClean="0"/>
              <a:t>●様々な分野のあらゆる記録を情報として集約して、相互に関連付けて知識化し、将来にわたって利用を保証して、「社会・経済的な価値を創出」できる「新たな知識の創造と還流」の仕組みを構築する</a:t>
            </a:r>
          </a:p>
          <a:p>
            <a:r>
              <a:rPr lang="ja-JP" altLang="en-US" dirty="0" smtClean="0"/>
              <a:t>★「私たちの使命」、「知識インフラの構築」、「知識情報基盤」、「知の共有化」、「国としての蔵書構築」、「ナショナルアーカイブ」、「新たな知識の創造と還流」</a:t>
            </a:r>
            <a:r>
              <a:rPr lang="ja-JP" altLang="en-US" dirty="0" err="1" smtClean="0"/>
              <a:t>、、、</a:t>
            </a:r>
            <a:r>
              <a:rPr lang="ja-JP" altLang="en-US" dirty="0" smtClean="0"/>
              <a:t>の方向性は同じか？</a:t>
            </a:r>
          </a:p>
          <a:p>
            <a:r>
              <a:rPr lang="ja-JP" altLang="en-US" dirty="0" smtClean="0"/>
              <a:t>■課題解決にあたっての姿勢</a:t>
            </a:r>
          </a:p>
          <a:p>
            <a:r>
              <a:rPr lang="ja-JP" altLang="en-US" dirty="0" smtClean="0"/>
              <a:t>●電子図書館中期計画</a:t>
            </a:r>
            <a:r>
              <a:rPr lang="en-US" altLang="ja-JP" dirty="0" smtClean="0"/>
              <a:t>2004</a:t>
            </a:r>
            <a:r>
              <a:rPr lang="ja-JP" altLang="en-US" dirty="0" smtClean="0"/>
              <a:t>の達成</a:t>
            </a:r>
          </a:p>
          <a:p>
            <a:r>
              <a:rPr lang="ja-JP" altLang="en-US" dirty="0" smtClean="0"/>
              <a:t>★国全体で、「電子図書館構想」を実現</a:t>
            </a:r>
          </a:p>
          <a:p>
            <a:r>
              <a:rPr lang="ja-JP" altLang="en-US" dirty="0" smtClean="0"/>
              <a:t>★</a:t>
            </a:r>
            <a:r>
              <a:rPr lang="en-US" altLang="ja-JP" dirty="0" smtClean="0"/>
              <a:t>NDL</a:t>
            </a:r>
            <a:r>
              <a:rPr lang="ja-JP" altLang="en-US" dirty="0" smtClean="0"/>
              <a:t>は、データプロバイダとしての位置づけ、「知の共有化」のための連携のインキュベータとしての役割</a:t>
            </a:r>
          </a:p>
          <a:p>
            <a:r>
              <a:rPr lang="ja-JP" altLang="en-US" dirty="0" smtClean="0"/>
              <a:t>●事業継続計画の観点</a:t>
            </a:r>
          </a:p>
          <a:p>
            <a:r>
              <a:rPr lang="ja-JP" altLang="en-US" dirty="0" smtClean="0"/>
              <a:t>★法律により当館に与えられた「権限」には、「実施の責任と義務」がある。</a:t>
            </a:r>
          </a:p>
          <a:p>
            <a:r>
              <a:rPr lang="ja-JP" altLang="en-US" dirty="0" smtClean="0"/>
              <a:t>★その義務を果たしてきた実績に裏打ちされて、当館への新たな期待も寄せられている。</a:t>
            </a:r>
          </a:p>
          <a:p>
            <a:r>
              <a:rPr lang="ja-JP" altLang="en-US" dirty="0" smtClean="0"/>
              <a:t>★その期待に応えなければ、国会・国民から「権限は持っているが、責任と義務を果たさない組織」として存立意義を疑われる事態になりかねない。</a:t>
            </a:r>
          </a:p>
          <a:p>
            <a:endParaRPr lang="ja-JP" altLang="en-US" dirty="0" smtClean="0"/>
          </a:p>
          <a:p>
            <a:endParaRPr lang="ja-JP" altLang="en-US" dirty="0" smtClean="0"/>
          </a:p>
          <a:p>
            <a:endParaRPr lang="ja-JP" altLang="en-US" dirty="0" smtClean="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95</a:t>
            </a:fld>
            <a:endParaRPr kumimoji="1" lang="ja-JP" altLang="en-US"/>
          </a:p>
        </p:txBody>
      </p:sp>
    </p:spTree>
    <p:extLst>
      <p:ext uri="{BB962C8B-B14F-4D97-AF65-F5344CB8AC3E}">
        <p14:creationId xmlns:p14="http://schemas.microsoft.com/office/powerpoint/2010/main" val="384487160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■資源の確保</a:t>
            </a:r>
          </a:p>
          <a:p>
            <a:r>
              <a:rPr lang="ja-JP" altLang="en-US" dirty="0" smtClean="0"/>
              <a:t>●緊縮財政の中で、如何にして、利用可能な資源を確保し、事業を継続していくか</a:t>
            </a:r>
          </a:p>
          <a:p>
            <a:r>
              <a:rPr lang="ja-JP" altLang="en-US" dirty="0" smtClean="0"/>
              <a:t>■世界の中の日本、日本の中の</a:t>
            </a:r>
            <a:r>
              <a:rPr lang="en-US" altLang="ja-JP" dirty="0" err="1" smtClean="0"/>
              <a:t>OneOfThem</a:t>
            </a:r>
            <a:r>
              <a:rPr lang="ja-JP" altLang="en-US" dirty="0" smtClean="0"/>
              <a:t>？</a:t>
            </a:r>
          </a:p>
          <a:p>
            <a:r>
              <a:rPr lang="ja-JP" altLang="en-US" dirty="0" smtClean="0"/>
              <a:t>●世界規模での文化的な情報資源、知識の共有化の方向性の中で当館の位置づけは？中核的な役割を果たすのか、</a:t>
            </a:r>
            <a:r>
              <a:rPr lang="en-US" altLang="ja-JP" dirty="0" err="1" smtClean="0"/>
              <a:t>OneOfThem</a:t>
            </a:r>
            <a:r>
              <a:rPr lang="ja-JP" altLang="en-US" dirty="0" smtClean="0"/>
              <a:t>として一翼を担うのか？</a:t>
            </a:r>
          </a:p>
          <a:p>
            <a:r>
              <a:rPr lang="ja-JP" altLang="en-US" dirty="0" smtClean="0"/>
              <a:t>■サービス向上、業務・システムの効率化に資する</a:t>
            </a:r>
            <a:r>
              <a:rPr lang="en-US" altLang="ja-JP" dirty="0" smtClean="0"/>
              <a:t>IT</a:t>
            </a:r>
            <a:r>
              <a:rPr lang="ja-JP" altLang="en-US" dirty="0" smtClean="0"/>
              <a:t>関連の新しいソリューションをどのように取り込むか？</a:t>
            </a:r>
          </a:p>
          <a:p>
            <a:r>
              <a:rPr lang="ja-JP" altLang="en-US" dirty="0" smtClean="0"/>
              <a:t>① クラウドソーシング、② </a:t>
            </a:r>
            <a:r>
              <a:rPr lang="en-US" altLang="ja-JP" dirty="0" smtClean="0"/>
              <a:t>BYOD  (Bring your own device)</a:t>
            </a:r>
            <a:r>
              <a:rPr lang="ja-JP" altLang="en-US" dirty="0" err="1" smtClean="0"/>
              <a:t>、</a:t>
            </a:r>
            <a:r>
              <a:rPr lang="ja-JP" altLang="en-US" dirty="0" smtClean="0"/>
              <a:t>③ ビッグデータ、④ セマンティックウェブ技術、⑤ サービスのマッシュアップ、⑥ </a:t>
            </a:r>
            <a:r>
              <a:rPr lang="en-US" altLang="ja-JP" dirty="0" smtClean="0"/>
              <a:t>ERP</a:t>
            </a:r>
            <a:r>
              <a:rPr lang="ja-JP" altLang="en-US" dirty="0" err="1" smtClean="0"/>
              <a:t>、</a:t>
            </a:r>
            <a:r>
              <a:rPr lang="ja-JP" altLang="en-US" dirty="0" smtClean="0"/>
              <a:t>⑦</a:t>
            </a:r>
            <a:r>
              <a:rPr lang="en-US" altLang="ja-JP" dirty="0" smtClean="0"/>
              <a:t>Digital Transformation</a:t>
            </a:r>
            <a:r>
              <a:rPr lang="ja-JP" altLang="en-US" dirty="0" err="1" smtClean="0"/>
              <a:t>、、、</a:t>
            </a:r>
            <a:endParaRPr lang="ja-JP" altLang="en-US" dirty="0" smtClean="0"/>
          </a:p>
          <a:p>
            <a:r>
              <a:rPr lang="ja-JP" altLang="en-US" dirty="0" smtClean="0"/>
              <a:t>■デジタル情報時代を踏まえた基本的な考え方</a:t>
            </a:r>
          </a:p>
          <a:p>
            <a:r>
              <a:rPr lang="ja-JP" altLang="en-US" dirty="0" smtClean="0"/>
              <a:t>●物の収集から情報（コンテンツ）の収集へ。</a:t>
            </a:r>
          </a:p>
          <a:p>
            <a:r>
              <a:rPr lang="ja-JP" altLang="en-US" dirty="0" smtClean="0"/>
              <a:t>●保存は物理媒体、利用は情報（コンテンツ）</a:t>
            </a:r>
          </a:p>
          <a:p>
            <a:r>
              <a:rPr lang="ja-JP" altLang="en-US" dirty="0" smtClean="0"/>
              <a:t>●図書館は本を集めて提供する組織から、コンテンツを集約して、コンテンツ同士を関連付けて知識として提供する機関へ</a:t>
            </a:r>
          </a:p>
          <a:p>
            <a:r>
              <a:rPr lang="ja-JP" altLang="en-US" dirty="0" smtClean="0"/>
              <a:t>■図書館の実施姿勢</a:t>
            </a:r>
          </a:p>
          <a:p>
            <a:r>
              <a:rPr lang="ja-JP" altLang="en-US" dirty="0" smtClean="0"/>
              <a:t>●今まで</a:t>
            </a:r>
            <a:r>
              <a:rPr lang="en-US" altLang="ja-JP" dirty="0" smtClean="0"/>
              <a:t>NDL</a:t>
            </a:r>
            <a:r>
              <a:rPr lang="ja-JP" altLang="en-US" dirty="0" smtClean="0"/>
              <a:t>単独でやれることをやれる範囲でコツコツとやってきたのではないか？</a:t>
            </a:r>
          </a:p>
          <a:p>
            <a:r>
              <a:rPr lang="ja-JP" altLang="en-US" dirty="0" smtClean="0"/>
              <a:t>●創造力を駆使して、大局観で課題に取り組んできたか？</a:t>
            </a:r>
          </a:p>
          <a:p>
            <a:r>
              <a:rPr lang="ja-JP" altLang="en-US" dirty="0" smtClean="0"/>
              <a:t>●新たな事業展開にあたってのリスクの許容レベルは？リスクを恐れて、大きく踏み出せなかったのではないか？</a:t>
            </a:r>
          </a:p>
          <a:p>
            <a:endParaRPr lang="ja-JP" altLang="en-US" dirty="0" smtClean="0"/>
          </a:p>
          <a:p>
            <a:endParaRPr lang="ja-JP" altLang="en-US" dirty="0" smtClean="0"/>
          </a:p>
          <a:p>
            <a:endParaRPr lang="ja-JP" altLang="en-US" dirty="0" smtClean="0"/>
          </a:p>
          <a:p>
            <a:endParaRPr lang="ja-JP" altLang="en-US" dirty="0" smtClean="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96</a:t>
            </a:fld>
            <a:endParaRPr kumimoji="1" lang="ja-JP" altLang="en-US"/>
          </a:p>
        </p:txBody>
      </p:sp>
    </p:spTree>
    <p:extLst>
      <p:ext uri="{BB962C8B-B14F-4D97-AF65-F5344CB8AC3E}">
        <p14:creationId xmlns:p14="http://schemas.microsoft.com/office/powerpoint/2010/main" val="239717644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a:t>
            </a:r>
            <a:r>
              <a:rPr lang="en-US" altLang="ja-JP" dirty="0" smtClean="0"/>
              <a:t>MLA</a:t>
            </a:r>
            <a:r>
              <a:rPr lang="ja-JP" altLang="en-US" dirty="0" smtClean="0"/>
              <a:t>連携</a:t>
            </a:r>
          </a:p>
          <a:p>
            <a:r>
              <a:rPr lang="ja-JP" altLang="en-US" dirty="0" smtClean="0"/>
              <a:t>●国としてのアーカイブ構築事業の枠組みの中で、</a:t>
            </a:r>
            <a:r>
              <a:rPr lang="en-US" altLang="ja-JP" dirty="0" smtClean="0"/>
              <a:t>MLA</a:t>
            </a:r>
            <a:r>
              <a:rPr lang="ja-JP" altLang="en-US" dirty="0" err="1" smtClean="0"/>
              <a:t>、</a:t>
            </a:r>
            <a:r>
              <a:rPr lang="en-US" altLang="ja-JP" dirty="0" smtClean="0"/>
              <a:t>MALUI</a:t>
            </a:r>
            <a:r>
              <a:rPr lang="ja-JP" altLang="en-US" dirty="0" err="1" smtClean="0"/>
              <a:t>、</a:t>
            </a:r>
            <a:r>
              <a:rPr lang="en-US" altLang="ja-JP" dirty="0" smtClean="0"/>
              <a:t>GLAM</a:t>
            </a:r>
            <a:r>
              <a:rPr lang="ja-JP" altLang="en-US" dirty="0" smtClean="0"/>
              <a:t>等との連携協力を推進する</a:t>
            </a:r>
          </a:p>
          <a:p>
            <a:r>
              <a:rPr lang="ja-JP" altLang="en-US" dirty="0" smtClean="0"/>
              <a:t>■出版界との連携の推進</a:t>
            </a:r>
          </a:p>
          <a:p>
            <a:r>
              <a:rPr lang="ja-JP" altLang="en-US" dirty="0" smtClean="0"/>
              <a:t>●読書機会の拡大による出版文化の発展を目指して、出版物、電子書籍等の販売拡大に直接繋がる形で出版界を支援。共存共栄の観点で出版界を補完したサービスを提供する</a:t>
            </a:r>
          </a:p>
          <a:p>
            <a:r>
              <a:rPr lang="ja-JP" altLang="en-US" dirty="0" smtClean="0"/>
              <a:t>●長期的な展望での出版文化の発展につながる施策と、短期的に出版界の利益になることを選択的に行う。</a:t>
            </a:r>
          </a:p>
          <a:p>
            <a:r>
              <a:rPr lang="ja-JP" altLang="en-US" dirty="0" smtClean="0"/>
              <a:t>★例えば、</a:t>
            </a:r>
            <a:r>
              <a:rPr lang="en-US" altLang="ja-JP" dirty="0" smtClean="0"/>
              <a:t>JDLS</a:t>
            </a:r>
            <a:r>
              <a:rPr lang="ja-JP" altLang="en-US" dirty="0" smtClean="0"/>
              <a:t>のサービス構築への助言（</a:t>
            </a:r>
            <a:r>
              <a:rPr lang="en-US" altLang="ja-JP" dirty="0" smtClean="0"/>
              <a:t>NDL</a:t>
            </a:r>
            <a:r>
              <a:rPr lang="ja-JP" altLang="en-US" dirty="0" smtClean="0"/>
              <a:t>デジタルコレクションの統合検索、閲覧環境の共通化）</a:t>
            </a:r>
          </a:p>
          <a:p>
            <a:r>
              <a:rPr lang="ja-JP" altLang="en-US" dirty="0" smtClean="0"/>
              <a:t>出版情報と図書館書誌情報の相互交換（</a:t>
            </a:r>
            <a:r>
              <a:rPr lang="en-US" altLang="ja-JP" dirty="0" smtClean="0"/>
              <a:t>ONIX←→DC←→MARC</a:t>
            </a:r>
            <a:r>
              <a:rPr lang="ja-JP" altLang="en-US" dirty="0" smtClean="0"/>
              <a:t>）</a:t>
            </a:r>
          </a:p>
          <a:p>
            <a:r>
              <a:rPr lang="ja-JP" altLang="en-US" dirty="0" smtClean="0"/>
              <a:t>★電子書籍フォーマットの業界標準策定支援（</a:t>
            </a:r>
            <a:r>
              <a:rPr lang="en-US" altLang="ja-JP" dirty="0" smtClean="0"/>
              <a:t>EPUB</a:t>
            </a:r>
            <a:r>
              <a:rPr lang="ja-JP" altLang="en-US" dirty="0" smtClean="0"/>
              <a:t>サブセット仕様等）</a:t>
            </a:r>
          </a:p>
          <a:p>
            <a:r>
              <a:rPr lang="ja-JP" altLang="en-US" dirty="0" smtClean="0"/>
              <a:t>★当館デジタル化資料を活用した電子書籍作成、配信</a:t>
            </a:r>
          </a:p>
          <a:p>
            <a:r>
              <a:rPr lang="ja-JP" altLang="en-US" dirty="0" smtClean="0"/>
              <a:t>●電子書籍自動作成システムの構築（現在、個別技術調査研究中）</a:t>
            </a:r>
          </a:p>
          <a:p>
            <a:r>
              <a:rPr lang="ja-JP" altLang="en-US" dirty="0" smtClean="0"/>
              <a:t>★イメージ画像→ページ切出し→テキスト化→構造化→標準</a:t>
            </a:r>
            <a:r>
              <a:rPr lang="en-US" altLang="ja-JP" dirty="0" smtClean="0"/>
              <a:t>EPUB→</a:t>
            </a:r>
            <a:r>
              <a:rPr lang="ja-JP" altLang="en-US" dirty="0" smtClean="0"/>
              <a:t>テキスト</a:t>
            </a:r>
            <a:r>
              <a:rPr lang="en-US" altLang="ja-JP" dirty="0" smtClean="0"/>
              <a:t>DAISY</a:t>
            </a:r>
            <a:r>
              <a:rPr lang="ja-JP" altLang="en-US" dirty="0" err="1" smtClean="0"/>
              <a:t>、</a:t>
            </a:r>
            <a:r>
              <a:rPr lang="ja-JP" altLang="en-US" dirty="0" smtClean="0"/>
              <a:t>リフロー型</a:t>
            </a:r>
            <a:r>
              <a:rPr lang="en-US" altLang="ja-JP" dirty="0" smtClean="0"/>
              <a:t>EPUB</a:t>
            </a:r>
            <a:r>
              <a:rPr lang="ja-JP" altLang="en-US" dirty="0" err="1" smtClean="0"/>
              <a:t>、</a:t>
            </a:r>
            <a:r>
              <a:rPr lang="en-US" altLang="ja-JP" dirty="0" smtClean="0"/>
              <a:t>PDF</a:t>
            </a:r>
            <a:r>
              <a:rPr lang="ja-JP" altLang="en-US" dirty="0" smtClean="0"/>
              <a:t>（フィックス型</a:t>
            </a:r>
            <a:r>
              <a:rPr lang="en-US" altLang="ja-JP" dirty="0" smtClean="0"/>
              <a:t>EPUB</a:t>
            </a:r>
            <a:r>
              <a:rPr lang="ja-JP" altLang="en-US" dirty="0" smtClean="0"/>
              <a:t>）→配信</a:t>
            </a:r>
          </a:p>
          <a:p>
            <a:r>
              <a:rPr lang="ja-JP" altLang="en-US" dirty="0" smtClean="0"/>
              <a:t>●出版社、古書店、電子書籍、商用データベースサイトへのナビゲーション</a:t>
            </a:r>
          </a:p>
          <a:p>
            <a:r>
              <a:rPr lang="ja-JP" altLang="en-US" dirty="0" smtClean="0"/>
              <a:t>★利用者視点で、商用サイトとの積極的な連携と、サイト内情報へのナビゲーションの拡大</a:t>
            </a:r>
          </a:p>
          <a:p>
            <a:endParaRPr lang="ja-JP" altLang="en-US" dirty="0" smtClean="0"/>
          </a:p>
          <a:p>
            <a:endParaRPr lang="ja-JP" altLang="en-US" dirty="0" smtClean="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97</a:t>
            </a:fld>
            <a:endParaRPr kumimoji="1" lang="ja-JP" altLang="en-US"/>
          </a:p>
        </p:txBody>
      </p:sp>
    </p:spTree>
    <p:extLst>
      <p:ext uri="{BB962C8B-B14F-4D97-AF65-F5344CB8AC3E}">
        <p14:creationId xmlns:p14="http://schemas.microsoft.com/office/powerpoint/2010/main" val="10930876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293688" y="190500"/>
            <a:ext cx="6900863" cy="3881438"/>
          </a:xfrm>
        </p:spPr>
      </p:sp>
      <p:sp>
        <p:nvSpPr>
          <p:cNvPr id="3" name="ノート プレースホルダ 2"/>
          <p:cNvSpPr>
            <a:spLocks noGrp="1"/>
          </p:cNvSpPr>
          <p:nvPr>
            <p:ph type="body" idx="1"/>
          </p:nvPr>
        </p:nvSpPr>
        <p:spPr>
          <a:xfrm>
            <a:off x="334009" y="4038792"/>
            <a:ext cx="6104732" cy="6036727"/>
          </a:xfrm>
        </p:spPr>
        <p:txBody>
          <a:bodyPr>
            <a:noAutofit/>
          </a:bodyPr>
          <a:lstStyle/>
          <a:p>
            <a:pPr defTabSz="931196">
              <a:defRPr/>
            </a:pPr>
            <a:r>
              <a:rPr lang="en-US" altLang="ja-JP" sz="1000" dirty="0"/>
              <a:t>2012</a:t>
            </a:r>
            <a:r>
              <a:rPr lang="ja-JP" altLang="en-US" sz="1000" dirty="0"/>
              <a:t>年</a:t>
            </a:r>
            <a:r>
              <a:rPr lang="en-US" altLang="ja-JP" sz="1000" dirty="0"/>
              <a:t>10</a:t>
            </a:r>
            <a:r>
              <a:rPr lang="ja-JP" altLang="en-US" sz="1000" dirty="0" smtClean="0"/>
              <a:t>月（</a:t>
            </a:r>
            <a:r>
              <a:rPr lang="en-US" altLang="ja-JP" sz="1000" dirty="0" smtClean="0"/>
              <a:t>3</a:t>
            </a:r>
            <a:r>
              <a:rPr lang="ja-JP" altLang="en-US" sz="1000" dirty="0" smtClean="0"/>
              <a:t>年前）、</a:t>
            </a:r>
            <a:r>
              <a:rPr lang="ja-JP" altLang="en-US" sz="1000" dirty="0"/>
              <a:t>フランス国立図書館（</a:t>
            </a:r>
            <a:r>
              <a:rPr lang="en-US" altLang="ja-JP" sz="1000" dirty="0" err="1"/>
              <a:t>BnF</a:t>
            </a:r>
            <a:r>
              <a:rPr lang="ja-JP" altLang="en-US" sz="1000" dirty="0"/>
              <a:t>）のラシーヌ館長を招いた日仏シンポジウム</a:t>
            </a:r>
            <a:r>
              <a:rPr lang="ja-JP" altLang="en-US" sz="1000" dirty="0">
                <a:latin typeface="HG丸ｺﾞｼｯｸM-PRO" pitchFamily="50" charset="-128"/>
                <a:ea typeface="HG丸ｺﾞｼｯｸM-PRO" pitchFamily="50" charset="-128"/>
              </a:rPr>
              <a:t>「デジタル時代における本のゆくえ」でプレゼンした資料。あくまで私案。</a:t>
            </a:r>
          </a:p>
          <a:p>
            <a:pPr defTabSz="931196"/>
            <a:r>
              <a:rPr lang="ja-JP" altLang="en-US" sz="1000" dirty="0" smtClean="0"/>
              <a:t>～～～～～</a:t>
            </a:r>
            <a:endParaRPr lang="en-US" altLang="ja-JP" sz="1000" dirty="0"/>
          </a:p>
          <a:p>
            <a:pPr defTabSz="931196"/>
            <a:r>
              <a:rPr lang="ja-JP" altLang="en-US" sz="1000" dirty="0"/>
              <a:t>電子書籍ビジネスにおける</a:t>
            </a:r>
            <a:r>
              <a:rPr lang="en-US" altLang="ja-JP" sz="1000" dirty="0"/>
              <a:t>NDL</a:t>
            </a:r>
            <a:r>
              <a:rPr lang="ja-JP" altLang="en-US" sz="1000" dirty="0"/>
              <a:t>の役割を改めて考えるとすれば、それは「電子書籍の普及によって読者人口が増え、出版全体の市場が拡大して、出版ビジネスが加速されていく」という流れを支援することだと思います。その背景には、資料や情報などの文化的資産を長期保存し、その利用を将来にわたって保障する、つまり利用者にとってはラストリゾート（最後のよりどころ）、提供者にとってはダークアーカイブとなるという、</a:t>
            </a:r>
            <a:r>
              <a:rPr lang="en-US" altLang="ja-JP" sz="1000" dirty="0"/>
              <a:t>NDL</a:t>
            </a:r>
            <a:r>
              <a:rPr lang="ja-JP" altLang="en-US" sz="1000" dirty="0"/>
              <a:t>の役割があるわけです。私たちはそのいずれにおいても関係機関と連携しながら、今後さらに対応を進めていきたいと思います。</a:t>
            </a:r>
          </a:p>
          <a:p>
            <a:r>
              <a:rPr lang="ja-JP" altLang="en-US" sz="1000" dirty="0">
                <a:solidFill>
                  <a:srgbClr val="FF0000"/>
                </a:solidFill>
              </a:rPr>
              <a:t>～～～～～～～～～～～～～～～</a:t>
            </a:r>
            <a:endParaRPr lang="en-US" altLang="ja-JP" sz="1000" dirty="0">
              <a:solidFill>
                <a:srgbClr val="FF0000"/>
              </a:solidFill>
            </a:endParaRPr>
          </a:p>
          <a:p>
            <a:r>
              <a:rPr lang="ja-JP" altLang="en-US" sz="1000" dirty="0">
                <a:solidFill>
                  <a:srgbClr val="FF0000"/>
                </a:solidFill>
              </a:rPr>
              <a:t>連携先として、最重要な出版界との連携協力の案です。私案の提案段階であり、具体的な調整はまだ進んでいません。</a:t>
            </a:r>
            <a:endParaRPr lang="en-US" altLang="ja-JP" sz="1000" dirty="0">
              <a:solidFill>
                <a:srgbClr val="FF0000"/>
              </a:solidFill>
            </a:endParaRPr>
          </a:p>
          <a:p>
            <a:r>
              <a:rPr lang="ja-JP" altLang="en-US" sz="1000" dirty="0"/>
              <a:t>電子書籍は，印刷出版物の延長にあるものであり、文化的資産の１つの形態である． </a:t>
            </a:r>
          </a:p>
          <a:p>
            <a:pPr lvl="1"/>
            <a:r>
              <a:rPr lang="ja-JP" altLang="en-US" sz="1000" dirty="0"/>
              <a:t>現在，電子書籍出版は，ビジネスとして立ち上がろうとしている．</a:t>
            </a:r>
            <a:r>
              <a:rPr lang="en-US" altLang="ja-JP" sz="1000" dirty="0"/>
              <a:t>NDL</a:t>
            </a:r>
            <a:r>
              <a:rPr lang="ja-JP" altLang="en-US" sz="1000" dirty="0"/>
              <a:t>は，電子書籍によって読者人口が増えて，</a:t>
            </a:r>
            <a:r>
              <a:rPr lang="ja-JP" altLang="en-US" sz="1000" b="1" dirty="0">
                <a:solidFill>
                  <a:srgbClr val="FF0000"/>
                </a:solidFill>
              </a:rPr>
              <a:t>出版全体の市場が拡大し，出版ビジネスが加速されるように支援する</a:t>
            </a:r>
            <a:r>
              <a:rPr lang="ja-JP" altLang="en-US" sz="1000" dirty="0"/>
              <a:t>とともに，電子書籍を</a:t>
            </a:r>
            <a:r>
              <a:rPr lang="ja-JP" altLang="en-US" sz="1000" dirty="0" err="1"/>
              <a:t>の</a:t>
            </a:r>
            <a:r>
              <a:rPr lang="ja-JP" altLang="en-US" sz="1000" dirty="0"/>
              <a:t>将来に亘るって利用を保証することが役割と考える．そのためにも，民間の市場経済活動を阻害することなく，</a:t>
            </a:r>
            <a:r>
              <a:rPr lang="ja-JP" altLang="en-US" sz="1000" b="1" dirty="0">
                <a:solidFill>
                  <a:srgbClr val="FF0000"/>
                </a:solidFill>
              </a:rPr>
              <a:t>市場拡大のために，出版界と下記のような様々な連携協力を検討している</a:t>
            </a:r>
            <a:r>
              <a:rPr lang="ja-JP" altLang="en-US" sz="1000" dirty="0"/>
              <a:t>が今後の課題である． </a:t>
            </a:r>
          </a:p>
          <a:p>
            <a:r>
              <a:rPr lang="ja-JP" altLang="en-US" sz="1000" dirty="0"/>
              <a:t>・</a:t>
            </a:r>
            <a:r>
              <a:rPr lang="ja-JP" altLang="en-US" sz="1000" dirty="0">
                <a:solidFill>
                  <a:srgbClr val="FF0000"/>
                </a:solidFill>
              </a:rPr>
              <a:t>電子書籍ビジネスのプラットフォーム整備への協力</a:t>
            </a:r>
            <a:r>
              <a:rPr lang="ja-JP" altLang="en-US" sz="1000" dirty="0"/>
              <a:t> </a:t>
            </a:r>
          </a:p>
          <a:p>
            <a:pPr lvl="1"/>
            <a:r>
              <a:rPr lang="ja-JP" altLang="en-US" sz="1000" dirty="0"/>
              <a:t>収集・組織化・保存・提供のモデルで、電子出版社と</a:t>
            </a:r>
            <a:r>
              <a:rPr lang="en-US" altLang="ja-JP" sz="1000" dirty="0"/>
              <a:t>NDL</a:t>
            </a:r>
            <a:r>
              <a:rPr lang="ja-JP" altLang="en-US" sz="1000" dirty="0"/>
              <a:t>が連携したサービス、システムモデルの構築と相互利用</a:t>
            </a:r>
            <a:endParaRPr lang="en-US" altLang="ja-JP" sz="1000" dirty="0"/>
          </a:p>
          <a:p>
            <a:pPr lvl="1"/>
            <a:r>
              <a:rPr lang="ja-JP" altLang="en-US" sz="1000" dirty="0"/>
              <a:t>電子書籍サイトの統合検索、サイトへのナビゲーション</a:t>
            </a:r>
            <a:endParaRPr lang="en-US" altLang="ja-JP" sz="1000" dirty="0"/>
          </a:p>
          <a:p>
            <a:r>
              <a:rPr lang="ja-JP" altLang="en-US" sz="1000" dirty="0"/>
              <a:t>・</a:t>
            </a:r>
            <a:r>
              <a:rPr lang="ja-JP" altLang="en-US" sz="1000" dirty="0">
                <a:solidFill>
                  <a:srgbClr val="FF0000"/>
                </a:solidFill>
              </a:rPr>
              <a:t>電子書籍フォーマットの共通化 </a:t>
            </a:r>
          </a:p>
          <a:p>
            <a:pPr lvl="1"/>
            <a:r>
              <a:rPr lang="en-US" altLang="ja-JP" sz="1000" dirty="0"/>
              <a:t>ONYX</a:t>
            </a:r>
            <a:r>
              <a:rPr lang="ja-JP" altLang="en-US" sz="1000" dirty="0" err="1"/>
              <a:t>、</a:t>
            </a:r>
            <a:r>
              <a:rPr lang="en-US" altLang="ja-JP" sz="1000" dirty="0"/>
              <a:t>MARC</a:t>
            </a:r>
            <a:r>
              <a:rPr lang="ja-JP" altLang="en-US" sz="1000" dirty="0" err="1"/>
              <a:t>、</a:t>
            </a:r>
            <a:r>
              <a:rPr lang="en-US" altLang="ja-JP" sz="1000" dirty="0"/>
              <a:t>DC</a:t>
            </a:r>
            <a:r>
              <a:rPr lang="ja-JP" altLang="en-US" sz="1000" dirty="0"/>
              <a:t>（ダブリンコア）</a:t>
            </a:r>
            <a:endParaRPr lang="en-US" altLang="ja-JP" sz="1000" dirty="0"/>
          </a:p>
          <a:p>
            <a:pPr lvl="1"/>
            <a:r>
              <a:rPr lang="en-US" altLang="ja-JP" sz="1000" dirty="0"/>
              <a:t>EPUB</a:t>
            </a:r>
            <a:r>
              <a:rPr lang="ja-JP" altLang="en-US" sz="1000" dirty="0" err="1"/>
              <a:t>、</a:t>
            </a:r>
            <a:r>
              <a:rPr lang="ja-JP" altLang="en-US" sz="1000" dirty="0"/>
              <a:t> </a:t>
            </a:r>
            <a:r>
              <a:rPr lang="en-US" altLang="ja-JP" sz="1000" dirty="0"/>
              <a:t>PDF</a:t>
            </a:r>
            <a:r>
              <a:rPr lang="ja-JP" altLang="en-US" sz="1000" dirty="0"/>
              <a:t>等のフォーマット、ビューア、</a:t>
            </a:r>
            <a:r>
              <a:rPr lang="en-US" altLang="ja-JP" sz="1000" dirty="0"/>
              <a:t>DRM</a:t>
            </a:r>
          </a:p>
          <a:p>
            <a:pPr lvl="1"/>
            <a:r>
              <a:rPr lang="ja-JP" altLang="en-US" sz="1000" i="1" dirty="0">
                <a:solidFill>
                  <a:srgbClr val="FF0000"/>
                </a:solidFill>
              </a:rPr>
              <a:t>電子書籍フォーマットの国際標準，業界標準の策定を支援して，共通フォーマットの普及を促進させたい</a:t>
            </a:r>
            <a:r>
              <a:rPr lang="ja-JP" altLang="en-US" sz="1000" i="1" dirty="0"/>
              <a:t>．</a:t>
            </a:r>
            <a:r>
              <a:rPr lang="ja-JP" altLang="en-US" sz="1000" dirty="0"/>
              <a:t> </a:t>
            </a:r>
          </a:p>
          <a:p>
            <a:r>
              <a:rPr lang="ja-JP" altLang="en-US" sz="1000" dirty="0"/>
              <a:t>・</a:t>
            </a:r>
            <a:r>
              <a:rPr lang="ja-JP" altLang="en-US" sz="1000" dirty="0">
                <a:solidFill>
                  <a:srgbClr val="FF0000"/>
                </a:solidFill>
              </a:rPr>
              <a:t>出版情報と書誌情報の連携 </a:t>
            </a:r>
          </a:p>
          <a:p>
            <a:pPr lvl="1"/>
            <a:r>
              <a:rPr lang="en-US" altLang="ja-JP" sz="1000" dirty="0"/>
              <a:t>JPO</a:t>
            </a:r>
            <a:r>
              <a:rPr lang="ja-JP" altLang="en-US" sz="1000" dirty="0"/>
              <a:t>の出版情報を活用して、利用者に近刊図書を公知するとともに、それを活用して書誌を作成する。 </a:t>
            </a:r>
            <a:br>
              <a:rPr lang="ja-JP" altLang="en-US" sz="1000" dirty="0"/>
            </a:br>
            <a:r>
              <a:rPr lang="ja-JP" altLang="en-US" sz="1000" dirty="0"/>
              <a:t>また、印刷刊行物を利用して電子書籍出版をする場合の書誌的事項として、当館の書誌情報の活用を推進する。 </a:t>
            </a:r>
            <a:br>
              <a:rPr lang="ja-JP" altLang="en-US" sz="1000" dirty="0"/>
            </a:br>
            <a:r>
              <a:rPr lang="ja-JP" altLang="en-US" sz="1000" dirty="0"/>
              <a:t>そのために、</a:t>
            </a:r>
            <a:r>
              <a:rPr lang="ja-JP" altLang="en-US" sz="1000" dirty="0">
                <a:solidFill>
                  <a:srgbClr val="FF0000"/>
                </a:solidFill>
              </a:rPr>
              <a:t>出版情報と書誌情報の相互運用ができるように、書誌調整</a:t>
            </a:r>
            <a:r>
              <a:rPr lang="ja-JP" altLang="en-US" sz="1000" dirty="0"/>
              <a:t>を行う。 </a:t>
            </a:r>
          </a:p>
          <a:p>
            <a:r>
              <a:rPr lang="ja-JP" altLang="en-US" sz="1000" dirty="0"/>
              <a:t>・</a:t>
            </a:r>
            <a:r>
              <a:rPr lang="ja-JP" altLang="en-US" sz="1000" dirty="0">
                <a:solidFill>
                  <a:srgbClr val="FF0000"/>
                </a:solidFill>
              </a:rPr>
              <a:t>著作権管理センターの構築・運用の協力 </a:t>
            </a:r>
          </a:p>
          <a:p>
            <a:pPr lvl="1"/>
            <a:r>
              <a:rPr lang="ja-JP" altLang="en-US" sz="1000" i="1" dirty="0"/>
              <a:t>今後、</a:t>
            </a:r>
            <a:r>
              <a:rPr lang="en-US" altLang="ja-JP" sz="1000" i="1" dirty="0">
                <a:solidFill>
                  <a:srgbClr val="FF0000"/>
                </a:solidFill>
              </a:rPr>
              <a:t>NDL</a:t>
            </a:r>
            <a:r>
              <a:rPr lang="ja-JP" altLang="en-US" sz="1000" i="1" dirty="0" err="1">
                <a:solidFill>
                  <a:srgbClr val="FF0000"/>
                </a:solidFill>
              </a:rPr>
              <a:t>での</a:t>
            </a:r>
            <a:r>
              <a:rPr lang="ja-JP" altLang="en-US" sz="1000" i="1" dirty="0">
                <a:solidFill>
                  <a:srgbClr val="FF0000"/>
                </a:solidFill>
              </a:rPr>
              <a:t>資料のデジタル化状況，出版社でまだ電子書籍化されていない資料の著作権状況など，出版界と</a:t>
            </a:r>
            <a:r>
              <a:rPr lang="en-US" altLang="ja-JP" sz="1000" i="1" dirty="0">
                <a:solidFill>
                  <a:srgbClr val="FF0000"/>
                </a:solidFill>
              </a:rPr>
              <a:t>NDL</a:t>
            </a:r>
            <a:r>
              <a:rPr lang="ja-JP" altLang="en-US" sz="1000" i="1" dirty="0">
                <a:solidFill>
                  <a:srgbClr val="FF0000"/>
                </a:solidFill>
              </a:rPr>
              <a:t>で協力して，著作権管理データベースを構築すべき</a:t>
            </a:r>
            <a:r>
              <a:rPr lang="ja-JP" altLang="en-US" sz="1000" i="1" dirty="0"/>
              <a:t>と考える．</a:t>
            </a:r>
            <a:r>
              <a:rPr lang="ja-JP" altLang="en-US" sz="1000" dirty="0"/>
              <a:t> </a:t>
            </a:r>
          </a:p>
          <a:p>
            <a:pPr lvl="1"/>
            <a:r>
              <a:rPr lang="ja-JP" altLang="en-US" sz="1000" dirty="0"/>
              <a:t>公共図書館への送信条件の</a:t>
            </a:r>
            <a:r>
              <a:rPr lang="en-US" altLang="ja-JP" sz="1000" dirty="0"/>
              <a:t>1</a:t>
            </a:r>
            <a:r>
              <a:rPr lang="ja-JP" altLang="en-US" sz="1000" dirty="0"/>
              <a:t>つの「絶版本であること（市場で電子書籍として流通していない）」の調査と、出版界での電子書籍化において、まだ電子書籍化していない書籍のリストは、目的は違っていても、リストとしてはほぼ同様のもの。協力して構築できるのではないか。 </a:t>
            </a:r>
          </a:p>
          <a:p>
            <a:r>
              <a:rPr lang="ja-JP" altLang="en-US" sz="1000" dirty="0"/>
              <a:t>・</a:t>
            </a:r>
            <a:r>
              <a:rPr lang="ja-JP" altLang="en-US" sz="1000" dirty="0">
                <a:solidFill>
                  <a:srgbClr val="FF0000"/>
                </a:solidFill>
              </a:rPr>
              <a:t>公共図書館での利用環境の共通化</a:t>
            </a:r>
            <a:r>
              <a:rPr lang="ja-JP" altLang="en-US" sz="1000" dirty="0"/>
              <a:t> </a:t>
            </a:r>
          </a:p>
          <a:p>
            <a:pPr lvl="1"/>
            <a:r>
              <a:rPr lang="ja-JP" altLang="en-US" sz="1000" i="1" dirty="0"/>
              <a:t>今後，電子書籍が，公共図書館等でも電子書籍サイトからそれぞれのビューアを利用する形で提供されることが予想される．</a:t>
            </a:r>
            <a:r>
              <a:rPr lang="en-US" altLang="ja-JP" sz="1000" i="1" dirty="0"/>
              <a:t>NDL</a:t>
            </a:r>
            <a:r>
              <a:rPr lang="ja-JP" altLang="en-US" sz="1000" i="1" dirty="0"/>
              <a:t>からの提供は，別の著作権保護方式で別のビューアを利用する形では，利用者にとって利便性が悪い．</a:t>
            </a:r>
            <a:r>
              <a:rPr lang="ja-JP" altLang="en-US" sz="1000" i="1" dirty="0">
                <a:solidFill>
                  <a:srgbClr val="FF0000"/>
                </a:solidFill>
              </a:rPr>
              <a:t>電子書籍サイトと</a:t>
            </a:r>
            <a:r>
              <a:rPr lang="en-US" altLang="ja-JP" sz="1000" i="1" dirty="0">
                <a:solidFill>
                  <a:srgbClr val="FF0000"/>
                </a:solidFill>
              </a:rPr>
              <a:t>NDL</a:t>
            </a:r>
            <a:r>
              <a:rPr lang="ja-JP" altLang="en-US" sz="1000" i="1" dirty="0">
                <a:solidFill>
                  <a:srgbClr val="FF0000"/>
                </a:solidFill>
              </a:rPr>
              <a:t>とで，共通の著作権保護機能とビューアで提供できるように，</a:t>
            </a:r>
            <a:r>
              <a:rPr lang="ja-JP" altLang="en-US" sz="1000" i="1" dirty="0"/>
              <a:t>公共図書館での電子書籍閲覧環境，コンテンツ配信システムの共通化を図っていくことが，市場の拡大に繋がると考える．</a:t>
            </a:r>
            <a:r>
              <a:rPr lang="ja-JP" altLang="en-US" sz="1000" dirty="0"/>
              <a:t> </a:t>
            </a:r>
          </a:p>
          <a:p>
            <a:r>
              <a:rPr lang="ja-JP" altLang="en-US" sz="1000" dirty="0"/>
              <a:t>・</a:t>
            </a:r>
            <a:r>
              <a:rPr lang="en-US" altLang="ja-JP" sz="1000" dirty="0">
                <a:solidFill>
                  <a:srgbClr val="FF0000"/>
                </a:solidFill>
              </a:rPr>
              <a:t>NDL</a:t>
            </a:r>
            <a:r>
              <a:rPr lang="ja-JP" altLang="en-US" sz="1000" dirty="0">
                <a:solidFill>
                  <a:srgbClr val="FF0000"/>
                </a:solidFill>
              </a:rPr>
              <a:t>デジタル化コンテンツの二次利用の促進 </a:t>
            </a:r>
          </a:p>
          <a:p>
            <a:pPr lvl="1"/>
            <a:r>
              <a:rPr lang="ja-JP" altLang="en-US" sz="1000" i="1" dirty="0"/>
              <a:t>国のオープンガバナンスの方向性に沿って，</a:t>
            </a:r>
            <a:r>
              <a:rPr lang="en-US" altLang="ja-JP" sz="1000" i="1" dirty="0"/>
              <a:t>NDL</a:t>
            </a:r>
            <a:r>
              <a:rPr lang="ja-JP" altLang="en-US" sz="1000" i="1" dirty="0"/>
              <a:t>保有の資産で，第三者の権利を侵害しないものは，積極的に二次利用を促進させたい．</a:t>
            </a:r>
            <a:r>
              <a:rPr lang="ja-JP" altLang="en-US" sz="1000" i="1" dirty="0">
                <a:solidFill>
                  <a:srgbClr val="FF0000"/>
                </a:solidFill>
              </a:rPr>
              <a:t>原出版社に，画像データをとして提供し，二次利用によって，電子書籍を作成してビジネスが行えるように支援する</a:t>
            </a:r>
            <a:r>
              <a:rPr lang="ja-JP" altLang="en-US" sz="1000" i="1" dirty="0"/>
              <a:t>ことも想定する</a:t>
            </a:r>
            <a:r>
              <a:rPr lang="ja-JP" altLang="en-US" sz="1000" dirty="0"/>
              <a:t> </a:t>
            </a:r>
          </a:p>
          <a:p>
            <a:r>
              <a:rPr lang="ja-JP" altLang="en-US" sz="1000" dirty="0"/>
              <a:t>・</a:t>
            </a:r>
            <a:r>
              <a:rPr lang="ja-JP" altLang="en-US" sz="1000" dirty="0">
                <a:solidFill>
                  <a:srgbClr val="FF0000"/>
                </a:solidFill>
              </a:rPr>
              <a:t>電子書籍サイト等，商用サイトへの案内の強化 </a:t>
            </a:r>
          </a:p>
          <a:p>
            <a:pPr lvl="1"/>
            <a:r>
              <a:rPr lang="en-US" altLang="ja-JP" sz="1000" i="1" dirty="0"/>
              <a:t>NDL</a:t>
            </a:r>
            <a:r>
              <a:rPr lang="ja-JP" altLang="en-US" sz="1000" i="1" dirty="0"/>
              <a:t>サーチは，紙・デジタル，有償・無償，商用サイト・公的機関等に関わらず，ロングテールで容易に資料の存在を確認することを目的としている．利用者が最も迅速に入手し閲覧可能な入手先へ利用者をナビゲートすることが目的である．</a:t>
            </a:r>
            <a:r>
              <a:rPr lang="en-US" altLang="ja-JP" sz="1000" i="1" dirty="0">
                <a:solidFill>
                  <a:srgbClr val="FF0000"/>
                </a:solidFill>
              </a:rPr>
              <a:t>NDL</a:t>
            </a:r>
            <a:r>
              <a:rPr lang="ja-JP" altLang="en-US" sz="1000" i="1" dirty="0">
                <a:solidFill>
                  <a:srgbClr val="FF0000"/>
                </a:solidFill>
              </a:rPr>
              <a:t>は今後利用者の資料の有力な入手手段となる電子書籍サイト等への案内を強化する</a:t>
            </a:r>
            <a:r>
              <a:rPr lang="ja-JP" altLang="en-US" sz="1000" i="1" dirty="0"/>
              <a:t>ことを想定している．</a:t>
            </a:r>
            <a:r>
              <a:rPr lang="ja-JP" altLang="en-US" sz="1000" dirty="0"/>
              <a:t> </a:t>
            </a:r>
          </a:p>
          <a:p>
            <a:r>
              <a:rPr lang="ja-JP" altLang="en-US" sz="1000" dirty="0"/>
              <a:t>・</a:t>
            </a:r>
            <a:r>
              <a:rPr lang="ja-JP" altLang="en-US" sz="1000" dirty="0">
                <a:solidFill>
                  <a:srgbClr val="FF0000"/>
                </a:solidFill>
              </a:rPr>
              <a:t>電子書籍に対する永続的識別子の付与 </a:t>
            </a:r>
          </a:p>
          <a:p>
            <a:pPr lvl="1"/>
            <a:r>
              <a:rPr lang="ja-JP" altLang="en-US" sz="1000" i="1" dirty="0"/>
              <a:t>出版に先立って販売促進のために作られた出版前情報，出版情報は，</a:t>
            </a:r>
            <a:r>
              <a:rPr lang="en-US" altLang="ja-JP" sz="1000" i="1" dirty="0"/>
              <a:t>NDL</a:t>
            </a:r>
            <a:r>
              <a:rPr lang="ja-JP" altLang="en-US" sz="1000" i="1" dirty="0"/>
              <a:t>で蔵書として管理するための書誌情報には活用されておらず，また関連付けもされていない．</a:t>
            </a:r>
            <a:r>
              <a:rPr lang="ja-JP" altLang="en-US" sz="1000" i="1" dirty="0">
                <a:solidFill>
                  <a:srgbClr val="FF0000"/>
                </a:solidFill>
              </a:rPr>
              <a:t>出版情報は</a:t>
            </a:r>
            <a:r>
              <a:rPr lang="en-US" altLang="ja-JP" sz="1000" i="1" dirty="0">
                <a:solidFill>
                  <a:srgbClr val="FF0000"/>
                </a:solidFill>
              </a:rPr>
              <a:t>ONIX</a:t>
            </a:r>
            <a:r>
              <a:rPr lang="ja-JP" altLang="en-US" sz="1000" i="1" dirty="0">
                <a:solidFill>
                  <a:srgbClr val="FF0000"/>
                </a:solidFill>
              </a:rPr>
              <a:t>で，書誌情報は</a:t>
            </a:r>
            <a:r>
              <a:rPr lang="en-US" altLang="ja-JP" sz="1000" i="1" dirty="0">
                <a:solidFill>
                  <a:srgbClr val="FF0000"/>
                </a:solidFill>
              </a:rPr>
              <a:t>MARC</a:t>
            </a:r>
            <a:r>
              <a:rPr lang="ja-JP" altLang="en-US" sz="1000" i="1" dirty="0"/>
              <a:t>で，</a:t>
            </a:r>
            <a:r>
              <a:rPr lang="ja-JP" altLang="en-US" sz="1000" i="1" dirty="0">
                <a:solidFill>
                  <a:srgbClr val="FF0000"/>
                </a:solidFill>
              </a:rPr>
              <a:t>電子情報は</a:t>
            </a:r>
            <a:r>
              <a:rPr lang="en-US" altLang="ja-JP" sz="1000" i="1" dirty="0">
                <a:solidFill>
                  <a:srgbClr val="FF0000"/>
                </a:solidFill>
              </a:rPr>
              <a:t>DC</a:t>
            </a:r>
            <a:r>
              <a:rPr lang="ja-JP" altLang="en-US" sz="1000" i="1" dirty="0">
                <a:solidFill>
                  <a:srgbClr val="FF0000"/>
                </a:solidFill>
              </a:rPr>
              <a:t>ベース</a:t>
            </a:r>
            <a:r>
              <a:rPr lang="ja-JP" altLang="en-US" sz="1000" i="1" dirty="0"/>
              <a:t>でというように，書誌的事項の記述規則も共通化されず，再利用もされていない</a:t>
            </a:r>
            <a:endParaRPr lang="ja-JP" altLang="en-US" sz="1000" dirty="0"/>
          </a:p>
          <a:p>
            <a:pPr lvl="1"/>
            <a:r>
              <a:rPr lang="ja-JP" altLang="en-US" sz="1000" i="1" dirty="0">
                <a:solidFill>
                  <a:srgbClr val="FF0000"/>
                </a:solidFill>
              </a:rPr>
              <a:t>著者が作品を作成した時点で，永続的識別子を付与</a:t>
            </a:r>
            <a:r>
              <a:rPr lang="ja-JP" altLang="en-US" sz="1000" i="1" dirty="0"/>
              <a:t>し，</a:t>
            </a:r>
            <a:r>
              <a:rPr lang="ja-JP" altLang="en-US" sz="1000" i="1" dirty="0">
                <a:solidFill>
                  <a:srgbClr val="FF0000"/>
                </a:solidFill>
              </a:rPr>
              <a:t>販売のために作成された出版情報と，図書館での書誌情報をリンクさせる形で相互連携できるように</a:t>
            </a:r>
            <a:r>
              <a:rPr lang="ja-JP" altLang="en-US" sz="1000" i="1" dirty="0"/>
              <a:t>していきたい．また，実際に永続的識別子を付与する手段として，</a:t>
            </a:r>
            <a:r>
              <a:rPr lang="en-US" altLang="ja-JP" sz="1000" i="1" dirty="0" err="1"/>
              <a:t>JaLC</a:t>
            </a:r>
            <a:r>
              <a:rPr lang="ja-JP" altLang="en-US" sz="1000" i="1" dirty="0"/>
              <a:t>を活用した</a:t>
            </a:r>
            <a:r>
              <a:rPr lang="en-US" altLang="ja-JP" sz="1000" i="1" dirty="0"/>
              <a:t>DOI</a:t>
            </a:r>
            <a:r>
              <a:rPr lang="ja-JP" altLang="en-US" sz="1000" i="1" dirty="0"/>
              <a:t>付与も想定している．</a:t>
            </a:r>
            <a:r>
              <a:rPr lang="ja-JP" altLang="en-US" sz="1000" dirty="0"/>
              <a:t> </a:t>
            </a:r>
            <a:endParaRPr lang="en-US" altLang="ja-JP" sz="1000" dirty="0"/>
          </a:p>
          <a:p>
            <a:pPr lvl="1"/>
            <a:endParaRPr lang="en-US" altLang="ja-JP" sz="1000" dirty="0"/>
          </a:p>
          <a:p>
            <a:pPr lvl="1"/>
            <a:endParaRPr lang="ja-JP" altLang="en-US" sz="1000" dirty="0"/>
          </a:p>
        </p:txBody>
      </p:sp>
      <p:sp>
        <p:nvSpPr>
          <p:cNvPr id="4" name="スライド番号プレースホルダ 3"/>
          <p:cNvSpPr>
            <a:spLocks noGrp="1"/>
          </p:cNvSpPr>
          <p:nvPr>
            <p:ph type="sldNum" sz="quarter" idx="10"/>
          </p:nvPr>
        </p:nvSpPr>
        <p:spPr>
          <a:xfrm>
            <a:off x="3842483" y="10341967"/>
            <a:ext cx="2843631" cy="517099"/>
          </a:xfrm>
        </p:spPr>
        <p:txBody>
          <a:bodyPr/>
          <a:lstStyle/>
          <a:p>
            <a:fld id="{EC67A169-F0F9-4569-9C82-7759A6193367}" type="slidenum">
              <a:rPr kumimoji="1" lang="ja-JP" altLang="en-US" smtClean="0"/>
              <a:pPr/>
              <a:t>98</a:t>
            </a:fld>
            <a:endParaRPr kumimoji="1" lang="ja-JP" altLang="en-US" dirty="0"/>
          </a:p>
        </p:txBody>
      </p:sp>
    </p:spTree>
    <p:extLst>
      <p:ext uri="{BB962C8B-B14F-4D97-AF65-F5344CB8AC3E}">
        <p14:creationId xmlns:p14="http://schemas.microsoft.com/office/powerpoint/2010/main" val="300945441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latin typeface="Meiryo UI" panose="020B0604030504040204" pitchFamily="50" charset="-128"/>
                <a:ea typeface="Meiryo UI" panose="020B0604030504040204" pitchFamily="50" charset="-128"/>
              </a:rPr>
              <a:t>様々な情報が溢れている中で、出版物に対するマインドシェアが高まるように、利用者視点で。</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smtClean="0">
              <a:latin typeface="Meiryo UI" panose="020B0604030504040204" pitchFamily="50" charset="-128"/>
              <a:ea typeface="Meiryo UI"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latin typeface="Meiryo UI" panose="020B0604030504040204" pitchFamily="50" charset="-128"/>
                <a:ea typeface="Meiryo UI" panose="020B0604030504040204" pitchFamily="50" charset="-128"/>
              </a:rPr>
              <a:t>■出版界</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latin typeface="Meiryo UI" panose="020B0604030504040204" pitchFamily="50" charset="-128"/>
                <a:ea typeface="Meiryo UI" panose="020B0604030504040204" pitchFamily="50" charset="-128"/>
              </a:rPr>
              <a:t>●電子出版権を持つ書籍の電子書籍化の推進</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latin typeface="Meiryo UI" panose="020B0604030504040204" pitchFamily="50" charset="-128"/>
                <a:ea typeface="Meiryo UI" panose="020B0604030504040204" pitchFamily="50" charset="-128"/>
              </a:rPr>
              <a:t>★商用電子書籍配信サイト、ビューアに依存しない電子書籍（利用者がビューアを自由に選択できるように）</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latin typeface="Meiryo UI" panose="020B0604030504040204" pitchFamily="50" charset="-128"/>
                <a:ea typeface="Meiryo UI" panose="020B0604030504040204" pitchFamily="50" charset="-128"/>
              </a:rPr>
              <a:t>●出版情報（メタデータ）の充実（著作物の見える化）</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latin typeface="Meiryo UI" panose="020B0604030504040204" pitchFamily="50" charset="-128"/>
                <a:ea typeface="Meiryo UI" panose="020B0604030504040204" pitchFamily="50" charset="-128"/>
              </a:rPr>
              <a:t>★タイトル、著者名、出版社、出版年、件名、</a:t>
            </a:r>
            <a:r>
              <a:rPr kumimoji="1" lang="en-US" altLang="ja-JP" dirty="0" smtClean="0">
                <a:latin typeface="Meiryo UI" panose="020B0604030504040204" pitchFamily="50" charset="-128"/>
                <a:ea typeface="Meiryo UI" panose="020B0604030504040204" pitchFamily="50" charset="-128"/>
              </a:rPr>
              <a:t>ISBN</a:t>
            </a:r>
            <a:r>
              <a:rPr kumimoji="1" lang="ja-JP" altLang="en-US" dirty="0" err="1" smtClean="0">
                <a:latin typeface="Meiryo UI" panose="020B0604030504040204" pitchFamily="50" charset="-128"/>
                <a:ea typeface="Meiryo UI" panose="020B0604030504040204" pitchFamily="50" charset="-128"/>
              </a:rPr>
              <a:t>、</a:t>
            </a:r>
            <a:r>
              <a:rPr kumimoji="1" lang="en-US" altLang="ja-JP" dirty="0" smtClean="0">
                <a:latin typeface="Meiryo UI" panose="020B0604030504040204" pitchFamily="50" charset="-128"/>
                <a:ea typeface="Meiryo UI" panose="020B0604030504040204" pitchFamily="50" charset="-128"/>
              </a:rPr>
              <a:t>NDC</a:t>
            </a:r>
            <a:r>
              <a:rPr kumimoji="1" lang="ja-JP" altLang="en-US" dirty="0" smtClean="0">
                <a:latin typeface="Meiryo UI" panose="020B0604030504040204" pitchFamily="50" charset="-128"/>
                <a:ea typeface="Meiryo UI" panose="020B0604030504040204" pitchFamily="50" charset="-128"/>
              </a:rPr>
              <a:t>等のほかに</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latin typeface="Meiryo UI" panose="020B0604030504040204" pitchFamily="50" charset="-128"/>
                <a:ea typeface="Meiryo UI" panose="020B0604030504040204" pitchFamily="50" charset="-128"/>
              </a:rPr>
              <a:t>★内容紹介、著者紹介、書影、試し読み、書評、章節項単位の目次、まえがき、あとがき、であれば本文全文。特に書評は購入時の参考になる</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latin typeface="Meiryo UI" panose="020B0604030504040204" pitchFamily="50" charset="-128"/>
                <a:ea typeface="Meiryo UI" panose="020B0604030504040204" pitchFamily="50" charset="-128"/>
              </a:rPr>
              <a:t>●県域の市区町村を含めて、県単位での商用電子図書館サービスの提供の推進</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latin typeface="Meiryo UI" panose="020B0604030504040204" pitchFamily="50" charset="-128"/>
                <a:ea typeface="Meiryo UI" panose="020B0604030504040204" pitchFamily="50" charset="-128"/>
              </a:rPr>
              <a:t>■図書館界</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latin typeface="Meiryo UI" panose="020B0604030504040204" pitchFamily="50" charset="-128"/>
                <a:ea typeface="Meiryo UI" panose="020B0604030504040204" pitchFamily="50" charset="-128"/>
              </a:rPr>
              <a:t>●出版物（冊子体、デジタル）のバックアップ（永久保存、ディザスタリカバリ）</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latin typeface="Meiryo UI" panose="020B0604030504040204" pitchFamily="50" charset="-128"/>
                <a:ea typeface="Meiryo UI" panose="020B0604030504040204" pitchFamily="50" charset="-128"/>
              </a:rPr>
              <a:t>●出版社が電子書籍化しない書籍のデジタル化</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latin typeface="Meiryo UI" panose="020B0604030504040204" pitchFamily="50" charset="-128"/>
                <a:ea typeface="Meiryo UI" panose="020B0604030504040204" pitchFamily="50" charset="-128"/>
              </a:rPr>
              <a:t>●書籍・電子書籍販売サイト、全国の図書館の所蔵資料の統合検索サービスの提供（著作物の見える化）</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latin typeface="Meiryo UI" panose="020B0604030504040204" pitchFamily="50" charset="-128"/>
                <a:ea typeface="Meiryo UI" panose="020B0604030504040204" pitchFamily="50" charset="-128"/>
              </a:rPr>
              <a:t>★他の文化資産の合わせて</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latin typeface="Meiryo UI" panose="020B0604030504040204" pitchFamily="50" charset="-128"/>
                <a:ea typeface="Meiryo UI" panose="020B0604030504040204" pitchFamily="50" charset="-128"/>
              </a:rPr>
              <a:t>●出版物に関する情報の充実</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latin typeface="Meiryo UI" panose="020B0604030504040204" pitchFamily="50" charset="-128"/>
                <a:ea typeface="Meiryo UI" panose="020B0604030504040204" pitchFamily="50" charset="-128"/>
              </a:rPr>
              <a:t>★図書館蔵書に限らない典拠情報の充実</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latin typeface="Meiryo UI" panose="020B0604030504040204" pitchFamily="50" charset="-128"/>
                <a:ea typeface="Meiryo UI" panose="020B0604030504040204" pitchFamily="50" charset="-128"/>
              </a:rPr>
              <a:t>★出典を明らかにしたレファレンス情報の充実</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latin typeface="Meiryo UI" panose="020B0604030504040204" pitchFamily="50" charset="-128"/>
                <a:ea typeface="Meiryo UI" panose="020B0604030504040204" pitchFamily="50" charset="-128"/>
              </a:rPr>
              <a:t>■連携</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latin typeface="Meiryo UI" panose="020B0604030504040204" pitchFamily="50" charset="-128"/>
                <a:ea typeface="Meiryo UI" panose="020B0604030504040204" pitchFamily="50" charset="-128"/>
              </a:rPr>
              <a:t>●電子書籍ビジネスプラットフォーム整備の協力</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latin typeface="Meiryo UI" panose="020B0604030504040204" pitchFamily="50" charset="-128"/>
                <a:ea typeface="Meiryo UI" panose="020B0604030504040204" pitchFamily="50" charset="-128"/>
              </a:rPr>
              <a:t>★出版物（冊子体、デジタル）のメタデータデータベースの共同構築</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latin typeface="Meiryo UI" panose="020B0604030504040204" pitchFamily="50" charset="-128"/>
                <a:ea typeface="Meiryo UI" panose="020B0604030504040204" pitchFamily="50" charset="-128"/>
              </a:rPr>
              <a:t>★出版権を含む権利データベースの共同構築（著作単位、著者単位）</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latin typeface="Meiryo UI" panose="020B0604030504040204" pitchFamily="50" charset="-128"/>
                <a:ea typeface="Meiryo UI" panose="020B0604030504040204" pitchFamily="50" charset="-128"/>
              </a:rPr>
              <a:t>●電子書籍化に際し、</a:t>
            </a:r>
            <a:r>
              <a:rPr kumimoji="1" lang="en-US" altLang="ja-JP" dirty="0" smtClean="0">
                <a:latin typeface="Meiryo UI" panose="020B0604030504040204" pitchFamily="50" charset="-128"/>
                <a:ea typeface="Meiryo UI" panose="020B0604030504040204" pitchFamily="50" charset="-128"/>
              </a:rPr>
              <a:t>NDL</a:t>
            </a:r>
            <a:r>
              <a:rPr kumimoji="1" lang="ja-JP" altLang="en-US" dirty="0" smtClean="0">
                <a:latin typeface="Meiryo UI" panose="020B0604030504040204" pitchFamily="50" charset="-128"/>
                <a:ea typeface="Meiryo UI" panose="020B0604030504040204" pitchFamily="50" charset="-128"/>
              </a:rPr>
              <a:t>がデジタル化したデータの利活用（二次利用提供）</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latin typeface="Meiryo UI" panose="020B0604030504040204" pitchFamily="50" charset="-128"/>
                <a:ea typeface="Meiryo UI" panose="020B0604030504040204" pitchFamily="50" charset="-128"/>
              </a:rPr>
              <a:t>●電子書籍の仕様（フォーマット、メタデータ記述要素・記述規則等）の共通化</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latin typeface="Meiryo UI" panose="020B0604030504040204" pitchFamily="50" charset="-128"/>
                <a:ea typeface="Meiryo UI" panose="020B0604030504040204" pitchFamily="50" charset="-128"/>
              </a:rPr>
              <a:t>●公共図書館での電子書籍利用環境の共通化（商用電子書籍ビューア上での図書館デジタル化資料の閲覧）</a:t>
            </a:r>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99</a:t>
            </a:fld>
            <a:endParaRPr kumimoji="1" lang="ja-JP" altLang="en-US"/>
          </a:p>
        </p:txBody>
      </p:sp>
    </p:spTree>
    <p:extLst>
      <p:ext uri="{BB962C8B-B14F-4D97-AF65-F5344CB8AC3E}">
        <p14:creationId xmlns:p14="http://schemas.microsoft.com/office/powerpoint/2010/main" val="70272732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dirty="0" smtClean="0"/>
              <a:t>・出版界が作成する出版情報（販売促進情報）を活用した書誌作成の省力化</a:t>
            </a:r>
            <a:endParaRPr kumimoji="1" lang="en-US" altLang="ja-JP" sz="1200" dirty="0" smtClean="0"/>
          </a:p>
          <a:p>
            <a:r>
              <a:rPr lang="ja-JP" altLang="en-US" sz="1200" dirty="0" smtClean="0"/>
              <a:t>・</a:t>
            </a:r>
            <a:r>
              <a:rPr kumimoji="1" lang="ja-JP" altLang="en-US" sz="1200" dirty="0" smtClean="0"/>
              <a:t>共通識別子による出版界と図書館界の</a:t>
            </a:r>
            <a:r>
              <a:rPr kumimoji="1" lang="en-US" altLang="ja-JP" sz="1200" dirty="0" err="1" smtClean="0"/>
              <a:t>Linkd</a:t>
            </a:r>
            <a:r>
              <a:rPr kumimoji="1" lang="en-US" altLang="ja-JP" sz="1200" dirty="0" smtClean="0"/>
              <a:t> Data</a:t>
            </a:r>
            <a:r>
              <a:rPr kumimoji="1" lang="ja-JP" altLang="en-US" sz="1200" dirty="0" smtClean="0"/>
              <a:t>化</a:t>
            </a:r>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solidFill>
                <a:prstClr val="black"/>
              </a:solidFill>
            </a:endParaRPr>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solidFill>
                  <a:prstClr val="black"/>
                </a:solidFill>
              </a:rPr>
              <a:pPr/>
              <a:t>2015/11/13</a:t>
            </a:fld>
            <a:endParaRPr kumimoji="1" lang="ja-JP" altLang="en-US">
              <a:solidFill>
                <a:prstClr val="black"/>
              </a:solidFill>
            </a:endParaRPr>
          </a:p>
        </p:txBody>
      </p:sp>
      <p:sp>
        <p:nvSpPr>
          <p:cNvPr id="6" name="フッター プレースホルダー 5"/>
          <p:cNvSpPr>
            <a:spLocks noGrp="1"/>
          </p:cNvSpPr>
          <p:nvPr>
            <p:ph type="ftr" sz="quarter" idx="12"/>
          </p:nvPr>
        </p:nvSpPr>
        <p:spPr/>
        <p:txBody>
          <a:bodyPr/>
          <a:lstStyle/>
          <a:p>
            <a:endParaRPr kumimoji="1" lang="ja-JP" altLang="en-US">
              <a:solidFill>
                <a:prstClr val="black"/>
              </a:solidFill>
            </a:endParaRPr>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solidFill>
                  <a:prstClr val="black"/>
                </a:solidFill>
              </a:rPr>
              <a:pPr/>
              <a:t>100</a:t>
            </a:fld>
            <a:endParaRPr kumimoji="1" lang="ja-JP" altLang="en-US">
              <a:solidFill>
                <a:prstClr val="black"/>
              </a:solidFill>
            </a:endParaRPr>
          </a:p>
        </p:txBody>
      </p:sp>
    </p:spTree>
    <p:extLst>
      <p:ext uri="{BB962C8B-B14F-4D97-AF65-F5344CB8AC3E}">
        <p14:creationId xmlns:p14="http://schemas.microsoft.com/office/powerpoint/2010/main" val="17276539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style>
          <a:lnRef idx="1">
            <a:schemeClr val="accent1"/>
          </a:lnRef>
          <a:fillRef idx="2">
            <a:schemeClr val="accent1"/>
          </a:fillRef>
          <a:effectRef idx="1">
            <a:schemeClr val="accent1"/>
          </a:effectRef>
          <a:fontRef idx="none"/>
        </p:style>
        <p:txBody>
          <a:bodyPr anchor="b"/>
          <a:lstStyle>
            <a:lvl1pPr algn="ctr">
              <a:defRPr sz="6000">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p:spPr>
        <p:style>
          <a:lnRef idx="1">
            <a:schemeClr val="accent1"/>
          </a:lnRef>
          <a:fillRef idx="2">
            <a:schemeClr val="accent1"/>
          </a:fillRef>
          <a:effectRef idx="1">
            <a:schemeClr val="accent1"/>
          </a:effectRef>
          <a:fontRef idx="none"/>
        </p:style>
        <p:txBody>
          <a:bodyPr>
            <a:normAutofit/>
          </a:bodyPr>
          <a:lstStyle>
            <a:lvl1pPr marL="0" indent="0" algn="ctr">
              <a:buNone/>
              <a:defRPr sz="40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2015/11/13</a:t>
            </a:fld>
            <a:endParaRPr lang="ja-JP" altLang="en-US"/>
          </a:p>
        </p:txBody>
      </p:sp>
      <p:sp>
        <p:nvSpPr>
          <p:cNvPr id="5" name="フッター プレースホルダー 4"/>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217982098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a:xfrm>
            <a:off x="116840" y="111125"/>
            <a:ext cx="11958320" cy="762635"/>
          </a:xfrm>
        </p:spPr>
        <p:txBody>
          <a:bodyPr/>
          <a:lstStyle>
            <a:lvl1pPr>
              <a:defRPr>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縦書きテキスト プレースホルダー 2"/>
          <p:cNvSpPr>
            <a:spLocks noGrp="1"/>
          </p:cNvSpPr>
          <p:nvPr>
            <p:ph type="body" orient="vert" idx="1"/>
          </p:nvPr>
        </p:nvSpPr>
        <p:spPr>
          <a:xfrm>
            <a:off x="116840" y="995680"/>
            <a:ext cx="11958320" cy="5181283"/>
          </a:xfrm>
        </p:spPr>
        <p:txBody>
          <a:bodyPr vert="eaVert"/>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2015/11/13</a:t>
            </a:fld>
            <a:endParaRPr lang="ja-JP" altLang="en-US"/>
          </a:p>
        </p:txBody>
      </p:sp>
      <p:sp>
        <p:nvSpPr>
          <p:cNvPr id="5" name="フッター プレースホルダー 4"/>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353428718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10596880" y="344329"/>
            <a:ext cx="1478280" cy="5811838"/>
          </a:xfrm>
        </p:spPr>
        <p:txBody>
          <a:bodyPr vert="eaVert"/>
          <a:lstStyle>
            <a:lvl1pPr>
              <a:defRPr>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縦書きテキスト プレースホルダー 2"/>
          <p:cNvSpPr>
            <a:spLocks noGrp="1"/>
          </p:cNvSpPr>
          <p:nvPr>
            <p:ph type="body" orient="vert" idx="1"/>
          </p:nvPr>
        </p:nvSpPr>
        <p:spPr>
          <a:xfrm>
            <a:off x="0" y="365125"/>
            <a:ext cx="10373360" cy="5811838"/>
          </a:xfrm>
        </p:spPr>
        <p:txBody>
          <a:bodyPr vert="eaVert"/>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2015/11/13</a:t>
            </a:fld>
            <a:endParaRPr lang="ja-JP" altLang="en-US"/>
          </a:p>
        </p:txBody>
      </p:sp>
      <p:sp>
        <p:nvSpPr>
          <p:cNvPr id="5" name="フッター プレースホルダー 4"/>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312191222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2015/11/13</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263173325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21920" y="29845"/>
            <a:ext cx="11968480" cy="742315"/>
          </a:xfrm>
        </p:spPr>
        <p:txBody>
          <a:bodyPr/>
          <a:lstStyle>
            <a:lvl1pPr algn="ctr">
              <a:defRPr>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idx="1"/>
          </p:nvPr>
        </p:nvSpPr>
        <p:spPr>
          <a:xfrm>
            <a:off x="838200" y="965200"/>
            <a:ext cx="10515600" cy="5211763"/>
          </a:xfrm>
        </p:spPr>
        <p:txBody>
          <a:bodyPr/>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2015/11/13</a:t>
            </a:fld>
            <a:endParaRPr lang="ja-JP" altLang="en-US"/>
          </a:p>
        </p:txBody>
      </p:sp>
      <p:sp>
        <p:nvSpPr>
          <p:cNvPr id="5" name="フッター プレースホルダー 4"/>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70284232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style>
          <a:lnRef idx="1">
            <a:schemeClr val="accent1"/>
          </a:lnRef>
          <a:fillRef idx="2">
            <a:schemeClr val="accent1"/>
          </a:fillRef>
          <a:effectRef idx="1">
            <a:schemeClr val="accent1"/>
          </a:effectRef>
          <a:fontRef idx="none"/>
        </p:style>
        <p:txBody>
          <a:bodyPr anchor="b"/>
          <a:lstStyle>
            <a:lvl1pPr>
              <a:defRPr sz="6000">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831850" y="4589463"/>
            <a:ext cx="10515600" cy="1500187"/>
          </a:xfrm>
        </p:spPr>
        <p:style>
          <a:lnRef idx="1">
            <a:schemeClr val="accent1"/>
          </a:lnRef>
          <a:fillRef idx="2">
            <a:schemeClr val="accent1"/>
          </a:fillRef>
          <a:effectRef idx="1">
            <a:schemeClr val="accent1"/>
          </a:effectRef>
          <a:fontRef idx="none"/>
        </p:style>
        <p:txBody>
          <a:bodyPr>
            <a:normAutofit/>
          </a:bodyPr>
          <a:lstStyle>
            <a:lvl1pPr marL="0" indent="0">
              <a:buNone/>
              <a:defRPr sz="4000">
                <a:solidFill>
                  <a:schemeClr val="tx1">
                    <a:tint val="75000"/>
                  </a:schemeClr>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dirty="0" smtClean="0"/>
              <a:t>マスター テキストの書式設定</a:t>
            </a:r>
          </a:p>
        </p:txBody>
      </p:sp>
      <p:sp>
        <p:nvSpPr>
          <p:cNvPr id="4" name="日付プレースホルダー 3"/>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2015/11/13</a:t>
            </a:fld>
            <a:endParaRPr lang="ja-JP" altLang="en-US"/>
          </a:p>
        </p:txBody>
      </p:sp>
      <p:sp>
        <p:nvSpPr>
          <p:cNvPr id="5" name="フッター プレースホルダー 4"/>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247323470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62560" y="90805"/>
            <a:ext cx="11856720" cy="701675"/>
          </a:xfrm>
        </p:spPr>
        <p:txBody>
          <a:bodyPr/>
          <a:lstStyle>
            <a:lvl1pPr algn="ctr">
              <a:defRPr>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sz="half" idx="1"/>
          </p:nvPr>
        </p:nvSpPr>
        <p:spPr>
          <a:xfrm>
            <a:off x="162560" y="971867"/>
            <a:ext cx="5857240" cy="5205096"/>
          </a:xfrm>
        </p:spPr>
        <p:txBody>
          <a:bodyPr/>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コンテンツ プレースホルダー 3"/>
          <p:cNvSpPr>
            <a:spLocks noGrp="1"/>
          </p:cNvSpPr>
          <p:nvPr>
            <p:ph sz="half" idx="2"/>
          </p:nvPr>
        </p:nvSpPr>
        <p:spPr>
          <a:xfrm>
            <a:off x="6172200" y="971867"/>
            <a:ext cx="5847080" cy="5205096"/>
          </a:xfrm>
        </p:spPr>
        <p:txBody>
          <a:bodyPr/>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2015/11/13</a:t>
            </a:fld>
            <a:endParaRPr lang="ja-JP" altLang="en-US"/>
          </a:p>
        </p:txBody>
      </p:sp>
      <p:sp>
        <p:nvSpPr>
          <p:cNvPr id="6" name="フッター プレースホルダー 5"/>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184696713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274320" y="104775"/>
            <a:ext cx="11785600" cy="687705"/>
          </a:xfrm>
        </p:spPr>
        <p:txBody>
          <a:bodyPr/>
          <a:lstStyle>
            <a:lvl1pPr algn="ctr">
              <a:defRPr>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4320" y="872174"/>
            <a:ext cx="5721667" cy="823912"/>
          </a:xfrm>
        </p:spPr>
        <p:txBody>
          <a:bodyPr anchor="b"/>
          <a:lstStyle>
            <a:lvl1pPr marL="0" indent="0">
              <a:buNone/>
              <a:defRPr sz="2400" b="1">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dirty="0" smtClean="0"/>
              <a:t>マスター テキストの書式設定</a:t>
            </a:r>
          </a:p>
        </p:txBody>
      </p:sp>
      <p:sp>
        <p:nvSpPr>
          <p:cNvPr id="4" name="コンテンツ プレースホルダー 3"/>
          <p:cNvSpPr>
            <a:spLocks noGrp="1"/>
          </p:cNvSpPr>
          <p:nvPr>
            <p:ph sz="half" idx="2"/>
          </p:nvPr>
        </p:nvSpPr>
        <p:spPr>
          <a:xfrm>
            <a:off x="274320" y="1775780"/>
            <a:ext cx="5723255" cy="4413883"/>
          </a:xfrm>
        </p:spPr>
        <p:txBody>
          <a:bodyPr/>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5" name="テキスト プレースホルダー 4"/>
          <p:cNvSpPr>
            <a:spLocks noGrp="1"/>
          </p:cNvSpPr>
          <p:nvPr>
            <p:ph type="body" sz="quarter" idx="3"/>
          </p:nvPr>
        </p:nvSpPr>
        <p:spPr>
          <a:xfrm>
            <a:off x="6096000" y="862966"/>
            <a:ext cx="5963920" cy="823912"/>
          </a:xfrm>
        </p:spPr>
        <p:txBody>
          <a:bodyPr anchor="b"/>
          <a:lstStyle>
            <a:lvl1pPr marL="0" indent="0">
              <a:buNone/>
              <a:defRPr sz="2400" b="1">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dirty="0" smtClean="0"/>
              <a:t>マスター テキストの書式設定</a:t>
            </a:r>
          </a:p>
        </p:txBody>
      </p:sp>
      <p:sp>
        <p:nvSpPr>
          <p:cNvPr id="6" name="コンテンツ プレースホルダー 5"/>
          <p:cNvSpPr>
            <a:spLocks noGrp="1"/>
          </p:cNvSpPr>
          <p:nvPr>
            <p:ph sz="quarter" idx="4"/>
          </p:nvPr>
        </p:nvSpPr>
        <p:spPr>
          <a:xfrm>
            <a:off x="6172200" y="1775780"/>
            <a:ext cx="5887720" cy="4413883"/>
          </a:xfrm>
        </p:spPr>
        <p:txBody>
          <a:bodyPr/>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7" name="日付プレースホルダー 6"/>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2015/11/13</a:t>
            </a:fld>
            <a:endParaRPr lang="ja-JP" altLang="en-US"/>
          </a:p>
        </p:txBody>
      </p:sp>
      <p:sp>
        <p:nvSpPr>
          <p:cNvPr id="8" name="フッター プレースホルダー 7"/>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156465253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81280" y="34609"/>
            <a:ext cx="12029440" cy="696912"/>
          </a:xfrm>
        </p:spPr>
        <p:txBody>
          <a:bodyPr/>
          <a:lstStyle>
            <a:lvl1pPr algn="ctr">
              <a:defRPr>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日付プレースホルダー 2"/>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2015/11/13</a:t>
            </a:fld>
            <a:endParaRPr lang="ja-JP" altLang="en-US"/>
          </a:p>
        </p:txBody>
      </p:sp>
      <p:sp>
        <p:nvSpPr>
          <p:cNvPr id="4" name="フッター プレースホルダー 3"/>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284090377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2015/11/13</a:t>
            </a:fld>
            <a:endParaRPr lang="ja-JP" altLang="en-US"/>
          </a:p>
        </p:txBody>
      </p:sp>
      <p:sp>
        <p:nvSpPr>
          <p:cNvPr id="3" name="フッター プレースホルダー 2"/>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4" name="スライド番号プレースホルダー 3"/>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189272723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21920" y="81280"/>
            <a:ext cx="4648517" cy="1600200"/>
          </a:xfrm>
        </p:spPr>
        <p:txBody>
          <a:bodyPr anchor="b"/>
          <a:lstStyle>
            <a:lvl1pPr>
              <a:defRPr sz="3200">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idx="1"/>
          </p:nvPr>
        </p:nvSpPr>
        <p:spPr>
          <a:xfrm>
            <a:off x="5183188" y="81281"/>
            <a:ext cx="6805612" cy="5779770"/>
          </a:xfrm>
        </p:spPr>
        <p:txBody>
          <a:bodyPr/>
          <a:lstStyle>
            <a:lvl1pPr>
              <a:defRPr sz="3200">
                <a:latin typeface="Meiryo UI" panose="020B0604030504040204" pitchFamily="50" charset="-128"/>
                <a:ea typeface="Meiryo UI" panose="020B0604030504040204" pitchFamily="50" charset="-128"/>
              </a:defRPr>
            </a:lvl1pPr>
            <a:lvl2pPr>
              <a:defRPr sz="2800">
                <a:latin typeface="Meiryo UI" panose="020B0604030504040204" pitchFamily="50" charset="-128"/>
                <a:ea typeface="Meiryo UI" panose="020B0604030504040204" pitchFamily="50" charset="-128"/>
              </a:defRPr>
            </a:lvl2pPr>
            <a:lvl3pPr>
              <a:defRPr sz="2400">
                <a:latin typeface="Meiryo UI" panose="020B0604030504040204" pitchFamily="50" charset="-128"/>
                <a:ea typeface="Meiryo UI" panose="020B0604030504040204" pitchFamily="50" charset="-128"/>
              </a:defRPr>
            </a:lvl3pPr>
            <a:lvl4pPr>
              <a:defRPr sz="2000">
                <a:latin typeface="Meiryo UI" panose="020B0604030504040204" pitchFamily="50" charset="-128"/>
                <a:ea typeface="Meiryo UI" panose="020B0604030504040204" pitchFamily="50" charset="-128"/>
              </a:defRPr>
            </a:lvl4pPr>
            <a:lvl5pPr>
              <a:defRPr sz="2000">
                <a:latin typeface="Meiryo UI" panose="020B0604030504040204" pitchFamily="50" charset="-128"/>
                <a:ea typeface="Meiryo UI" panose="020B0604030504040204" pitchFamily="50" charset="-128"/>
              </a:defRPr>
            </a:lvl5pPr>
            <a:lvl6pPr>
              <a:defRPr sz="2000"/>
            </a:lvl6pPr>
            <a:lvl7pPr>
              <a:defRPr sz="2000"/>
            </a:lvl7pPr>
            <a:lvl8pPr>
              <a:defRPr sz="2000"/>
            </a:lvl8pPr>
            <a:lvl9pPr>
              <a:defRPr sz="2000"/>
            </a:lvl9p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テキスト プレースホルダー 3"/>
          <p:cNvSpPr>
            <a:spLocks noGrp="1"/>
          </p:cNvSpPr>
          <p:nvPr>
            <p:ph type="body" sz="half" idx="2"/>
          </p:nvPr>
        </p:nvSpPr>
        <p:spPr>
          <a:xfrm>
            <a:off x="121920" y="2057400"/>
            <a:ext cx="4650105" cy="3811588"/>
          </a:xfrm>
        </p:spPr>
        <p:txBody>
          <a:bodyPr/>
          <a:lstStyle>
            <a:lvl1pPr marL="0" indent="0">
              <a:buNone/>
              <a:defRPr sz="1600">
                <a:latin typeface="Meiryo UI" panose="020B0604030504040204" pitchFamily="50" charset="-128"/>
                <a:ea typeface="Meiryo UI" panose="020B0604030504040204" pitchFamily="50" charset="-12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2015/11/13</a:t>
            </a:fld>
            <a:endParaRPr lang="ja-JP" altLang="en-US"/>
          </a:p>
        </p:txBody>
      </p:sp>
      <p:sp>
        <p:nvSpPr>
          <p:cNvPr id="6" name="フッター プレースホルダー 5"/>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363552080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 y="81280"/>
            <a:ext cx="4619625" cy="1158240"/>
          </a:xfrm>
        </p:spPr>
        <p:txBody>
          <a:bodyPr anchor="b"/>
          <a:lstStyle>
            <a:lvl1pPr>
              <a:defRPr sz="3200">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図プレースホルダー 2"/>
          <p:cNvSpPr>
            <a:spLocks noGrp="1"/>
          </p:cNvSpPr>
          <p:nvPr>
            <p:ph type="pic" idx="1"/>
          </p:nvPr>
        </p:nvSpPr>
        <p:spPr>
          <a:xfrm>
            <a:off x="5183188" y="81281"/>
            <a:ext cx="6866572" cy="5779770"/>
          </a:xfrm>
        </p:spPr>
        <p:txBody>
          <a:bodyPr/>
          <a:lstStyle>
            <a:lvl1pPr marL="0" indent="0">
              <a:buNone/>
              <a:defRPr sz="3200">
                <a:latin typeface="Meiryo UI" panose="020B0604030504040204" pitchFamily="50" charset="-128"/>
                <a:ea typeface="Meiryo UI" panose="020B0604030504040204" pitchFamily="50" charset="-128"/>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52400" y="1381760"/>
            <a:ext cx="4619625" cy="4487228"/>
          </a:xfrm>
        </p:spPr>
        <p:txBody>
          <a:bodyPr/>
          <a:lstStyle>
            <a:lvl1pPr marL="0" indent="0">
              <a:buNone/>
              <a:defRPr sz="1600">
                <a:latin typeface="Meiryo UI" panose="020B0604030504040204" pitchFamily="50" charset="-128"/>
                <a:ea typeface="Meiryo UI" panose="020B0604030504040204" pitchFamily="50" charset="-12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2015/11/13</a:t>
            </a:fld>
            <a:endParaRPr lang="ja-JP" altLang="en-US"/>
          </a:p>
        </p:txBody>
      </p:sp>
      <p:sp>
        <p:nvSpPr>
          <p:cNvPr id="6" name="フッター プレースホルダー 5"/>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50390806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152400" y="100965"/>
            <a:ext cx="11846560" cy="752475"/>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152400" y="985520"/>
            <a:ext cx="11846560" cy="519144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2015/11/13</a:t>
            </a:fld>
            <a:endParaRPr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1592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kumimoji="1" sz="4400" kern="1200">
          <a:solidFill>
            <a:schemeClr val="tx1"/>
          </a:solidFill>
          <a:latin typeface="Meiryo UI" panose="020B0604030504040204" pitchFamily="50" charset="-128"/>
          <a:ea typeface="Meiryo UI"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eiryo UI" panose="020B0604030504040204" pitchFamily="50" charset="-128"/>
          <a:ea typeface="Meiryo UI"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0.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png"/><Relationship Id="rId7" Type="http://schemas.openxmlformats.org/officeDocument/2006/relationships/image" Target="../media/image97.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10.wmf"/><Relationship Id="rId5" Type="http://schemas.openxmlformats.org/officeDocument/2006/relationships/image" Target="../media/image96.WMF"/><Relationship Id="rId4" Type="http://schemas.openxmlformats.org/officeDocument/2006/relationships/image" Target="../media/image95.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togetter.com/li/890791"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package" Target="../embeddings/Microsoft_Visio_Drawing1.vsdx"/></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wmf"/><Relationship Id="rId7" Type="http://schemas.openxmlformats.org/officeDocument/2006/relationships/image" Target="../media/image18.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wmf"/><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25.emf"/><Relationship Id="rId4" Type="http://schemas.openxmlformats.org/officeDocument/2006/relationships/image" Target="../media/image24.png"/></Relationships>
</file>

<file path=ppt/slides/_rels/slide64.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63.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wmf"/><Relationship Id="rId4" Type="http://schemas.openxmlformats.org/officeDocument/2006/relationships/image" Target="../media/image27.png"/><Relationship Id="rId9" Type="http://schemas.openxmlformats.org/officeDocument/2006/relationships/image" Target="../media/image32.gif"/></Relationships>
</file>

<file path=ppt/slides/_rels/slide65.xml.rels><?xml version="1.0" encoding="UTF-8" standalone="yes"?>
<Relationships xmlns="http://schemas.openxmlformats.org/package/2006/relationships"><Relationship Id="rId8" Type="http://schemas.openxmlformats.org/officeDocument/2006/relationships/image" Target="../media/image39.gif"/><Relationship Id="rId13" Type="http://schemas.openxmlformats.org/officeDocument/2006/relationships/image" Target="../media/image44.gif"/><Relationship Id="rId18" Type="http://schemas.openxmlformats.org/officeDocument/2006/relationships/image" Target="../media/image49.jpeg"/><Relationship Id="rId26" Type="http://schemas.openxmlformats.org/officeDocument/2006/relationships/image" Target="../media/image57.png"/><Relationship Id="rId39" Type="http://schemas.openxmlformats.org/officeDocument/2006/relationships/image" Target="../media/image70.gif"/><Relationship Id="rId3" Type="http://schemas.openxmlformats.org/officeDocument/2006/relationships/image" Target="../media/image34.gif"/><Relationship Id="rId21" Type="http://schemas.openxmlformats.org/officeDocument/2006/relationships/image" Target="../media/image52.gif"/><Relationship Id="rId34" Type="http://schemas.openxmlformats.org/officeDocument/2006/relationships/image" Target="../media/image65.gif"/><Relationship Id="rId42" Type="http://schemas.openxmlformats.org/officeDocument/2006/relationships/image" Target="../media/image73.gif"/><Relationship Id="rId47" Type="http://schemas.openxmlformats.org/officeDocument/2006/relationships/image" Target="../media/image77.gif"/><Relationship Id="rId7" Type="http://schemas.openxmlformats.org/officeDocument/2006/relationships/image" Target="../media/image38.gif"/><Relationship Id="rId12" Type="http://schemas.openxmlformats.org/officeDocument/2006/relationships/image" Target="../media/image43.gif"/><Relationship Id="rId17" Type="http://schemas.openxmlformats.org/officeDocument/2006/relationships/image" Target="../media/image48.gif"/><Relationship Id="rId25" Type="http://schemas.openxmlformats.org/officeDocument/2006/relationships/image" Target="../media/image56.gif"/><Relationship Id="rId33" Type="http://schemas.openxmlformats.org/officeDocument/2006/relationships/image" Target="../media/image64.png"/><Relationship Id="rId38" Type="http://schemas.openxmlformats.org/officeDocument/2006/relationships/image" Target="../media/image69.jpeg"/><Relationship Id="rId46" Type="http://schemas.openxmlformats.org/officeDocument/2006/relationships/image" Target="../media/image32.gif"/><Relationship Id="rId2" Type="http://schemas.openxmlformats.org/officeDocument/2006/relationships/notesSlide" Target="../notesSlides/notesSlide64.xml"/><Relationship Id="rId16" Type="http://schemas.openxmlformats.org/officeDocument/2006/relationships/image" Target="../media/image47.png"/><Relationship Id="rId20" Type="http://schemas.openxmlformats.org/officeDocument/2006/relationships/image" Target="../media/image51.gif"/><Relationship Id="rId29" Type="http://schemas.openxmlformats.org/officeDocument/2006/relationships/image" Target="../media/image60.gif"/><Relationship Id="rId41" Type="http://schemas.openxmlformats.org/officeDocument/2006/relationships/image" Target="../media/image72.jpeg"/><Relationship Id="rId1" Type="http://schemas.openxmlformats.org/officeDocument/2006/relationships/slideLayout" Target="../slideLayouts/slideLayout2.xml"/><Relationship Id="rId6" Type="http://schemas.openxmlformats.org/officeDocument/2006/relationships/image" Target="../media/image37.gif"/><Relationship Id="rId11" Type="http://schemas.openxmlformats.org/officeDocument/2006/relationships/image" Target="../media/image42.jpeg"/><Relationship Id="rId24" Type="http://schemas.openxmlformats.org/officeDocument/2006/relationships/image" Target="../media/image55.gif"/><Relationship Id="rId32" Type="http://schemas.openxmlformats.org/officeDocument/2006/relationships/image" Target="../media/image63.jpeg"/><Relationship Id="rId37" Type="http://schemas.openxmlformats.org/officeDocument/2006/relationships/image" Target="../media/image68.gif"/><Relationship Id="rId40" Type="http://schemas.openxmlformats.org/officeDocument/2006/relationships/image" Target="../media/image71.gif"/><Relationship Id="rId45" Type="http://schemas.openxmlformats.org/officeDocument/2006/relationships/image" Target="../media/image76.gif"/><Relationship Id="rId5" Type="http://schemas.openxmlformats.org/officeDocument/2006/relationships/image" Target="../media/image36.gif"/><Relationship Id="rId15" Type="http://schemas.openxmlformats.org/officeDocument/2006/relationships/image" Target="../media/image46.gif"/><Relationship Id="rId23" Type="http://schemas.openxmlformats.org/officeDocument/2006/relationships/image" Target="../media/image54.png"/><Relationship Id="rId28" Type="http://schemas.openxmlformats.org/officeDocument/2006/relationships/image" Target="../media/image59.gif"/><Relationship Id="rId36" Type="http://schemas.openxmlformats.org/officeDocument/2006/relationships/image" Target="../media/image67.gif"/><Relationship Id="rId10" Type="http://schemas.openxmlformats.org/officeDocument/2006/relationships/image" Target="../media/image41.png"/><Relationship Id="rId19" Type="http://schemas.openxmlformats.org/officeDocument/2006/relationships/image" Target="../media/image50.gif"/><Relationship Id="rId31" Type="http://schemas.openxmlformats.org/officeDocument/2006/relationships/image" Target="../media/image62.gif"/><Relationship Id="rId44" Type="http://schemas.openxmlformats.org/officeDocument/2006/relationships/image" Target="../media/image75.jpe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jpeg"/><Relationship Id="rId22" Type="http://schemas.openxmlformats.org/officeDocument/2006/relationships/image" Target="../media/image53.gif"/><Relationship Id="rId27" Type="http://schemas.openxmlformats.org/officeDocument/2006/relationships/image" Target="../media/image58.gif"/><Relationship Id="rId30" Type="http://schemas.openxmlformats.org/officeDocument/2006/relationships/image" Target="../media/image61.jpeg"/><Relationship Id="rId35" Type="http://schemas.openxmlformats.org/officeDocument/2006/relationships/image" Target="../media/image66.gif"/><Relationship Id="rId43" Type="http://schemas.openxmlformats.org/officeDocument/2006/relationships/image" Target="../media/image74.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73.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81.WMF"/><Relationship Id="rId4" Type="http://schemas.openxmlformats.org/officeDocument/2006/relationships/image" Target="../media/image80.WMF"/></Relationships>
</file>

<file path=ppt/slides/_rels/slide7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81.WMF"/></Relationships>
</file>

<file path=ppt/slides/_rels/slide7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81.W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81.WMF"/><Relationship Id="rId4" Type="http://schemas.openxmlformats.org/officeDocument/2006/relationships/image" Target="../media/image80.WMF"/></Relationships>
</file>

<file path=ppt/slides/_rels/slide81.xml.rels><?xml version="1.0" encoding="UTF-8" standalone="yes"?>
<Relationships xmlns="http://schemas.openxmlformats.org/package/2006/relationships"><Relationship Id="rId8" Type="http://schemas.openxmlformats.org/officeDocument/2006/relationships/image" Target="../media/image87.wmf"/><Relationship Id="rId3" Type="http://schemas.openxmlformats.org/officeDocument/2006/relationships/image" Target="../media/image82.wmf"/><Relationship Id="rId7" Type="http://schemas.openxmlformats.org/officeDocument/2006/relationships/image" Target="../media/image86.wmf"/><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85.wmf"/><Relationship Id="rId5" Type="http://schemas.openxmlformats.org/officeDocument/2006/relationships/image" Target="../media/image84.wmf"/><Relationship Id="rId4" Type="http://schemas.openxmlformats.org/officeDocument/2006/relationships/image" Target="../media/image83.wmf"/><Relationship Id="rId9" Type="http://schemas.openxmlformats.org/officeDocument/2006/relationships/image" Target="../media/image88.jpe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249680" y="1248033"/>
            <a:ext cx="9616440" cy="2187146"/>
          </a:xfrm>
        </p:spPr>
        <p:txBody>
          <a:bodyPr anchor="ctr">
            <a:normAutofit/>
          </a:bodyPr>
          <a:lstStyle/>
          <a:p>
            <a:r>
              <a:rPr lang="ja-JP" altLang="ja-JP" sz="4000" dirty="0" smtClean="0"/>
              <a:t>ナショナルアーカイブ構想</a:t>
            </a:r>
            <a:r>
              <a:rPr lang="ja-JP" altLang="en-US" sz="4000" dirty="0" smtClean="0"/>
              <a:t>での</a:t>
            </a:r>
            <a:r>
              <a:rPr lang="en-US" altLang="ja-JP" sz="4000" dirty="0" smtClean="0"/>
              <a:t/>
            </a:r>
            <a:br>
              <a:rPr lang="en-US" altLang="ja-JP" sz="4000" dirty="0" smtClean="0"/>
            </a:br>
            <a:r>
              <a:rPr lang="en-US" altLang="ja-JP" sz="4000" dirty="0" smtClean="0"/>
              <a:t>NDL</a:t>
            </a:r>
            <a:r>
              <a:rPr lang="ja-JP" altLang="en-US" sz="4000" dirty="0" smtClean="0"/>
              <a:t>と</a:t>
            </a:r>
            <a:r>
              <a:rPr lang="ja-JP" altLang="ja-JP" sz="4000" dirty="0" smtClean="0"/>
              <a:t>出版界</a:t>
            </a:r>
            <a:r>
              <a:rPr lang="ja-JP" altLang="ja-JP" sz="4000" dirty="0"/>
              <a:t>の役割</a:t>
            </a:r>
          </a:p>
        </p:txBody>
      </p:sp>
      <p:sp>
        <p:nvSpPr>
          <p:cNvPr id="4" name="Text Box 5"/>
          <p:cNvSpPr txBox="1">
            <a:spLocks noChangeArrowheads="1"/>
          </p:cNvSpPr>
          <p:nvPr/>
        </p:nvSpPr>
        <p:spPr bwMode="auto">
          <a:xfrm>
            <a:off x="8839200" y="0"/>
            <a:ext cx="3352800" cy="830997"/>
          </a:xfrm>
          <a:prstGeom prst="rect">
            <a:avLst/>
          </a:prstGeom>
          <a:noFill/>
          <a:ln w="9525">
            <a:noFill/>
            <a:miter lim="800000"/>
            <a:headEnd/>
            <a:tailEnd/>
          </a:ln>
        </p:spPr>
        <p:txBody>
          <a:bodyPr wrap="square">
            <a:spAutoFit/>
          </a:bodyPr>
          <a:lstStyle/>
          <a:p>
            <a:pPr algn="r"/>
            <a:r>
              <a:rPr lang="en-US" altLang="ja-JP" sz="2400" dirty="0" smtClean="0">
                <a:latin typeface="Meiryo UI" panose="020B0604030504040204" pitchFamily="50" charset="-128"/>
                <a:ea typeface="Meiryo UI" panose="020B0604030504040204" pitchFamily="50" charset="-128"/>
              </a:rPr>
              <a:t>2015</a:t>
            </a:r>
            <a:r>
              <a:rPr lang="ja-JP" altLang="en-US" sz="2400" dirty="0" smtClean="0">
                <a:latin typeface="Meiryo UI" panose="020B0604030504040204" pitchFamily="50" charset="-128"/>
                <a:ea typeface="Meiryo UI" panose="020B0604030504040204" pitchFamily="50" charset="-128"/>
              </a:rPr>
              <a:t>年</a:t>
            </a:r>
            <a:r>
              <a:rPr lang="en-US" altLang="ja-JP" sz="2400" dirty="0" smtClean="0">
                <a:latin typeface="Meiryo UI" panose="020B0604030504040204" pitchFamily="50" charset="-128"/>
                <a:ea typeface="Meiryo UI" panose="020B0604030504040204" pitchFamily="50" charset="-128"/>
              </a:rPr>
              <a:t>11</a:t>
            </a:r>
            <a:r>
              <a:rPr lang="ja-JP" altLang="en-US" sz="2400" dirty="0" smtClean="0">
                <a:latin typeface="Meiryo UI" panose="020B0604030504040204" pitchFamily="50" charset="-128"/>
                <a:ea typeface="Meiryo UI" panose="020B0604030504040204" pitchFamily="50" charset="-128"/>
              </a:rPr>
              <a:t>月</a:t>
            </a:r>
            <a:r>
              <a:rPr lang="en-US" altLang="ja-JP" sz="2400" dirty="0" smtClean="0">
                <a:latin typeface="Meiryo UI" panose="020B0604030504040204" pitchFamily="50" charset="-128"/>
                <a:ea typeface="Meiryo UI" panose="020B0604030504040204" pitchFamily="50" charset="-128"/>
              </a:rPr>
              <a:t>13</a:t>
            </a:r>
            <a:r>
              <a:rPr lang="ja-JP" altLang="en-US" sz="2400" dirty="0" smtClean="0">
                <a:latin typeface="Meiryo UI" panose="020B0604030504040204" pitchFamily="50" charset="-128"/>
                <a:ea typeface="Meiryo UI" panose="020B0604030504040204" pitchFamily="50" charset="-128"/>
              </a:rPr>
              <a:t>日</a:t>
            </a:r>
            <a:endParaRPr lang="en-US" altLang="ja-JP" sz="2400" dirty="0" smtClean="0">
              <a:latin typeface="Meiryo UI" panose="020B0604030504040204" pitchFamily="50" charset="-128"/>
              <a:ea typeface="Meiryo UI" panose="020B0604030504040204" pitchFamily="50" charset="-128"/>
            </a:endParaRPr>
          </a:p>
          <a:p>
            <a:pPr algn="r"/>
            <a:r>
              <a:rPr lang="en-US" altLang="ja-JP" sz="2400" dirty="0" smtClean="0">
                <a:latin typeface="Meiryo UI" panose="020B0604030504040204" pitchFamily="50" charset="-128"/>
                <a:ea typeface="Meiryo UI" panose="020B0604030504040204" pitchFamily="50" charset="-128"/>
              </a:rPr>
              <a:t>JEPA</a:t>
            </a:r>
            <a:r>
              <a:rPr lang="ja-JP" altLang="en-US" sz="2400" dirty="0" smtClean="0">
                <a:latin typeface="Meiryo UI" panose="020B0604030504040204" pitchFamily="50" charset="-128"/>
                <a:ea typeface="Meiryo UI" panose="020B0604030504040204" pitchFamily="50" charset="-128"/>
              </a:rPr>
              <a:t>セミナー</a:t>
            </a:r>
            <a:endParaRPr lang="en-US" altLang="ja-JP" sz="2400" dirty="0" smtClean="0">
              <a:latin typeface="Meiryo UI" panose="020B0604030504040204" pitchFamily="50" charset="-128"/>
              <a:ea typeface="Meiryo UI" panose="020B0604030504040204" pitchFamily="50" charset="-128"/>
            </a:endParaRPr>
          </a:p>
        </p:txBody>
      </p:sp>
      <p:sp>
        <p:nvSpPr>
          <p:cNvPr id="6" name="サブタイトル 5"/>
          <p:cNvSpPr>
            <a:spLocks noGrp="1"/>
          </p:cNvSpPr>
          <p:nvPr>
            <p:ph type="subTitle" idx="1"/>
          </p:nvPr>
        </p:nvSpPr>
        <p:spPr>
          <a:xfrm>
            <a:off x="2310715" y="5013960"/>
            <a:ext cx="7957750" cy="1493520"/>
          </a:xfrm>
        </p:spPr>
        <p:txBody>
          <a:bodyPr anchor="ctr">
            <a:normAutofit fontScale="70000" lnSpcReduction="20000"/>
          </a:bodyPr>
          <a:lstStyle/>
          <a:p>
            <a:r>
              <a:rPr lang="ja-JP" altLang="en-US" sz="5100" dirty="0" smtClean="0"/>
              <a:t>中山</a:t>
            </a:r>
            <a:r>
              <a:rPr lang="ja-JP" altLang="en-US" sz="5100" dirty="0"/>
              <a:t>正樹</a:t>
            </a:r>
          </a:p>
          <a:p>
            <a:r>
              <a:rPr lang="en-US" altLang="ja-JP" dirty="0" smtClean="0">
                <a:solidFill>
                  <a:schemeClr val="tx1"/>
                </a:solidFill>
              </a:rPr>
              <a:t>JEPA</a:t>
            </a:r>
            <a:r>
              <a:rPr lang="ja-JP" altLang="en-US" dirty="0" smtClean="0">
                <a:solidFill>
                  <a:schemeClr val="tx1"/>
                </a:solidFill>
              </a:rPr>
              <a:t> </a:t>
            </a:r>
            <a:r>
              <a:rPr lang="ja-JP" altLang="en-US" dirty="0"/>
              <a:t>フェロ</a:t>
            </a:r>
            <a:r>
              <a:rPr lang="ja-JP" altLang="en-US" dirty="0" smtClean="0"/>
              <a:t>ー</a:t>
            </a:r>
            <a:endParaRPr lang="en-US" altLang="ja-JP" dirty="0" smtClean="0">
              <a:solidFill>
                <a:schemeClr val="tx1"/>
              </a:solidFill>
            </a:endParaRPr>
          </a:p>
          <a:p>
            <a:r>
              <a:rPr lang="ja-JP" altLang="en-US" dirty="0" smtClean="0">
                <a:solidFill>
                  <a:schemeClr val="tx1"/>
                </a:solidFill>
              </a:rPr>
              <a:t>元国立国会図書館　専門調査員・電子情報部長</a:t>
            </a:r>
            <a:endParaRPr lang="en-US" altLang="ja-JP" dirty="0" smtClean="0">
              <a:solidFill>
                <a:schemeClr val="tx1"/>
              </a:solidFill>
            </a:endParaRPr>
          </a:p>
        </p:txBody>
      </p:sp>
      <p:sp>
        <p:nvSpPr>
          <p:cNvPr id="5" name="円/楕円 4"/>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796601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　おまけ</a:t>
            </a:r>
            <a:endParaRPr kumimoji="1" lang="ja-JP" altLang="en-US" dirty="0"/>
          </a:p>
        </p:txBody>
      </p:sp>
      <p:sp>
        <p:nvSpPr>
          <p:cNvPr id="3" name="コンテンツ プレースホルダー 2"/>
          <p:cNvSpPr>
            <a:spLocks noGrp="1"/>
          </p:cNvSpPr>
          <p:nvPr>
            <p:ph idx="1"/>
          </p:nvPr>
        </p:nvSpPr>
        <p:spPr>
          <a:xfrm>
            <a:off x="838200" y="965200"/>
            <a:ext cx="10515600" cy="5709920"/>
          </a:xfrm>
        </p:spPr>
        <p:txBody>
          <a:bodyPr>
            <a:normAutofit fontScale="92500" lnSpcReduction="20000"/>
          </a:bodyPr>
          <a:lstStyle/>
          <a:p>
            <a:r>
              <a:rPr lang="ja-JP" altLang="en-US" dirty="0" smtClean="0"/>
              <a:t>書誌情報とメタデータの違い</a:t>
            </a:r>
            <a:endParaRPr lang="en-US" altLang="ja-JP" dirty="0" smtClean="0"/>
          </a:p>
          <a:p>
            <a:pPr lvl="1"/>
            <a:r>
              <a:rPr lang="ja-JP" altLang="en-US" dirty="0" smtClean="0"/>
              <a:t>従来は、</a:t>
            </a:r>
            <a:endParaRPr lang="en-US" altLang="ja-JP" dirty="0" smtClean="0"/>
          </a:p>
          <a:p>
            <a:pPr lvl="2"/>
            <a:r>
              <a:rPr lang="ja-JP" altLang="en-US" dirty="0" smtClean="0"/>
              <a:t>書誌は、冊子体資料等の書誌的事項</a:t>
            </a:r>
            <a:endParaRPr lang="en-US" altLang="ja-JP" dirty="0" smtClean="0"/>
          </a:p>
          <a:p>
            <a:pPr lvl="2"/>
            <a:r>
              <a:rPr lang="ja-JP" altLang="en-US" dirty="0" smtClean="0"/>
              <a:t>メタデータは、デジタル情報の書誌的事項</a:t>
            </a:r>
            <a:endParaRPr lang="en-US" altLang="ja-JP" dirty="0" smtClean="0"/>
          </a:p>
          <a:p>
            <a:pPr lvl="1"/>
            <a:r>
              <a:rPr lang="ja-JP" altLang="en-US" dirty="0"/>
              <a:t>最近</a:t>
            </a:r>
            <a:r>
              <a:rPr lang="ja-JP" altLang="en-US" dirty="0" smtClean="0"/>
              <a:t>は、合わせてメタデータと称する</a:t>
            </a:r>
            <a:endParaRPr lang="en-US" altLang="ja-JP" dirty="0" smtClean="0"/>
          </a:p>
          <a:p>
            <a:pPr lvl="2"/>
            <a:r>
              <a:rPr lang="ja-JP" altLang="en-US" dirty="0" smtClean="0"/>
              <a:t>デジタル情報に付与されるメタデータとしては、</a:t>
            </a:r>
            <a:endParaRPr lang="en-US" altLang="ja-JP" dirty="0" smtClean="0"/>
          </a:p>
          <a:p>
            <a:pPr lvl="3"/>
            <a:r>
              <a:rPr lang="ja-JP" altLang="en-US" dirty="0"/>
              <a:t>管理</a:t>
            </a:r>
            <a:r>
              <a:rPr lang="ja-JP" altLang="en-US" dirty="0" smtClean="0"/>
              <a:t>メタデータ、記述メタデータ</a:t>
            </a:r>
            <a:r>
              <a:rPr lang="ja-JP" altLang="en-US" dirty="0"/>
              <a:t>、</a:t>
            </a:r>
            <a:r>
              <a:rPr lang="ja-JP" altLang="en-US" dirty="0" smtClean="0"/>
              <a:t>保存メタデータ、権利メタデータ</a:t>
            </a:r>
            <a:r>
              <a:rPr lang="ja-JP" altLang="en-US" dirty="0"/>
              <a:t>、</a:t>
            </a:r>
            <a:r>
              <a:rPr lang="ja-JP" altLang="en-US" dirty="0" smtClean="0"/>
              <a:t>技術メタデータ</a:t>
            </a:r>
            <a:endParaRPr lang="en-US" altLang="ja-JP" dirty="0" smtClean="0"/>
          </a:p>
          <a:p>
            <a:r>
              <a:rPr lang="ja-JP" altLang="en-US" dirty="0" smtClean="0"/>
              <a:t>出版</a:t>
            </a:r>
            <a:r>
              <a:rPr lang="ja-JP" altLang="en-US" dirty="0"/>
              <a:t>情報</a:t>
            </a:r>
            <a:r>
              <a:rPr lang="ja-JP" altLang="en-US" dirty="0" smtClean="0"/>
              <a:t>と図書館書誌情報の違い</a:t>
            </a:r>
            <a:endParaRPr lang="en-US" altLang="ja-JP" dirty="0" smtClean="0"/>
          </a:p>
          <a:p>
            <a:pPr lvl="1"/>
            <a:r>
              <a:rPr lang="ja-JP" altLang="en-US" dirty="0" smtClean="0"/>
              <a:t>出版情報は、</a:t>
            </a:r>
            <a:endParaRPr lang="en-US" altLang="ja-JP" dirty="0" smtClean="0"/>
          </a:p>
          <a:p>
            <a:pPr lvl="2"/>
            <a:r>
              <a:rPr lang="ja-JP" altLang="en-US" dirty="0" smtClean="0"/>
              <a:t>販売促進のために版元が作成した出版物に関する情報</a:t>
            </a:r>
            <a:endParaRPr lang="en-US" altLang="ja-JP" dirty="0" smtClean="0"/>
          </a:p>
          <a:p>
            <a:pPr lvl="2"/>
            <a:r>
              <a:rPr lang="ja-JP" altLang="en-US" dirty="0" smtClean="0"/>
              <a:t>基本</a:t>
            </a:r>
            <a:r>
              <a:rPr lang="ja-JP" altLang="en-US" dirty="0"/>
              <a:t>書誌</a:t>
            </a:r>
            <a:r>
              <a:rPr lang="ja-JP" altLang="en-US" dirty="0" smtClean="0"/>
              <a:t>に加えて、内容</a:t>
            </a:r>
            <a:r>
              <a:rPr lang="ja-JP" altLang="en-US" dirty="0"/>
              <a:t>紹介、著者紹介、書影</a:t>
            </a:r>
            <a:r>
              <a:rPr lang="ja-JP" altLang="en-US" dirty="0" smtClean="0"/>
              <a:t>、（試し読み</a:t>
            </a:r>
            <a:r>
              <a:rPr lang="ja-JP" altLang="en-US" dirty="0"/>
              <a:t>、書評</a:t>
            </a:r>
            <a:r>
              <a:rPr lang="ja-JP" altLang="en-US" dirty="0" smtClean="0"/>
              <a:t>リンク）がある</a:t>
            </a:r>
            <a:endParaRPr lang="en-US" altLang="ja-JP" dirty="0" smtClean="0"/>
          </a:p>
          <a:p>
            <a:pPr lvl="2"/>
            <a:r>
              <a:rPr lang="ja-JP" altLang="en-US" dirty="0" smtClean="0"/>
              <a:t>データ形式は、</a:t>
            </a:r>
            <a:r>
              <a:rPr lang="en-US" altLang="ja-JP" dirty="0" smtClean="0"/>
              <a:t>ONYX</a:t>
            </a:r>
            <a:r>
              <a:rPr lang="ja-JP" altLang="en-US" dirty="0" smtClean="0"/>
              <a:t>仕様、ユニーク</a:t>
            </a:r>
            <a:r>
              <a:rPr lang="ja-JP" altLang="en-US" dirty="0"/>
              <a:t>識別子は、</a:t>
            </a:r>
            <a:r>
              <a:rPr lang="en-US" altLang="ja-JP" dirty="0" smtClean="0"/>
              <a:t>ISBN</a:t>
            </a:r>
          </a:p>
          <a:p>
            <a:pPr lvl="1"/>
            <a:r>
              <a:rPr lang="ja-JP" altLang="en-US" dirty="0" smtClean="0"/>
              <a:t>図書館書誌情報は、</a:t>
            </a:r>
            <a:endParaRPr lang="en-US" altLang="ja-JP" dirty="0" smtClean="0"/>
          </a:p>
          <a:p>
            <a:pPr lvl="2"/>
            <a:r>
              <a:rPr lang="en-US" altLang="ja-JP" dirty="0" smtClean="0"/>
              <a:t>TRC</a:t>
            </a:r>
            <a:r>
              <a:rPr lang="ja-JP" altLang="en-US" dirty="0" err="1" smtClean="0"/>
              <a:t>、</a:t>
            </a:r>
            <a:r>
              <a:rPr lang="ja-JP" altLang="en-US" dirty="0" smtClean="0"/>
              <a:t>トーハン、日販等の</a:t>
            </a:r>
            <a:r>
              <a:rPr lang="en-US" altLang="ja-JP" dirty="0" smtClean="0"/>
              <a:t>MARC</a:t>
            </a:r>
            <a:r>
              <a:rPr lang="ja-JP" altLang="en-US" dirty="0" smtClean="0"/>
              <a:t>会社が作成し、それをベースに図書館で独自情報を付加したもの</a:t>
            </a:r>
            <a:endParaRPr lang="en-US" altLang="ja-JP" dirty="0" smtClean="0"/>
          </a:p>
          <a:p>
            <a:pPr lvl="2"/>
            <a:r>
              <a:rPr lang="en-US" altLang="ja-JP" dirty="0" smtClean="0"/>
              <a:t>NDL</a:t>
            </a:r>
            <a:r>
              <a:rPr lang="ja-JP" altLang="en-US" dirty="0" smtClean="0"/>
              <a:t>は、出版情報をベースに、図書館目録規則に従って、書誌を加筆。著者名は典拠</a:t>
            </a:r>
            <a:r>
              <a:rPr lang="en-US" altLang="ja-JP" dirty="0" smtClean="0"/>
              <a:t>ID</a:t>
            </a:r>
            <a:r>
              <a:rPr lang="ja-JP" altLang="en-US" dirty="0" smtClean="0"/>
              <a:t>を付与</a:t>
            </a:r>
            <a:endParaRPr lang="en-US" altLang="ja-JP" dirty="0" smtClean="0"/>
          </a:p>
          <a:p>
            <a:pPr lvl="3"/>
            <a:r>
              <a:rPr lang="ja-JP" altLang="en-US" dirty="0" smtClean="0"/>
              <a:t>日本全国書誌として提供</a:t>
            </a:r>
            <a:endParaRPr lang="en-US" altLang="ja-JP" dirty="0" smtClean="0"/>
          </a:p>
          <a:p>
            <a:pPr lvl="2"/>
            <a:r>
              <a:rPr lang="ja-JP" altLang="en-US" dirty="0" smtClean="0"/>
              <a:t>データ仕様は、</a:t>
            </a:r>
            <a:r>
              <a:rPr lang="en-US" altLang="ja-JP" dirty="0" smtClean="0"/>
              <a:t>MARC</a:t>
            </a:r>
            <a:r>
              <a:rPr lang="ja-JP" altLang="en-US" dirty="0" smtClean="0"/>
              <a:t>形式、最近はダブリンコア（</a:t>
            </a:r>
            <a:r>
              <a:rPr lang="en-US" altLang="ja-JP" dirty="0" smtClean="0"/>
              <a:t>DC</a:t>
            </a:r>
            <a:r>
              <a:rPr lang="ja-JP" altLang="en-US" dirty="0" smtClean="0"/>
              <a:t>）準拠、ユニーク識別子は、</a:t>
            </a:r>
            <a:r>
              <a:rPr lang="en-US" altLang="ja-JP" dirty="0" smtClean="0"/>
              <a:t>NDL</a:t>
            </a:r>
            <a:r>
              <a:rPr lang="ja-JP" altLang="en-US" dirty="0" smtClean="0"/>
              <a:t>書誌</a:t>
            </a:r>
            <a:r>
              <a:rPr lang="en-US" altLang="ja-JP" dirty="0" smtClean="0"/>
              <a:t>ID</a:t>
            </a:r>
          </a:p>
          <a:p>
            <a:pPr lvl="1"/>
            <a:endParaRPr lang="ja-JP" altLang="en-US" dirty="0"/>
          </a:p>
        </p:txBody>
      </p:sp>
      <p:sp>
        <p:nvSpPr>
          <p:cNvPr id="5" name="円/楕円 4"/>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1086076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lstStyle/>
          <a:p>
            <a:r>
              <a:rPr lang="ja-JP" altLang="en-US" dirty="0"/>
              <a:t>☆</a:t>
            </a:r>
            <a:r>
              <a:rPr kumimoji="1" lang="ja-JP" altLang="en-US" dirty="0" smtClean="0">
                <a:latin typeface="HG丸ｺﾞｼｯｸM-PRO" pitchFamily="50" charset="-128"/>
                <a:ea typeface="HG丸ｺﾞｼｯｸM-PRO" pitchFamily="50" charset="-128"/>
              </a:rPr>
              <a:t>公共的書誌情報基盤</a:t>
            </a:r>
            <a:endParaRPr kumimoji="1" lang="ja-JP" altLang="en-US" dirty="0">
              <a:latin typeface="HG丸ｺﾞｼｯｸM-PRO" pitchFamily="50" charset="-128"/>
              <a:ea typeface="HG丸ｺﾞｼｯｸM-PRO" pitchFamily="50" charset="-128"/>
            </a:endParaRPr>
          </a:p>
        </p:txBody>
      </p:sp>
      <p:sp>
        <p:nvSpPr>
          <p:cNvPr id="2" name="フッター プレースホルダー 1"/>
          <p:cNvSpPr>
            <a:spLocks noGrp="1"/>
          </p:cNvSpPr>
          <p:nvPr>
            <p:ph type="ftr" sz="quarter" idx="11"/>
          </p:nvPr>
        </p:nvSpPr>
        <p:spPr/>
        <p:txBody>
          <a:bodyPr/>
          <a:lstStyle/>
          <a:p>
            <a:pPr>
              <a:defRPr/>
            </a:pPr>
            <a:endParaRPr lang="ja-JP" altLang="en-US" dirty="0">
              <a:solidFill>
                <a:prstClr val="black">
                  <a:lumMod val="85000"/>
                  <a:lumOff val="15000"/>
                </a:prstClr>
              </a:solidFill>
            </a:endParaRPr>
          </a:p>
        </p:txBody>
      </p:sp>
      <p:sp>
        <p:nvSpPr>
          <p:cNvPr id="7" name="スライド番号プレースホルダ 6"/>
          <p:cNvSpPr>
            <a:spLocks noGrp="1"/>
          </p:cNvSpPr>
          <p:nvPr>
            <p:ph type="sldNum" sz="quarter" idx="12"/>
          </p:nvPr>
        </p:nvSpPr>
        <p:spPr/>
        <p:txBody>
          <a:bodyPr/>
          <a:lstStyle/>
          <a:p>
            <a:fld id="{042AED99-7FB4-404E-8A97-64753DCE42EC}" type="slidenum">
              <a:rPr lang="en-US" smtClean="0">
                <a:solidFill>
                  <a:prstClr val="black">
                    <a:lumMod val="85000"/>
                    <a:lumOff val="15000"/>
                  </a:prstClr>
                </a:solidFill>
              </a:rPr>
              <a:pPr/>
              <a:t>100</a:t>
            </a:fld>
            <a:endParaRPr lang="en-US">
              <a:solidFill>
                <a:prstClr val="black">
                  <a:lumMod val="85000"/>
                  <a:lumOff val="15000"/>
                </a:prstClr>
              </a:solidFill>
            </a:endParaRPr>
          </a:p>
        </p:txBody>
      </p:sp>
      <p:sp>
        <p:nvSpPr>
          <p:cNvPr id="3" name="サブタイトル 2"/>
          <p:cNvSpPr>
            <a:spLocks noGrp="1"/>
          </p:cNvSpPr>
          <p:nvPr>
            <p:ph type="subTitle" idx="1"/>
          </p:nvPr>
        </p:nvSpPr>
        <p:spPr/>
        <p:txBody>
          <a:bodyPr>
            <a:normAutofit/>
          </a:bodyPr>
          <a:lstStyle/>
          <a:p>
            <a:r>
              <a:rPr kumimoji="1" lang="ja-JP" altLang="en-US" sz="2800" dirty="0" smtClean="0"/>
              <a:t>・出版界が作成する出版情報（販売促進情報）を活用した書誌作成の省力化</a:t>
            </a:r>
            <a:endParaRPr kumimoji="1" lang="en-US" altLang="ja-JP" sz="2800" dirty="0" smtClean="0"/>
          </a:p>
          <a:p>
            <a:r>
              <a:rPr lang="ja-JP" altLang="en-US" sz="2800" dirty="0"/>
              <a:t>・</a:t>
            </a:r>
            <a:r>
              <a:rPr kumimoji="1" lang="ja-JP" altLang="en-US" sz="2800" dirty="0" smtClean="0"/>
              <a:t>共通識別子による出版界と図書館界の</a:t>
            </a:r>
            <a:r>
              <a:rPr kumimoji="1" lang="en-US" altLang="ja-JP" sz="2800" dirty="0" err="1" smtClean="0"/>
              <a:t>Linkd</a:t>
            </a:r>
            <a:r>
              <a:rPr kumimoji="1" lang="en-US" altLang="ja-JP" sz="2800" dirty="0" smtClean="0"/>
              <a:t> Data</a:t>
            </a:r>
            <a:r>
              <a:rPr kumimoji="1" lang="ja-JP" altLang="en-US" sz="2800" dirty="0" smtClean="0"/>
              <a:t>化</a:t>
            </a:r>
            <a:endParaRPr kumimoji="1" lang="ja-JP" altLang="en-US" sz="2800" dirty="0"/>
          </a:p>
        </p:txBody>
      </p:sp>
      <p:sp>
        <p:nvSpPr>
          <p:cNvPr id="5" name="円/楕円 4"/>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5193681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☆公共的</a:t>
            </a:r>
            <a:r>
              <a:rPr kumimoji="1" lang="ja-JP" altLang="en-US" dirty="0" smtClean="0"/>
              <a:t>書誌情報基盤の整備（</a:t>
            </a:r>
            <a:r>
              <a:rPr kumimoji="1" lang="en-US" altLang="ja-JP" dirty="0" smtClean="0"/>
              <a:t>2010</a:t>
            </a:r>
            <a:r>
              <a:rPr kumimoji="1" lang="ja-JP" altLang="en-US" dirty="0" smtClean="0"/>
              <a:t>年）</a:t>
            </a:r>
            <a:endParaRPr kumimoji="1" lang="ja-JP" altLang="en-US" dirty="0"/>
          </a:p>
        </p:txBody>
      </p:sp>
      <p:sp>
        <p:nvSpPr>
          <p:cNvPr id="3" name="コンテンツ プレースホルダー 2"/>
          <p:cNvSpPr>
            <a:spLocks noGrp="1"/>
          </p:cNvSpPr>
          <p:nvPr>
            <p:ph sz="half" idx="1"/>
          </p:nvPr>
        </p:nvSpPr>
        <p:spPr/>
        <p:txBody>
          <a:bodyPr>
            <a:normAutofit/>
          </a:bodyPr>
          <a:lstStyle/>
          <a:p>
            <a:r>
              <a:rPr lang="ja-JP" altLang="en-US" dirty="0" smtClean="0"/>
              <a:t>目的</a:t>
            </a:r>
            <a:endParaRPr lang="en-US" altLang="ja-JP" dirty="0" smtClean="0"/>
          </a:p>
          <a:p>
            <a:pPr lvl="1"/>
            <a:r>
              <a:rPr lang="en-US" altLang="ja-JP" dirty="0" smtClean="0"/>
              <a:t>NDL</a:t>
            </a:r>
            <a:r>
              <a:rPr lang="ja-JP" altLang="en-US" dirty="0" smtClean="0"/>
              <a:t>が</a:t>
            </a:r>
            <a:r>
              <a:rPr lang="ja-JP" altLang="en-US" dirty="0"/>
              <a:t>、出版関係機関と協力し、我が国を代表する</a:t>
            </a:r>
            <a:r>
              <a:rPr lang="ja-JP" altLang="en-US" dirty="0" smtClean="0">
                <a:solidFill>
                  <a:srgbClr val="C00000"/>
                </a:solidFill>
              </a:rPr>
              <a:t>標準的</a:t>
            </a:r>
            <a:r>
              <a:rPr lang="ja-JP" altLang="en-US" dirty="0">
                <a:solidFill>
                  <a:srgbClr val="C00000"/>
                </a:solidFill>
              </a:rPr>
              <a:t>な書誌情報を作成・提供する公共的基盤を整備</a:t>
            </a:r>
            <a:r>
              <a:rPr lang="ja-JP" altLang="en-US" dirty="0"/>
              <a:t>するものである</a:t>
            </a:r>
            <a:r>
              <a:rPr lang="ja-JP" altLang="en-US" dirty="0" smtClean="0"/>
              <a:t>。</a:t>
            </a:r>
            <a:endParaRPr lang="en-US" altLang="ja-JP" dirty="0" smtClean="0"/>
          </a:p>
          <a:p>
            <a:pPr lvl="1"/>
            <a:r>
              <a:rPr lang="ja-JP" altLang="en-US" dirty="0" smtClean="0"/>
              <a:t>出版</a:t>
            </a:r>
            <a:r>
              <a:rPr lang="ja-JP" altLang="en-US" dirty="0"/>
              <a:t>文化の基礎と</a:t>
            </a:r>
            <a:r>
              <a:rPr lang="ja-JP" altLang="en-US" dirty="0" smtClean="0"/>
              <a:t>なる</a:t>
            </a:r>
            <a:r>
              <a:rPr lang="ja-JP" altLang="en-US" dirty="0"/>
              <a:t>質の高い出版・書誌情報が、無償もしくは廉価にて、</a:t>
            </a:r>
            <a:r>
              <a:rPr lang="ja-JP" altLang="en-US" dirty="0">
                <a:solidFill>
                  <a:srgbClr val="C00000"/>
                </a:solidFill>
              </a:rPr>
              <a:t>迅速またタイムリーに読者、</a:t>
            </a:r>
            <a:r>
              <a:rPr lang="ja-JP" altLang="en-US" dirty="0" smtClean="0">
                <a:solidFill>
                  <a:srgbClr val="C00000"/>
                </a:solidFill>
              </a:rPr>
              <a:t>利用者</a:t>
            </a:r>
            <a:r>
              <a:rPr lang="ja-JP" altLang="en-US" dirty="0">
                <a:solidFill>
                  <a:srgbClr val="C00000"/>
                </a:solidFill>
              </a:rPr>
              <a:t>に届けられることを目的</a:t>
            </a:r>
            <a:r>
              <a:rPr lang="ja-JP" altLang="en-US" dirty="0"/>
              <a:t>とする。</a:t>
            </a:r>
          </a:p>
          <a:p>
            <a:pPr lvl="1"/>
            <a:r>
              <a:rPr lang="ja-JP" altLang="en-US" dirty="0"/>
              <a:t>また、この事業により「文化財の蓄積及びその理由に資するため」</a:t>
            </a:r>
            <a:r>
              <a:rPr lang="en-US" altLang="ja-JP" dirty="0"/>
              <a:t>(</a:t>
            </a:r>
            <a:r>
              <a:rPr lang="ja-JP" altLang="en-US" dirty="0"/>
              <a:t>国立国会図書館法</a:t>
            </a:r>
            <a:r>
              <a:rPr lang="ja-JP" altLang="en-US" dirty="0" smtClean="0"/>
              <a:t>第</a:t>
            </a:r>
            <a:r>
              <a:rPr lang="en-US" altLang="ja-JP" dirty="0" smtClean="0"/>
              <a:t>25</a:t>
            </a:r>
            <a:r>
              <a:rPr lang="ja-JP" altLang="en-US" dirty="0"/>
              <a:t>条</a:t>
            </a:r>
            <a:r>
              <a:rPr lang="en-US" altLang="ja-JP" dirty="0"/>
              <a:t>)</a:t>
            </a:r>
            <a:r>
              <a:rPr lang="ja-JP" altLang="en-US" dirty="0"/>
              <a:t>による国立国会図書館の納本事務が、より網羅的かつ円滑に</a:t>
            </a:r>
            <a:r>
              <a:rPr lang="ja-JP" altLang="en-US" dirty="0" smtClean="0"/>
              <a:t>行われる</a:t>
            </a:r>
            <a:r>
              <a:rPr lang="ja-JP" altLang="en-US" dirty="0"/>
              <a:t>こととする</a:t>
            </a:r>
            <a:r>
              <a:rPr lang="ja-JP" altLang="en-US" dirty="0" smtClean="0"/>
              <a:t>。</a:t>
            </a:r>
            <a:endParaRPr lang="en-US" altLang="ja-JP" dirty="0" smtClean="0"/>
          </a:p>
          <a:p>
            <a:pPr lvl="1"/>
            <a:endParaRPr kumimoji="1" lang="ja-JP" altLang="en-US" dirty="0"/>
          </a:p>
        </p:txBody>
      </p:sp>
      <p:sp>
        <p:nvSpPr>
          <p:cNvPr id="4" name="コンテンツ プレースホルダー 3"/>
          <p:cNvSpPr>
            <a:spLocks noGrp="1"/>
          </p:cNvSpPr>
          <p:nvPr>
            <p:ph sz="half" idx="2"/>
          </p:nvPr>
        </p:nvSpPr>
        <p:spPr/>
        <p:txBody>
          <a:bodyPr>
            <a:normAutofit/>
          </a:bodyPr>
          <a:lstStyle/>
          <a:p>
            <a:r>
              <a:rPr lang="ja-JP" altLang="en-US" dirty="0" smtClean="0"/>
              <a:t>近刊</a:t>
            </a:r>
            <a:r>
              <a:rPr lang="ja-JP" altLang="en-US" dirty="0"/>
              <a:t>情報</a:t>
            </a:r>
            <a:endParaRPr lang="en-US" altLang="ja-JP" dirty="0"/>
          </a:p>
          <a:p>
            <a:pPr lvl="1"/>
            <a:r>
              <a:rPr lang="en-US" altLang="ja-JP" dirty="0"/>
              <a:t>ISBN</a:t>
            </a:r>
            <a:r>
              <a:rPr lang="ja-JP" altLang="en-US" dirty="0"/>
              <a:t>と</a:t>
            </a:r>
            <a:r>
              <a:rPr lang="en-US" altLang="ja-JP" dirty="0"/>
              <a:t>NDL</a:t>
            </a:r>
            <a:r>
              <a:rPr lang="ja-JP" altLang="en-US" dirty="0"/>
              <a:t>書誌</a:t>
            </a:r>
            <a:r>
              <a:rPr lang="en-US" altLang="ja-JP" dirty="0"/>
              <a:t>ID</a:t>
            </a:r>
            <a:r>
              <a:rPr lang="ja-JP" altLang="en-US" dirty="0"/>
              <a:t>が関連付けられるよう</a:t>
            </a:r>
            <a:endParaRPr lang="en-US" altLang="ja-JP" dirty="0"/>
          </a:p>
          <a:p>
            <a:pPr lvl="1"/>
            <a:r>
              <a:rPr lang="ja-JP" altLang="en-US" dirty="0"/>
              <a:t>出版社→</a:t>
            </a:r>
            <a:r>
              <a:rPr lang="en-US" altLang="ja-JP" dirty="0" smtClean="0"/>
              <a:t>JPO</a:t>
            </a:r>
            <a:r>
              <a:rPr lang="ja-JP" altLang="en-US" dirty="0" smtClean="0"/>
              <a:t>（</a:t>
            </a:r>
            <a:r>
              <a:rPr lang="en-US" altLang="ja-JP" dirty="0" smtClean="0"/>
              <a:t>ONYX</a:t>
            </a:r>
            <a:r>
              <a:rPr lang="ja-JP" altLang="en-US" dirty="0" smtClean="0"/>
              <a:t>）→</a:t>
            </a:r>
            <a:r>
              <a:rPr lang="en-US" altLang="ja-JP" dirty="0"/>
              <a:t>NDL</a:t>
            </a:r>
            <a:r>
              <a:rPr lang="ja-JP" altLang="en-US" dirty="0"/>
              <a:t>（</a:t>
            </a:r>
            <a:r>
              <a:rPr lang="en-US" altLang="ja-JP" dirty="0"/>
              <a:t>JPNO, </a:t>
            </a:r>
            <a:r>
              <a:rPr lang="ja-JP" altLang="en-US" dirty="0"/>
              <a:t>書誌</a:t>
            </a:r>
            <a:r>
              <a:rPr lang="en-US" altLang="ja-JP" dirty="0"/>
              <a:t>ID</a:t>
            </a:r>
            <a:r>
              <a:rPr lang="ja-JP" altLang="en-US" dirty="0" smtClean="0"/>
              <a:t>付与、近刊情報として公開）</a:t>
            </a:r>
            <a:r>
              <a:rPr lang="ja-JP" altLang="en-US" dirty="0"/>
              <a:t>→</a:t>
            </a:r>
            <a:r>
              <a:rPr lang="en-US" altLang="ja-JP" dirty="0" smtClean="0"/>
              <a:t>JPO</a:t>
            </a:r>
            <a:r>
              <a:rPr lang="ja-JP" altLang="en-US" dirty="0" smtClean="0"/>
              <a:t>（近刊情報）→取次</a:t>
            </a:r>
            <a:endParaRPr lang="en-US" altLang="ja-JP" dirty="0" smtClean="0"/>
          </a:p>
          <a:p>
            <a:r>
              <a:rPr lang="ja-JP" altLang="en-US" dirty="0" smtClean="0"/>
              <a:t>新刊情報</a:t>
            </a:r>
            <a:endParaRPr lang="en-US" altLang="ja-JP" dirty="0" smtClean="0"/>
          </a:p>
          <a:p>
            <a:pPr lvl="1"/>
            <a:r>
              <a:rPr lang="ja-JP" altLang="en-US" dirty="0" smtClean="0"/>
              <a:t>取次（</a:t>
            </a:r>
            <a:r>
              <a:rPr lang="en-US" altLang="ja-JP" dirty="0" smtClean="0"/>
              <a:t>JPO</a:t>
            </a:r>
            <a:r>
              <a:rPr lang="ja-JP" altLang="en-US" dirty="0" smtClean="0"/>
              <a:t>近刊情報と現物を突合、出版情報追記して、新刊情報に）→</a:t>
            </a:r>
            <a:r>
              <a:rPr lang="en-US" altLang="ja-JP" dirty="0" smtClean="0"/>
              <a:t>NDL</a:t>
            </a:r>
            <a:r>
              <a:rPr lang="ja-JP" altLang="en-US" dirty="0" smtClean="0"/>
              <a:t>（近刊情報を置換え、最低限の書誌事項を追記して新刊情報として公開）</a:t>
            </a:r>
            <a:endParaRPr lang="en-US" altLang="ja-JP" dirty="0"/>
          </a:p>
          <a:p>
            <a:pPr lvl="1"/>
            <a:endParaRPr kumimoji="1" lang="ja-JP" altLang="en-US" dirty="0"/>
          </a:p>
        </p:txBody>
      </p:sp>
      <p:sp>
        <p:nvSpPr>
          <p:cNvPr id="5" name="円/楕円 4"/>
          <p:cNvSpPr/>
          <p:nvPr/>
        </p:nvSpPr>
        <p:spPr>
          <a:xfrm>
            <a:off x="94593" y="61915"/>
            <a:ext cx="622859" cy="571132"/>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4515164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ja-JP" altLang="en-US" sz="2800" dirty="0" smtClean="0"/>
              <a:t>全国</a:t>
            </a:r>
            <a:r>
              <a:rPr lang="ja-JP" altLang="en-US" sz="2800" dirty="0"/>
              <a:t>書誌情報の利活用</a:t>
            </a:r>
            <a:r>
              <a:rPr lang="ja-JP" altLang="en-US" sz="2800" dirty="0" smtClean="0"/>
              <a:t>で超党派</a:t>
            </a:r>
            <a:r>
              <a:rPr lang="ja-JP" altLang="en-US" sz="2800" dirty="0"/>
              <a:t>勉強会</a:t>
            </a:r>
            <a:r>
              <a:rPr lang="ja-JP" altLang="en-US" sz="2800" dirty="0" smtClean="0"/>
              <a:t>設置</a:t>
            </a:r>
            <a:r>
              <a:rPr lang="en-US" altLang="ja-JP" sz="2800" dirty="0" smtClean="0"/>
              <a:t/>
            </a:r>
            <a:br>
              <a:rPr lang="en-US" altLang="ja-JP" sz="2800" dirty="0" smtClean="0"/>
            </a:br>
            <a:r>
              <a:rPr lang="ja-JP" altLang="en-US" sz="2800" dirty="0" smtClean="0"/>
              <a:t>（</a:t>
            </a:r>
            <a:r>
              <a:rPr lang="ja-JP" altLang="en-US" sz="2800" dirty="0"/>
              <a:t>活字文化議員</a:t>
            </a:r>
            <a:r>
              <a:rPr lang="ja-JP" altLang="en-US" sz="2800" dirty="0" smtClean="0"/>
              <a:t>連盟</a:t>
            </a:r>
            <a:r>
              <a:rPr lang="ja-JP" altLang="en-US" sz="2800" dirty="0"/>
              <a:t>　</a:t>
            </a:r>
            <a:r>
              <a:rPr lang="en-US" altLang="ja-JP" sz="2800" dirty="0" smtClean="0"/>
              <a:t>2015.09.9</a:t>
            </a:r>
            <a:r>
              <a:rPr lang="ja-JP" altLang="en-US" sz="2800" dirty="0" smtClean="0"/>
              <a:t>）</a:t>
            </a:r>
            <a:endParaRPr kumimoji="1" lang="ja-JP" altLang="en-US" sz="2800" dirty="0"/>
          </a:p>
        </p:txBody>
      </p:sp>
      <p:sp>
        <p:nvSpPr>
          <p:cNvPr id="3" name="コンテンツ プレースホルダー 2"/>
          <p:cNvSpPr>
            <a:spLocks noGrp="1"/>
          </p:cNvSpPr>
          <p:nvPr>
            <p:ph sz="half" idx="1"/>
          </p:nvPr>
        </p:nvSpPr>
        <p:spPr>
          <a:xfrm>
            <a:off x="162559" y="971866"/>
            <a:ext cx="6106159" cy="5886133"/>
          </a:xfrm>
        </p:spPr>
        <p:txBody>
          <a:bodyPr>
            <a:normAutofit fontScale="77500" lnSpcReduction="20000"/>
          </a:bodyPr>
          <a:lstStyle/>
          <a:p>
            <a:r>
              <a:rPr lang="ja-JP" altLang="en-US" dirty="0" smtClean="0"/>
              <a:t>概要</a:t>
            </a:r>
            <a:endParaRPr lang="en-US" altLang="ja-JP" dirty="0" smtClean="0"/>
          </a:p>
          <a:p>
            <a:pPr lvl="1"/>
            <a:r>
              <a:rPr lang="ja-JP" altLang="en-US" dirty="0" smtClean="0"/>
              <a:t>図書館</a:t>
            </a:r>
            <a:r>
              <a:rPr lang="ja-JP" altLang="en-US" dirty="0"/>
              <a:t>などで広く活用されて</a:t>
            </a:r>
            <a:r>
              <a:rPr lang="ja-JP" altLang="en-US" dirty="0" smtClean="0"/>
              <a:t>いる</a:t>
            </a:r>
            <a:r>
              <a:rPr lang="en-US" altLang="ja-JP" dirty="0" smtClean="0">
                <a:solidFill>
                  <a:srgbClr val="FF0000"/>
                </a:solidFill>
              </a:rPr>
              <a:t>MAR</a:t>
            </a:r>
            <a:r>
              <a:rPr lang="en-US" altLang="ja-JP" dirty="0">
                <a:solidFill>
                  <a:srgbClr val="FF0000"/>
                </a:solidFill>
              </a:rPr>
              <a:t>C</a:t>
            </a:r>
            <a:r>
              <a:rPr lang="ja-JP" altLang="en-US" dirty="0" smtClean="0">
                <a:solidFill>
                  <a:srgbClr val="FF0000"/>
                </a:solidFill>
              </a:rPr>
              <a:t>の</a:t>
            </a:r>
            <a:r>
              <a:rPr lang="ja-JP" altLang="en-US" dirty="0">
                <a:solidFill>
                  <a:srgbClr val="FF0000"/>
                </a:solidFill>
              </a:rPr>
              <a:t>もととなる書誌データを国民が無料で利用できるように</a:t>
            </a:r>
            <a:r>
              <a:rPr lang="ja-JP" altLang="en-US" dirty="0"/>
              <a:t>政策や予算なども含め総合的な施策を検討</a:t>
            </a:r>
            <a:r>
              <a:rPr lang="ja-JP" altLang="en-US" dirty="0" smtClean="0"/>
              <a:t>する</a:t>
            </a:r>
            <a:endParaRPr lang="en-US" altLang="ja-JP" dirty="0" smtClean="0"/>
          </a:p>
          <a:p>
            <a:pPr lvl="1"/>
            <a:r>
              <a:rPr lang="ja-JP" altLang="en-US" dirty="0" smtClean="0"/>
              <a:t>超党派</a:t>
            </a:r>
            <a:r>
              <a:rPr lang="ja-JP" altLang="en-US" dirty="0"/>
              <a:t>議員をはじめ国立国会図書館館長、日本図書館協会理事長などによる「全国書誌情報の利活用に関する勉強会」を</a:t>
            </a:r>
            <a:r>
              <a:rPr lang="ja-JP" altLang="en-US" dirty="0" smtClean="0"/>
              <a:t>発足</a:t>
            </a:r>
            <a:endParaRPr lang="en-US" altLang="ja-JP" dirty="0" smtClean="0"/>
          </a:p>
          <a:p>
            <a:pPr lvl="1"/>
            <a:r>
              <a:rPr lang="ja-JP" altLang="en-US" dirty="0" smtClean="0"/>
              <a:t>合わせて</a:t>
            </a:r>
            <a:r>
              <a:rPr lang="ja-JP" altLang="en-US" dirty="0"/>
              <a:t>「全国書誌情報の利活用に関する実務者会議」の</a:t>
            </a:r>
            <a:r>
              <a:rPr lang="ja-JP" altLang="en-US" dirty="0" smtClean="0"/>
              <a:t>設置</a:t>
            </a:r>
            <a:endParaRPr lang="ja-JP" altLang="en-US" dirty="0"/>
          </a:p>
          <a:p>
            <a:r>
              <a:rPr lang="ja-JP" altLang="en-US" dirty="0" smtClean="0"/>
              <a:t>背景</a:t>
            </a:r>
            <a:endParaRPr lang="en-US" altLang="ja-JP" dirty="0" smtClean="0"/>
          </a:p>
          <a:p>
            <a:pPr lvl="1"/>
            <a:r>
              <a:rPr lang="ja-JP" altLang="en-US" dirty="0" smtClean="0"/>
              <a:t>活字</a:t>
            </a:r>
            <a:r>
              <a:rPr lang="ja-JP" altLang="en-US" dirty="0"/>
              <a:t>文化議員連盟は２０１０年に採択した活動</a:t>
            </a:r>
            <a:r>
              <a:rPr lang="ja-JP" altLang="en-US" dirty="0" smtClean="0"/>
              <a:t>計画</a:t>
            </a:r>
            <a:endParaRPr lang="en-US" altLang="ja-JP" dirty="0"/>
          </a:p>
          <a:p>
            <a:pPr lvl="2"/>
            <a:r>
              <a:rPr lang="ja-JP" altLang="en-US" dirty="0" smtClean="0"/>
              <a:t>「</a:t>
            </a:r>
            <a:r>
              <a:rPr lang="ja-JP" altLang="en-US" dirty="0"/>
              <a:t>文字・活字文化の記録を保存し、国民がいつの時代にも活用できるようわが国を代表する書誌データの一元化に努める</a:t>
            </a:r>
            <a:r>
              <a:rPr lang="ja-JP" altLang="en-US" dirty="0" smtClean="0"/>
              <a:t>」</a:t>
            </a:r>
            <a:endParaRPr lang="en-US" altLang="ja-JP" dirty="0"/>
          </a:p>
          <a:p>
            <a:pPr lvl="1"/>
            <a:r>
              <a:rPr lang="ja-JP" altLang="en-US" dirty="0" smtClean="0"/>
              <a:t>その</a:t>
            </a:r>
            <a:r>
              <a:rPr lang="ja-JP" altLang="en-US" dirty="0"/>
              <a:t>一方で、国立国会図書館が作成する書誌データは、民間の書誌データを活用することで迅速な提供に向けて取り組んで</a:t>
            </a:r>
            <a:r>
              <a:rPr lang="ja-JP" altLang="en-US" dirty="0" smtClean="0"/>
              <a:t>いるが、</a:t>
            </a:r>
            <a:r>
              <a:rPr lang="ja-JP" altLang="en-US" dirty="0" smtClean="0">
                <a:solidFill>
                  <a:srgbClr val="FF0000"/>
                </a:solidFill>
              </a:rPr>
              <a:t>民間</a:t>
            </a:r>
            <a:r>
              <a:rPr lang="ja-JP" altLang="en-US" dirty="0">
                <a:solidFill>
                  <a:srgbClr val="FF0000"/>
                </a:solidFill>
              </a:rPr>
              <a:t>の提供スピードには及ばず、公共図書館などでの利活用が進まない</a:t>
            </a:r>
            <a:r>
              <a:rPr lang="ja-JP" altLang="en-US" dirty="0"/>
              <a:t>現状がある</a:t>
            </a:r>
            <a:endParaRPr lang="en-US" altLang="ja-JP" dirty="0" smtClean="0"/>
          </a:p>
          <a:p>
            <a:r>
              <a:rPr lang="ja-JP" altLang="en-US" dirty="0"/>
              <a:t>「全国書誌情報の利活用に関する勉強会」構成</a:t>
            </a:r>
            <a:endParaRPr lang="en-US" altLang="ja-JP" dirty="0"/>
          </a:p>
          <a:p>
            <a:pPr lvl="1"/>
            <a:r>
              <a:rPr lang="ja-JP" altLang="en-US" dirty="0"/>
              <a:t>▽会長＝細田博之（衆院・自民党）</a:t>
            </a:r>
            <a:endParaRPr lang="en-US" altLang="ja-JP" dirty="0"/>
          </a:p>
          <a:p>
            <a:pPr lvl="1"/>
            <a:r>
              <a:rPr lang="ja-JP" altLang="en-US" dirty="0"/>
              <a:t>▽事務局長＝笠浩史（衆院・民主党）</a:t>
            </a:r>
            <a:endParaRPr lang="en-US" altLang="ja-JP" dirty="0"/>
          </a:p>
          <a:p>
            <a:pPr lvl="1"/>
            <a:r>
              <a:rPr lang="ja-JP" altLang="en-US" dirty="0"/>
              <a:t>▽事務局次長＝肥田美代子（文字・活字文化推進機構</a:t>
            </a:r>
            <a:r>
              <a:rPr lang="ja-JP" altLang="en-US" dirty="0" smtClean="0"/>
              <a:t>）</a:t>
            </a:r>
            <a:endParaRPr lang="en-US" altLang="ja-JP" dirty="0"/>
          </a:p>
        </p:txBody>
      </p:sp>
      <p:sp>
        <p:nvSpPr>
          <p:cNvPr id="4" name="コンテンツ プレースホルダー 3"/>
          <p:cNvSpPr>
            <a:spLocks noGrp="1"/>
          </p:cNvSpPr>
          <p:nvPr>
            <p:ph sz="half" idx="2"/>
          </p:nvPr>
        </p:nvSpPr>
        <p:spPr>
          <a:xfrm>
            <a:off x="6172200" y="971866"/>
            <a:ext cx="6019800" cy="5771833"/>
          </a:xfrm>
        </p:spPr>
        <p:txBody>
          <a:bodyPr>
            <a:normAutofit fontScale="77500" lnSpcReduction="20000"/>
          </a:bodyPr>
          <a:lstStyle/>
          <a:p>
            <a:r>
              <a:rPr lang="ja-JP" altLang="en-US" dirty="0"/>
              <a:t>　「全国書誌情報の利活用に関する実務者会議」</a:t>
            </a:r>
            <a:r>
              <a:rPr lang="ja-JP" altLang="en-US" dirty="0" smtClean="0"/>
              <a:t>委員</a:t>
            </a:r>
            <a:endParaRPr lang="en-US" altLang="ja-JP" dirty="0" smtClean="0"/>
          </a:p>
          <a:p>
            <a:pPr lvl="1"/>
            <a:r>
              <a:rPr lang="ja-JP" altLang="en-US" dirty="0" smtClean="0"/>
              <a:t>▽</a:t>
            </a:r>
            <a:r>
              <a:rPr lang="ja-JP" altLang="en-US" dirty="0"/>
              <a:t>座長・肥田美代子（文字・活字文化推進機構</a:t>
            </a:r>
            <a:r>
              <a:rPr lang="ja-JP" altLang="en-US" dirty="0" smtClean="0"/>
              <a:t>）</a:t>
            </a:r>
            <a:endParaRPr lang="en-US" altLang="ja-JP" dirty="0" smtClean="0"/>
          </a:p>
          <a:p>
            <a:pPr lvl="1"/>
            <a:r>
              <a:rPr lang="ja-JP" altLang="en-US" dirty="0" smtClean="0"/>
              <a:t>▽</a:t>
            </a:r>
            <a:r>
              <a:rPr lang="ja-JP" altLang="en-US" dirty="0"/>
              <a:t>事務局長＝永井祥一（日本出版インフラセンター</a:t>
            </a:r>
            <a:r>
              <a:rPr lang="ja-JP" altLang="en-US" dirty="0" smtClean="0"/>
              <a:t>）</a:t>
            </a:r>
            <a:endParaRPr lang="en-US" altLang="ja-JP" dirty="0" smtClean="0"/>
          </a:p>
          <a:p>
            <a:r>
              <a:rPr lang="ja-JP" altLang="en-US" dirty="0" smtClean="0"/>
              <a:t>９月</a:t>
            </a:r>
            <a:r>
              <a:rPr lang="en-US" altLang="ja-JP" dirty="0" smtClean="0"/>
              <a:t>15</a:t>
            </a:r>
            <a:r>
              <a:rPr lang="ja-JP" altLang="en-US" dirty="0" smtClean="0"/>
              <a:t>日第１回実務者会議</a:t>
            </a:r>
            <a:endParaRPr lang="en-US" altLang="ja-JP" dirty="0" smtClean="0"/>
          </a:p>
          <a:p>
            <a:pPr lvl="1"/>
            <a:r>
              <a:rPr lang="ja-JP" altLang="en-US" dirty="0" smtClean="0"/>
              <a:t>検討</a:t>
            </a:r>
            <a:r>
              <a:rPr lang="ja-JP" altLang="en-US" dirty="0"/>
              <a:t>課題などについて協議</a:t>
            </a:r>
            <a:endParaRPr lang="en-US" altLang="ja-JP" dirty="0"/>
          </a:p>
          <a:p>
            <a:pPr lvl="1"/>
            <a:r>
              <a:rPr lang="ja-JP" altLang="en-US" dirty="0"/>
              <a:t>国立国会図書館における全国書誌情報の現状について説明を受けた。</a:t>
            </a:r>
          </a:p>
          <a:p>
            <a:r>
              <a:rPr lang="ja-JP" altLang="en-US" dirty="0"/>
              <a:t>今後の予定</a:t>
            </a:r>
            <a:endParaRPr lang="en-US" altLang="ja-JP" dirty="0"/>
          </a:p>
          <a:p>
            <a:pPr lvl="1"/>
            <a:r>
              <a:rPr lang="ja-JP" altLang="en-US" dirty="0"/>
              <a:t>実務者会議は</a:t>
            </a:r>
            <a:r>
              <a:rPr lang="en-US" altLang="ja-JP" dirty="0"/>
              <a:t>10</a:t>
            </a:r>
            <a:r>
              <a:rPr lang="ja-JP" altLang="en-US" dirty="0"/>
              <a:t>月以降、月に１回のペースで開催</a:t>
            </a:r>
            <a:endParaRPr lang="en-US" altLang="ja-JP" dirty="0"/>
          </a:p>
          <a:p>
            <a:pPr lvl="1"/>
            <a:r>
              <a:rPr lang="ja-JP" altLang="en-US" dirty="0"/>
              <a:t>書誌データ作成企業や図書館システムベンダー、書店、出版社、県立・市立・町立の公共図書館や大学図書館など、あらゆるプレーヤーからのヒアリングなどを通して、来春をめどに課題のたたき台をとりまとめる。</a:t>
            </a:r>
          </a:p>
          <a:p>
            <a:r>
              <a:rPr lang="ja-JP" altLang="en-US" dirty="0" smtClean="0"/>
              <a:t>（引用：文化</a:t>
            </a:r>
            <a:r>
              <a:rPr lang="ja-JP" altLang="en-US" dirty="0"/>
              <a:t>通信</a:t>
            </a:r>
            <a:r>
              <a:rPr lang="en-US" altLang="ja-JP" dirty="0"/>
              <a:t>2015.09.28</a:t>
            </a:r>
            <a:r>
              <a:rPr lang="ja-JP" altLang="en-US" dirty="0"/>
              <a:t>）</a:t>
            </a:r>
          </a:p>
          <a:p>
            <a:pPr marL="0" indent="0">
              <a:buNone/>
            </a:pPr>
            <a:endParaRPr lang="ja-JP" altLang="en-US" dirty="0"/>
          </a:p>
        </p:txBody>
      </p:sp>
      <p:sp>
        <p:nvSpPr>
          <p:cNvPr id="5" name="角丸四角形 4"/>
          <p:cNvSpPr/>
          <p:nvPr/>
        </p:nvSpPr>
        <p:spPr>
          <a:xfrm>
            <a:off x="6686549" y="5203766"/>
            <a:ext cx="4914901" cy="15399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t>国として</a:t>
            </a:r>
            <a:r>
              <a:rPr lang="ja-JP" altLang="en-US" dirty="0" smtClean="0"/>
              <a:t>の施策の１つ</a:t>
            </a:r>
            <a:endParaRPr lang="ja-JP" altLang="en-US" dirty="0"/>
          </a:p>
          <a:p>
            <a:pPr marL="285750" indent="-285750">
              <a:buFont typeface="Arial" panose="020B0604020202020204" pitchFamily="34" charset="0"/>
              <a:buChar char="•"/>
            </a:pPr>
            <a:r>
              <a:rPr lang="en-US" altLang="ja-JP" dirty="0"/>
              <a:t>e-Japan</a:t>
            </a:r>
            <a:r>
              <a:rPr lang="ja-JP" altLang="en-US" dirty="0"/>
              <a:t>戦略、知財計画</a:t>
            </a:r>
            <a:r>
              <a:rPr lang="ja-JP" altLang="en-US" dirty="0" err="1"/>
              <a:t>、、</a:t>
            </a:r>
            <a:r>
              <a:rPr lang="ja-JP" altLang="en-US" dirty="0" err="1" smtClean="0"/>
              <a:t>、</a:t>
            </a:r>
            <a:endParaRPr lang="en-US" altLang="ja-JP" dirty="0" smtClean="0"/>
          </a:p>
          <a:p>
            <a:pPr marL="285750" indent="-285750">
              <a:buFont typeface="Arial" panose="020B0604020202020204" pitchFamily="34" charset="0"/>
              <a:buChar char="•"/>
            </a:pPr>
            <a:r>
              <a:rPr lang="ja-JP" altLang="en-US" dirty="0"/>
              <a:t>知的財産政策ビジョン</a:t>
            </a:r>
          </a:p>
          <a:p>
            <a:pPr marL="285750" indent="-285750">
              <a:buFont typeface="Arial" panose="020B0604020202020204" pitchFamily="34" charset="0"/>
              <a:buChar char="•"/>
            </a:pPr>
            <a:r>
              <a:rPr lang="ja-JP" altLang="en-US" dirty="0"/>
              <a:t>電子書籍議連、デジタル文化資源議連</a:t>
            </a:r>
          </a:p>
          <a:p>
            <a:pPr marL="285750" indent="-285750">
              <a:buFont typeface="Arial" panose="020B0604020202020204" pitchFamily="34" charset="0"/>
              <a:buChar char="•"/>
            </a:pPr>
            <a:r>
              <a:rPr lang="ja-JP" altLang="en-US" dirty="0"/>
              <a:t>活字文化議員連盟</a:t>
            </a:r>
          </a:p>
          <a:p>
            <a:pPr marL="285750" indent="-285750">
              <a:buFont typeface="Arial" panose="020B0604020202020204" pitchFamily="34" charset="0"/>
              <a:buChar char="•"/>
            </a:pPr>
            <a:r>
              <a:rPr lang="ja-JP" altLang="en-US" dirty="0"/>
              <a:t>全国書誌情報の利活用で超党派勉強会</a:t>
            </a:r>
          </a:p>
        </p:txBody>
      </p:sp>
      <p:sp>
        <p:nvSpPr>
          <p:cNvPr id="6" name="円/楕円 5"/>
          <p:cNvSpPr/>
          <p:nvPr/>
        </p:nvSpPr>
        <p:spPr>
          <a:xfrm>
            <a:off x="94593" y="61915"/>
            <a:ext cx="622859" cy="571132"/>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3714315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AutoShape 8"/>
          <p:cNvSpPr>
            <a:spLocks noChangeArrowheads="1"/>
          </p:cNvSpPr>
          <p:nvPr/>
        </p:nvSpPr>
        <p:spPr bwMode="auto">
          <a:xfrm>
            <a:off x="38904" y="1378424"/>
            <a:ext cx="3173884" cy="5319843"/>
          </a:xfrm>
          <a:prstGeom prst="roundRect">
            <a:avLst>
              <a:gd name="adj" fmla="val 25048"/>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smtClean="0">
                <a:latin typeface="Meiryo UI" panose="020B0604030504040204" pitchFamily="50" charset="-128"/>
                <a:ea typeface="Meiryo UI" panose="020B0604030504040204" pitchFamily="50" charset="-128"/>
              </a:rPr>
              <a:t>出版界</a:t>
            </a:r>
            <a:endParaRPr lang="en-US" altLang="ja-JP" sz="1600" dirty="0">
              <a:latin typeface="Meiryo UI" panose="020B0604030504040204" pitchFamily="50" charset="-128"/>
              <a:ea typeface="Meiryo UI" panose="020B0604030504040204" pitchFamily="50" charset="-128"/>
            </a:endParaRPr>
          </a:p>
        </p:txBody>
      </p:sp>
      <p:sp>
        <p:nvSpPr>
          <p:cNvPr id="167" name="AutoShape 8"/>
          <p:cNvSpPr>
            <a:spLocks noChangeArrowheads="1"/>
          </p:cNvSpPr>
          <p:nvPr/>
        </p:nvSpPr>
        <p:spPr bwMode="auto">
          <a:xfrm>
            <a:off x="3409597" y="1378424"/>
            <a:ext cx="5082574" cy="5319844"/>
          </a:xfrm>
          <a:prstGeom prst="roundRect">
            <a:avLst>
              <a:gd name="adj" fmla="val 15524"/>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a:latin typeface="Meiryo UI" panose="020B0604030504040204" pitchFamily="50" charset="-128"/>
                <a:ea typeface="Meiryo UI" panose="020B0604030504040204" pitchFamily="50" charset="-128"/>
              </a:rPr>
              <a:t>国立国会図書館</a:t>
            </a:r>
            <a:endParaRPr lang="en-US" altLang="ja-JP" sz="1600" dirty="0">
              <a:latin typeface="Meiryo UI" panose="020B0604030504040204" pitchFamily="50" charset="-128"/>
              <a:ea typeface="Meiryo UI" panose="020B0604030504040204" pitchFamily="50" charset="-128"/>
            </a:endParaRPr>
          </a:p>
        </p:txBody>
      </p:sp>
      <p:sp>
        <p:nvSpPr>
          <p:cNvPr id="168" name="AutoShape 8"/>
          <p:cNvSpPr>
            <a:spLocks noChangeArrowheads="1"/>
          </p:cNvSpPr>
          <p:nvPr/>
        </p:nvSpPr>
        <p:spPr bwMode="auto">
          <a:xfrm>
            <a:off x="8678428" y="1378424"/>
            <a:ext cx="3169469" cy="5232768"/>
          </a:xfrm>
          <a:prstGeom prst="roundRect">
            <a:avLst>
              <a:gd name="adj" fmla="val 16311"/>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smtClean="0">
                <a:latin typeface="Meiryo UI" panose="020B0604030504040204" pitchFamily="50" charset="-128"/>
                <a:ea typeface="Meiryo UI" panose="020B0604030504040204" pitchFamily="50" charset="-128"/>
              </a:rPr>
              <a:t>公共図書館・学校図書館等</a:t>
            </a:r>
            <a:endParaRPr lang="en-US" altLang="ja-JP" sz="1600"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p:txBody>
          <a:bodyPr>
            <a:noAutofit/>
          </a:bodyPr>
          <a:lstStyle/>
          <a:p>
            <a:r>
              <a:rPr lang="ja-JP" altLang="en-US" sz="2800" dirty="0">
                <a:latin typeface="メイリオ" panose="020B0604030504040204" pitchFamily="50" charset="-128"/>
                <a:ea typeface="メイリオ" panose="020B0604030504040204" pitchFamily="50" charset="-128"/>
              </a:rPr>
              <a:t>利用者が望むサービスを提供</a:t>
            </a:r>
            <a:r>
              <a:rPr lang="ja-JP" altLang="en-US" sz="2800" dirty="0" smtClean="0">
                <a:latin typeface="メイリオ" panose="020B0604030504040204" pitchFamily="50" charset="-128"/>
                <a:ea typeface="メイリオ" panose="020B0604030504040204" pitchFamily="50" charset="-128"/>
              </a:rPr>
              <a:t>する（私見）</a:t>
            </a:r>
            <a:r>
              <a:rPr lang="en-US" altLang="ja-JP" sz="2800" dirty="0">
                <a:latin typeface="メイリオ" panose="020B0604030504040204" pitchFamily="50" charset="-128"/>
                <a:ea typeface="メイリオ" panose="020B0604030504040204" pitchFamily="50" charset="-128"/>
              </a:rPr>
              <a:t/>
            </a:r>
            <a:br>
              <a:rPr lang="en-US" altLang="ja-JP" sz="2800" dirty="0">
                <a:latin typeface="メイリオ" panose="020B0604030504040204" pitchFamily="50" charset="-128"/>
                <a:ea typeface="メイリオ" panose="020B0604030504040204" pitchFamily="50" charset="-128"/>
              </a:rPr>
            </a:br>
            <a:r>
              <a:rPr lang="ja-JP" altLang="en-US" sz="2800" dirty="0" err="1" smtClean="0">
                <a:latin typeface="メイリオ" panose="020B0604030504040204" pitchFamily="50" charset="-128"/>
                <a:ea typeface="メイリオ" panose="020B0604030504040204" pitchFamily="50" charset="-128"/>
              </a:rPr>
              <a:t>ー</a:t>
            </a:r>
            <a:r>
              <a:rPr lang="ja-JP" altLang="en-US" sz="2800" dirty="0" smtClean="0">
                <a:latin typeface="メイリオ" panose="020B0604030504040204" pitchFamily="50" charset="-128"/>
                <a:ea typeface="メイリオ" panose="020B0604030504040204" pitchFamily="50" charset="-128"/>
              </a:rPr>
              <a:t>出版情報を活用した書誌作成の効率化、情報検索の網羅性確保</a:t>
            </a:r>
            <a:r>
              <a:rPr lang="ja-JP" altLang="en-US" sz="2800" dirty="0" err="1" smtClean="0">
                <a:latin typeface="メイリオ" panose="020B0604030504040204" pitchFamily="50" charset="-128"/>
                <a:ea typeface="メイリオ" panose="020B0604030504040204" pitchFamily="50" charset="-128"/>
              </a:rPr>
              <a:t>ー</a:t>
            </a:r>
            <a:endParaRPr kumimoji="1" lang="ja-JP" altLang="en-US" sz="2800" dirty="0"/>
          </a:p>
        </p:txBody>
      </p:sp>
      <p:sp>
        <p:nvSpPr>
          <p:cNvPr id="3" name="フローチャート: 複数書類 2"/>
          <p:cNvSpPr/>
          <p:nvPr/>
        </p:nvSpPr>
        <p:spPr>
          <a:xfrm>
            <a:off x="1299030" y="4902932"/>
            <a:ext cx="1605208" cy="426247"/>
          </a:xfrm>
          <a:prstGeom prst="flowChartMultidocumen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商用出版物</a:t>
            </a:r>
            <a:endParaRPr kumimoji="1" lang="ja-JP" altLang="en-US" sz="1400" dirty="0">
              <a:latin typeface="メイリオ" panose="020B0604030504040204" pitchFamily="50" charset="-128"/>
              <a:ea typeface="メイリオ" panose="020B0604030504040204" pitchFamily="50" charset="-128"/>
            </a:endParaRPr>
          </a:p>
        </p:txBody>
      </p:sp>
      <p:sp>
        <p:nvSpPr>
          <p:cNvPr id="9" name="フローチャート: 磁気ディスク 8"/>
          <p:cNvSpPr/>
          <p:nvPr/>
        </p:nvSpPr>
        <p:spPr>
          <a:xfrm>
            <a:off x="81280" y="4110982"/>
            <a:ext cx="1717738" cy="585498"/>
          </a:xfrm>
          <a:prstGeom prst="flowChartMagneticDisk">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新刊出版情報</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販売</a:t>
            </a:r>
            <a:r>
              <a:rPr lang="ja-JP" altLang="en-US" sz="1400" dirty="0">
                <a:latin typeface="メイリオ" panose="020B0604030504040204" pitchFamily="50" charset="-128"/>
                <a:ea typeface="メイリオ" panose="020B0604030504040204" pitchFamily="50" charset="-128"/>
              </a:rPr>
              <a:t>情報</a:t>
            </a:r>
            <a:endParaRPr lang="en-US" altLang="ja-JP" sz="1400" dirty="0">
              <a:latin typeface="メイリオ" panose="020B0604030504040204" pitchFamily="50" charset="-128"/>
              <a:ea typeface="メイリオ" panose="020B0604030504040204" pitchFamily="50" charset="-128"/>
            </a:endParaRPr>
          </a:p>
        </p:txBody>
      </p:sp>
      <p:sp>
        <p:nvSpPr>
          <p:cNvPr id="11" name="フローチャート: 複数書類 10"/>
          <p:cNvSpPr/>
          <p:nvPr/>
        </p:nvSpPr>
        <p:spPr>
          <a:xfrm>
            <a:off x="3632740" y="4013625"/>
            <a:ext cx="1605208" cy="426247"/>
          </a:xfrm>
          <a:prstGeom prst="flowChartMultidocumen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納本資料</a:t>
            </a:r>
            <a:endParaRPr kumimoji="1" lang="ja-JP" altLang="en-US" sz="1400" dirty="0">
              <a:latin typeface="メイリオ" panose="020B0604030504040204" pitchFamily="50" charset="-128"/>
              <a:ea typeface="メイリオ" panose="020B0604030504040204" pitchFamily="50" charset="-128"/>
            </a:endParaRPr>
          </a:p>
        </p:txBody>
      </p:sp>
      <p:sp>
        <p:nvSpPr>
          <p:cNvPr id="12" name="フローチャート: 磁気ディスク 11"/>
          <p:cNvSpPr/>
          <p:nvPr/>
        </p:nvSpPr>
        <p:spPr>
          <a:xfrm>
            <a:off x="5771198" y="5420446"/>
            <a:ext cx="1511863" cy="585498"/>
          </a:xfrm>
          <a:prstGeom prst="flowChartMagneticDisk">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近刊書誌情報</a:t>
            </a:r>
            <a:endParaRPr lang="en-US" altLang="ja-JP" sz="1400" dirty="0">
              <a:latin typeface="メイリオ" panose="020B0604030504040204" pitchFamily="50" charset="-128"/>
              <a:ea typeface="メイリオ" panose="020B0604030504040204" pitchFamily="50" charset="-128"/>
            </a:endParaRPr>
          </a:p>
        </p:txBody>
      </p:sp>
      <p:sp>
        <p:nvSpPr>
          <p:cNvPr id="13" name="フローチャート: 磁気ディスク 12"/>
          <p:cNvSpPr/>
          <p:nvPr/>
        </p:nvSpPr>
        <p:spPr>
          <a:xfrm>
            <a:off x="5771202" y="3837389"/>
            <a:ext cx="1511863" cy="585498"/>
          </a:xfrm>
          <a:prstGeom prst="flowChartMagneticDisk">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新着書誌情報</a:t>
            </a:r>
            <a:endParaRPr lang="en-US" altLang="ja-JP" sz="1400" dirty="0">
              <a:latin typeface="メイリオ" panose="020B0604030504040204" pitchFamily="50" charset="-128"/>
              <a:ea typeface="メイリオ" panose="020B0604030504040204" pitchFamily="50" charset="-128"/>
            </a:endParaRPr>
          </a:p>
        </p:txBody>
      </p:sp>
      <p:sp>
        <p:nvSpPr>
          <p:cNvPr id="14" name="フローチャート: 磁気ディスク 13"/>
          <p:cNvSpPr/>
          <p:nvPr/>
        </p:nvSpPr>
        <p:spPr>
          <a:xfrm>
            <a:off x="5771197" y="1939124"/>
            <a:ext cx="1511863" cy="585498"/>
          </a:xfrm>
          <a:prstGeom prst="flowChartMagneticDisk">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完成書誌情報</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蔵書目録</a:t>
            </a:r>
            <a:endParaRPr lang="en-US" altLang="ja-JP" sz="1400" dirty="0">
              <a:latin typeface="メイリオ" panose="020B0604030504040204" pitchFamily="50" charset="-128"/>
              <a:ea typeface="メイリオ" panose="020B0604030504040204" pitchFamily="50" charset="-128"/>
            </a:endParaRPr>
          </a:p>
        </p:txBody>
      </p:sp>
      <p:sp>
        <p:nvSpPr>
          <p:cNvPr id="17" name="フローチャート: 手操作入力 16"/>
          <p:cNvSpPr/>
          <p:nvPr/>
        </p:nvSpPr>
        <p:spPr>
          <a:xfrm>
            <a:off x="5771199" y="2996251"/>
            <a:ext cx="1511863" cy="390549"/>
          </a:xfrm>
          <a:prstGeom prst="flowChartManualInpu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ja-JP" altLang="en-US" sz="1400" dirty="0" smtClean="0"/>
              <a:t>件名、請求記号等付与</a:t>
            </a:r>
            <a:endParaRPr kumimoji="1" lang="ja-JP" altLang="en-US" sz="1400" dirty="0"/>
          </a:p>
        </p:txBody>
      </p:sp>
      <p:sp>
        <p:nvSpPr>
          <p:cNvPr id="18" name="フローチャート: 手操作入力 17"/>
          <p:cNvSpPr/>
          <p:nvPr/>
        </p:nvSpPr>
        <p:spPr>
          <a:xfrm>
            <a:off x="5771197" y="4783547"/>
            <a:ext cx="1666833" cy="390549"/>
          </a:xfrm>
          <a:prstGeom prst="flowChartManualIn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t>書誌</a:t>
            </a:r>
            <a:r>
              <a:rPr kumimoji="1" lang="en-US" altLang="ja-JP" sz="1400" dirty="0" smtClean="0"/>
              <a:t>ID</a:t>
            </a:r>
            <a:r>
              <a:rPr kumimoji="1" lang="ja-JP" altLang="en-US" sz="1400" dirty="0" err="1" smtClean="0"/>
              <a:t>、</a:t>
            </a:r>
            <a:r>
              <a:rPr kumimoji="1" lang="en-US" altLang="ja-JP" sz="1400" dirty="0" smtClean="0"/>
              <a:t>NDC</a:t>
            </a:r>
            <a:r>
              <a:rPr kumimoji="1" lang="ja-JP" altLang="en-US" sz="1400" dirty="0" smtClean="0"/>
              <a:t>等付与</a:t>
            </a:r>
            <a:endParaRPr kumimoji="1" lang="ja-JP" altLang="en-US" sz="1400" dirty="0"/>
          </a:p>
        </p:txBody>
      </p:sp>
      <p:cxnSp>
        <p:nvCxnSpPr>
          <p:cNvPr id="19" name="曲線コネクタ 18"/>
          <p:cNvCxnSpPr>
            <a:stCxn id="272" idx="3"/>
            <a:endCxn id="12" idx="2"/>
          </p:cNvCxnSpPr>
          <p:nvPr/>
        </p:nvCxnSpPr>
        <p:spPr>
          <a:xfrm flipV="1">
            <a:off x="5093649" y="5713195"/>
            <a:ext cx="677549" cy="23905"/>
          </a:xfrm>
          <a:prstGeom prst="curvedConnector3">
            <a:avLst>
              <a:gd name="adj1" fmla="val 50000"/>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曲線コネクタ 21"/>
          <p:cNvCxnSpPr>
            <a:stCxn id="9" idx="4"/>
            <a:endCxn id="30" idx="1"/>
          </p:cNvCxnSpPr>
          <p:nvPr/>
        </p:nvCxnSpPr>
        <p:spPr>
          <a:xfrm>
            <a:off x="1799018" y="4403731"/>
            <a:ext cx="1782768" cy="542263"/>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曲線コネクタ 26"/>
          <p:cNvCxnSpPr>
            <a:stCxn id="3" idx="3"/>
            <a:endCxn id="30" idx="1"/>
          </p:cNvCxnSpPr>
          <p:nvPr/>
        </p:nvCxnSpPr>
        <p:spPr>
          <a:xfrm flipV="1">
            <a:off x="2904238" y="4945994"/>
            <a:ext cx="677548" cy="170062"/>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30" name="フローチャート: 手操作入力 29"/>
          <p:cNvSpPr/>
          <p:nvPr/>
        </p:nvSpPr>
        <p:spPr>
          <a:xfrm>
            <a:off x="3581786" y="4717893"/>
            <a:ext cx="1511863" cy="456202"/>
          </a:xfrm>
          <a:prstGeom prst="flowChartManualIn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t>納本・出版情報受領</a:t>
            </a:r>
            <a:endParaRPr kumimoji="1" lang="ja-JP" altLang="en-US" sz="1400" dirty="0"/>
          </a:p>
        </p:txBody>
      </p:sp>
      <p:cxnSp>
        <p:nvCxnSpPr>
          <p:cNvPr id="35" name="曲線コネクタ 34"/>
          <p:cNvCxnSpPr>
            <a:stCxn id="18" idx="0"/>
            <a:endCxn id="13" idx="3"/>
          </p:cNvCxnSpPr>
          <p:nvPr/>
        </p:nvCxnSpPr>
        <p:spPr>
          <a:xfrm rot="16200000" flipV="1">
            <a:off x="6366017" y="4584005"/>
            <a:ext cx="399715" cy="77480"/>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曲線コネクタ 37"/>
          <p:cNvCxnSpPr>
            <a:stCxn id="30" idx="0"/>
            <a:endCxn id="11" idx="2"/>
          </p:cNvCxnSpPr>
          <p:nvPr/>
        </p:nvCxnSpPr>
        <p:spPr>
          <a:xfrm rot="16200000" flipV="1">
            <a:off x="4160830" y="4586624"/>
            <a:ext cx="339783" cy="13995"/>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曲線コネクタ 40"/>
          <p:cNvCxnSpPr>
            <a:stCxn id="11" idx="3"/>
            <a:endCxn id="18" idx="1"/>
          </p:cNvCxnSpPr>
          <p:nvPr/>
        </p:nvCxnSpPr>
        <p:spPr>
          <a:xfrm>
            <a:off x="5237948" y="4226749"/>
            <a:ext cx="533249" cy="752073"/>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曲線コネクタ 45"/>
          <p:cNvCxnSpPr>
            <a:stCxn id="12" idx="1"/>
            <a:endCxn id="18" idx="2"/>
          </p:cNvCxnSpPr>
          <p:nvPr/>
        </p:nvCxnSpPr>
        <p:spPr>
          <a:xfrm rot="5400000" flipH="1" flipV="1">
            <a:off x="6442697" y="5258529"/>
            <a:ext cx="246350" cy="77484"/>
          </a:xfrm>
          <a:prstGeom prst="curvedConnector3">
            <a:avLst>
              <a:gd name="adj1" fmla="val 50000"/>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49" name="フローチャート: 磁気ディスク 48"/>
          <p:cNvSpPr/>
          <p:nvPr/>
        </p:nvSpPr>
        <p:spPr>
          <a:xfrm>
            <a:off x="7682160" y="5281976"/>
            <a:ext cx="1659285" cy="585498"/>
          </a:xfrm>
          <a:prstGeom prst="flowChartMagneticDisk">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全国書誌情報</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（近刊情報段階）</a:t>
            </a:r>
            <a:endParaRPr lang="en-US" altLang="ja-JP" sz="1400" dirty="0">
              <a:latin typeface="メイリオ" panose="020B0604030504040204" pitchFamily="50" charset="-128"/>
              <a:ea typeface="メイリオ" panose="020B0604030504040204" pitchFamily="50" charset="-128"/>
            </a:endParaRPr>
          </a:p>
        </p:txBody>
      </p:sp>
      <p:cxnSp>
        <p:nvCxnSpPr>
          <p:cNvPr id="50" name="曲線コネクタ 49"/>
          <p:cNvCxnSpPr>
            <a:stCxn id="13" idx="4"/>
            <a:endCxn id="96" idx="2"/>
          </p:cNvCxnSpPr>
          <p:nvPr/>
        </p:nvCxnSpPr>
        <p:spPr>
          <a:xfrm>
            <a:off x="7283065" y="4130138"/>
            <a:ext cx="414748" cy="84160"/>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 name="曲線コネクタ 52"/>
          <p:cNvCxnSpPr>
            <a:stCxn id="12" idx="4"/>
            <a:endCxn id="49" idx="2"/>
          </p:cNvCxnSpPr>
          <p:nvPr/>
        </p:nvCxnSpPr>
        <p:spPr>
          <a:xfrm flipV="1">
            <a:off x="7283061" y="5574725"/>
            <a:ext cx="399099" cy="138470"/>
          </a:xfrm>
          <a:prstGeom prst="curvedConnector3">
            <a:avLst>
              <a:gd name="adj1" fmla="val 50000"/>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56" name="フローチャート: 手操作入力 55"/>
          <p:cNvSpPr/>
          <p:nvPr/>
        </p:nvSpPr>
        <p:spPr>
          <a:xfrm>
            <a:off x="9986228" y="5736861"/>
            <a:ext cx="1511863" cy="390549"/>
          </a:xfrm>
          <a:prstGeom prst="flowChartManualInp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ja-JP" altLang="en-US" sz="1400" dirty="0" smtClean="0"/>
              <a:t>選書</a:t>
            </a:r>
            <a:endParaRPr kumimoji="1" lang="ja-JP" altLang="en-US" sz="1400" dirty="0"/>
          </a:p>
        </p:txBody>
      </p:sp>
      <p:sp>
        <p:nvSpPr>
          <p:cNvPr id="74" name="フローチャート: 手操作入力 73"/>
          <p:cNvSpPr/>
          <p:nvPr/>
        </p:nvSpPr>
        <p:spPr>
          <a:xfrm>
            <a:off x="1299223" y="5389945"/>
            <a:ext cx="1511863" cy="390549"/>
          </a:xfrm>
          <a:prstGeom prst="flowChartManualInp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en-US" altLang="ja-JP" sz="1400" dirty="0" smtClean="0"/>
              <a:t>ISBN</a:t>
            </a:r>
            <a:r>
              <a:rPr kumimoji="1" lang="ja-JP" altLang="en-US" sz="1400" dirty="0" smtClean="0"/>
              <a:t>付与</a:t>
            </a:r>
            <a:endParaRPr kumimoji="1" lang="ja-JP" altLang="en-US" sz="1400" dirty="0"/>
          </a:p>
        </p:txBody>
      </p:sp>
      <p:sp>
        <p:nvSpPr>
          <p:cNvPr id="76" name="フローチャート: 磁気ディスク 75"/>
          <p:cNvSpPr/>
          <p:nvPr/>
        </p:nvSpPr>
        <p:spPr>
          <a:xfrm>
            <a:off x="89227" y="6003473"/>
            <a:ext cx="2198976" cy="854527"/>
          </a:xfrm>
          <a:prstGeom prst="flowChartMagneticDisk">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近刊情報（出版社作成）</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（内容</a:t>
            </a:r>
            <a:r>
              <a:rPr lang="ja-JP" altLang="en-US" sz="1400" dirty="0">
                <a:latin typeface="メイリオ" panose="020B0604030504040204" pitchFamily="50" charset="-128"/>
                <a:ea typeface="メイリオ" panose="020B0604030504040204" pitchFamily="50" charset="-128"/>
              </a:rPr>
              <a:t>紹介、著者紹介、書影、試し読み、書評リンク、重版情報）</a:t>
            </a:r>
            <a:endParaRPr lang="en-US" altLang="ja-JP" sz="1400" dirty="0">
              <a:latin typeface="メイリオ" panose="020B0604030504040204" pitchFamily="50" charset="-128"/>
              <a:ea typeface="メイリオ" panose="020B0604030504040204" pitchFamily="50" charset="-128"/>
            </a:endParaRPr>
          </a:p>
        </p:txBody>
      </p:sp>
      <p:cxnSp>
        <p:nvCxnSpPr>
          <p:cNvPr id="77" name="曲線コネクタ 76"/>
          <p:cNvCxnSpPr>
            <a:stCxn id="74" idx="3"/>
            <a:endCxn id="272" idx="1"/>
          </p:cNvCxnSpPr>
          <p:nvPr/>
        </p:nvCxnSpPr>
        <p:spPr>
          <a:xfrm>
            <a:off x="2811086" y="5585220"/>
            <a:ext cx="770700" cy="151880"/>
          </a:xfrm>
          <a:prstGeom prst="curvedConnector3">
            <a:avLst>
              <a:gd name="adj1" fmla="val 50000"/>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0" name="曲線コネクタ 79"/>
          <p:cNvCxnSpPr>
            <a:stCxn id="76" idx="1"/>
            <a:endCxn id="74" idx="2"/>
          </p:cNvCxnSpPr>
          <p:nvPr/>
        </p:nvCxnSpPr>
        <p:spPr>
          <a:xfrm rot="5400000" flipH="1" flipV="1">
            <a:off x="1510446" y="5458764"/>
            <a:ext cx="222979" cy="866440"/>
          </a:xfrm>
          <a:prstGeom prst="curvedConnector3">
            <a:avLst>
              <a:gd name="adj1" fmla="val 50000"/>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5" name="曲線コネクタ 84"/>
          <p:cNvCxnSpPr>
            <a:stCxn id="13" idx="1"/>
            <a:endCxn id="17" idx="2"/>
          </p:cNvCxnSpPr>
          <p:nvPr/>
        </p:nvCxnSpPr>
        <p:spPr>
          <a:xfrm rot="16200000" flipV="1">
            <a:off x="6301839" y="3612093"/>
            <a:ext cx="450589" cy="3"/>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8" name="曲線コネクタ 87"/>
          <p:cNvCxnSpPr>
            <a:stCxn id="17" idx="0"/>
            <a:endCxn id="14" idx="3"/>
          </p:cNvCxnSpPr>
          <p:nvPr/>
        </p:nvCxnSpPr>
        <p:spPr>
          <a:xfrm rot="16200000" flipV="1">
            <a:off x="6271788" y="2779963"/>
            <a:ext cx="510684" cy="2"/>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96" name="フローチャート: 磁気ディスク 95"/>
          <p:cNvSpPr/>
          <p:nvPr/>
        </p:nvSpPr>
        <p:spPr>
          <a:xfrm>
            <a:off x="7697813" y="3921549"/>
            <a:ext cx="1659285" cy="585498"/>
          </a:xfrm>
          <a:prstGeom prst="flowChartMagneticDisk">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全国書誌情報</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（新刊情報段階）</a:t>
            </a:r>
            <a:endParaRPr lang="en-US" altLang="ja-JP" sz="1400" dirty="0">
              <a:latin typeface="メイリオ" panose="020B0604030504040204" pitchFamily="50" charset="-128"/>
              <a:ea typeface="メイリオ" panose="020B0604030504040204" pitchFamily="50" charset="-128"/>
            </a:endParaRPr>
          </a:p>
        </p:txBody>
      </p:sp>
      <p:sp>
        <p:nvSpPr>
          <p:cNvPr id="97" name="フローチャート: 磁気ディスク 96"/>
          <p:cNvSpPr/>
          <p:nvPr/>
        </p:nvSpPr>
        <p:spPr>
          <a:xfrm>
            <a:off x="7707201" y="3015498"/>
            <a:ext cx="1659285" cy="585498"/>
          </a:xfrm>
          <a:prstGeom prst="flowChartMagneticDisk">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全国書誌情報</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（最終確定段階）</a:t>
            </a:r>
            <a:endParaRPr lang="en-US" altLang="ja-JP" sz="1400" dirty="0">
              <a:latin typeface="メイリオ" panose="020B0604030504040204" pitchFamily="50" charset="-128"/>
              <a:ea typeface="メイリオ" panose="020B0604030504040204" pitchFamily="50" charset="-128"/>
            </a:endParaRPr>
          </a:p>
        </p:txBody>
      </p:sp>
      <p:cxnSp>
        <p:nvCxnSpPr>
          <p:cNvPr id="99" name="曲線コネクタ 98"/>
          <p:cNvCxnSpPr>
            <a:stCxn id="14" idx="4"/>
            <a:endCxn id="97" idx="2"/>
          </p:cNvCxnSpPr>
          <p:nvPr/>
        </p:nvCxnSpPr>
        <p:spPr>
          <a:xfrm>
            <a:off x="7283060" y="2231873"/>
            <a:ext cx="424141" cy="1076374"/>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4" name="曲線コネクタ 103"/>
          <p:cNvCxnSpPr>
            <a:stCxn id="49" idx="4"/>
            <a:endCxn id="56" idx="1"/>
          </p:cNvCxnSpPr>
          <p:nvPr/>
        </p:nvCxnSpPr>
        <p:spPr>
          <a:xfrm>
            <a:off x="9341445" y="5574725"/>
            <a:ext cx="644783" cy="357411"/>
          </a:xfrm>
          <a:prstGeom prst="curvedConnector3">
            <a:avLst>
              <a:gd name="adj1" fmla="val 50000"/>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08" name="フローチャート: 手操作入力 107"/>
          <p:cNvSpPr/>
          <p:nvPr/>
        </p:nvSpPr>
        <p:spPr>
          <a:xfrm>
            <a:off x="10004034" y="4813731"/>
            <a:ext cx="1511863" cy="390549"/>
          </a:xfrm>
          <a:prstGeom prst="flowChartManualInp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400" dirty="0" smtClean="0"/>
              <a:t>注文</a:t>
            </a:r>
            <a:endParaRPr kumimoji="1" lang="ja-JP" altLang="en-US" sz="1400" dirty="0"/>
          </a:p>
        </p:txBody>
      </p:sp>
      <p:sp>
        <p:nvSpPr>
          <p:cNvPr id="109" name="フローチャート: 手操作入力 108"/>
          <p:cNvSpPr/>
          <p:nvPr/>
        </p:nvSpPr>
        <p:spPr>
          <a:xfrm>
            <a:off x="9986227" y="3695614"/>
            <a:ext cx="1511863" cy="671489"/>
          </a:xfrm>
          <a:prstGeom prst="flowChartManualInpu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ja-JP" altLang="en-US" sz="1400" dirty="0" smtClean="0"/>
              <a:t>納入・書誌作成</a:t>
            </a:r>
            <a:endParaRPr kumimoji="1" lang="en-US" altLang="ja-JP" sz="1400" dirty="0" smtClean="0"/>
          </a:p>
          <a:p>
            <a:pPr algn="ctr"/>
            <a:r>
              <a:rPr lang="ja-JP" altLang="en-US" sz="1400" dirty="0" smtClean="0"/>
              <a:t>蔵書目録作成</a:t>
            </a:r>
            <a:endParaRPr kumimoji="1" lang="ja-JP" altLang="en-US" sz="1400" dirty="0"/>
          </a:p>
        </p:txBody>
      </p:sp>
      <p:cxnSp>
        <p:nvCxnSpPr>
          <p:cNvPr id="110" name="曲線コネクタ 109"/>
          <p:cNvCxnSpPr>
            <a:stCxn id="96" idx="4"/>
            <a:endCxn id="108" idx="1"/>
          </p:cNvCxnSpPr>
          <p:nvPr/>
        </p:nvCxnSpPr>
        <p:spPr>
          <a:xfrm>
            <a:off x="9357098" y="4214298"/>
            <a:ext cx="646936" cy="794708"/>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3" name="曲線コネクタ 112"/>
          <p:cNvCxnSpPr>
            <a:stCxn id="96" idx="4"/>
            <a:endCxn id="109" idx="1"/>
          </p:cNvCxnSpPr>
          <p:nvPr/>
        </p:nvCxnSpPr>
        <p:spPr>
          <a:xfrm flipV="1">
            <a:off x="9357098" y="4031359"/>
            <a:ext cx="629129" cy="182939"/>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116" name="フローチャート: 複数書類 115"/>
          <p:cNvSpPr/>
          <p:nvPr/>
        </p:nvSpPr>
        <p:spPr>
          <a:xfrm>
            <a:off x="10475226" y="2253300"/>
            <a:ext cx="1308571" cy="604331"/>
          </a:xfrm>
          <a:prstGeom prst="flowChartMultidocumen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公共図書館</a:t>
            </a:r>
            <a:endParaRPr kumimoji="1" lang="en-US" altLang="ja-JP" sz="1400" dirty="0" smtClean="0">
              <a:latin typeface="メイリオ" panose="020B0604030504040204" pitchFamily="50" charset="-128"/>
              <a:ea typeface="メイリオ" panose="020B0604030504040204" pitchFamily="50" charset="-128"/>
            </a:endParaRPr>
          </a:p>
          <a:p>
            <a:pPr algn="ctr"/>
            <a:r>
              <a:rPr kumimoji="1" lang="ja-JP" altLang="en-US" sz="1400" dirty="0" smtClean="0">
                <a:latin typeface="メイリオ" panose="020B0604030504040204" pitchFamily="50" charset="-128"/>
                <a:ea typeface="メイリオ" panose="020B0604030504040204" pitchFamily="50" charset="-128"/>
              </a:rPr>
              <a:t>蔵書</a:t>
            </a:r>
            <a:endParaRPr kumimoji="1" lang="ja-JP" altLang="en-US" sz="1400" dirty="0">
              <a:latin typeface="メイリオ" panose="020B0604030504040204" pitchFamily="50" charset="-128"/>
              <a:ea typeface="メイリオ" panose="020B0604030504040204" pitchFamily="50" charset="-128"/>
            </a:endParaRPr>
          </a:p>
        </p:txBody>
      </p:sp>
      <p:cxnSp>
        <p:nvCxnSpPr>
          <p:cNvPr id="120" name="曲線コネクタ 119"/>
          <p:cNvCxnSpPr>
            <a:stCxn id="97" idx="4"/>
            <a:endCxn id="109" idx="1"/>
          </p:cNvCxnSpPr>
          <p:nvPr/>
        </p:nvCxnSpPr>
        <p:spPr>
          <a:xfrm>
            <a:off x="9366486" y="3308247"/>
            <a:ext cx="619741" cy="723112"/>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9" name="曲線コネクタ 148"/>
          <p:cNvCxnSpPr>
            <a:stCxn id="56" idx="0"/>
            <a:endCxn id="108" idx="2"/>
          </p:cNvCxnSpPr>
          <p:nvPr/>
        </p:nvCxnSpPr>
        <p:spPr>
          <a:xfrm rot="5400000" flipH="1" flipV="1">
            <a:off x="10465245" y="5481195"/>
            <a:ext cx="571636" cy="17806"/>
          </a:xfrm>
          <a:prstGeom prst="curvedConnector3">
            <a:avLst>
              <a:gd name="adj1" fmla="val 50000"/>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2" name="曲線コネクタ 151"/>
          <p:cNvCxnSpPr>
            <a:stCxn id="108" idx="0"/>
            <a:endCxn id="109" idx="2"/>
          </p:cNvCxnSpPr>
          <p:nvPr/>
        </p:nvCxnSpPr>
        <p:spPr>
          <a:xfrm rot="16200000" flipV="1">
            <a:off x="10508222" y="4601041"/>
            <a:ext cx="485683" cy="17807"/>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155" name="フローチャート: 複数書類 154"/>
          <p:cNvSpPr/>
          <p:nvPr/>
        </p:nvSpPr>
        <p:spPr>
          <a:xfrm>
            <a:off x="4063993" y="2198255"/>
            <a:ext cx="1283061" cy="604331"/>
          </a:xfrm>
          <a:prstGeom prst="flowChartMultidocumen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1400" dirty="0" smtClean="0">
                <a:latin typeface="メイリオ" panose="020B0604030504040204" pitchFamily="50" charset="-128"/>
                <a:ea typeface="メイリオ" panose="020B0604030504040204" pitchFamily="50" charset="-128"/>
              </a:rPr>
              <a:t>NDL</a:t>
            </a:r>
            <a:r>
              <a:rPr kumimoji="1" lang="ja-JP" altLang="en-US" sz="1400" dirty="0" smtClean="0">
                <a:latin typeface="メイリオ" panose="020B0604030504040204" pitchFamily="50" charset="-128"/>
                <a:ea typeface="メイリオ" panose="020B0604030504040204" pitchFamily="50" charset="-128"/>
              </a:rPr>
              <a:t>蔵書</a:t>
            </a:r>
            <a:endParaRPr kumimoji="1" lang="ja-JP" altLang="en-US" sz="1400" dirty="0">
              <a:latin typeface="メイリオ" panose="020B0604030504040204" pitchFamily="50" charset="-128"/>
              <a:ea typeface="メイリオ" panose="020B0604030504040204" pitchFamily="50" charset="-128"/>
            </a:endParaRPr>
          </a:p>
        </p:txBody>
      </p:sp>
      <p:cxnSp>
        <p:nvCxnSpPr>
          <p:cNvPr id="156" name="曲線コネクタ 155"/>
          <p:cNvCxnSpPr>
            <a:stCxn id="17" idx="0"/>
            <a:endCxn id="155" idx="2"/>
          </p:cNvCxnSpPr>
          <p:nvPr/>
        </p:nvCxnSpPr>
        <p:spPr>
          <a:xfrm rot="16200000" flipV="1">
            <a:off x="5443914" y="1952089"/>
            <a:ext cx="255606" cy="1910828"/>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0" name="曲線コネクタ 159"/>
          <p:cNvCxnSpPr>
            <a:stCxn id="109" idx="0"/>
            <a:endCxn id="116" idx="2"/>
          </p:cNvCxnSpPr>
          <p:nvPr/>
        </p:nvCxnSpPr>
        <p:spPr>
          <a:xfrm rot="5400000" flipH="1" flipV="1">
            <a:off x="10426329" y="3150575"/>
            <a:ext cx="928018" cy="296358"/>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169" name="フローチャート: 手操作入力 168"/>
          <p:cNvSpPr/>
          <p:nvPr/>
        </p:nvSpPr>
        <p:spPr>
          <a:xfrm>
            <a:off x="1238683" y="3350314"/>
            <a:ext cx="1511863" cy="390549"/>
          </a:xfrm>
          <a:prstGeom prst="flowChartManualInpu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ja-JP" altLang="en-US" sz="1400" dirty="0" smtClean="0"/>
              <a:t>販売</a:t>
            </a:r>
            <a:endParaRPr kumimoji="1" lang="ja-JP" altLang="en-US" sz="1400" dirty="0"/>
          </a:p>
        </p:txBody>
      </p:sp>
      <p:sp>
        <p:nvSpPr>
          <p:cNvPr id="170" name="フローチャート: 複数書類 169"/>
          <p:cNvSpPr/>
          <p:nvPr/>
        </p:nvSpPr>
        <p:spPr>
          <a:xfrm>
            <a:off x="1642421" y="2558890"/>
            <a:ext cx="1481741" cy="426247"/>
          </a:xfrm>
          <a:prstGeom prst="flowChartMultidocumen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商用出版物</a:t>
            </a:r>
            <a:endParaRPr kumimoji="1" lang="ja-JP" altLang="en-US" sz="1400" dirty="0">
              <a:latin typeface="メイリオ" panose="020B0604030504040204" pitchFamily="50" charset="-128"/>
              <a:ea typeface="メイリオ" panose="020B0604030504040204" pitchFamily="50" charset="-128"/>
            </a:endParaRPr>
          </a:p>
        </p:txBody>
      </p:sp>
      <p:cxnSp>
        <p:nvCxnSpPr>
          <p:cNvPr id="171" name="曲線コネクタ 170"/>
          <p:cNvCxnSpPr>
            <a:stCxn id="3" idx="0"/>
            <a:endCxn id="169" idx="2"/>
          </p:cNvCxnSpPr>
          <p:nvPr/>
        </p:nvCxnSpPr>
        <p:spPr>
          <a:xfrm rot="16200000" flipV="1">
            <a:off x="1522307" y="4213172"/>
            <a:ext cx="1162069" cy="217451"/>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4" name="曲線コネクタ 173"/>
          <p:cNvCxnSpPr>
            <a:stCxn id="169" idx="0"/>
            <a:endCxn id="170" idx="2"/>
          </p:cNvCxnSpPr>
          <p:nvPr/>
        </p:nvCxnSpPr>
        <p:spPr>
          <a:xfrm rot="5400000" flipH="1" flipV="1">
            <a:off x="1927248" y="3036362"/>
            <a:ext cx="420374" cy="285641"/>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7" name="曲線コネクタ 176"/>
          <p:cNvCxnSpPr>
            <a:stCxn id="9" idx="1"/>
            <a:endCxn id="169" idx="2"/>
          </p:cNvCxnSpPr>
          <p:nvPr/>
        </p:nvCxnSpPr>
        <p:spPr>
          <a:xfrm rot="5400000" flipH="1" flipV="1">
            <a:off x="1282323" y="3398690"/>
            <a:ext cx="370119" cy="1054466"/>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188" name="フローチャート: 磁気ディスク 187"/>
          <p:cNvSpPr/>
          <p:nvPr/>
        </p:nvSpPr>
        <p:spPr>
          <a:xfrm>
            <a:off x="54069" y="2074833"/>
            <a:ext cx="1717738" cy="585498"/>
          </a:xfrm>
          <a:prstGeom prst="flowChartMagneticDisk">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出版情報</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販売</a:t>
            </a:r>
            <a:r>
              <a:rPr lang="ja-JP" altLang="en-US" sz="1400" dirty="0">
                <a:latin typeface="メイリオ" panose="020B0604030504040204" pitchFamily="50" charset="-128"/>
                <a:ea typeface="メイリオ" panose="020B0604030504040204" pitchFamily="50" charset="-128"/>
              </a:rPr>
              <a:t>情報</a:t>
            </a:r>
            <a:endParaRPr lang="en-US" altLang="ja-JP" sz="1400" dirty="0">
              <a:latin typeface="メイリオ" panose="020B0604030504040204" pitchFamily="50" charset="-128"/>
              <a:ea typeface="メイリオ" panose="020B0604030504040204" pitchFamily="50" charset="-128"/>
            </a:endParaRPr>
          </a:p>
        </p:txBody>
      </p:sp>
      <p:cxnSp>
        <p:nvCxnSpPr>
          <p:cNvPr id="190" name="曲線コネクタ 189"/>
          <p:cNvCxnSpPr>
            <a:stCxn id="169" idx="1"/>
            <a:endCxn id="188" idx="3"/>
          </p:cNvCxnSpPr>
          <p:nvPr/>
        </p:nvCxnSpPr>
        <p:spPr>
          <a:xfrm rot="10800000">
            <a:off x="912939" y="2660331"/>
            <a:ext cx="325745" cy="885258"/>
          </a:xfrm>
          <a:prstGeom prst="curvedConnector2">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220" name="フローチャート: 磁気ディスク 219"/>
          <p:cNvSpPr/>
          <p:nvPr/>
        </p:nvSpPr>
        <p:spPr>
          <a:xfrm>
            <a:off x="8777106" y="2240569"/>
            <a:ext cx="1511863" cy="585498"/>
          </a:xfrm>
          <a:prstGeom prst="flowChartMagneticDisk">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完成書誌情報</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蔵書目録</a:t>
            </a:r>
            <a:endParaRPr lang="en-US" altLang="ja-JP" sz="1400" dirty="0">
              <a:latin typeface="メイリオ" panose="020B0604030504040204" pitchFamily="50" charset="-128"/>
              <a:ea typeface="メイリオ" panose="020B0604030504040204" pitchFamily="50" charset="-128"/>
            </a:endParaRPr>
          </a:p>
        </p:txBody>
      </p:sp>
      <p:cxnSp>
        <p:nvCxnSpPr>
          <p:cNvPr id="222" name="曲線コネクタ 221"/>
          <p:cNvCxnSpPr>
            <a:stCxn id="109" idx="0"/>
            <a:endCxn id="220" idx="3"/>
          </p:cNvCxnSpPr>
          <p:nvPr/>
        </p:nvCxnSpPr>
        <p:spPr>
          <a:xfrm rot="16200000" flipV="1">
            <a:off x="9669251" y="2689854"/>
            <a:ext cx="936696" cy="1209121"/>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249" name="フローチャート: 端子 248"/>
          <p:cNvSpPr/>
          <p:nvPr/>
        </p:nvSpPr>
        <p:spPr>
          <a:xfrm>
            <a:off x="1129309" y="920778"/>
            <a:ext cx="10000202" cy="370465"/>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ja-JP" altLang="en-US" dirty="0" smtClean="0"/>
              <a:t>統合検索サービス・出版物検索サービス・図書館蔵書検索サービス</a:t>
            </a:r>
            <a:endParaRPr kumimoji="1" lang="ja-JP" altLang="en-US" dirty="0"/>
          </a:p>
        </p:txBody>
      </p:sp>
      <p:cxnSp>
        <p:nvCxnSpPr>
          <p:cNvPr id="250" name="曲線コネクタ 249"/>
          <p:cNvCxnSpPr>
            <a:stCxn id="188" idx="1"/>
            <a:endCxn id="249" idx="2"/>
          </p:cNvCxnSpPr>
          <p:nvPr/>
        </p:nvCxnSpPr>
        <p:spPr>
          <a:xfrm rot="5400000" flipH="1" flipV="1">
            <a:off x="3129379" y="-925198"/>
            <a:ext cx="783590" cy="5216472"/>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3" name="曲線コネクタ 252"/>
          <p:cNvCxnSpPr>
            <a:stCxn id="14" idx="1"/>
            <a:endCxn id="249" idx="2"/>
          </p:cNvCxnSpPr>
          <p:nvPr/>
        </p:nvCxnSpPr>
        <p:spPr>
          <a:xfrm rot="16200000" flipV="1">
            <a:off x="6004330" y="1416324"/>
            <a:ext cx="647881" cy="397719"/>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6" name="曲線コネクタ 255"/>
          <p:cNvCxnSpPr>
            <a:stCxn id="220" idx="1"/>
            <a:endCxn id="249" idx="2"/>
          </p:cNvCxnSpPr>
          <p:nvPr/>
        </p:nvCxnSpPr>
        <p:spPr>
          <a:xfrm rot="16200000" flipV="1">
            <a:off x="7356561" y="64092"/>
            <a:ext cx="949326" cy="3403628"/>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9" name="曲線コネクタ 258"/>
          <p:cNvCxnSpPr>
            <a:stCxn id="30" idx="3"/>
            <a:endCxn id="18" idx="1"/>
          </p:cNvCxnSpPr>
          <p:nvPr/>
        </p:nvCxnSpPr>
        <p:spPr>
          <a:xfrm>
            <a:off x="5093649" y="4945994"/>
            <a:ext cx="677548" cy="32828"/>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272" name="フローチャート: 手操作入力 271"/>
          <p:cNvSpPr/>
          <p:nvPr/>
        </p:nvSpPr>
        <p:spPr>
          <a:xfrm>
            <a:off x="3581786" y="5508999"/>
            <a:ext cx="1511863" cy="456202"/>
          </a:xfrm>
          <a:prstGeom prst="flowChartManualInp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ja-JP" altLang="en-US" sz="1400" dirty="0" smtClean="0"/>
              <a:t>近刊情報受領</a:t>
            </a:r>
            <a:endParaRPr kumimoji="1" lang="ja-JP" altLang="en-US" sz="1400" dirty="0"/>
          </a:p>
        </p:txBody>
      </p:sp>
      <p:sp>
        <p:nvSpPr>
          <p:cNvPr id="62" name="円/楕円 61"/>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8868636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ja-JP" altLang="en-US" dirty="0"/>
              <a:t>☆</a:t>
            </a:r>
            <a:r>
              <a:rPr kumimoji="1" lang="ja-JP" altLang="en-US" dirty="0" smtClean="0"/>
              <a:t>版元ドットコムサイトリニューアル</a:t>
            </a:r>
            <a:r>
              <a:rPr kumimoji="1" lang="ja-JP" altLang="en-US" sz="2800" dirty="0" smtClean="0"/>
              <a:t>（</a:t>
            </a:r>
            <a:r>
              <a:rPr kumimoji="1" lang="en-US" altLang="ja-JP" sz="2800" dirty="0" smtClean="0"/>
              <a:t>2015</a:t>
            </a:r>
            <a:r>
              <a:rPr kumimoji="1" lang="ja-JP" altLang="en-US" sz="2800" dirty="0" smtClean="0"/>
              <a:t>年</a:t>
            </a:r>
            <a:r>
              <a:rPr kumimoji="1" lang="en-US" altLang="ja-JP" sz="2800" dirty="0" smtClean="0"/>
              <a:t>8</a:t>
            </a:r>
            <a:r>
              <a:rPr kumimoji="1" lang="ja-JP" altLang="en-US" sz="2800" dirty="0" smtClean="0"/>
              <a:t>月</a:t>
            </a:r>
            <a:r>
              <a:rPr kumimoji="1" lang="en-US" altLang="ja-JP" sz="2800" dirty="0" smtClean="0"/>
              <a:t>24</a:t>
            </a:r>
            <a:r>
              <a:rPr kumimoji="1" lang="ja-JP" altLang="en-US" sz="2800" dirty="0" smtClean="0"/>
              <a:t>日）</a:t>
            </a:r>
            <a:endParaRPr kumimoji="1" lang="ja-JP" altLang="en-US" dirty="0"/>
          </a:p>
        </p:txBody>
      </p:sp>
      <p:sp>
        <p:nvSpPr>
          <p:cNvPr id="5" name="コンテンツ プレースホルダー 4"/>
          <p:cNvSpPr>
            <a:spLocks noGrp="1"/>
          </p:cNvSpPr>
          <p:nvPr>
            <p:ph idx="1"/>
          </p:nvPr>
        </p:nvSpPr>
        <p:spPr>
          <a:xfrm>
            <a:off x="302461" y="772160"/>
            <a:ext cx="3958389" cy="4585368"/>
          </a:xfrm>
        </p:spPr>
        <p:txBody>
          <a:bodyPr>
            <a:normAutofit/>
          </a:bodyPr>
          <a:lstStyle/>
          <a:p>
            <a:r>
              <a:rPr lang="ja-JP" altLang="en-US" sz="2400" dirty="0"/>
              <a:t>本を探す。</a:t>
            </a:r>
          </a:p>
          <a:p>
            <a:pPr lvl="1"/>
            <a:r>
              <a:rPr lang="ja-JP" altLang="en-US" sz="2000" dirty="0"/>
              <a:t>本のデータ、新聞などの書評に載った情報、書店のフリーペーパー</a:t>
            </a:r>
            <a:r>
              <a:rPr lang="ja-JP" altLang="en-US" sz="2000" dirty="0" smtClean="0"/>
              <a:t>、ためし</a:t>
            </a:r>
            <a:r>
              <a:rPr lang="ja-JP" altLang="en-US" sz="2000" dirty="0"/>
              <a:t>読みのできる本、これから出版される本</a:t>
            </a:r>
            <a:r>
              <a:rPr lang="ja-JP" altLang="en-US" sz="2000" dirty="0" smtClean="0"/>
              <a:t>など本</a:t>
            </a:r>
            <a:r>
              <a:rPr lang="ja-JP" altLang="en-US" sz="2000" dirty="0"/>
              <a:t>を探す手助けを目指しています。</a:t>
            </a:r>
          </a:p>
          <a:p>
            <a:r>
              <a:rPr lang="ja-JP" altLang="en-US" sz="2400" dirty="0"/>
              <a:t>このサイトに掲載している本の情報</a:t>
            </a:r>
          </a:p>
          <a:p>
            <a:pPr lvl="1"/>
            <a:r>
              <a:rPr lang="ja-JP" altLang="en-US" sz="2000" dirty="0"/>
              <a:t>書誌情報</a:t>
            </a:r>
            <a:r>
              <a:rPr lang="en-US" altLang="ja-JP" sz="2000" dirty="0"/>
              <a:t>150,657</a:t>
            </a:r>
            <a:r>
              <a:rPr lang="ja-JP" altLang="en-US" sz="2000" dirty="0"/>
              <a:t>タイトル　掲載出版社</a:t>
            </a:r>
            <a:r>
              <a:rPr lang="en-US" altLang="ja-JP" sz="2000" dirty="0"/>
              <a:t>2,223</a:t>
            </a:r>
            <a:r>
              <a:rPr lang="ja-JP" altLang="en-US" sz="2000" dirty="0"/>
              <a:t>社　書評掲載情報</a:t>
            </a:r>
            <a:r>
              <a:rPr lang="en-US" altLang="ja-JP" sz="2000" dirty="0"/>
              <a:t>29,185</a:t>
            </a:r>
            <a:r>
              <a:rPr lang="ja-JP" altLang="en-US" sz="2000" dirty="0"/>
              <a:t>タイトル</a:t>
            </a:r>
            <a:r>
              <a:rPr lang="en-US" altLang="ja-JP" sz="2000" dirty="0"/>
              <a:t>42,440</a:t>
            </a:r>
            <a:r>
              <a:rPr lang="ja-JP" altLang="en-US" sz="2000" dirty="0"/>
              <a:t>件　近刊情報</a:t>
            </a:r>
            <a:r>
              <a:rPr lang="en-US" altLang="ja-JP" sz="2000" dirty="0"/>
              <a:t>3,547</a:t>
            </a:r>
            <a:r>
              <a:rPr lang="ja-JP" altLang="en-US" sz="2000" dirty="0"/>
              <a:t>タイトル</a:t>
            </a:r>
            <a:r>
              <a:rPr lang="en-US" altLang="ja-JP" sz="2000" dirty="0"/>
              <a:t>328</a:t>
            </a:r>
            <a:r>
              <a:rPr lang="ja-JP" altLang="en-US" sz="2000" dirty="0"/>
              <a:t>社　ためし読み</a:t>
            </a:r>
            <a:r>
              <a:rPr lang="en-US" altLang="ja-JP" sz="2000" dirty="0"/>
              <a:t>4,492</a:t>
            </a:r>
            <a:r>
              <a:rPr lang="ja-JP" altLang="en-US" sz="2000" dirty="0"/>
              <a:t>タイトル</a:t>
            </a:r>
            <a:endParaRPr kumimoji="1" lang="ja-JP" altLang="en-US" sz="2000" dirty="0"/>
          </a:p>
        </p:txBody>
      </p:sp>
      <p:pic>
        <p:nvPicPr>
          <p:cNvPr id="7" name="図 6"/>
          <p:cNvPicPr>
            <a:picLocks noChangeAspect="1"/>
          </p:cNvPicPr>
          <p:nvPr/>
        </p:nvPicPr>
        <p:blipFill>
          <a:blip r:embed="rId3"/>
          <a:stretch>
            <a:fillRect/>
          </a:stretch>
        </p:blipFill>
        <p:spPr>
          <a:xfrm>
            <a:off x="4529639" y="936926"/>
            <a:ext cx="4566236" cy="3922037"/>
          </a:xfrm>
          <a:prstGeom prst="rect">
            <a:avLst/>
          </a:prstGeom>
        </p:spPr>
      </p:pic>
      <p:pic>
        <p:nvPicPr>
          <p:cNvPr id="8" name="図 7"/>
          <p:cNvPicPr>
            <a:picLocks noChangeAspect="1"/>
          </p:cNvPicPr>
          <p:nvPr/>
        </p:nvPicPr>
        <p:blipFill>
          <a:blip r:embed="rId4"/>
          <a:stretch>
            <a:fillRect/>
          </a:stretch>
        </p:blipFill>
        <p:spPr>
          <a:xfrm>
            <a:off x="6692137" y="2284997"/>
            <a:ext cx="5398263" cy="4573003"/>
          </a:xfrm>
          <a:prstGeom prst="rect">
            <a:avLst/>
          </a:prstGeom>
        </p:spPr>
      </p:pic>
      <p:sp>
        <p:nvSpPr>
          <p:cNvPr id="9" name="横巻き 8"/>
          <p:cNvSpPr/>
          <p:nvPr/>
        </p:nvSpPr>
        <p:spPr>
          <a:xfrm>
            <a:off x="625642" y="4858963"/>
            <a:ext cx="5797706" cy="2204445"/>
          </a:xfrm>
          <a:prstGeom prst="horizontalScroll">
            <a:avLst/>
          </a:prstGeom>
        </p:spPr>
        <p:style>
          <a:lnRef idx="1">
            <a:schemeClr val="accent2"/>
          </a:lnRef>
          <a:fillRef idx="2">
            <a:schemeClr val="accent2"/>
          </a:fillRef>
          <a:effectRef idx="1">
            <a:schemeClr val="accent2"/>
          </a:effectRef>
          <a:fontRef idx="minor">
            <a:schemeClr val="dk1"/>
          </a:fontRef>
        </p:style>
        <p:txBody>
          <a:bodyPr rtlCol="0" anchor="ctr"/>
          <a:lstStyle/>
          <a:p>
            <a:r>
              <a:rPr kumimoji="1" lang="en-US" altLang="ja-JP" dirty="0" smtClean="0">
                <a:latin typeface="Meiryo UI" panose="020B0604030504040204" pitchFamily="50" charset="-128"/>
                <a:ea typeface="Meiryo UI" panose="020B0604030504040204" pitchFamily="50" charset="-128"/>
              </a:rPr>
              <a:t>JPO</a:t>
            </a:r>
            <a:r>
              <a:rPr kumimoji="1" lang="ja-JP" altLang="en-US" dirty="0" err="1" smtClean="0">
                <a:latin typeface="Meiryo UI" panose="020B0604030504040204" pitchFamily="50" charset="-128"/>
                <a:ea typeface="Meiryo UI" panose="020B0604030504040204" pitchFamily="50" charset="-128"/>
              </a:rPr>
              <a:t>が提</a:t>
            </a:r>
            <a:r>
              <a:rPr kumimoji="1" lang="ja-JP" altLang="en-US" dirty="0" smtClean="0">
                <a:latin typeface="Meiryo UI" panose="020B0604030504040204" pitchFamily="50" charset="-128"/>
                <a:ea typeface="Meiryo UI" panose="020B0604030504040204" pitchFamily="50" charset="-128"/>
              </a:rPr>
              <a:t>供する近刊情報に、版元独自出版情報（内容紹介、著者紹介、書影、試し読み、書評リンク）、</a:t>
            </a:r>
            <a:r>
              <a:rPr kumimoji="1" lang="en-US" altLang="ja-JP" dirty="0" smtClean="0">
                <a:latin typeface="Meiryo UI" panose="020B0604030504040204" pitchFamily="50" charset="-128"/>
                <a:ea typeface="Meiryo UI" panose="020B0604030504040204" pitchFamily="50" charset="-128"/>
              </a:rPr>
              <a:t>NDL</a:t>
            </a:r>
            <a:r>
              <a:rPr kumimoji="1" lang="ja-JP" altLang="en-US" dirty="0" err="1" smtClean="0">
                <a:latin typeface="Meiryo UI" panose="020B0604030504040204" pitchFamily="50" charset="-128"/>
                <a:ea typeface="Meiryo UI" panose="020B0604030504040204" pitchFamily="50" charset="-128"/>
              </a:rPr>
              <a:t>、</a:t>
            </a:r>
            <a:r>
              <a:rPr kumimoji="1" lang="en-US" altLang="ja-JP" dirty="0" err="1" smtClean="0">
                <a:latin typeface="Meiryo UI" panose="020B0604030504040204" pitchFamily="50" charset="-128"/>
                <a:ea typeface="Meiryo UI" panose="020B0604030504040204" pitchFamily="50" charset="-128"/>
              </a:rPr>
              <a:t>Webcat</a:t>
            </a:r>
            <a:r>
              <a:rPr kumimoji="1" lang="en-US" altLang="ja-JP" dirty="0" smtClean="0">
                <a:latin typeface="Meiryo UI" panose="020B0604030504040204" pitchFamily="50" charset="-128"/>
                <a:ea typeface="Meiryo UI" panose="020B0604030504040204" pitchFamily="50" charset="-128"/>
              </a:rPr>
              <a:t>-plus</a:t>
            </a:r>
            <a:r>
              <a:rPr kumimoji="1" lang="ja-JP" altLang="en-US" dirty="0" smtClean="0">
                <a:latin typeface="Meiryo UI" panose="020B0604030504040204" pitchFamily="50" charset="-128"/>
                <a:ea typeface="Meiryo UI" panose="020B0604030504040204" pitchFamily="50" charset="-128"/>
              </a:rPr>
              <a:t>の情報を含め、</a:t>
            </a:r>
            <a:r>
              <a:rPr kumimoji="1" lang="en-US" altLang="ja-JP" dirty="0" err="1" smtClean="0">
                <a:latin typeface="Meiryo UI" panose="020B0604030504040204" pitchFamily="50" charset="-128"/>
                <a:ea typeface="Meiryo UI" panose="020B0604030504040204" pitchFamily="50" charset="-128"/>
              </a:rPr>
              <a:t>WebAPI</a:t>
            </a:r>
            <a:r>
              <a:rPr kumimoji="1" lang="ja-JP" altLang="en-US" dirty="0" smtClean="0">
                <a:latin typeface="Meiryo UI" panose="020B0604030504040204" pitchFamily="50" charset="-128"/>
                <a:ea typeface="Meiryo UI" panose="020B0604030504040204" pitchFamily="50" charset="-128"/>
              </a:rPr>
              <a:t>の公開を予定している。</a:t>
            </a:r>
            <a:endParaRPr kumimoji="1" lang="en-US" altLang="ja-JP" dirty="0" smtClean="0">
              <a:latin typeface="Meiryo UI" panose="020B0604030504040204" pitchFamily="50" charset="-128"/>
              <a:ea typeface="Meiryo UI" panose="020B0604030504040204" pitchFamily="50" charset="-128"/>
            </a:endParaRPr>
          </a:p>
          <a:p>
            <a:r>
              <a:rPr kumimoji="1" lang="ja-JP" altLang="en-US" dirty="0" smtClean="0">
                <a:latin typeface="Meiryo UI" panose="020B0604030504040204" pitchFamily="50" charset="-128"/>
                <a:ea typeface="Meiryo UI" panose="020B0604030504040204" pitchFamily="50" charset="-128"/>
              </a:rPr>
              <a:t>→今後、出版情報の提供の中核的なサイトになることが期待できる</a:t>
            </a:r>
            <a:endParaRPr kumimoji="1" lang="ja-JP" altLang="en-US" dirty="0">
              <a:latin typeface="Meiryo UI" panose="020B0604030504040204" pitchFamily="50" charset="-128"/>
              <a:ea typeface="Meiryo UI" panose="020B0604030504040204" pitchFamily="50" charset="-128"/>
            </a:endParaRPr>
          </a:p>
        </p:txBody>
      </p:sp>
      <p:sp>
        <p:nvSpPr>
          <p:cNvPr id="10" name="円/楕円 9"/>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1171976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lang="ja-JP" altLang="en-US" dirty="0"/>
              <a:t>☆</a:t>
            </a:r>
            <a:r>
              <a:rPr kumimoji="1" lang="ja-JP" altLang="en-US" dirty="0" smtClean="0"/>
              <a:t>国の文化資源の</a:t>
            </a:r>
            <a:r>
              <a:rPr kumimoji="1" lang="en-US" altLang="ja-JP" dirty="0" smtClean="0"/>
              <a:t/>
            </a:r>
            <a:br>
              <a:rPr kumimoji="1" lang="en-US" altLang="ja-JP" dirty="0" smtClean="0"/>
            </a:br>
            <a:r>
              <a:rPr kumimoji="1" lang="ja-JP" altLang="en-US" dirty="0" smtClean="0"/>
              <a:t>ナショナルアーカイブ</a:t>
            </a:r>
            <a:endParaRPr kumimoji="1" lang="ja-JP" altLang="en-US" dirty="0"/>
          </a:p>
        </p:txBody>
      </p:sp>
      <p:sp>
        <p:nvSpPr>
          <p:cNvPr id="3" name="テキスト プレースホルダー 2"/>
          <p:cNvSpPr>
            <a:spLocks noGrp="1"/>
          </p:cNvSpPr>
          <p:nvPr>
            <p:ph type="body" idx="1"/>
          </p:nvPr>
        </p:nvSpPr>
        <p:spPr/>
        <p:txBody>
          <a:bodyPr>
            <a:normAutofit fontScale="85000" lnSpcReduction="10000"/>
          </a:bodyPr>
          <a:lstStyle/>
          <a:p>
            <a:r>
              <a:rPr kumimoji="1" lang="ja-JP" altLang="en-US" sz="3200" dirty="0" smtClean="0"/>
              <a:t>・出版物を含めて、国全体の文化的資源の保存と利活用の網羅性の確保</a:t>
            </a:r>
            <a:endParaRPr kumimoji="1" lang="en-US" altLang="ja-JP" sz="3200" dirty="0" smtClean="0"/>
          </a:p>
          <a:p>
            <a:r>
              <a:rPr lang="ja-JP" altLang="en-US" sz="3200" dirty="0" smtClean="0"/>
              <a:t>・「知識インフラ」の目指すところの実現形</a:t>
            </a:r>
            <a:endParaRPr lang="en-US" altLang="ja-JP" sz="3200" dirty="0" smtClean="0"/>
          </a:p>
          <a:p>
            <a:r>
              <a:rPr kumimoji="1" lang="ja-JP" altLang="en-US" sz="3200" dirty="0" smtClean="0"/>
              <a:t>・「</a:t>
            </a:r>
            <a:r>
              <a:rPr kumimoji="1" lang="en-US" altLang="ja-JP" sz="3200" dirty="0" smtClean="0"/>
              <a:t>NDL</a:t>
            </a:r>
            <a:r>
              <a:rPr kumimoji="1" lang="ja-JP" altLang="en-US" sz="3200" dirty="0" smtClean="0"/>
              <a:t>サーチ・</a:t>
            </a:r>
            <a:r>
              <a:rPr kumimoji="1" lang="en-US" altLang="ja-JP" sz="3200" dirty="0" smtClean="0"/>
              <a:t>NDL</a:t>
            </a:r>
            <a:r>
              <a:rPr kumimoji="1" lang="ja-JP" altLang="en-US" sz="3200" dirty="0" smtClean="0"/>
              <a:t>デジタルコレクション」、「ひなぎく」の発展形</a:t>
            </a:r>
            <a:endParaRPr kumimoji="1" lang="ja-JP" altLang="en-US" sz="3200" dirty="0"/>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105</a:t>
            </a:fld>
            <a:endParaRPr kumimoji="0" lang="en-US"/>
          </a:p>
        </p:txBody>
      </p:sp>
      <p:sp>
        <p:nvSpPr>
          <p:cNvPr id="9" name="円/楕円 8"/>
          <p:cNvSpPr/>
          <p:nvPr/>
        </p:nvSpPr>
        <p:spPr>
          <a:xfrm>
            <a:off x="246993" y="2143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3759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フローチャート : 磁気ディスク 36"/>
          <p:cNvSpPr/>
          <p:nvPr/>
        </p:nvSpPr>
        <p:spPr>
          <a:xfrm>
            <a:off x="5231904" y="911439"/>
            <a:ext cx="5472608" cy="4320480"/>
          </a:xfrm>
          <a:prstGeom prst="flowChartMagneticDisk">
            <a:avLst/>
          </a:prstGeom>
        </p:spPr>
        <p:style>
          <a:lnRef idx="1">
            <a:schemeClr val="accent5"/>
          </a:lnRef>
          <a:fillRef idx="3">
            <a:schemeClr val="accent5"/>
          </a:fillRef>
          <a:effectRef idx="2">
            <a:schemeClr val="accent5"/>
          </a:effectRef>
          <a:fontRef idx="minor">
            <a:schemeClr val="lt1"/>
          </a:fontRef>
        </p:style>
        <p:txBody>
          <a:bodyPr wrap="square" rtlCol="0" anchor="t">
            <a:noAutofit/>
          </a:bodyPr>
          <a:lstStyle/>
          <a:p>
            <a:pPr algn="ctr"/>
            <a:endParaRPr lang="ja-JP" altLang="en-US" sz="1100" dirty="0">
              <a:latin typeface="Meiryo UI" panose="020B0604030504040204" pitchFamily="50" charset="-128"/>
              <a:ea typeface="Meiryo UI" panose="020B0604030504040204" pitchFamily="50" charset="-128"/>
            </a:endParaRPr>
          </a:p>
        </p:txBody>
      </p:sp>
      <p:sp>
        <p:nvSpPr>
          <p:cNvPr id="35" name="フローチャート : 磁気ディスク 34"/>
          <p:cNvSpPr/>
          <p:nvPr/>
        </p:nvSpPr>
        <p:spPr>
          <a:xfrm>
            <a:off x="1381855" y="1055455"/>
            <a:ext cx="3778041" cy="4176464"/>
          </a:xfrm>
          <a:prstGeom prst="flowChartMagneticDisk">
            <a:avLst/>
          </a:prstGeom>
        </p:spPr>
        <p:style>
          <a:lnRef idx="1">
            <a:schemeClr val="accent6"/>
          </a:lnRef>
          <a:fillRef idx="2">
            <a:schemeClr val="accent6"/>
          </a:fillRef>
          <a:effectRef idx="1">
            <a:schemeClr val="accent6"/>
          </a:effectRef>
          <a:fontRef idx="minor">
            <a:schemeClr val="dk1"/>
          </a:fontRef>
        </p:style>
        <p:txBody>
          <a:bodyPr wrap="square" rtlCol="0" anchor="t">
            <a:noAutofit/>
          </a:bodyPr>
          <a:lstStyle/>
          <a:p>
            <a:pPr algn="ctr"/>
            <a:endParaRPr lang="ja-JP" altLang="en-US" sz="1100"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37067" y="11457"/>
            <a:ext cx="11927821" cy="928670"/>
          </a:xfrm>
        </p:spPr>
        <p:txBody>
          <a:bodyPr>
            <a:noAutofit/>
          </a:bodyPr>
          <a:lstStyle/>
          <a:p>
            <a:r>
              <a:rPr lang="ja-JP" altLang="en-US" sz="3600" dirty="0"/>
              <a:t>☆電子書籍・文化財の各ナショナルアーカイブ</a:t>
            </a:r>
            <a:r>
              <a:rPr lang="ja-JP" altLang="en-US" sz="3600" dirty="0" smtClean="0"/>
              <a:t>構想の</a:t>
            </a:r>
            <a:r>
              <a:rPr lang="ja-JP" altLang="en-US" sz="3600" dirty="0"/>
              <a:t>カバレージ</a:t>
            </a:r>
          </a:p>
        </p:txBody>
      </p:sp>
      <p:sp>
        <p:nvSpPr>
          <p:cNvPr id="8" name="フローチャート : 磁気ディスク 7"/>
          <p:cNvSpPr/>
          <p:nvPr/>
        </p:nvSpPr>
        <p:spPr>
          <a:xfrm>
            <a:off x="2783632" y="2639631"/>
            <a:ext cx="4104456" cy="2448272"/>
          </a:xfrm>
          <a:prstGeom prst="flowChartMagneticDisk">
            <a:avLst/>
          </a:prstGeom>
          <a:solidFill>
            <a:schemeClr val="accent6">
              <a:lumMod val="60000"/>
              <a:lumOff val="40000"/>
              <a:alpha val="36000"/>
            </a:schemeClr>
          </a:solidFill>
        </p:spPr>
        <p:style>
          <a:lnRef idx="1">
            <a:schemeClr val="accent2"/>
          </a:lnRef>
          <a:fillRef idx="2">
            <a:schemeClr val="accent2"/>
          </a:fillRef>
          <a:effectRef idx="1">
            <a:schemeClr val="accent2"/>
          </a:effectRef>
          <a:fontRef idx="minor">
            <a:schemeClr val="dk1"/>
          </a:fontRef>
        </p:style>
        <p:txBody>
          <a:bodyPr wrap="square" rtlCol="0" anchor="t">
            <a:noAutofit/>
          </a:bodyPr>
          <a:lstStyle/>
          <a:p>
            <a:pPr algn="ctr"/>
            <a:endParaRPr lang="ja-JP" altLang="en-US" sz="1100" dirty="0">
              <a:latin typeface="Meiryo UI" panose="020B0604030504040204" pitchFamily="50" charset="-128"/>
              <a:ea typeface="Meiryo UI" panose="020B0604030504040204" pitchFamily="50" charset="-128"/>
            </a:endParaRPr>
          </a:p>
        </p:txBody>
      </p:sp>
      <p:sp>
        <p:nvSpPr>
          <p:cNvPr id="9" name="フローチャート : 磁気ディスク 8"/>
          <p:cNvSpPr/>
          <p:nvPr/>
        </p:nvSpPr>
        <p:spPr>
          <a:xfrm>
            <a:off x="1847528" y="4779546"/>
            <a:ext cx="1872208" cy="648072"/>
          </a:xfrm>
          <a:prstGeom prst="flowChartMagneticDisk">
            <a:avLst/>
          </a:prstGeom>
        </p:spPr>
        <p:style>
          <a:lnRef idx="1">
            <a:schemeClr val="accent6"/>
          </a:lnRef>
          <a:fillRef idx="3">
            <a:schemeClr val="accent6"/>
          </a:fillRef>
          <a:effectRef idx="2">
            <a:schemeClr val="accent6"/>
          </a:effectRef>
          <a:fontRef idx="minor">
            <a:schemeClr val="lt1"/>
          </a:fontRef>
        </p:style>
        <p:txBody>
          <a:bodyPr wrap="square" rtlCol="0" anchor="ctr">
            <a:noAutofit/>
          </a:bodyPr>
          <a:lstStyle/>
          <a:p>
            <a:pPr algn="ctr"/>
            <a:endParaRPr lang="en-US" altLang="ja-JP" sz="8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権利情報</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データベース</a:t>
            </a:r>
          </a:p>
        </p:txBody>
      </p:sp>
      <p:sp>
        <p:nvSpPr>
          <p:cNvPr id="11" name="フローチャート : 磁気ディスク 10"/>
          <p:cNvSpPr/>
          <p:nvPr/>
        </p:nvSpPr>
        <p:spPr>
          <a:xfrm>
            <a:off x="7680176" y="2999671"/>
            <a:ext cx="972616" cy="648072"/>
          </a:xfrm>
          <a:prstGeom prst="flowChartMagneticDisk">
            <a:avLst/>
          </a:prstGeom>
        </p:spPr>
        <p:style>
          <a:lnRef idx="1">
            <a:schemeClr val="accent5"/>
          </a:lnRef>
          <a:fillRef idx="2">
            <a:schemeClr val="accent5"/>
          </a:fillRef>
          <a:effectRef idx="1">
            <a:schemeClr val="accent5"/>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博物館</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美術館</a:t>
            </a:r>
          </a:p>
        </p:txBody>
      </p:sp>
      <p:sp>
        <p:nvSpPr>
          <p:cNvPr id="12" name="フローチャート : 磁気ディスク 11"/>
          <p:cNvSpPr/>
          <p:nvPr/>
        </p:nvSpPr>
        <p:spPr>
          <a:xfrm>
            <a:off x="6384032" y="2999671"/>
            <a:ext cx="1008112" cy="648072"/>
          </a:xfrm>
          <a:prstGeom prst="flowChartMagneticDisk">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公共図書館</a:t>
            </a:r>
            <a:endParaRPr lang="en-US" altLang="ja-JP" sz="1100" dirty="0">
              <a:latin typeface="Meiryo UI" panose="020B0604030504040204" pitchFamily="50" charset="-128"/>
              <a:ea typeface="Meiryo UI" panose="020B0604030504040204" pitchFamily="50" charset="-128"/>
            </a:endParaRPr>
          </a:p>
        </p:txBody>
      </p:sp>
      <p:sp>
        <p:nvSpPr>
          <p:cNvPr id="13" name="フローチャート : 磁気ディスク 12"/>
          <p:cNvSpPr/>
          <p:nvPr/>
        </p:nvSpPr>
        <p:spPr>
          <a:xfrm>
            <a:off x="4151784" y="3647743"/>
            <a:ext cx="936104" cy="648072"/>
          </a:xfrm>
          <a:prstGeom prst="flowChartMagneticDisk">
            <a:avLst/>
          </a:prstGeom>
        </p:spPr>
        <p:style>
          <a:lnRef idx="1">
            <a:schemeClr val="accent6"/>
          </a:lnRef>
          <a:fillRef idx="3">
            <a:schemeClr val="accent6"/>
          </a:fillRef>
          <a:effectRef idx="2">
            <a:schemeClr val="accent6"/>
          </a:effectRef>
          <a:fontRef idx="minor">
            <a:schemeClr val="lt1"/>
          </a:fontRef>
        </p:style>
        <p:txBody>
          <a:bodyPr wrap="square" rtlCol="0" anchor="ctr">
            <a:noAutofit/>
          </a:bodyPr>
          <a:lstStyle/>
          <a:p>
            <a:pPr algn="ctr"/>
            <a:r>
              <a:rPr lang="en-US" altLang="ja-JP" sz="1100" dirty="0">
                <a:latin typeface="Meiryo UI" panose="020B0604030504040204" pitchFamily="50" charset="-128"/>
                <a:ea typeface="Meiryo UI" panose="020B0604030504040204" pitchFamily="50" charset="-128"/>
              </a:rPr>
              <a:t>NDL</a:t>
            </a:r>
            <a:r>
              <a:rPr lang="ja-JP" altLang="en-US" sz="1100" dirty="0">
                <a:latin typeface="Meiryo UI" panose="020B0604030504040204" pitchFamily="50" charset="-128"/>
                <a:ea typeface="Meiryo UI" panose="020B0604030504040204" pitchFamily="50" charset="-128"/>
              </a:rPr>
              <a:t>デジタル化資料</a:t>
            </a:r>
            <a:endParaRPr lang="en-US" altLang="ja-JP" sz="1100" dirty="0">
              <a:latin typeface="Meiryo UI" panose="020B0604030504040204" pitchFamily="50" charset="-128"/>
              <a:ea typeface="Meiryo UI" panose="020B0604030504040204" pitchFamily="50" charset="-128"/>
            </a:endParaRPr>
          </a:p>
        </p:txBody>
      </p:sp>
      <p:sp>
        <p:nvSpPr>
          <p:cNvPr id="14" name="フローチャート : 磁気ディスク 13"/>
          <p:cNvSpPr/>
          <p:nvPr/>
        </p:nvSpPr>
        <p:spPr>
          <a:xfrm>
            <a:off x="5303912" y="3431719"/>
            <a:ext cx="1008112" cy="864096"/>
          </a:xfrm>
          <a:prstGeom prst="flowChartMagneticDisk">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ウェブサイト情報</a:t>
            </a:r>
            <a:endParaRPr lang="en-US" altLang="ja-JP" sz="1100" dirty="0">
              <a:latin typeface="Meiryo UI" panose="020B0604030504040204" pitchFamily="50" charset="-128"/>
              <a:ea typeface="Meiryo UI" panose="020B0604030504040204" pitchFamily="50" charset="-128"/>
            </a:endParaRPr>
          </a:p>
        </p:txBody>
      </p:sp>
      <p:sp>
        <p:nvSpPr>
          <p:cNvPr id="15" name="フローチャート : 磁気ディスク 14"/>
          <p:cNvSpPr/>
          <p:nvPr/>
        </p:nvSpPr>
        <p:spPr>
          <a:xfrm>
            <a:off x="2927648" y="3647743"/>
            <a:ext cx="1152128" cy="792088"/>
          </a:xfrm>
          <a:prstGeom prst="flowChartMagneticDisk">
            <a:avLst/>
          </a:prstGeom>
        </p:spPr>
        <p:style>
          <a:lnRef idx="1">
            <a:schemeClr val="accent6"/>
          </a:lnRef>
          <a:fillRef idx="3">
            <a:schemeClr val="accent6"/>
          </a:fillRef>
          <a:effectRef idx="2">
            <a:schemeClr val="accent6"/>
          </a:effectRef>
          <a:fontRef idx="minor">
            <a:schemeClr val="lt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収集オンライン資料</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電子書籍</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電子雑誌</a:t>
            </a:r>
            <a:endParaRPr lang="en-US" altLang="ja-JP" sz="1100" dirty="0">
              <a:latin typeface="Meiryo UI" panose="020B0604030504040204" pitchFamily="50" charset="-128"/>
              <a:ea typeface="Meiryo UI" panose="020B0604030504040204" pitchFamily="50" charset="-128"/>
            </a:endParaRPr>
          </a:p>
        </p:txBody>
      </p:sp>
      <p:sp>
        <p:nvSpPr>
          <p:cNvPr id="16" name="フローチャート : 磁気ディスク 15"/>
          <p:cNvSpPr/>
          <p:nvPr/>
        </p:nvSpPr>
        <p:spPr>
          <a:xfrm>
            <a:off x="8760296" y="2999671"/>
            <a:ext cx="936104" cy="648072"/>
          </a:xfrm>
          <a:prstGeom prst="flowChartMagneticDisk">
            <a:avLst/>
          </a:prstGeom>
        </p:spPr>
        <p:style>
          <a:lnRef idx="1">
            <a:schemeClr val="accent5"/>
          </a:lnRef>
          <a:fillRef idx="2">
            <a:schemeClr val="accent5"/>
          </a:fillRef>
          <a:effectRef idx="1">
            <a:schemeClr val="accent5"/>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公文書館</a:t>
            </a:r>
          </a:p>
        </p:txBody>
      </p:sp>
      <p:sp>
        <p:nvSpPr>
          <p:cNvPr id="26" name="フローチャート : 磁気ディスク 25"/>
          <p:cNvSpPr/>
          <p:nvPr/>
        </p:nvSpPr>
        <p:spPr>
          <a:xfrm>
            <a:off x="6384032" y="3719751"/>
            <a:ext cx="1008112" cy="648072"/>
          </a:xfrm>
          <a:prstGeom prst="flowChartMagneticDisk">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大学図書館</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研究機関</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教育機関</a:t>
            </a:r>
            <a:endParaRPr lang="en-US" altLang="ja-JP" sz="1100" dirty="0">
              <a:latin typeface="Meiryo UI" panose="020B0604030504040204" pitchFamily="50" charset="-128"/>
              <a:ea typeface="Meiryo UI" panose="020B0604030504040204" pitchFamily="50" charset="-128"/>
            </a:endParaRPr>
          </a:p>
        </p:txBody>
      </p:sp>
      <p:sp>
        <p:nvSpPr>
          <p:cNvPr id="27" name="フローチャート : 磁気ディスク 26"/>
          <p:cNvSpPr/>
          <p:nvPr/>
        </p:nvSpPr>
        <p:spPr>
          <a:xfrm>
            <a:off x="8904312" y="3804822"/>
            <a:ext cx="1008112" cy="648072"/>
          </a:xfrm>
          <a:prstGeom prst="flowChartMagneticDisk">
            <a:avLst/>
          </a:prstGeom>
        </p:spPr>
        <p:style>
          <a:lnRef idx="1">
            <a:schemeClr val="accent5"/>
          </a:lnRef>
          <a:fillRef idx="2">
            <a:schemeClr val="accent5"/>
          </a:fillRef>
          <a:effectRef idx="1">
            <a:schemeClr val="accent5"/>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寺社・仏閣</a:t>
            </a:r>
            <a:endParaRPr lang="en-US" altLang="ja-JP" sz="1100" dirty="0">
              <a:latin typeface="Meiryo UI" panose="020B0604030504040204" pitchFamily="50" charset="-128"/>
              <a:ea typeface="Meiryo UI" panose="020B0604030504040204" pitchFamily="50" charset="-128"/>
            </a:endParaRPr>
          </a:p>
        </p:txBody>
      </p:sp>
      <p:sp>
        <p:nvSpPr>
          <p:cNvPr id="28" name="フローチャート : 磁気ディスク 27"/>
          <p:cNvSpPr/>
          <p:nvPr/>
        </p:nvSpPr>
        <p:spPr>
          <a:xfrm>
            <a:off x="7703096" y="3832888"/>
            <a:ext cx="1057200" cy="648072"/>
          </a:xfrm>
          <a:prstGeom prst="flowChartMagneticDisk">
            <a:avLst/>
          </a:prstGeom>
        </p:spPr>
        <p:style>
          <a:lnRef idx="1">
            <a:schemeClr val="accent5"/>
          </a:lnRef>
          <a:fillRef idx="2">
            <a:schemeClr val="accent5"/>
          </a:fillRef>
          <a:effectRef idx="1">
            <a:schemeClr val="accent5"/>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民間企業</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個人サイト</a:t>
            </a:r>
          </a:p>
        </p:txBody>
      </p:sp>
      <p:sp>
        <p:nvSpPr>
          <p:cNvPr id="29" name="フローチャート : 磁気ディスク 28"/>
          <p:cNvSpPr/>
          <p:nvPr/>
        </p:nvSpPr>
        <p:spPr>
          <a:xfrm>
            <a:off x="1775520" y="3647743"/>
            <a:ext cx="936104" cy="792088"/>
          </a:xfrm>
          <a:prstGeom prst="flowChartMagneticDisk">
            <a:avLst/>
          </a:prstGeom>
        </p:spPr>
        <p:style>
          <a:lnRef idx="1">
            <a:schemeClr val="accent6"/>
          </a:lnRef>
          <a:fillRef idx="3">
            <a:schemeClr val="accent6"/>
          </a:fillRef>
          <a:effectRef idx="2">
            <a:schemeClr val="accent6"/>
          </a:effectRef>
          <a:fontRef idx="minor">
            <a:schemeClr val="lt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出版社</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・電子書籍</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・電子雑誌</a:t>
            </a:r>
          </a:p>
        </p:txBody>
      </p:sp>
      <p:sp>
        <p:nvSpPr>
          <p:cNvPr id="38" name="正方形/長方形 37"/>
          <p:cNvSpPr/>
          <p:nvPr/>
        </p:nvSpPr>
        <p:spPr>
          <a:xfrm>
            <a:off x="2894023" y="2999672"/>
            <a:ext cx="3353803" cy="646331"/>
          </a:xfrm>
          <a:prstGeom prst="rect">
            <a:avLst/>
          </a:prstGeom>
        </p:spPr>
        <p:txBody>
          <a:bodyPr wrap="none">
            <a:spAutoFit/>
          </a:bodyPr>
          <a:lstStyle/>
          <a:p>
            <a:pPr algn="ctr"/>
            <a:r>
              <a:rPr lang="en-US" altLang="ja-JP" b="1" dirty="0">
                <a:latin typeface="Meiryo UI" panose="020B0604030504040204" pitchFamily="50" charset="-128"/>
                <a:ea typeface="Meiryo UI" panose="020B0604030504040204" pitchFamily="50" charset="-128"/>
              </a:rPr>
              <a:t>NDL</a:t>
            </a:r>
            <a:r>
              <a:rPr lang="ja-JP" altLang="en-US" b="1" dirty="0">
                <a:latin typeface="Meiryo UI" panose="020B0604030504040204" pitchFamily="50" charset="-128"/>
                <a:ea typeface="Meiryo UI" panose="020B0604030504040204" pitchFamily="50" charset="-128"/>
              </a:rPr>
              <a:t>デジタルアーカイブ（現行）</a:t>
            </a:r>
            <a:endParaRPr lang="en-US" altLang="ja-JP" b="1" dirty="0">
              <a:latin typeface="Meiryo UI" panose="020B0604030504040204" pitchFamily="50" charset="-128"/>
              <a:ea typeface="Meiryo UI" panose="020B0604030504040204" pitchFamily="50" charset="-128"/>
            </a:endParaRPr>
          </a:p>
          <a:p>
            <a:pPr algn="ctr"/>
            <a:endParaRPr lang="ja-JP" altLang="en-US" dirty="0">
              <a:latin typeface="Meiryo UI" panose="020B0604030504040204" pitchFamily="50" charset="-128"/>
              <a:ea typeface="Meiryo UI" panose="020B0604030504040204" pitchFamily="50" charset="-128"/>
            </a:endParaRPr>
          </a:p>
        </p:txBody>
      </p:sp>
      <p:sp>
        <p:nvSpPr>
          <p:cNvPr id="39" name="正方形/長方形 38"/>
          <p:cNvSpPr/>
          <p:nvPr/>
        </p:nvSpPr>
        <p:spPr>
          <a:xfrm>
            <a:off x="1789278" y="1631520"/>
            <a:ext cx="2518638" cy="646331"/>
          </a:xfrm>
          <a:prstGeom prst="rect">
            <a:avLst/>
          </a:prstGeom>
        </p:spPr>
        <p:txBody>
          <a:bodyPr wrap="none">
            <a:spAutoFit/>
          </a:bodyPr>
          <a:lstStyle/>
          <a:p>
            <a:pPr algn="ctr"/>
            <a:r>
              <a:rPr lang="ja-JP" altLang="en-US" b="1" dirty="0">
                <a:latin typeface="Meiryo UI" panose="020B0604030504040204" pitchFamily="50" charset="-128"/>
                <a:ea typeface="Meiryo UI" panose="020B0604030504040204" pitchFamily="50" charset="-128"/>
              </a:rPr>
              <a:t>電子書籍の</a:t>
            </a:r>
            <a:endParaRPr lang="en-US" altLang="ja-JP" b="1" dirty="0">
              <a:latin typeface="Meiryo UI" panose="020B0604030504040204" pitchFamily="50" charset="-128"/>
              <a:ea typeface="Meiryo UI" panose="020B0604030504040204" pitchFamily="50" charset="-128"/>
            </a:endParaRPr>
          </a:p>
          <a:p>
            <a:pPr algn="ctr"/>
            <a:r>
              <a:rPr lang="ja-JP" altLang="en-US" b="1" dirty="0">
                <a:latin typeface="Meiryo UI" panose="020B0604030504040204" pitchFamily="50" charset="-128"/>
                <a:ea typeface="Meiryo UI" panose="020B0604030504040204" pitchFamily="50" charset="-128"/>
              </a:rPr>
              <a:t>ナショナルアーカイブ構想</a:t>
            </a:r>
            <a:endParaRPr lang="en-US" altLang="ja-JP" b="1" dirty="0">
              <a:latin typeface="Meiryo UI" panose="020B0604030504040204" pitchFamily="50" charset="-128"/>
              <a:ea typeface="Meiryo UI" panose="020B0604030504040204" pitchFamily="50" charset="-128"/>
            </a:endParaRPr>
          </a:p>
        </p:txBody>
      </p:sp>
      <p:sp>
        <p:nvSpPr>
          <p:cNvPr id="41" name="正方形/長方形 40"/>
          <p:cNvSpPr/>
          <p:nvPr/>
        </p:nvSpPr>
        <p:spPr>
          <a:xfrm>
            <a:off x="6106255" y="1991559"/>
            <a:ext cx="3422732" cy="369332"/>
          </a:xfrm>
          <a:prstGeom prst="rect">
            <a:avLst/>
          </a:prstGeom>
        </p:spPr>
        <p:txBody>
          <a:bodyPr wrap="none">
            <a:spAutoFit/>
          </a:bodyPr>
          <a:lstStyle/>
          <a:p>
            <a:pPr algn="ctr"/>
            <a:r>
              <a:rPr lang="ja-JP" altLang="en-US" b="1" dirty="0">
                <a:latin typeface="Meiryo UI" panose="020B0604030504040204" pitchFamily="50" charset="-128"/>
                <a:ea typeface="Meiryo UI" panose="020B0604030504040204" pitchFamily="50" charset="-128"/>
              </a:rPr>
              <a:t>文化財のナショナルアーカイブ構想</a:t>
            </a:r>
            <a:endParaRPr lang="en-US" altLang="ja-JP" b="1" dirty="0">
              <a:latin typeface="Meiryo UI" panose="020B0604030504040204" pitchFamily="50" charset="-128"/>
              <a:ea typeface="Meiryo UI" panose="020B0604030504040204" pitchFamily="50" charset="-128"/>
            </a:endParaRPr>
          </a:p>
        </p:txBody>
      </p:sp>
      <p:sp>
        <p:nvSpPr>
          <p:cNvPr id="43" name="フローチャート : 磁気ディスク 42"/>
          <p:cNvSpPr/>
          <p:nvPr/>
        </p:nvSpPr>
        <p:spPr>
          <a:xfrm>
            <a:off x="967409" y="5591959"/>
            <a:ext cx="10084904" cy="1008112"/>
          </a:xfrm>
          <a:prstGeom prst="flowChartMagneticDisk">
            <a:avLst/>
          </a:prstGeom>
        </p:spPr>
        <p:style>
          <a:lnRef idx="1">
            <a:schemeClr val="accent2"/>
          </a:lnRef>
          <a:fillRef idx="2">
            <a:schemeClr val="accent2"/>
          </a:fillRef>
          <a:effectRef idx="1">
            <a:schemeClr val="accent2"/>
          </a:effectRef>
          <a:fontRef idx="minor">
            <a:schemeClr val="dk1"/>
          </a:fontRef>
        </p:style>
        <p:txBody>
          <a:bodyPr wrap="square" rtlCol="0" anchor="ctr">
            <a:noAutofit/>
          </a:bodyPr>
          <a:lstStyle/>
          <a:p>
            <a:pPr algn="ctr"/>
            <a:endParaRPr lang="ja-JP" altLang="en-US" sz="1100" dirty="0">
              <a:latin typeface="Meiryo UI" panose="020B0604030504040204" pitchFamily="50" charset="-128"/>
              <a:ea typeface="Meiryo UI" panose="020B0604030504040204" pitchFamily="50" charset="-128"/>
            </a:endParaRPr>
          </a:p>
        </p:txBody>
      </p:sp>
      <p:sp>
        <p:nvSpPr>
          <p:cNvPr id="44" name="正方形/長方形 43"/>
          <p:cNvSpPr/>
          <p:nvPr/>
        </p:nvSpPr>
        <p:spPr>
          <a:xfrm>
            <a:off x="5015880" y="5591959"/>
            <a:ext cx="1338828" cy="369332"/>
          </a:xfrm>
          <a:prstGeom prst="rect">
            <a:avLst/>
          </a:prstGeom>
        </p:spPr>
        <p:style>
          <a:lnRef idx="1">
            <a:schemeClr val="accent2"/>
          </a:lnRef>
          <a:fillRef idx="3">
            <a:schemeClr val="accent2"/>
          </a:fillRef>
          <a:effectRef idx="2">
            <a:schemeClr val="accent2"/>
          </a:effectRef>
          <a:fontRef idx="minor">
            <a:schemeClr val="lt1"/>
          </a:fontRef>
        </p:style>
        <p:txBody>
          <a:bodyPr wrap="none">
            <a:spAutoFit/>
          </a:bodyPr>
          <a:lstStyle/>
          <a:p>
            <a:pPr algn="ctr"/>
            <a:r>
              <a:rPr lang="ja-JP" altLang="en-US" dirty="0">
                <a:latin typeface="Meiryo UI" panose="020B0604030504040204" pitchFamily="50" charset="-128"/>
                <a:ea typeface="Meiryo UI" panose="020B0604030504040204" pitchFamily="50" charset="-128"/>
              </a:rPr>
              <a:t>文化的資産</a:t>
            </a:r>
          </a:p>
        </p:txBody>
      </p:sp>
      <p:sp>
        <p:nvSpPr>
          <p:cNvPr id="45" name="フローチャート : 磁気ディスク 44"/>
          <p:cNvSpPr/>
          <p:nvPr/>
        </p:nvSpPr>
        <p:spPr>
          <a:xfrm>
            <a:off x="1991544" y="5879991"/>
            <a:ext cx="936104" cy="648072"/>
          </a:xfrm>
          <a:prstGeom prst="flowChartMagneticDisk">
            <a:avLst/>
          </a:prstGeom>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刊行物</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記録文書</a:t>
            </a:r>
            <a:endParaRPr lang="en-US" altLang="ja-JP" sz="1100" dirty="0">
              <a:latin typeface="Meiryo UI" panose="020B0604030504040204" pitchFamily="50" charset="-128"/>
              <a:ea typeface="Meiryo UI" panose="020B0604030504040204" pitchFamily="50" charset="-128"/>
            </a:endParaRPr>
          </a:p>
        </p:txBody>
      </p:sp>
      <p:sp>
        <p:nvSpPr>
          <p:cNvPr id="50" name="フローチャート : 磁気ディスク 49"/>
          <p:cNvSpPr/>
          <p:nvPr/>
        </p:nvSpPr>
        <p:spPr>
          <a:xfrm>
            <a:off x="2999656" y="5879991"/>
            <a:ext cx="936104" cy="648072"/>
          </a:xfrm>
          <a:prstGeom prst="flowChartMagneticDisk">
            <a:avLst/>
          </a:prstGeom>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ウェブサイト</a:t>
            </a:r>
            <a:endParaRPr lang="en-US" altLang="ja-JP" sz="1100" dirty="0">
              <a:latin typeface="Meiryo UI" panose="020B0604030504040204" pitchFamily="50" charset="-128"/>
              <a:ea typeface="Meiryo UI" panose="020B0604030504040204" pitchFamily="50" charset="-128"/>
            </a:endParaRPr>
          </a:p>
        </p:txBody>
      </p:sp>
      <p:sp>
        <p:nvSpPr>
          <p:cNvPr id="52" name="フローチャート : 磁気ディスク 51"/>
          <p:cNvSpPr/>
          <p:nvPr/>
        </p:nvSpPr>
        <p:spPr>
          <a:xfrm>
            <a:off x="4079776" y="5879991"/>
            <a:ext cx="1008112" cy="648072"/>
          </a:xfrm>
          <a:prstGeom prst="flowChartMagneticDisk">
            <a:avLst/>
          </a:prstGeom>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ファクトデータ</a:t>
            </a:r>
            <a:endParaRPr lang="en-US" altLang="ja-JP" sz="1100" dirty="0">
              <a:latin typeface="Meiryo UI" panose="020B0604030504040204" pitchFamily="50" charset="-128"/>
              <a:ea typeface="Meiryo UI" panose="020B0604030504040204" pitchFamily="50" charset="-128"/>
            </a:endParaRPr>
          </a:p>
        </p:txBody>
      </p:sp>
      <p:sp>
        <p:nvSpPr>
          <p:cNvPr id="53" name="直方体 52"/>
          <p:cNvSpPr/>
          <p:nvPr/>
        </p:nvSpPr>
        <p:spPr>
          <a:xfrm>
            <a:off x="5231904" y="5951999"/>
            <a:ext cx="936104" cy="576064"/>
          </a:xfrm>
          <a:prstGeom prst="cub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sz="1200" dirty="0">
                <a:latin typeface="Meiryo UI" panose="020B0604030504040204" pitchFamily="50" charset="-128"/>
                <a:ea typeface="Meiryo UI" panose="020B0604030504040204" pitchFamily="50" charset="-128"/>
              </a:rPr>
              <a:t>所蔵品</a:t>
            </a:r>
          </a:p>
        </p:txBody>
      </p:sp>
      <p:sp>
        <p:nvSpPr>
          <p:cNvPr id="54" name="直方体 53"/>
          <p:cNvSpPr/>
          <p:nvPr/>
        </p:nvSpPr>
        <p:spPr>
          <a:xfrm>
            <a:off x="6312024" y="5951999"/>
            <a:ext cx="1080120" cy="576064"/>
          </a:xfrm>
          <a:prstGeom prst="cub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sz="1200" dirty="0">
                <a:latin typeface="Meiryo UI" panose="020B0604030504040204" pitchFamily="50" charset="-128"/>
                <a:ea typeface="Meiryo UI" panose="020B0604030504040204" pitchFamily="50" charset="-128"/>
              </a:rPr>
              <a:t>所蔵資料</a:t>
            </a:r>
          </a:p>
        </p:txBody>
      </p:sp>
      <p:sp>
        <p:nvSpPr>
          <p:cNvPr id="55" name="フローチャート : 磁気ディスク 54"/>
          <p:cNvSpPr/>
          <p:nvPr/>
        </p:nvSpPr>
        <p:spPr>
          <a:xfrm>
            <a:off x="7464152" y="5879991"/>
            <a:ext cx="936104" cy="648072"/>
          </a:xfrm>
          <a:prstGeom prst="flowChartMagneticDisk">
            <a:avLst/>
          </a:prstGeom>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映画</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記録映像</a:t>
            </a:r>
            <a:endParaRPr lang="en-US" altLang="ja-JP" sz="1100" dirty="0">
              <a:latin typeface="Meiryo UI" panose="020B0604030504040204" pitchFamily="50" charset="-128"/>
              <a:ea typeface="Meiryo UI" panose="020B0604030504040204" pitchFamily="50" charset="-128"/>
            </a:endParaRPr>
          </a:p>
        </p:txBody>
      </p:sp>
      <p:sp>
        <p:nvSpPr>
          <p:cNvPr id="56" name="フローチャート : 磁気ディスク 55"/>
          <p:cNvSpPr/>
          <p:nvPr/>
        </p:nvSpPr>
        <p:spPr>
          <a:xfrm>
            <a:off x="8472264" y="5879991"/>
            <a:ext cx="936104" cy="648072"/>
          </a:xfrm>
          <a:prstGeom prst="flowChartMagneticDisk">
            <a:avLst/>
          </a:prstGeom>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音楽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記録音声</a:t>
            </a:r>
            <a:endParaRPr lang="en-US" altLang="ja-JP" sz="1100" dirty="0">
              <a:latin typeface="Meiryo UI" panose="020B0604030504040204" pitchFamily="50" charset="-128"/>
              <a:ea typeface="Meiryo UI" panose="020B0604030504040204" pitchFamily="50" charset="-128"/>
            </a:endParaRPr>
          </a:p>
        </p:txBody>
      </p:sp>
      <p:sp>
        <p:nvSpPr>
          <p:cNvPr id="57" name="上矢印 56"/>
          <p:cNvSpPr/>
          <p:nvPr/>
        </p:nvSpPr>
        <p:spPr>
          <a:xfrm>
            <a:off x="3359696" y="5015895"/>
            <a:ext cx="4752528" cy="504056"/>
          </a:xfrm>
          <a:prstGeom prst="upArrow">
            <a:avLst/>
          </a:prstGeom>
          <a:noFill/>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アーカイブ化</a:t>
            </a:r>
          </a:p>
        </p:txBody>
      </p:sp>
      <p:sp>
        <p:nvSpPr>
          <p:cNvPr id="58" name="フローチャート : 定義済み処理 57"/>
          <p:cNvSpPr/>
          <p:nvPr/>
        </p:nvSpPr>
        <p:spPr>
          <a:xfrm>
            <a:off x="3364330" y="2348401"/>
            <a:ext cx="3456384" cy="504056"/>
          </a:xfrm>
          <a:prstGeom prst="flowChartPredefinedProcess">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sz="1100" dirty="0">
                <a:latin typeface="Meiryo UI" panose="020B0604030504040204" pitchFamily="50" charset="-128"/>
                <a:ea typeface="Meiryo UI" panose="020B0604030504040204" pitchFamily="50" charset="-128"/>
              </a:rPr>
              <a:t>情報資源へのナビゲーションサービス</a:t>
            </a:r>
            <a:endParaRPr lang="en-US" altLang="ja-JP" sz="11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a:t>
            </a:r>
            <a:r>
              <a:rPr lang="en-US" altLang="ja-JP" sz="1400" dirty="0" err="1">
                <a:latin typeface="Meiryo UI" panose="020B0604030504040204" pitchFamily="50" charset="-128"/>
                <a:ea typeface="Meiryo UI" panose="020B0604030504040204" pitchFamily="50" charset="-128"/>
              </a:rPr>
              <a:t>NDLSearch</a:t>
            </a:r>
            <a:r>
              <a:rPr lang="ja-JP" altLang="en-US" sz="1400" dirty="0">
                <a:latin typeface="Meiryo UI" panose="020B0604030504040204" pitchFamily="50" charset="-128"/>
                <a:ea typeface="Meiryo UI" panose="020B0604030504040204" pitchFamily="50" charset="-128"/>
              </a:rPr>
              <a:t>）</a:t>
            </a:r>
          </a:p>
        </p:txBody>
      </p:sp>
      <p:sp>
        <p:nvSpPr>
          <p:cNvPr id="62" name="フローチャート : 定義済み処理 61"/>
          <p:cNvSpPr/>
          <p:nvPr/>
        </p:nvSpPr>
        <p:spPr>
          <a:xfrm>
            <a:off x="7320136" y="1271479"/>
            <a:ext cx="3168352" cy="504056"/>
          </a:xfrm>
          <a:prstGeom prst="flowChartPredefinedProcess">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ja-JP" altLang="en-US" sz="1200" dirty="0">
                <a:latin typeface="Meiryo UI" panose="020B0604030504040204" pitchFamily="50" charset="-128"/>
                <a:ea typeface="Meiryo UI" panose="020B0604030504040204" pitchFamily="50" charset="-128"/>
              </a:rPr>
              <a:t>文化遺産のポータルサービス</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（文化遺産オンライン）</a:t>
            </a:r>
          </a:p>
        </p:txBody>
      </p:sp>
      <p:sp>
        <p:nvSpPr>
          <p:cNvPr id="42" name="フローチャート : 磁気ディスク 41"/>
          <p:cNvSpPr/>
          <p:nvPr/>
        </p:nvSpPr>
        <p:spPr>
          <a:xfrm>
            <a:off x="7058744" y="4543197"/>
            <a:ext cx="3024336" cy="1008112"/>
          </a:xfrm>
          <a:prstGeom prst="flowChartMagneticDisk">
            <a:avLst/>
          </a:prstGeom>
        </p:spPr>
        <p:style>
          <a:lnRef idx="3">
            <a:schemeClr val="lt1"/>
          </a:lnRef>
          <a:fillRef idx="1">
            <a:schemeClr val="accent5"/>
          </a:fillRef>
          <a:effectRef idx="1">
            <a:schemeClr val="accent5"/>
          </a:effectRef>
          <a:fontRef idx="minor">
            <a:schemeClr val="lt1"/>
          </a:fontRef>
        </p:style>
        <p:txBody>
          <a:bodyPr wrap="square" rtlCol="0" anchor="ctr">
            <a:noAutofit/>
          </a:bodyPr>
          <a:lstStyle/>
          <a:p>
            <a:pPr algn="ctr"/>
            <a:endParaRPr lang="en-US" altLang="ja-JP" sz="1400" b="1" dirty="0">
              <a:latin typeface="Meiryo UI" panose="020B0604030504040204" pitchFamily="50" charset="-128"/>
              <a:ea typeface="Meiryo UI" panose="020B0604030504040204" pitchFamily="50" charset="-128"/>
            </a:endParaRPr>
          </a:p>
          <a:p>
            <a:pPr algn="ctr"/>
            <a:r>
              <a:rPr lang="ja-JP" altLang="en-US" sz="1400" b="1" dirty="0">
                <a:latin typeface="Meiryo UI" panose="020B0604030504040204" pitchFamily="50" charset="-128"/>
                <a:ea typeface="Meiryo UI" panose="020B0604030504040204" pitchFamily="50" charset="-128"/>
              </a:rPr>
              <a:t>恒久保存のデータ保管庫</a:t>
            </a:r>
            <a:endParaRPr lang="en-US" altLang="ja-JP" sz="1400" b="1" dirty="0">
              <a:latin typeface="Meiryo UI" panose="020B0604030504040204" pitchFamily="50" charset="-128"/>
              <a:ea typeface="Meiryo UI" panose="020B0604030504040204" pitchFamily="50" charset="-128"/>
            </a:endParaRPr>
          </a:p>
          <a:p>
            <a:pPr algn="ctr"/>
            <a:r>
              <a:rPr lang="ja-JP" altLang="en-US" sz="1400" b="1" dirty="0">
                <a:latin typeface="Meiryo UI" panose="020B0604030504040204" pitchFamily="50" charset="-128"/>
                <a:ea typeface="Meiryo UI" panose="020B0604030504040204" pitchFamily="50" charset="-128"/>
              </a:rPr>
              <a:t>（電子出版物も含めた国全体の文化財のアーカイブ）</a:t>
            </a:r>
          </a:p>
        </p:txBody>
      </p:sp>
      <p:sp>
        <p:nvSpPr>
          <p:cNvPr id="46" name="フローチャート : 磁気ディスク 45"/>
          <p:cNvSpPr/>
          <p:nvPr/>
        </p:nvSpPr>
        <p:spPr>
          <a:xfrm>
            <a:off x="5303912" y="4367823"/>
            <a:ext cx="1008112" cy="648072"/>
          </a:xfrm>
          <a:prstGeom prst="flowChartMagneticDisk">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大震災関連情報</a:t>
            </a:r>
            <a:endParaRPr lang="en-US" altLang="ja-JP" sz="1100" dirty="0">
              <a:latin typeface="Meiryo UI" panose="020B0604030504040204" pitchFamily="50" charset="-128"/>
              <a:ea typeface="Meiryo UI" panose="020B0604030504040204" pitchFamily="50" charset="-128"/>
            </a:endParaRPr>
          </a:p>
        </p:txBody>
      </p:sp>
      <p:sp>
        <p:nvSpPr>
          <p:cNvPr id="40" name="横巻き 39"/>
          <p:cNvSpPr/>
          <p:nvPr/>
        </p:nvSpPr>
        <p:spPr>
          <a:xfrm>
            <a:off x="10940606" y="808552"/>
            <a:ext cx="1080120" cy="47727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600" b="1" dirty="0">
                <a:solidFill>
                  <a:srgbClr val="FF0000"/>
                </a:solidFill>
                <a:latin typeface="Meiryo UI" panose="020B0604030504040204" pitchFamily="50" charset="-128"/>
                <a:ea typeface="Meiryo UI" panose="020B0604030504040204" pitchFamily="50" charset="-128"/>
              </a:rPr>
              <a:t>2013</a:t>
            </a:r>
            <a:r>
              <a:rPr lang="ja-JP" altLang="en-US" sz="1600" b="1" dirty="0">
                <a:solidFill>
                  <a:srgbClr val="FF0000"/>
                </a:solidFill>
                <a:latin typeface="Meiryo UI" panose="020B0604030504040204" pitchFamily="50" charset="-128"/>
                <a:ea typeface="Meiryo UI" panose="020B0604030504040204" pitchFamily="50" charset="-128"/>
              </a:rPr>
              <a:t>年</a:t>
            </a:r>
          </a:p>
        </p:txBody>
      </p:sp>
      <p:sp>
        <p:nvSpPr>
          <p:cNvPr id="5" name="スライド番号プレースホルダ 4"/>
          <p:cNvSpPr>
            <a:spLocks noGrp="1"/>
          </p:cNvSpPr>
          <p:nvPr>
            <p:ph type="sldNum" sz="quarter" idx="12"/>
          </p:nvPr>
        </p:nvSpPr>
        <p:spPr>
          <a:xfrm>
            <a:off x="8570912" y="6290072"/>
            <a:ext cx="2133600" cy="595312"/>
          </a:xfrm>
          <a:noFill/>
          <a:ln>
            <a:noFill/>
          </a:ln>
          <a:effectLst/>
        </p:spPr>
        <p:style>
          <a:lnRef idx="1">
            <a:schemeClr val="dk1"/>
          </a:lnRef>
          <a:fillRef idx="2">
            <a:schemeClr val="dk1"/>
          </a:fillRef>
          <a:effectRef idx="1">
            <a:schemeClr val="dk1"/>
          </a:effectRef>
          <a:fontRef idx="minor">
            <a:schemeClr val="dk1"/>
          </a:fontRef>
        </p:style>
        <p:txBody>
          <a:bodyPr/>
          <a:lstStyle/>
          <a:p>
            <a:fld id="{042AED99-7FB4-404E-8A97-64753DCE42EC}" type="slidenum">
              <a:rPr kumimoji="0" lang="en-US" smtClean="0"/>
              <a:pPr/>
              <a:t>106</a:t>
            </a:fld>
            <a:endParaRPr kumimoji="0" lang="en-US" dirty="0"/>
          </a:p>
        </p:txBody>
      </p:sp>
      <p:sp>
        <p:nvSpPr>
          <p:cNvPr id="36" name="円/楕円 35"/>
          <p:cNvSpPr/>
          <p:nvPr/>
        </p:nvSpPr>
        <p:spPr>
          <a:xfrm>
            <a:off x="94593" y="61915"/>
            <a:ext cx="622859" cy="571132"/>
          </a:xfrm>
          <a:prstGeom prst="ellipse">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9719413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タイトル 3"/>
          <p:cNvSpPr>
            <a:spLocks noGrp="1"/>
          </p:cNvSpPr>
          <p:nvPr>
            <p:ph type="title"/>
          </p:nvPr>
        </p:nvSpPr>
        <p:spPr>
          <a:xfrm>
            <a:off x="0" y="0"/>
            <a:ext cx="12192000" cy="928670"/>
          </a:xfrm>
        </p:spPr>
        <p:txBody>
          <a:bodyPr>
            <a:normAutofit/>
          </a:bodyPr>
          <a:lstStyle/>
          <a:p>
            <a:r>
              <a:rPr lang="ja-JP" altLang="en-US" sz="4000" dirty="0"/>
              <a:t>☆各種アーカイブ構築施策の一元化</a:t>
            </a:r>
          </a:p>
        </p:txBody>
      </p:sp>
      <p:sp>
        <p:nvSpPr>
          <p:cNvPr id="52" name="スライド番号プレースホルダー 2"/>
          <p:cNvSpPr>
            <a:spLocks noGrp="1"/>
          </p:cNvSpPr>
          <p:nvPr>
            <p:ph type="sldNum" sz="quarter" idx="12"/>
          </p:nvPr>
        </p:nvSpPr>
        <p:spPr>
          <a:xfrm>
            <a:off x="7877215" y="6356351"/>
            <a:ext cx="2133600" cy="365125"/>
          </a:xfrm>
        </p:spPr>
        <p:txBody>
          <a:bodyPr/>
          <a:lstStyle/>
          <a:p>
            <a:fld id="{042AED99-7FB4-404E-8A97-64753DCE42EC}" type="slidenum">
              <a:rPr kumimoji="0" lang="en-US" smtClean="0"/>
              <a:pPr/>
              <a:t>107</a:t>
            </a:fld>
            <a:endParaRPr kumimoji="0" lang="en-US"/>
          </a:p>
        </p:txBody>
      </p:sp>
      <p:sp>
        <p:nvSpPr>
          <p:cNvPr id="53" name="AutoShape 8"/>
          <p:cNvSpPr>
            <a:spLocks noChangeArrowheads="1"/>
          </p:cNvSpPr>
          <p:nvPr/>
        </p:nvSpPr>
        <p:spPr bwMode="auto">
          <a:xfrm>
            <a:off x="5807969" y="965755"/>
            <a:ext cx="4768567" cy="5742183"/>
          </a:xfrm>
          <a:prstGeom prst="roundRect">
            <a:avLst>
              <a:gd name="adj" fmla="val 6109"/>
            </a:avLst>
          </a:prstGeom>
          <a:solidFill>
            <a:schemeClr val="bg1"/>
          </a:solidFill>
          <a:ln>
            <a:headEnd/>
            <a:tailEnd/>
          </a:ln>
        </p:spPr>
        <p:style>
          <a:lnRef idx="1">
            <a:schemeClr val="accent3"/>
          </a:lnRef>
          <a:fillRef idx="2">
            <a:schemeClr val="accent3"/>
          </a:fillRef>
          <a:effectRef idx="1">
            <a:schemeClr val="accent3"/>
          </a:effectRef>
          <a:fontRef idx="minor">
            <a:schemeClr val="dk1"/>
          </a:fontRef>
        </p:style>
        <p:txBody>
          <a:bodyPr wrap="square" anchor="t" anchorCtr="0">
            <a:noAutofit/>
          </a:bodyPr>
          <a:lstStyle/>
          <a:p>
            <a:pPr marL="342900" indent="-342900">
              <a:defRPr/>
            </a:pPr>
            <a:r>
              <a:rPr lang="ja-JP" altLang="en-US" sz="1600" b="1" dirty="0">
                <a:latin typeface="Meiryo UI" panose="020B0604030504040204" pitchFamily="50" charset="-128"/>
                <a:ea typeface="Meiryo UI" panose="020B0604030504040204" pitchFamily="50" charset="-128"/>
              </a:rPr>
              <a:t>日本の文化情報基盤</a:t>
            </a:r>
            <a:r>
              <a:rPr lang="ja-JP" altLang="en-US" sz="1100" b="1" dirty="0">
                <a:latin typeface="Meiryo UI" panose="020B0604030504040204" pitchFamily="50" charset="-128"/>
                <a:ea typeface="Meiryo UI" panose="020B0604030504040204" pitchFamily="50" charset="-128"/>
              </a:rPr>
              <a:t>（司令塔：内閣官房？）</a:t>
            </a:r>
            <a:endParaRPr lang="en-US" altLang="ja-JP" sz="1100" b="1" dirty="0">
              <a:latin typeface="Meiryo UI" panose="020B0604030504040204" pitchFamily="50" charset="-128"/>
              <a:ea typeface="Meiryo UI" panose="020B0604030504040204" pitchFamily="50" charset="-128"/>
            </a:endParaRPr>
          </a:p>
        </p:txBody>
      </p:sp>
      <p:sp>
        <p:nvSpPr>
          <p:cNvPr id="54" name="AutoShape 8"/>
          <p:cNvSpPr>
            <a:spLocks noChangeArrowheads="1"/>
          </p:cNvSpPr>
          <p:nvPr/>
        </p:nvSpPr>
        <p:spPr bwMode="auto">
          <a:xfrm>
            <a:off x="1757263" y="965755"/>
            <a:ext cx="3638149" cy="5755721"/>
          </a:xfrm>
          <a:prstGeom prst="roundRect">
            <a:avLst>
              <a:gd name="adj" fmla="val 11339"/>
            </a:avLst>
          </a:prstGeom>
          <a:solidFill>
            <a:schemeClr val="bg1"/>
          </a:solidFill>
          <a:ln>
            <a:headEnd/>
            <a:tailEnd/>
          </a:ln>
        </p:spPr>
        <p:style>
          <a:lnRef idx="1">
            <a:schemeClr val="accent3"/>
          </a:lnRef>
          <a:fillRef idx="2">
            <a:schemeClr val="accent3"/>
          </a:fillRef>
          <a:effectRef idx="1">
            <a:schemeClr val="accent3"/>
          </a:effectRef>
          <a:fontRef idx="minor">
            <a:schemeClr val="dk1"/>
          </a:fontRef>
        </p:style>
        <p:txBody>
          <a:bodyPr wrap="square" anchor="t" anchorCtr="0">
            <a:noAutofit/>
          </a:bodyPr>
          <a:lstStyle/>
          <a:p>
            <a:pPr marL="342900" indent="-342900">
              <a:defRPr/>
            </a:pPr>
            <a:r>
              <a:rPr lang="ja-JP" altLang="en-US" sz="1600" b="1" dirty="0">
                <a:latin typeface="Meiryo UI" panose="020B0604030504040204" pitchFamily="50" charset="-128"/>
                <a:ea typeface="Meiryo UI" panose="020B0604030504040204" pitchFamily="50" charset="-128"/>
              </a:rPr>
              <a:t>個別の情報基盤</a:t>
            </a:r>
            <a:r>
              <a:rPr lang="ja-JP" altLang="en-US" sz="1400" b="1" dirty="0">
                <a:latin typeface="Meiryo UI" panose="020B0604030504040204" pitchFamily="50" charset="-128"/>
                <a:ea typeface="Meiryo UI" panose="020B0604030504040204" pitchFamily="50" charset="-128"/>
              </a:rPr>
              <a:t>（個別所管体制）</a:t>
            </a:r>
            <a:endParaRPr lang="en-US" altLang="ja-JP" sz="1600" b="1" dirty="0">
              <a:latin typeface="Meiryo UI" panose="020B0604030504040204" pitchFamily="50" charset="-128"/>
              <a:ea typeface="Meiryo UI" panose="020B0604030504040204" pitchFamily="50" charset="-128"/>
            </a:endParaRPr>
          </a:p>
        </p:txBody>
      </p:sp>
      <p:sp>
        <p:nvSpPr>
          <p:cNvPr id="55" name="AutoShape 8"/>
          <p:cNvSpPr>
            <a:spLocks noChangeArrowheads="1"/>
          </p:cNvSpPr>
          <p:nvPr/>
        </p:nvSpPr>
        <p:spPr bwMode="auto">
          <a:xfrm>
            <a:off x="6314371" y="1441866"/>
            <a:ext cx="4153644" cy="1940387"/>
          </a:xfrm>
          <a:prstGeom prst="roundRect">
            <a:avLst>
              <a:gd name="adj" fmla="val 8169"/>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marL="342900" indent="-342900">
              <a:defRPr/>
            </a:pPr>
            <a:r>
              <a:rPr lang="ja-JP" altLang="en-US" sz="1200" b="1" dirty="0">
                <a:latin typeface="Meiryo UI" panose="020B0604030504040204" pitchFamily="50" charset="-128"/>
                <a:ea typeface="Meiryo UI" panose="020B0604030504040204" pitchFamily="50" charset="-128"/>
              </a:rPr>
              <a:t>活用基盤整備</a:t>
            </a:r>
            <a:endParaRPr lang="en-US" altLang="ja-JP" sz="1100" dirty="0">
              <a:latin typeface="Meiryo UI" panose="020B0604030504040204" pitchFamily="50" charset="-128"/>
              <a:ea typeface="Meiryo UI" panose="020B0604030504040204" pitchFamily="50" charset="-128"/>
            </a:endParaRPr>
          </a:p>
        </p:txBody>
      </p:sp>
      <p:sp>
        <p:nvSpPr>
          <p:cNvPr id="56" name="AutoShape 8"/>
          <p:cNvSpPr>
            <a:spLocks noChangeArrowheads="1"/>
          </p:cNvSpPr>
          <p:nvPr/>
        </p:nvSpPr>
        <p:spPr bwMode="auto">
          <a:xfrm>
            <a:off x="6584456" y="1739452"/>
            <a:ext cx="3039937" cy="702996"/>
          </a:xfrm>
          <a:prstGeom prst="roundRect">
            <a:avLst>
              <a:gd name="adj" fmla="val 25048"/>
            </a:avLst>
          </a:prstGeom>
          <a:ln>
            <a:headEnd/>
            <a:tailEnd/>
          </a:ln>
        </p:spPr>
        <p:style>
          <a:lnRef idx="1">
            <a:schemeClr val="accent5"/>
          </a:lnRef>
          <a:fillRef idx="3">
            <a:schemeClr val="accent5"/>
          </a:fillRef>
          <a:effectRef idx="2">
            <a:schemeClr val="accent5"/>
          </a:effectRef>
          <a:fontRef idx="minor">
            <a:schemeClr val="lt1"/>
          </a:fontRef>
        </p:style>
        <p:txBody>
          <a:bodyPr wrap="square" anchor="t" anchorCtr="0">
            <a:noAutofit/>
          </a:bodyPr>
          <a:lstStyle/>
          <a:p>
            <a:pPr marL="342900" indent="-342900" algn="ctr">
              <a:defRPr/>
            </a:pPr>
            <a:r>
              <a:rPr lang="ja-JP" altLang="en-US" sz="1600" b="1" dirty="0">
                <a:latin typeface="Meiryo UI" panose="020B0604030504040204" pitchFamily="50" charset="-128"/>
                <a:ea typeface="Meiryo UI" panose="020B0604030504040204" pitchFamily="50" charset="-128"/>
              </a:rPr>
              <a:t>日本文化の発信サイト</a:t>
            </a:r>
            <a:endParaRPr lang="en-US" altLang="ja-JP" sz="1600" b="1" dirty="0">
              <a:latin typeface="Meiryo UI" panose="020B0604030504040204" pitchFamily="50" charset="-128"/>
              <a:ea typeface="Meiryo UI" panose="020B0604030504040204" pitchFamily="50" charset="-128"/>
            </a:endParaRPr>
          </a:p>
        </p:txBody>
      </p:sp>
      <p:sp>
        <p:nvSpPr>
          <p:cNvPr id="57" name="フッター プレースホルダー 1"/>
          <p:cNvSpPr txBox="1">
            <a:spLocks/>
          </p:cNvSpPr>
          <p:nvPr/>
        </p:nvSpPr>
        <p:spPr>
          <a:xfrm>
            <a:off x="4648200" y="6356351"/>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Meiryo UI" panose="020B0604030504040204" pitchFamily="50" charset="-128"/>
              <a:ea typeface="Meiryo UI" panose="020B0604030504040204" pitchFamily="50" charset="-128"/>
            </a:endParaRPr>
          </a:p>
        </p:txBody>
      </p:sp>
      <p:sp>
        <p:nvSpPr>
          <p:cNvPr id="59" name="AutoShape 8"/>
          <p:cNvSpPr>
            <a:spLocks noChangeArrowheads="1"/>
          </p:cNvSpPr>
          <p:nvPr/>
        </p:nvSpPr>
        <p:spPr bwMode="auto">
          <a:xfrm>
            <a:off x="1991544" y="1844825"/>
            <a:ext cx="864096" cy="4740257"/>
          </a:xfrm>
          <a:prstGeom prst="roundRect">
            <a:avLst>
              <a:gd name="adj" fmla="val 8169"/>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marL="342900" indent="-342900">
              <a:defRPr/>
            </a:pPr>
            <a:r>
              <a:rPr lang="ja-JP" altLang="en-US" sz="1200" b="1" dirty="0">
                <a:latin typeface="Meiryo UI" panose="020B0604030504040204" pitchFamily="50" charset="-128"/>
                <a:ea typeface="Meiryo UI" panose="020B0604030504040204" pitchFamily="50" charset="-128"/>
              </a:rPr>
              <a:t>出版関連</a:t>
            </a:r>
            <a:endParaRPr lang="en-US" altLang="ja-JP" sz="1100" dirty="0">
              <a:latin typeface="Meiryo UI" panose="020B0604030504040204" pitchFamily="50" charset="-128"/>
              <a:ea typeface="Meiryo UI" panose="020B0604030504040204" pitchFamily="50" charset="-128"/>
            </a:endParaRPr>
          </a:p>
        </p:txBody>
      </p:sp>
      <p:sp>
        <p:nvSpPr>
          <p:cNvPr id="60" name="AutoShape 8"/>
          <p:cNvSpPr>
            <a:spLocks noChangeArrowheads="1"/>
          </p:cNvSpPr>
          <p:nvPr/>
        </p:nvSpPr>
        <p:spPr bwMode="auto">
          <a:xfrm>
            <a:off x="3085356" y="1844825"/>
            <a:ext cx="864096" cy="4746650"/>
          </a:xfrm>
          <a:prstGeom prst="roundRect">
            <a:avLst>
              <a:gd name="adj" fmla="val 8169"/>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marL="342900" indent="-342900" algn="ctr">
              <a:defRPr/>
            </a:pPr>
            <a:r>
              <a:rPr lang="ja-JP" altLang="en-US" sz="1200" b="1" dirty="0">
                <a:latin typeface="Meiryo UI" panose="020B0604030504040204" pitchFamily="50" charset="-128"/>
                <a:ea typeface="Meiryo UI" panose="020B0604030504040204" pitchFamily="50" charset="-128"/>
              </a:rPr>
              <a:t>文化財</a:t>
            </a:r>
            <a:endParaRPr lang="en-US" altLang="ja-JP" sz="1200" b="1" dirty="0">
              <a:latin typeface="Meiryo UI" panose="020B0604030504040204" pitchFamily="50" charset="-128"/>
              <a:ea typeface="Meiryo UI" panose="020B0604030504040204" pitchFamily="50" charset="-128"/>
            </a:endParaRPr>
          </a:p>
          <a:p>
            <a:pPr marL="342900" indent="-342900" algn="ctr">
              <a:defRPr/>
            </a:pPr>
            <a:r>
              <a:rPr lang="ja-JP" altLang="en-US" sz="1200" b="1" dirty="0">
                <a:latin typeface="Meiryo UI" panose="020B0604030504040204" pitchFamily="50" charset="-128"/>
                <a:ea typeface="Meiryo UI" panose="020B0604030504040204" pitchFamily="50" charset="-128"/>
              </a:rPr>
              <a:t>関連</a:t>
            </a:r>
            <a:endParaRPr lang="en-US" altLang="ja-JP" sz="1100" dirty="0">
              <a:latin typeface="Meiryo UI" panose="020B0604030504040204" pitchFamily="50" charset="-128"/>
              <a:ea typeface="Meiryo UI" panose="020B0604030504040204" pitchFamily="50" charset="-128"/>
            </a:endParaRPr>
          </a:p>
        </p:txBody>
      </p:sp>
      <p:sp>
        <p:nvSpPr>
          <p:cNvPr id="61" name="AutoShape 8"/>
          <p:cNvSpPr>
            <a:spLocks noChangeArrowheads="1"/>
          </p:cNvSpPr>
          <p:nvPr/>
        </p:nvSpPr>
        <p:spPr bwMode="auto">
          <a:xfrm>
            <a:off x="4114800" y="1844825"/>
            <a:ext cx="864096" cy="4728368"/>
          </a:xfrm>
          <a:prstGeom prst="roundRect">
            <a:avLst>
              <a:gd name="adj" fmla="val 8169"/>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marL="342900" indent="-342900" algn="ctr">
              <a:defRPr/>
            </a:pPr>
            <a:r>
              <a:rPr lang="ja-JP" altLang="en-US" sz="1200" b="1" dirty="0">
                <a:latin typeface="Meiryo UI" panose="020B0604030504040204" pitchFamily="50" charset="-128"/>
                <a:ea typeface="Meiryo UI" panose="020B0604030504040204" pitchFamily="50" charset="-128"/>
              </a:rPr>
              <a:t>大規模</a:t>
            </a:r>
            <a:endParaRPr lang="en-US" altLang="ja-JP" sz="1200" b="1" dirty="0">
              <a:latin typeface="Meiryo UI" panose="020B0604030504040204" pitchFamily="50" charset="-128"/>
              <a:ea typeface="Meiryo UI" panose="020B0604030504040204" pitchFamily="50" charset="-128"/>
            </a:endParaRPr>
          </a:p>
          <a:p>
            <a:pPr marL="342900" indent="-342900" algn="ctr">
              <a:defRPr/>
            </a:pPr>
            <a:r>
              <a:rPr lang="ja-JP" altLang="en-US" sz="1200" b="1" dirty="0">
                <a:latin typeface="Meiryo UI" panose="020B0604030504040204" pitchFamily="50" charset="-128"/>
                <a:ea typeface="Meiryo UI" panose="020B0604030504040204" pitchFamily="50" charset="-128"/>
              </a:rPr>
              <a:t>災害関連</a:t>
            </a:r>
            <a:endParaRPr lang="en-US" altLang="ja-JP" sz="1100" dirty="0">
              <a:latin typeface="Meiryo UI" panose="020B0604030504040204" pitchFamily="50" charset="-128"/>
              <a:ea typeface="Meiryo UI" panose="020B0604030504040204" pitchFamily="50" charset="-128"/>
            </a:endParaRPr>
          </a:p>
        </p:txBody>
      </p:sp>
      <p:sp>
        <p:nvSpPr>
          <p:cNvPr id="62" name="右矢印 61"/>
          <p:cNvSpPr/>
          <p:nvPr/>
        </p:nvSpPr>
        <p:spPr>
          <a:xfrm>
            <a:off x="5303913" y="2504514"/>
            <a:ext cx="858439" cy="3384376"/>
          </a:xfrm>
          <a:prstGeom prst="rightArrow">
            <a:avLst/>
          </a:prstGeom>
        </p:spPr>
        <p:style>
          <a:lnRef idx="1">
            <a:schemeClr val="dk1"/>
          </a:lnRef>
          <a:fillRef idx="3">
            <a:schemeClr val="dk1"/>
          </a:fillRef>
          <a:effectRef idx="2">
            <a:schemeClr val="dk1"/>
          </a:effectRef>
          <a:fontRef idx="minor">
            <a:schemeClr val="lt1"/>
          </a:fontRef>
        </p:style>
        <p:txBody>
          <a:bodyPr vert="eaVert" rtlCol="0" anchor="ctr"/>
          <a:lstStyle/>
          <a:p>
            <a:pPr algn="ctr"/>
            <a:r>
              <a:rPr lang="ja-JP" altLang="en-US" sz="1400" dirty="0">
                <a:latin typeface="Meiryo UI" panose="020B0604030504040204" pitchFamily="50" charset="-128"/>
                <a:ea typeface="Meiryo UI" panose="020B0604030504040204" pitchFamily="50" charset="-128"/>
              </a:rPr>
              <a:t>各施策の一本化</a:t>
            </a:r>
          </a:p>
        </p:txBody>
      </p:sp>
      <p:sp>
        <p:nvSpPr>
          <p:cNvPr id="63" name="AutoShape 8"/>
          <p:cNvSpPr>
            <a:spLocks noChangeArrowheads="1"/>
          </p:cNvSpPr>
          <p:nvPr/>
        </p:nvSpPr>
        <p:spPr bwMode="auto">
          <a:xfrm>
            <a:off x="6314371" y="3518646"/>
            <a:ext cx="3442255" cy="3066436"/>
          </a:xfrm>
          <a:prstGeom prst="roundRect">
            <a:avLst>
              <a:gd name="adj" fmla="val 8169"/>
            </a:avLst>
          </a:prstGeom>
          <a:solidFill>
            <a:schemeClr val="accent2">
              <a:lumMod val="40000"/>
              <a:lumOff val="60000"/>
            </a:schemeClr>
          </a:solidFill>
          <a:ln w="25400">
            <a:solidFill>
              <a:schemeClr val="accent2"/>
            </a:solidFill>
            <a:headEnd/>
            <a:tailEnd/>
          </a:ln>
        </p:spPr>
        <p:style>
          <a:lnRef idx="1">
            <a:schemeClr val="accent4"/>
          </a:lnRef>
          <a:fillRef idx="2">
            <a:schemeClr val="accent4"/>
          </a:fillRef>
          <a:effectRef idx="1">
            <a:schemeClr val="accent4"/>
          </a:effectRef>
          <a:fontRef idx="minor">
            <a:schemeClr val="dk1"/>
          </a:fontRef>
        </p:style>
        <p:txBody>
          <a:bodyPr wrap="square" anchor="t" anchorCtr="0">
            <a:noAutofit/>
          </a:bodyPr>
          <a:lstStyle/>
          <a:p>
            <a:pPr marL="342900" indent="-342900">
              <a:defRPr/>
            </a:pPr>
            <a:r>
              <a:rPr lang="ja-JP" altLang="en-US" sz="1200" b="1" dirty="0">
                <a:latin typeface="Meiryo UI" panose="020B0604030504040204" pitchFamily="50" charset="-128"/>
                <a:ea typeface="Meiryo UI" panose="020B0604030504040204" pitchFamily="50" charset="-128"/>
              </a:rPr>
              <a:t>恒久的保存基盤（主管：国立国会図書館）</a:t>
            </a:r>
            <a:endParaRPr lang="en-US" altLang="ja-JP" sz="1100" dirty="0">
              <a:latin typeface="Meiryo UI" panose="020B0604030504040204" pitchFamily="50" charset="-128"/>
              <a:ea typeface="Meiryo UI" panose="020B0604030504040204" pitchFamily="50" charset="-128"/>
            </a:endParaRPr>
          </a:p>
        </p:txBody>
      </p:sp>
      <p:sp>
        <p:nvSpPr>
          <p:cNvPr id="64" name="フローチャート : 磁気ディスク 53"/>
          <p:cNvSpPr/>
          <p:nvPr/>
        </p:nvSpPr>
        <p:spPr>
          <a:xfrm>
            <a:off x="1991544" y="5791132"/>
            <a:ext cx="849522" cy="753154"/>
          </a:xfrm>
          <a:prstGeom prst="flowChartMagneticDisk">
            <a:avLst/>
          </a:prstGeom>
          <a:solidFill>
            <a:schemeClr val="accent2">
              <a:lumMod val="40000"/>
              <a:lumOff val="60000"/>
            </a:schemeClr>
          </a:solidFill>
          <a:ln w="25400">
            <a:solidFill>
              <a:schemeClr val="accent2">
                <a:alpha val="95000"/>
              </a:schemeClr>
            </a:solidFill>
          </a:ln>
        </p:spPr>
        <p:style>
          <a:lnRef idx="1">
            <a:schemeClr val="accent3"/>
          </a:lnRef>
          <a:fillRef idx="2">
            <a:schemeClr val="accent3"/>
          </a:fillRef>
          <a:effectRef idx="1">
            <a:schemeClr val="accent3"/>
          </a:effectRef>
          <a:fontRef idx="minor">
            <a:schemeClr val="dk1"/>
          </a:fontRef>
        </p:style>
        <p:txBody>
          <a:bodyPr wrap="square" rtlCol="0" anchor="ctr">
            <a:noAutofit/>
          </a:bodyPr>
          <a:lstStyle/>
          <a:p>
            <a:pPr algn="ctr"/>
            <a:r>
              <a:rPr lang="ja-JP" altLang="en-US" sz="1100" b="1" dirty="0">
                <a:latin typeface="Meiryo UI" panose="020B0604030504040204" pitchFamily="50" charset="-128"/>
                <a:ea typeface="Meiryo UI" panose="020B0604030504040204" pitchFamily="50" charset="-128"/>
              </a:rPr>
              <a:t>書籍関連</a:t>
            </a:r>
            <a:endParaRPr lang="en-US" altLang="ja-JP" sz="1100" b="1" dirty="0">
              <a:latin typeface="Meiryo UI" panose="020B0604030504040204" pitchFamily="50" charset="-128"/>
              <a:ea typeface="Meiryo UI" panose="020B0604030504040204" pitchFamily="50" charset="-128"/>
            </a:endParaRPr>
          </a:p>
          <a:p>
            <a:pPr algn="ctr"/>
            <a:r>
              <a:rPr lang="ja-JP" altLang="en-US" sz="1100" b="1" dirty="0">
                <a:latin typeface="Meiryo UI" panose="020B0604030504040204" pitchFamily="50" charset="-128"/>
                <a:ea typeface="Meiryo UI" panose="020B0604030504040204" pitchFamily="50" charset="-128"/>
              </a:rPr>
              <a:t>アーカイブ</a:t>
            </a:r>
            <a:endParaRPr lang="en-US" altLang="ja-JP" sz="1100" b="1" dirty="0">
              <a:latin typeface="Meiryo UI" panose="020B0604030504040204" pitchFamily="50" charset="-128"/>
              <a:ea typeface="Meiryo UI" panose="020B0604030504040204" pitchFamily="50" charset="-128"/>
            </a:endParaRPr>
          </a:p>
        </p:txBody>
      </p:sp>
      <p:sp>
        <p:nvSpPr>
          <p:cNvPr id="65" name="フローチャート : 磁気ディスク 53"/>
          <p:cNvSpPr/>
          <p:nvPr/>
        </p:nvSpPr>
        <p:spPr>
          <a:xfrm>
            <a:off x="3109221" y="5799176"/>
            <a:ext cx="849522" cy="761151"/>
          </a:xfrm>
          <a:prstGeom prst="flowChartMagneticDisk">
            <a:avLst/>
          </a:prstGeom>
          <a:solidFill>
            <a:schemeClr val="accent3">
              <a:lumMod val="40000"/>
              <a:lumOff val="60000"/>
            </a:schemeClr>
          </a:solidFill>
        </p:spPr>
        <p:style>
          <a:lnRef idx="1">
            <a:schemeClr val="accent2"/>
          </a:lnRef>
          <a:fillRef idx="2">
            <a:schemeClr val="accent2"/>
          </a:fillRef>
          <a:effectRef idx="1">
            <a:schemeClr val="accent2"/>
          </a:effectRef>
          <a:fontRef idx="minor">
            <a:schemeClr val="dk1"/>
          </a:fontRef>
        </p:style>
        <p:txBody>
          <a:bodyPr wrap="square" rtlCol="0" anchor="ctr">
            <a:noAutofit/>
          </a:bodyPr>
          <a:lstStyle/>
          <a:p>
            <a:pPr algn="ctr"/>
            <a:r>
              <a:rPr lang="ja-JP" altLang="en-US" sz="1100" b="1" dirty="0">
                <a:latin typeface="Meiryo UI" panose="020B0604030504040204" pitchFamily="50" charset="-128"/>
                <a:ea typeface="Meiryo UI" panose="020B0604030504040204" pitchFamily="50" charset="-128"/>
              </a:rPr>
              <a:t>文化財</a:t>
            </a:r>
            <a:endParaRPr lang="en-US" altLang="ja-JP" sz="1100" b="1" dirty="0">
              <a:latin typeface="Meiryo UI" panose="020B0604030504040204" pitchFamily="50" charset="-128"/>
              <a:ea typeface="Meiryo UI" panose="020B0604030504040204" pitchFamily="50" charset="-128"/>
            </a:endParaRPr>
          </a:p>
          <a:p>
            <a:pPr algn="ctr"/>
            <a:r>
              <a:rPr lang="ja-JP" altLang="en-US" sz="1100" b="1" dirty="0">
                <a:latin typeface="Meiryo UI" panose="020B0604030504040204" pitchFamily="50" charset="-128"/>
                <a:ea typeface="Meiryo UI" panose="020B0604030504040204" pitchFamily="50" charset="-128"/>
              </a:rPr>
              <a:t>アーカイブ</a:t>
            </a:r>
            <a:endParaRPr lang="en-US" altLang="ja-JP" sz="1100" b="1" dirty="0">
              <a:latin typeface="Meiryo UI" panose="020B0604030504040204" pitchFamily="50" charset="-128"/>
              <a:ea typeface="Meiryo UI" panose="020B0604030504040204" pitchFamily="50" charset="-128"/>
            </a:endParaRPr>
          </a:p>
        </p:txBody>
      </p:sp>
      <p:sp>
        <p:nvSpPr>
          <p:cNvPr id="66" name="フローチャート : 磁気ディスク 53"/>
          <p:cNvSpPr/>
          <p:nvPr/>
        </p:nvSpPr>
        <p:spPr>
          <a:xfrm>
            <a:off x="4142276" y="5834554"/>
            <a:ext cx="849522" cy="690394"/>
          </a:xfrm>
          <a:prstGeom prst="flowChartMagneticDisk">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wrap="square" rtlCol="0" anchor="ctr">
            <a:noAutofit/>
          </a:bodyPr>
          <a:lstStyle/>
          <a:p>
            <a:pPr algn="ctr"/>
            <a:r>
              <a:rPr lang="ja-JP" altLang="en-US" sz="1100" b="1" dirty="0">
                <a:latin typeface="Meiryo UI" panose="020B0604030504040204" pitchFamily="50" charset="-128"/>
                <a:ea typeface="Meiryo UI" panose="020B0604030504040204" pitchFamily="50" charset="-128"/>
              </a:rPr>
              <a:t>災害関係アーカイブ</a:t>
            </a:r>
            <a:endParaRPr lang="en-US" altLang="ja-JP" sz="1100" b="1" dirty="0">
              <a:latin typeface="Meiryo UI" panose="020B0604030504040204" pitchFamily="50" charset="-128"/>
              <a:ea typeface="Meiryo UI" panose="020B0604030504040204" pitchFamily="50" charset="-128"/>
            </a:endParaRPr>
          </a:p>
          <a:p>
            <a:pPr algn="ctr"/>
            <a:r>
              <a:rPr lang="ja-JP" altLang="en-US" sz="1100" b="1" dirty="0">
                <a:latin typeface="Meiryo UI" panose="020B0604030504040204" pitchFamily="50" charset="-128"/>
                <a:ea typeface="Meiryo UI" panose="020B0604030504040204" pitchFamily="50" charset="-128"/>
              </a:rPr>
              <a:t>（大震災を含む）</a:t>
            </a:r>
            <a:endParaRPr lang="en-US" altLang="ja-JP" sz="1100" b="1" dirty="0">
              <a:latin typeface="Meiryo UI" panose="020B0604030504040204" pitchFamily="50" charset="-128"/>
              <a:ea typeface="Meiryo UI" panose="020B0604030504040204" pitchFamily="50" charset="-128"/>
            </a:endParaRPr>
          </a:p>
        </p:txBody>
      </p:sp>
      <p:sp>
        <p:nvSpPr>
          <p:cNvPr id="67" name="フローチャート : 磁気ディスク 53"/>
          <p:cNvSpPr/>
          <p:nvPr/>
        </p:nvSpPr>
        <p:spPr>
          <a:xfrm>
            <a:off x="6674852" y="5875988"/>
            <a:ext cx="2687660" cy="668298"/>
          </a:xfrm>
          <a:prstGeom prst="flowChartMagneticDisk">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300" b="1" dirty="0">
                <a:latin typeface="Meiryo UI" panose="020B0604030504040204" pitchFamily="50" charset="-128"/>
                <a:ea typeface="Meiryo UI" panose="020B0604030504040204" pitchFamily="50" charset="-128"/>
              </a:rPr>
              <a:t>デジタルコンテンツ</a:t>
            </a:r>
            <a:endParaRPr lang="en-US" altLang="ja-JP" sz="1300" b="1" dirty="0">
              <a:latin typeface="Meiryo UI" panose="020B0604030504040204" pitchFamily="50" charset="-128"/>
              <a:ea typeface="Meiryo UI" panose="020B0604030504040204" pitchFamily="50" charset="-128"/>
            </a:endParaRPr>
          </a:p>
          <a:p>
            <a:pPr algn="ctr">
              <a:lnSpc>
                <a:spcPts val="1600"/>
              </a:lnSpc>
            </a:pPr>
            <a:r>
              <a:rPr lang="ja-JP" altLang="en-US" sz="1300" b="1" dirty="0">
                <a:latin typeface="Meiryo UI" panose="020B0604030504040204" pitchFamily="50" charset="-128"/>
                <a:ea typeface="Meiryo UI" panose="020B0604030504040204" pitchFamily="50" charset="-128"/>
              </a:rPr>
              <a:t>永久保存庫</a:t>
            </a:r>
            <a:endParaRPr lang="en-US" altLang="ja-JP" sz="1300" b="1" dirty="0">
              <a:latin typeface="Meiryo UI" panose="020B0604030504040204" pitchFamily="50" charset="-128"/>
              <a:ea typeface="Meiryo UI" panose="020B0604030504040204" pitchFamily="50" charset="-128"/>
            </a:endParaRPr>
          </a:p>
        </p:txBody>
      </p:sp>
      <p:sp>
        <p:nvSpPr>
          <p:cNvPr id="68" name="AutoShape 8"/>
          <p:cNvSpPr>
            <a:spLocks noChangeArrowheads="1"/>
          </p:cNvSpPr>
          <p:nvPr/>
        </p:nvSpPr>
        <p:spPr bwMode="auto">
          <a:xfrm>
            <a:off x="1949249" y="2423881"/>
            <a:ext cx="948686" cy="1094765"/>
          </a:xfrm>
          <a:prstGeom prst="roundRect">
            <a:avLst>
              <a:gd name="adj" fmla="val 25048"/>
            </a:avLst>
          </a:prstGeom>
          <a:solidFill>
            <a:schemeClr val="accent2">
              <a:lumMod val="40000"/>
              <a:lumOff val="60000"/>
            </a:schemeClr>
          </a:solidFill>
          <a:ln w="25400">
            <a:solidFill>
              <a:schemeClr val="accent2"/>
            </a:solidFill>
            <a:headEnd/>
            <a:tailEnd/>
          </a:ln>
        </p:spPr>
        <p:style>
          <a:lnRef idx="1">
            <a:schemeClr val="accent3"/>
          </a:lnRef>
          <a:fillRef idx="2">
            <a:schemeClr val="accent3"/>
          </a:fillRef>
          <a:effectRef idx="1">
            <a:schemeClr val="accent3"/>
          </a:effectRef>
          <a:fontRef idx="minor">
            <a:schemeClr val="dk1"/>
          </a:fontRef>
        </p:style>
        <p:txBody>
          <a:bodyPr wrap="square" lIns="36000" rIns="36000" anchor="t" anchorCtr="0">
            <a:noAutofit/>
          </a:bodyPr>
          <a:lstStyle/>
          <a:p>
            <a:pPr algn="ctr"/>
            <a:r>
              <a:rPr lang="ja-JP" altLang="en-US" sz="1200" b="1" dirty="0">
                <a:latin typeface="Meiryo UI" panose="020B0604030504040204" pitchFamily="50" charset="-128"/>
                <a:ea typeface="Meiryo UI" panose="020B0604030504040204" pitchFamily="50" charset="-128"/>
              </a:rPr>
              <a:t>文献・ｳｪﾌﾞ情報関連</a:t>
            </a:r>
            <a:endParaRPr lang="en-US" altLang="ja-JP" sz="12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ポータル</a:t>
            </a:r>
            <a:endParaRPr lang="en-US" altLang="ja-JP" sz="1200" b="1" dirty="0">
              <a:latin typeface="Meiryo UI" panose="020B0604030504040204" pitchFamily="50" charset="-128"/>
              <a:ea typeface="Meiryo UI" panose="020B0604030504040204" pitchFamily="50" charset="-128"/>
            </a:endParaRPr>
          </a:p>
          <a:p>
            <a:pPr algn="ctr"/>
            <a:r>
              <a:rPr lang="ja-JP" altLang="en-US" sz="1050" b="1" dirty="0">
                <a:latin typeface="Meiryo UI" panose="020B0604030504040204" pitchFamily="50" charset="-128"/>
                <a:ea typeface="Meiryo UI" panose="020B0604030504040204" pitchFamily="50" charset="-128"/>
              </a:rPr>
              <a:t>（国立国会</a:t>
            </a:r>
            <a:endParaRPr lang="en-US" altLang="ja-JP" sz="1050" b="1" dirty="0">
              <a:latin typeface="Meiryo UI" panose="020B0604030504040204" pitchFamily="50" charset="-128"/>
              <a:ea typeface="Meiryo UI" panose="020B0604030504040204" pitchFamily="50" charset="-128"/>
            </a:endParaRPr>
          </a:p>
          <a:p>
            <a:pPr algn="ctr"/>
            <a:r>
              <a:rPr lang="ja-JP" altLang="en-US" sz="1050" b="1" dirty="0">
                <a:latin typeface="Meiryo UI" panose="020B0604030504040204" pitchFamily="50" charset="-128"/>
                <a:ea typeface="Meiryo UI" panose="020B0604030504040204" pitchFamily="50" charset="-128"/>
              </a:rPr>
              <a:t>図書館ｻｰﾁ）</a:t>
            </a:r>
            <a:endParaRPr lang="en-US" altLang="ja-JP" sz="1050" b="1" dirty="0">
              <a:latin typeface="Meiryo UI" panose="020B0604030504040204" pitchFamily="50" charset="-128"/>
              <a:ea typeface="Meiryo UI" panose="020B0604030504040204" pitchFamily="50" charset="-128"/>
            </a:endParaRPr>
          </a:p>
        </p:txBody>
      </p:sp>
      <p:sp>
        <p:nvSpPr>
          <p:cNvPr id="69" name="AutoShape 8"/>
          <p:cNvSpPr>
            <a:spLocks noChangeArrowheads="1"/>
          </p:cNvSpPr>
          <p:nvPr/>
        </p:nvSpPr>
        <p:spPr bwMode="auto">
          <a:xfrm>
            <a:off x="3095905" y="2420888"/>
            <a:ext cx="895843" cy="1097758"/>
          </a:xfrm>
          <a:prstGeom prst="roundRect">
            <a:avLst>
              <a:gd name="adj" fmla="val 25048"/>
            </a:avLst>
          </a:prstGeom>
          <a:solidFill>
            <a:schemeClr val="accent3">
              <a:lumMod val="40000"/>
              <a:lumOff val="60000"/>
            </a:schemeClr>
          </a:solidFill>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文化財ポータル</a:t>
            </a:r>
            <a:endParaRPr lang="en-US" altLang="ja-JP" sz="12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（文化遺産オンライン）</a:t>
            </a:r>
            <a:endParaRPr lang="en-US" altLang="ja-JP" sz="1200" b="1" dirty="0">
              <a:latin typeface="Meiryo UI" panose="020B0604030504040204" pitchFamily="50" charset="-128"/>
              <a:ea typeface="Meiryo UI" panose="020B0604030504040204" pitchFamily="50" charset="-128"/>
            </a:endParaRPr>
          </a:p>
        </p:txBody>
      </p:sp>
      <p:sp>
        <p:nvSpPr>
          <p:cNvPr id="70" name="AutoShape 8"/>
          <p:cNvSpPr>
            <a:spLocks noChangeArrowheads="1"/>
          </p:cNvSpPr>
          <p:nvPr/>
        </p:nvSpPr>
        <p:spPr bwMode="auto">
          <a:xfrm>
            <a:off x="4085401" y="2410545"/>
            <a:ext cx="948686" cy="1432664"/>
          </a:xfrm>
          <a:prstGeom prst="roundRect">
            <a:avLst>
              <a:gd name="adj" fmla="val 25048"/>
            </a:avLst>
          </a:prstGeom>
          <a:solidFill>
            <a:schemeClr val="accent6">
              <a:lumMod val="40000"/>
              <a:lumOff val="60000"/>
            </a:schemeClr>
          </a:solidFill>
          <a:ln>
            <a:headEnd/>
            <a:tailEnd/>
          </a:ln>
        </p:spPr>
        <p:style>
          <a:lnRef idx="1">
            <a:schemeClr val="accent6"/>
          </a:lnRef>
          <a:fillRef idx="2">
            <a:schemeClr val="accent6"/>
          </a:fillRef>
          <a:effectRef idx="1">
            <a:schemeClr val="accent6"/>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大規模災害情報</a:t>
            </a:r>
            <a:endParaRPr lang="en-US" altLang="ja-JP" sz="12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ポータル</a:t>
            </a:r>
            <a:endParaRPr lang="en-US" altLang="ja-JP" sz="12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（ひなぎく・地震関係ポータル）</a:t>
            </a:r>
            <a:endParaRPr lang="en-US" altLang="ja-JP" sz="1200" b="1" dirty="0">
              <a:latin typeface="Meiryo UI" panose="020B0604030504040204" pitchFamily="50" charset="-128"/>
              <a:ea typeface="Meiryo UI" panose="020B0604030504040204" pitchFamily="50" charset="-128"/>
            </a:endParaRPr>
          </a:p>
        </p:txBody>
      </p:sp>
      <p:sp>
        <p:nvSpPr>
          <p:cNvPr id="71" name="AutoShape 8"/>
          <p:cNvSpPr>
            <a:spLocks noChangeArrowheads="1"/>
          </p:cNvSpPr>
          <p:nvPr/>
        </p:nvSpPr>
        <p:spPr bwMode="auto">
          <a:xfrm>
            <a:off x="6599880" y="3895536"/>
            <a:ext cx="2762633" cy="503433"/>
          </a:xfrm>
          <a:prstGeom prst="roundRect">
            <a:avLst>
              <a:gd name="adj" fmla="val 25048"/>
            </a:avLst>
          </a:prstGeom>
          <a:ln>
            <a:headEnd/>
            <a:tailEnd/>
          </a:ln>
        </p:spPr>
        <p:style>
          <a:lnRef idx="2">
            <a:schemeClr val="accent4"/>
          </a:lnRef>
          <a:fillRef idx="1">
            <a:schemeClr val="lt1"/>
          </a:fillRef>
          <a:effectRef idx="0">
            <a:schemeClr val="accent4"/>
          </a:effectRef>
          <a:fontRef idx="minor">
            <a:schemeClr val="dk1"/>
          </a:fontRef>
        </p:style>
        <p:txBody>
          <a:bodyPr wrap="square" anchor="t" anchorCtr="0">
            <a:noAutofit/>
          </a:bodyPr>
          <a:lstStyle/>
          <a:p>
            <a:pPr algn="ctr"/>
            <a:r>
              <a:rPr lang="ja-JP" altLang="en-US" sz="1300" b="1" dirty="0">
                <a:latin typeface="Meiryo UI" panose="020B0604030504040204" pitchFamily="50" charset="-128"/>
                <a:ea typeface="Meiryo UI" panose="020B0604030504040204" pitchFamily="50" charset="-128"/>
              </a:rPr>
              <a:t>汎用検索・ナビゲーション機能</a:t>
            </a:r>
            <a:endParaRPr lang="en-US" altLang="ja-JP" sz="13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（国立国会図書館サーチ）</a:t>
            </a:r>
            <a:endParaRPr lang="en-US" altLang="ja-JP" sz="1200" b="1" dirty="0">
              <a:latin typeface="Meiryo UI" panose="020B0604030504040204" pitchFamily="50" charset="-128"/>
              <a:ea typeface="Meiryo UI" panose="020B0604030504040204" pitchFamily="50" charset="-128"/>
            </a:endParaRPr>
          </a:p>
        </p:txBody>
      </p:sp>
      <p:sp>
        <p:nvSpPr>
          <p:cNvPr id="73" name="AutoShape 8"/>
          <p:cNvSpPr>
            <a:spLocks noChangeArrowheads="1"/>
          </p:cNvSpPr>
          <p:nvPr/>
        </p:nvSpPr>
        <p:spPr bwMode="auto">
          <a:xfrm>
            <a:off x="6332866" y="2174452"/>
            <a:ext cx="941869" cy="1094765"/>
          </a:xfrm>
          <a:prstGeom prst="roundRect">
            <a:avLst>
              <a:gd name="adj" fmla="val 25048"/>
            </a:avLst>
          </a:prstGeom>
          <a:solidFill>
            <a:schemeClr val="accent2">
              <a:lumMod val="40000"/>
              <a:lumOff val="60000"/>
            </a:schemeClr>
          </a:solidFill>
          <a:ln>
            <a:headEnd/>
            <a:tailEnd/>
          </a:ln>
        </p:spPr>
        <p:style>
          <a:lnRef idx="2">
            <a:schemeClr val="accent2"/>
          </a:lnRef>
          <a:fillRef idx="1">
            <a:schemeClr val="lt1"/>
          </a:fillRef>
          <a:effectRef idx="0">
            <a:schemeClr val="accent2"/>
          </a:effectRef>
          <a:fontRef idx="minor">
            <a:schemeClr val="dk1"/>
          </a:fontRef>
        </p:style>
        <p:txBody>
          <a:bodyPr wrap="square" lIns="0" rIns="0" anchor="ctr" anchorCtr="0">
            <a:noAutofit/>
          </a:bodyPr>
          <a:lstStyle/>
          <a:p>
            <a:pPr algn="ctr"/>
            <a:r>
              <a:rPr lang="ja-JP" altLang="en-US" sz="1000" b="1" dirty="0">
                <a:latin typeface="Meiryo UI" panose="020B0604030504040204" pitchFamily="50" charset="-128"/>
                <a:ea typeface="Meiryo UI" panose="020B0604030504040204" pitchFamily="50" charset="-128"/>
              </a:rPr>
              <a:t>文献・ｳｪﾌﾞ情報関連</a:t>
            </a:r>
            <a:endParaRPr lang="en-US" altLang="ja-JP" sz="1000" b="1" dirty="0">
              <a:latin typeface="Meiryo UI" panose="020B0604030504040204" pitchFamily="50" charset="-128"/>
              <a:ea typeface="Meiryo UI" panose="020B0604030504040204" pitchFamily="50" charset="-128"/>
            </a:endParaRPr>
          </a:p>
          <a:p>
            <a:pPr algn="ctr"/>
            <a:r>
              <a:rPr lang="ja-JP" altLang="en-US" sz="1000" b="1" dirty="0">
                <a:latin typeface="Meiryo UI" panose="020B0604030504040204" pitchFamily="50" charset="-128"/>
                <a:ea typeface="Meiryo UI" panose="020B0604030504040204" pitchFamily="50" charset="-128"/>
              </a:rPr>
              <a:t>ポータル</a:t>
            </a:r>
            <a:endParaRPr lang="en-US" altLang="ja-JP" sz="1000" b="1" dirty="0">
              <a:latin typeface="Meiryo UI" panose="020B0604030504040204" pitchFamily="50" charset="-128"/>
              <a:ea typeface="Meiryo UI" panose="020B0604030504040204" pitchFamily="50" charset="-128"/>
            </a:endParaRPr>
          </a:p>
          <a:p>
            <a:pPr algn="ctr"/>
            <a:r>
              <a:rPr lang="ja-JP" altLang="en-US" sz="1100" b="1" dirty="0">
                <a:latin typeface="Meiryo UI" panose="020B0604030504040204" pitchFamily="50" charset="-128"/>
                <a:ea typeface="Meiryo UI" panose="020B0604030504040204" pitchFamily="50" charset="-128"/>
              </a:rPr>
              <a:t>（</a:t>
            </a:r>
            <a:r>
              <a:rPr lang="en-US" altLang="ja-JP" sz="1100" b="1" dirty="0">
                <a:latin typeface="Meiryo UI" panose="020B0604030504040204" pitchFamily="50" charset="-128"/>
                <a:ea typeface="Meiryo UI" panose="020B0604030504040204" pitchFamily="50" charset="-128"/>
              </a:rPr>
              <a:t>NDL)</a:t>
            </a:r>
          </a:p>
        </p:txBody>
      </p:sp>
      <p:sp>
        <p:nvSpPr>
          <p:cNvPr id="74" name="AutoShape 8"/>
          <p:cNvSpPr>
            <a:spLocks noChangeArrowheads="1"/>
          </p:cNvSpPr>
          <p:nvPr/>
        </p:nvSpPr>
        <p:spPr bwMode="auto">
          <a:xfrm>
            <a:off x="7526325" y="2147784"/>
            <a:ext cx="1496129" cy="1097758"/>
          </a:xfrm>
          <a:prstGeom prst="roundRect">
            <a:avLst>
              <a:gd name="adj" fmla="val 25048"/>
            </a:avLst>
          </a:prstGeom>
          <a:solidFill>
            <a:schemeClr val="accent3">
              <a:lumMod val="40000"/>
              <a:lumOff val="60000"/>
            </a:schemeClr>
          </a:solidFill>
          <a:ln>
            <a:headEnd/>
            <a:tailEnd/>
          </a:ln>
        </p:spPr>
        <p:style>
          <a:lnRef idx="1">
            <a:schemeClr val="accent2"/>
          </a:lnRef>
          <a:fillRef idx="2">
            <a:schemeClr val="accent2"/>
          </a:fillRef>
          <a:effectRef idx="1">
            <a:schemeClr val="accent2"/>
          </a:effectRef>
          <a:fontRef idx="minor">
            <a:schemeClr val="dk1"/>
          </a:fontRef>
        </p:style>
        <p:txBody>
          <a:bodyPr wrap="square" lIns="36000" rIns="36000" anchor="t" anchorCtr="0">
            <a:noAutofit/>
          </a:bodyPr>
          <a:lstStyle/>
          <a:p>
            <a:pPr algn="ctr"/>
            <a:r>
              <a:rPr lang="ja-JP" altLang="en-US" sz="1200" b="1" dirty="0">
                <a:latin typeface="Meiryo UI" panose="020B0604030504040204" pitchFamily="50" charset="-128"/>
                <a:ea typeface="Meiryo UI" panose="020B0604030504040204" pitchFamily="50" charset="-128"/>
              </a:rPr>
              <a:t>文化財ポータル</a:t>
            </a:r>
            <a:endParaRPr lang="en-US" altLang="ja-JP" sz="1200" b="1" dirty="0">
              <a:latin typeface="Meiryo UI" panose="020B0604030504040204" pitchFamily="50" charset="-128"/>
              <a:ea typeface="Meiryo UI" panose="020B0604030504040204" pitchFamily="50" charset="-128"/>
            </a:endParaRPr>
          </a:p>
          <a:p>
            <a:pPr marL="342900" indent="-342900" algn="ctr">
              <a:defRPr/>
            </a:pPr>
            <a:r>
              <a:rPr lang="ja-JP" altLang="en-US" sz="1200" b="1" dirty="0">
                <a:latin typeface="Meiryo UI" panose="020B0604030504040204" pitchFamily="50" charset="-128"/>
                <a:ea typeface="Meiryo UI" panose="020B0604030504040204" pitchFamily="50" charset="-128"/>
              </a:rPr>
              <a:t>メディア芸術関連</a:t>
            </a:r>
            <a:endParaRPr lang="en-US" altLang="ja-JP" sz="1200" b="1" dirty="0">
              <a:latin typeface="Meiryo UI" panose="020B0604030504040204" pitchFamily="50" charset="-128"/>
              <a:ea typeface="Meiryo UI" panose="020B0604030504040204" pitchFamily="50" charset="-128"/>
            </a:endParaRPr>
          </a:p>
          <a:p>
            <a:pPr marL="342900" indent="-342900" algn="ctr">
              <a:defRPr/>
            </a:pPr>
            <a:r>
              <a:rPr lang="ja-JP" altLang="en-US" sz="1200" b="1" dirty="0">
                <a:latin typeface="Meiryo UI" panose="020B0604030504040204" pitchFamily="50" charset="-128"/>
                <a:ea typeface="Meiryo UI" panose="020B0604030504040204" pitchFamily="50" charset="-128"/>
              </a:rPr>
              <a:t>ポータル</a:t>
            </a:r>
            <a:endParaRPr lang="en-US" altLang="ja-JP" sz="1200" b="1" dirty="0">
              <a:latin typeface="Meiryo UI" panose="020B0604030504040204" pitchFamily="50" charset="-128"/>
              <a:ea typeface="Meiryo UI" panose="020B0604030504040204" pitchFamily="50" charset="-128"/>
            </a:endParaRPr>
          </a:p>
          <a:p>
            <a:pPr algn="ctr"/>
            <a:r>
              <a:rPr lang="ja-JP" altLang="en-US" sz="1000" b="1" dirty="0">
                <a:latin typeface="Meiryo UI" panose="020B0604030504040204" pitchFamily="50" charset="-128"/>
                <a:ea typeface="Meiryo UI" panose="020B0604030504040204" pitchFamily="50" charset="-128"/>
              </a:rPr>
              <a:t>（文化遺産オンライン）</a:t>
            </a:r>
            <a:endParaRPr lang="en-US" altLang="ja-JP" sz="1000" b="1" dirty="0">
              <a:latin typeface="Meiryo UI" panose="020B0604030504040204" pitchFamily="50" charset="-128"/>
              <a:ea typeface="Meiryo UI" panose="020B0604030504040204" pitchFamily="50" charset="-128"/>
            </a:endParaRPr>
          </a:p>
          <a:p>
            <a:pPr algn="ctr"/>
            <a:r>
              <a:rPr lang="ja-JP" altLang="en-US" sz="1100" b="1" dirty="0">
                <a:latin typeface="Meiryo UI" panose="020B0604030504040204" pitchFamily="50" charset="-128"/>
                <a:ea typeface="Meiryo UI" panose="020B0604030504040204" pitchFamily="50" charset="-128"/>
              </a:rPr>
              <a:t>（文化庁）</a:t>
            </a:r>
            <a:endParaRPr lang="en-US" altLang="ja-JP" sz="1100" b="1" dirty="0">
              <a:latin typeface="Meiryo UI" panose="020B0604030504040204" pitchFamily="50" charset="-128"/>
              <a:ea typeface="Meiryo UI" panose="020B0604030504040204" pitchFamily="50" charset="-128"/>
            </a:endParaRPr>
          </a:p>
        </p:txBody>
      </p:sp>
      <p:sp>
        <p:nvSpPr>
          <p:cNvPr id="75" name="AutoShape 8"/>
          <p:cNvSpPr>
            <a:spLocks noChangeArrowheads="1"/>
          </p:cNvSpPr>
          <p:nvPr/>
        </p:nvSpPr>
        <p:spPr bwMode="auto">
          <a:xfrm>
            <a:off x="9305182" y="2123018"/>
            <a:ext cx="1101393" cy="1139772"/>
          </a:xfrm>
          <a:prstGeom prst="roundRect">
            <a:avLst>
              <a:gd name="adj" fmla="val 25048"/>
            </a:avLst>
          </a:prstGeom>
          <a:solidFill>
            <a:schemeClr val="accent6">
              <a:lumMod val="40000"/>
              <a:lumOff val="60000"/>
            </a:schemeClr>
          </a:solidFill>
          <a:ln>
            <a:headEnd/>
            <a:tailEnd/>
          </a:ln>
        </p:spPr>
        <p:style>
          <a:lnRef idx="1">
            <a:schemeClr val="accent6"/>
          </a:lnRef>
          <a:fillRef idx="2">
            <a:schemeClr val="accent6"/>
          </a:fillRef>
          <a:effectRef idx="1">
            <a:schemeClr val="accent6"/>
          </a:effectRef>
          <a:fontRef idx="minor">
            <a:schemeClr val="dk1"/>
          </a:fontRef>
        </p:style>
        <p:txBody>
          <a:bodyPr wrap="square" lIns="36000" rIns="36000" anchor="ctr" anchorCtr="0">
            <a:noAutofit/>
          </a:bodyPr>
          <a:lstStyle/>
          <a:p>
            <a:pPr algn="ctr"/>
            <a:r>
              <a:rPr lang="ja-JP" altLang="en-US" sz="1200" b="1" dirty="0">
                <a:latin typeface="Meiryo UI" panose="020B0604030504040204" pitchFamily="50" charset="-128"/>
                <a:ea typeface="Meiryo UI" panose="020B0604030504040204" pitchFamily="50" charset="-128"/>
              </a:rPr>
              <a:t>大規模災害情報</a:t>
            </a:r>
            <a:endParaRPr lang="en-US" altLang="ja-JP" sz="12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ポータル</a:t>
            </a:r>
            <a:endParaRPr lang="en-US" altLang="ja-JP" sz="1200" b="1" dirty="0">
              <a:latin typeface="Meiryo UI" panose="020B0604030504040204" pitchFamily="50" charset="-128"/>
              <a:ea typeface="Meiryo UI" panose="020B0604030504040204" pitchFamily="50" charset="-128"/>
            </a:endParaRPr>
          </a:p>
          <a:p>
            <a:pPr algn="ctr"/>
            <a:r>
              <a:rPr lang="ja-JP" altLang="en-US" sz="1100" b="1" dirty="0">
                <a:latin typeface="Meiryo UI" panose="020B0604030504040204" pitchFamily="50" charset="-128"/>
                <a:ea typeface="Meiryo UI" panose="020B0604030504040204" pitchFamily="50" charset="-128"/>
              </a:rPr>
              <a:t>（内閣府防災）</a:t>
            </a:r>
            <a:endParaRPr lang="en-US" altLang="ja-JP" sz="1100" b="1" dirty="0">
              <a:latin typeface="Meiryo UI" panose="020B0604030504040204" pitchFamily="50" charset="-128"/>
              <a:ea typeface="Meiryo UI" panose="020B0604030504040204" pitchFamily="50" charset="-128"/>
            </a:endParaRPr>
          </a:p>
        </p:txBody>
      </p:sp>
      <p:sp>
        <p:nvSpPr>
          <p:cNvPr id="76" name="AutoShape 8"/>
          <p:cNvSpPr>
            <a:spLocks noChangeArrowheads="1"/>
          </p:cNvSpPr>
          <p:nvPr/>
        </p:nvSpPr>
        <p:spPr bwMode="auto">
          <a:xfrm>
            <a:off x="9874688" y="3530152"/>
            <a:ext cx="613801" cy="3066436"/>
          </a:xfrm>
          <a:prstGeom prst="roundRect">
            <a:avLst>
              <a:gd name="adj" fmla="val 8169"/>
            </a:avLst>
          </a:prstGeom>
          <a:ln>
            <a:headEnd/>
            <a:tailEnd/>
          </a:ln>
        </p:spPr>
        <p:style>
          <a:lnRef idx="2">
            <a:schemeClr val="accent5"/>
          </a:lnRef>
          <a:fillRef idx="1">
            <a:schemeClr val="lt1"/>
          </a:fillRef>
          <a:effectRef idx="0">
            <a:schemeClr val="accent5"/>
          </a:effectRef>
          <a:fontRef idx="minor">
            <a:schemeClr val="dk1"/>
          </a:fontRef>
        </p:style>
        <p:txBody>
          <a:bodyPr vert="eaVert" wrap="square" anchor="t" anchorCtr="0">
            <a:noAutofit/>
          </a:bodyPr>
          <a:lstStyle/>
          <a:p>
            <a:pPr marL="342900" indent="-342900">
              <a:defRPr/>
            </a:pPr>
            <a:r>
              <a:rPr lang="ja-JP" altLang="en-US" sz="1200" b="1" dirty="0">
                <a:latin typeface="Meiryo UI" panose="020B0604030504040204" pitchFamily="50" charset="-128"/>
                <a:ea typeface="Meiryo UI" panose="020B0604030504040204" pitchFamily="50" charset="-128"/>
              </a:rPr>
              <a:t>海外の日本関係情報・国内アーカイブ機関</a:t>
            </a:r>
            <a:endParaRPr lang="en-US" altLang="ja-JP" sz="1100" dirty="0">
              <a:latin typeface="Meiryo UI" panose="020B0604030504040204" pitchFamily="50" charset="-128"/>
              <a:ea typeface="Meiryo UI" panose="020B0604030504040204" pitchFamily="50" charset="-128"/>
            </a:endParaRPr>
          </a:p>
        </p:txBody>
      </p:sp>
      <p:sp>
        <p:nvSpPr>
          <p:cNvPr id="77" name="フローチャート : 磁気ディスク 53"/>
          <p:cNvSpPr/>
          <p:nvPr/>
        </p:nvSpPr>
        <p:spPr>
          <a:xfrm>
            <a:off x="4179168" y="5288001"/>
            <a:ext cx="746407" cy="504169"/>
          </a:xfrm>
          <a:prstGeom prst="flowChartMagneticDisk">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wrap="square" rtlCol="0" anchor="ctr">
            <a:noAutofit/>
          </a:bodyPr>
          <a:lstStyle/>
          <a:p>
            <a:pPr algn="ctr"/>
            <a:r>
              <a:rPr lang="ja-JP" altLang="en-US" sz="1100" b="1" dirty="0">
                <a:latin typeface="Meiryo UI" panose="020B0604030504040204" pitchFamily="50" charset="-128"/>
                <a:ea typeface="Meiryo UI" panose="020B0604030504040204" pitchFamily="50" charset="-128"/>
              </a:rPr>
              <a:t>権利情報</a:t>
            </a:r>
            <a:endParaRPr lang="en-US" altLang="ja-JP" sz="1100" b="1" dirty="0">
              <a:latin typeface="Meiryo UI" panose="020B0604030504040204" pitchFamily="50" charset="-128"/>
              <a:ea typeface="Meiryo UI" panose="020B0604030504040204" pitchFamily="50" charset="-128"/>
            </a:endParaRPr>
          </a:p>
        </p:txBody>
      </p:sp>
      <p:sp>
        <p:nvSpPr>
          <p:cNvPr id="78" name="フローチャート : 磁気ディスク 53"/>
          <p:cNvSpPr/>
          <p:nvPr/>
        </p:nvSpPr>
        <p:spPr>
          <a:xfrm>
            <a:off x="2025799" y="5347600"/>
            <a:ext cx="816143" cy="457701"/>
          </a:xfrm>
          <a:prstGeom prst="flowChartMagneticDisk">
            <a:avLst/>
          </a:prstGeom>
          <a:solidFill>
            <a:schemeClr val="accent2">
              <a:lumMod val="40000"/>
              <a:lumOff val="60000"/>
            </a:schemeClr>
          </a:solidFill>
          <a:ln w="25400">
            <a:solidFill>
              <a:schemeClr val="accent2">
                <a:alpha val="95000"/>
              </a:schemeClr>
            </a:solidFill>
          </a:ln>
        </p:spPr>
        <p:style>
          <a:lnRef idx="1">
            <a:schemeClr val="accent3"/>
          </a:lnRef>
          <a:fillRef idx="2">
            <a:schemeClr val="accent3"/>
          </a:fillRef>
          <a:effectRef idx="1">
            <a:schemeClr val="accent3"/>
          </a:effectRef>
          <a:fontRef idx="minor">
            <a:schemeClr val="dk1"/>
          </a:fontRef>
        </p:style>
        <p:txBody>
          <a:bodyPr wrap="square" rtlCol="0" anchor="ctr">
            <a:noAutofit/>
          </a:bodyPr>
          <a:lstStyle/>
          <a:p>
            <a:pPr algn="ctr"/>
            <a:r>
              <a:rPr lang="ja-JP" altLang="en-US" sz="1100" b="1" dirty="0">
                <a:latin typeface="Meiryo UI" panose="020B0604030504040204" pitchFamily="50" charset="-128"/>
                <a:ea typeface="Meiryo UI" panose="020B0604030504040204" pitchFamily="50" charset="-128"/>
              </a:rPr>
              <a:t>権利情報</a:t>
            </a:r>
            <a:endParaRPr lang="en-US" altLang="ja-JP" sz="1100" b="1" dirty="0">
              <a:latin typeface="Meiryo UI" panose="020B0604030504040204" pitchFamily="50" charset="-128"/>
              <a:ea typeface="Meiryo UI" panose="020B0604030504040204" pitchFamily="50" charset="-128"/>
            </a:endParaRPr>
          </a:p>
        </p:txBody>
      </p:sp>
      <p:sp>
        <p:nvSpPr>
          <p:cNvPr id="79" name="フローチャート : 磁気ディスク 53"/>
          <p:cNvSpPr/>
          <p:nvPr/>
        </p:nvSpPr>
        <p:spPr>
          <a:xfrm>
            <a:off x="3168347" y="5347599"/>
            <a:ext cx="750226" cy="446832"/>
          </a:xfrm>
          <a:prstGeom prst="flowChartMagneticDisk">
            <a:avLst/>
          </a:prstGeom>
          <a:solidFill>
            <a:schemeClr val="accent3">
              <a:lumMod val="40000"/>
              <a:lumOff val="60000"/>
            </a:schemeClr>
          </a:solidFill>
        </p:spPr>
        <p:style>
          <a:lnRef idx="1">
            <a:schemeClr val="accent2"/>
          </a:lnRef>
          <a:fillRef idx="2">
            <a:schemeClr val="accent2"/>
          </a:fillRef>
          <a:effectRef idx="1">
            <a:schemeClr val="accent2"/>
          </a:effectRef>
          <a:fontRef idx="minor">
            <a:schemeClr val="dk1"/>
          </a:fontRef>
        </p:style>
        <p:txBody>
          <a:bodyPr wrap="square" rtlCol="0" anchor="ctr">
            <a:noAutofit/>
          </a:bodyPr>
          <a:lstStyle/>
          <a:p>
            <a:pPr algn="ctr"/>
            <a:r>
              <a:rPr lang="ja-JP" altLang="en-US" sz="1100" b="1" dirty="0">
                <a:latin typeface="Meiryo UI" panose="020B0604030504040204" pitchFamily="50" charset="-128"/>
                <a:ea typeface="Meiryo UI" panose="020B0604030504040204" pitchFamily="50" charset="-128"/>
              </a:rPr>
              <a:t>権利情報</a:t>
            </a:r>
            <a:endParaRPr lang="en-US" altLang="ja-JP" sz="1100" b="1" dirty="0">
              <a:latin typeface="Meiryo UI" panose="020B0604030504040204" pitchFamily="50" charset="-128"/>
              <a:ea typeface="Meiryo UI" panose="020B0604030504040204" pitchFamily="50" charset="-128"/>
            </a:endParaRPr>
          </a:p>
        </p:txBody>
      </p:sp>
      <p:sp>
        <p:nvSpPr>
          <p:cNvPr id="80" name="フローチャート : 磁気ディスク 53"/>
          <p:cNvSpPr/>
          <p:nvPr/>
        </p:nvSpPr>
        <p:spPr>
          <a:xfrm>
            <a:off x="7274734" y="5036528"/>
            <a:ext cx="1485562" cy="379552"/>
          </a:xfrm>
          <a:prstGeom prst="flowChartMagneticDisk">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200" b="1" dirty="0">
                <a:latin typeface="Meiryo UI" panose="020B0604030504040204" pitchFamily="50" charset="-128"/>
                <a:ea typeface="Meiryo UI" panose="020B0604030504040204" pitchFamily="50" charset="-128"/>
              </a:rPr>
              <a:t>権利情報管理</a:t>
            </a:r>
            <a:endParaRPr lang="en-US" altLang="ja-JP" sz="1200" b="1" dirty="0">
              <a:latin typeface="Meiryo UI" panose="020B0604030504040204" pitchFamily="50" charset="-128"/>
              <a:ea typeface="Meiryo UI" panose="020B0604030504040204" pitchFamily="50" charset="-128"/>
            </a:endParaRPr>
          </a:p>
        </p:txBody>
      </p:sp>
      <p:sp>
        <p:nvSpPr>
          <p:cNvPr id="81" name="左矢印 80"/>
          <p:cNvSpPr/>
          <p:nvPr/>
        </p:nvSpPr>
        <p:spPr>
          <a:xfrm>
            <a:off x="9448556" y="3903551"/>
            <a:ext cx="535877" cy="694980"/>
          </a:xfrm>
          <a:prstGeom prst="lef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82" name="上矢印 81"/>
          <p:cNvSpPr/>
          <p:nvPr/>
        </p:nvSpPr>
        <p:spPr>
          <a:xfrm>
            <a:off x="7115049" y="3242197"/>
            <a:ext cx="1938543" cy="376889"/>
          </a:xfrm>
          <a:prstGeom prst="up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400" dirty="0">
                <a:latin typeface="Meiryo UI" panose="020B0604030504040204" pitchFamily="50" charset="-128"/>
                <a:ea typeface="Meiryo UI" panose="020B0604030504040204" pitchFamily="50" charset="-128"/>
              </a:rPr>
              <a:t>API</a:t>
            </a:r>
            <a:r>
              <a:rPr lang="ja-JP" altLang="en-US" sz="1400" dirty="0">
                <a:latin typeface="Meiryo UI" panose="020B0604030504040204" pitchFamily="50" charset="-128"/>
                <a:ea typeface="Meiryo UI" panose="020B0604030504040204" pitchFamily="50" charset="-128"/>
              </a:rPr>
              <a:t>連携</a:t>
            </a:r>
          </a:p>
        </p:txBody>
      </p:sp>
      <p:sp>
        <p:nvSpPr>
          <p:cNvPr id="83" name="AutoShape 8"/>
          <p:cNvSpPr>
            <a:spLocks noChangeArrowheads="1"/>
          </p:cNvSpPr>
          <p:nvPr/>
        </p:nvSpPr>
        <p:spPr bwMode="auto">
          <a:xfrm>
            <a:off x="1886042" y="4672012"/>
            <a:ext cx="1041607" cy="370383"/>
          </a:xfrm>
          <a:prstGeom prst="roundRect">
            <a:avLst>
              <a:gd name="adj" fmla="val 25048"/>
            </a:avLst>
          </a:prstGeom>
          <a:solidFill>
            <a:schemeClr val="accent2">
              <a:lumMod val="40000"/>
              <a:lumOff val="60000"/>
            </a:schemeClr>
          </a:solidFill>
          <a:ln w="25400">
            <a:solidFill>
              <a:schemeClr val="accent2">
                <a:alpha val="95000"/>
              </a:schemeClr>
            </a:solidFill>
            <a:headEnd/>
            <a:tailEnd/>
          </a:ln>
        </p:spPr>
        <p:style>
          <a:lnRef idx="1">
            <a:schemeClr val="accent3"/>
          </a:lnRef>
          <a:fillRef idx="2">
            <a:schemeClr val="accent3"/>
          </a:fillRef>
          <a:effectRef idx="1">
            <a:schemeClr val="accent3"/>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デジタル化</a:t>
            </a:r>
            <a:endParaRPr lang="en-US" altLang="ja-JP" sz="1200" b="1" dirty="0">
              <a:latin typeface="Meiryo UI" panose="020B0604030504040204" pitchFamily="50" charset="-128"/>
              <a:ea typeface="Meiryo UI" panose="020B0604030504040204" pitchFamily="50" charset="-128"/>
            </a:endParaRPr>
          </a:p>
        </p:txBody>
      </p:sp>
      <p:sp>
        <p:nvSpPr>
          <p:cNvPr id="84" name="AutoShape 8"/>
          <p:cNvSpPr>
            <a:spLocks noChangeArrowheads="1"/>
          </p:cNvSpPr>
          <p:nvPr/>
        </p:nvSpPr>
        <p:spPr bwMode="auto">
          <a:xfrm>
            <a:off x="1913573" y="4271659"/>
            <a:ext cx="948686" cy="322929"/>
          </a:xfrm>
          <a:prstGeom prst="roundRect">
            <a:avLst>
              <a:gd name="adj" fmla="val 25048"/>
            </a:avLst>
          </a:prstGeom>
          <a:solidFill>
            <a:schemeClr val="accent2">
              <a:lumMod val="40000"/>
              <a:lumOff val="60000"/>
            </a:schemeClr>
          </a:solidFill>
          <a:ln w="25400">
            <a:solidFill>
              <a:schemeClr val="accent2">
                <a:alpha val="95000"/>
              </a:schemeClr>
            </a:solidFill>
            <a:headEnd/>
            <a:tailEnd/>
          </a:ln>
        </p:spPr>
        <p:style>
          <a:lnRef idx="1">
            <a:schemeClr val="accent3"/>
          </a:lnRef>
          <a:fillRef idx="2">
            <a:schemeClr val="accent3"/>
          </a:fillRef>
          <a:effectRef idx="1">
            <a:schemeClr val="accent3"/>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収集</a:t>
            </a:r>
            <a:endParaRPr lang="en-US" altLang="ja-JP" sz="1200" b="1" dirty="0">
              <a:latin typeface="Meiryo UI" panose="020B0604030504040204" pitchFamily="50" charset="-128"/>
              <a:ea typeface="Meiryo UI" panose="020B0604030504040204" pitchFamily="50" charset="-128"/>
            </a:endParaRPr>
          </a:p>
        </p:txBody>
      </p:sp>
      <p:sp>
        <p:nvSpPr>
          <p:cNvPr id="85" name="AutoShape 8"/>
          <p:cNvSpPr>
            <a:spLocks noChangeArrowheads="1"/>
          </p:cNvSpPr>
          <p:nvPr/>
        </p:nvSpPr>
        <p:spPr bwMode="auto">
          <a:xfrm>
            <a:off x="1903256" y="3861049"/>
            <a:ext cx="948686" cy="322929"/>
          </a:xfrm>
          <a:prstGeom prst="roundRect">
            <a:avLst>
              <a:gd name="adj" fmla="val 25048"/>
            </a:avLst>
          </a:prstGeom>
          <a:solidFill>
            <a:schemeClr val="accent2">
              <a:lumMod val="40000"/>
              <a:lumOff val="60000"/>
            </a:schemeClr>
          </a:solidFill>
          <a:ln w="25400">
            <a:solidFill>
              <a:schemeClr val="accent2">
                <a:alpha val="95000"/>
              </a:schemeClr>
            </a:solidFill>
            <a:headEnd/>
            <a:tailEnd/>
          </a:ln>
        </p:spPr>
        <p:style>
          <a:lnRef idx="1">
            <a:schemeClr val="accent3"/>
          </a:lnRef>
          <a:fillRef idx="2">
            <a:schemeClr val="accent3"/>
          </a:fillRef>
          <a:effectRef idx="1">
            <a:schemeClr val="accent3"/>
          </a:effectRef>
          <a:fontRef idx="minor">
            <a:schemeClr val="dk1"/>
          </a:fontRef>
        </p:style>
        <p:txBody>
          <a:bodyPr wrap="square" lIns="36000" rIns="36000" anchor="t" anchorCtr="0">
            <a:noAutofit/>
          </a:bodyPr>
          <a:lstStyle/>
          <a:p>
            <a:pPr algn="ctr"/>
            <a:r>
              <a:rPr lang="ja-JP" altLang="en-US" sz="1000" b="1" dirty="0">
                <a:latin typeface="Meiryo UI" panose="020B0604030504040204" pitchFamily="50" charset="-128"/>
                <a:ea typeface="Meiryo UI" panose="020B0604030504040204" pitchFamily="50" charset="-128"/>
              </a:rPr>
              <a:t>組織化・知識化</a:t>
            </a:r>
            <a:endParaRPr lang="en-US" altLang="ja-JP" sz="1000" b="1" dirty="0">
              <a:latin typeface="Meiryo UI" panose="020B0604030504040204" pitchFamily="50" charset="-128"/>
              <a:ea typeface="Meiryo UI" panose="020B0604030504040204" pitchFamily="50" charset="-128"/>
            </a:endParaRPr>
          </a:p>
        </p:txBody>
      </p:sp>
      <p:sp>
        <p:nvSpPr>
          <p:cNvPr id="86" name="AutoShape 8"/>
          <p:cNvSpPr>
            <a:spLocks noChangeArrowheads="1"/>
          </p:cNvSpPr>
          <p:nvPr/>
        </p:nvSpPr>
        <p:spPr bwMode="auto">
          <a:xfrm>
            <a:off x="8453814" y="4509121"/>
            <a:ext cx="1041607" cy="494649"/>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300" b="1" dirty="0">
                <a:latin typeface="Meiryo UI" panose="020B0604030504040204" pitchFamily="50" charset="-128"/>
                <a:ea typeface="Meiryo UI" panose="020B0604030504040204" pitchFamily="50" charset="-128"/>
              </a:rPr>
              <a:t>蔵書の</a:t>
            </a:r>
            <a:endParaRPr lang="en-US" altLang="ja-JP" sz="1300" b="1" dirty="0">
              <a:latin typeface="Meiryo UI" panose="020B0604030504040204" pitchFamily="50" charset="-128"/>
              <a:ea typeface="Meiryo UI" panose="020B0604030504040204" pitchFamily="50" charset="-128"/>
            </a:endParaRPr>
          </a:p>
          <a:p>
            <a:pPr algn="ctr">
              <a:lnSpc>
                <a:spcPts val="1600"/>
              </a:lnSpc>
            </a:pPr>
            <a:r>
              <a:rPr lang="ja-JP" altLang="en-US" sz="1300" b="1" dirty="0">
                <a:latin typeface="Meiryo UI" panose="020B0604030504040204" pitchFamily="50" charset="-128"/>
                <a:ea typeface="Meiryo UI" panose="020B0604030504040204" pitchFamily="50" charset="-128"/>
              </a:rPr>
              <a:t>デジタル化</a:t>
            </a:r>
            <a:endParaRPr lang="en-US" altLang="ja-JP" sz="1300" b="1" dirty="0">
              <a:latin typeface="Meiryo UI" panose="020B0604030504040204" pitchFamily="50" charset="-128"/>
              <a:ea typeface="Meiryo UI" panose="020B0604030504040204" pitchFamily="50" charset="-128"/>
            </a:endParaRPr>
          </a:p>
        </p:txBody>
      </p:sp>
      <p:sp>
        <p:nvSpPr>
          <p:cNvPr id="87" name="AutoShape 8"/>
          <p:cNvSpPr>
            <a:spLocks noChangeArrowheads="1"/>
          </p:cNvSpPr>
          <p:nvPr/>
        </p:nvSpPr>
        <p:spPr bwMode="auto">
          <a:xfrm>
            <a:off x="7455880" y="4567670"/>
            <a:ext cx="948686" cy="322929"/>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300" b="1" dirty="0">
                <a:latin typeface="Meiryo UI" panose="020B0604030504040204" pitchFamily="50" charset="-128"/>
                <a:ea typeface="Meiryo UI" panose="020B0604030504040204" pitchFamily="50" charset="-128"/>
              </a:rPr>
              <a:t>収集</a:t>
            </a:r>
            <a:endParaRPr lang="en-US" altLang="ja-JP" sz="1300" b="1" dirty="0">
              <a:latin typeface="Meiryo UI" panose="020B0604030504040204" pitchFamily="50" charset="-128"/>
              <a:ea typeface="Meiryo UI" panose="020B0604030504040204" pitchFamily="50" charset="-128"/>
            </a:endParaRPr>
          </a:p>
        </p:txBody>
      </p:sp>
      <p:sp>
        <p:nvSpPr>
          <p:cNvPr id="88" name="AutoShape 8"/>
          <p:cNvSpPr>
            <a:spLocks noChangeArrowheads="1"/>
          </p:cNvSpPr>
          <p:nvPr/>
        </p:nvSpPr>
        <p:spPr bwMode="auto">
          <a:xfrm>
            <a:off x="6456040" y="4509121"/>
            <a:ext cx="948686" cy="496087"/>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300" b="1" dirty="0">
                <a:latin typeface="Meiryo UI" panose="020B0604030504040204" pitchFamily="50" charset="-128"/>
                <a:ea typeface="Meiryo UI" panose="020B0604030504040204" pitchFamily="50" charset="-128"/>
              </a:rPr>
              <a:t>組織化</a:t>
            </a:r>
            <a:endParaRPr lang="en-US" altLang="ja-JP" sz="1300" b="1" dirty="0">
              <a:latin typeface="Meiryo UI" panose="020B0604030504040204" pitchFamily="50" charset="-128"/>
              <a:ea typeface="Meiryo UI" panose="020B0604030504040204" pitchFamily="50" charset="-128"/>
            </a:endParaRPr>
          </a:p>
          <a:p>
            <a:pPr algn="ctr">
              <a:lnSpc>
                <a:spcPts val="1600"/>
              </a:lnSpc>
            </a:pPr>
            <a:r>
              <a:rPr lang="ja-JP" altLang="en-US" sz="1300" b="1" dirty="0">
                <a:latin typeface="Meiryo UI" panose="020B0604030504040204" pitchFamily="50" charset="-128"/>
                <a:ea typeface="Meiryo UI" panose="020B0604030504040204" pitchFamily="50" charset="-128"/>
              </a:rPr>
              <a:t>知識化</a:t>
            </a:r>
            <a:endParaRPr lang="en-US" altLang="ja-JP" sz="1300" b="1" dirty="0">
              <a:latin typeface="Meiryo UI" panose="020B0604030504040204" pitchFamily="50" charset="-128"/>
              <a:ea typeface="Meiryo UI" panose="020B0604030504040204" pitchFamily="50" charset="-128"/>
            </a:endParaRPr>
          </a:p>
        </p:txBody>
      </p:sp>
      <p:sp>
        <p:nvSpPr>
          <p:cNvPr id="89" name="AutoShape 8"/>
          <p:cNvSpPr>
            <a:spLocks noChangeArrowheads="1"/>
          </p:cNvSpPr>
          <p:nvPr/>
        </p:nvSpPr>
        <p:spPr bwMode="auto">
          <a:xfrm>
            <a:off x="3038170" y="4744020"/>
            <a:ext cx="1041607" cy="370383"/>
          </a:xfrm>
          <a:prstGeom prst="roundRect">
            <a:avLst>
              <a:gd name="adj" fmla="val 25048"/>
            </a:avLst>
          </a:prstGeom>
          <a:solidFill>
            <a:schemeClr val="accent3">
              <a:lumMod val="40000"/>
              <a:lumOff val="60000"/>
            </a:schemeClr>
          </a:solidFill>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デジタル化</a:t>
            </a:r>
            <a:endParaRPr lang="en-US" altLang="ja-JP" sz="1200" b="1" dirty="0">
              <a:latin typeface="Meiryo UI" panose="020B0604030504040204" pitchFamily="50" charset="-128"/>
              <a:ea typeface="Meiryo UI" panose="020B0604030504040204" pitchFamily="50" charset="-128"/>
            </a:endParaRPr>
          </a:p>
        </p:txBody>
      </p:sp>
      <p:sp>
        <p:nvSpPr>
          <p:cNvPr id="90" name="AutoShape 8"/>
          <p:cNvSpPr>
            <a:spLocks noChangeArrowheads="1"/>
          </p:cNvSpPr>
          <p:nvPr/>
        </p:nvSpPr>
        <p:spPr bwMode="auto">
          <a:xfrm>
            <a:off x="3065701" y="4343667"/>
            <a:ext cx="948686" cy="322929"/>
          </a:xfrm>
          <a:prstGeom prst="roundRect">
            <a:avLst>
              <a:gd name="adj" fmla="val 25048"/>
            </a:avLst>
          </a:prstGeom>
          <a:solidFill>
            <a:schemeClr val="accent3">
              <a:lumMod val="40000"/>
              <a:lumOff val="60000"/>
            </a:schemeClr>
          </a:solidFill>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収集</a:t>
            </a:r>
            <a:endParaRPr lang="en-US" altLang="ja-JP" sz="1200" b="1" dirty="0">
              <a:latin typeface="Meiryo UI" panose="020B0604030504040204" pitchFamily="50" charset="-128"/>
              <a:ea typeface="Meiryo UI" panose="020B0604030504040204" pitchFamily="50" charset="-128"/>
            </a:endParaRPr>
          </a:p>
        </p:txBody>
      </p:sp>
      <p:sp>
        <p:nvSpPr>
          <p:cNvPr id="91" name="AutoShape 8"/>
          <p:cNvSpPr>
            <a:spLocks noChangeArrowheads="1"/>
          </p:cNvSpPr>
          <p:nvPr/>
        </p:nvSpPr>
        <p:spPr bwMode="auto">
          <a:xfrm>
            <a:off x="3055384" y="3933057"/>
            <a:ext cx="948686" cy="322929"/>
          </a:xfrm>
          <a:prstGeom prst="roundRect">
            <a:avLst>
              <a:gd name="adj" fmla="val 25048"/>
            </a:avLst>
          </a:prstGeom>
          <a:solidFill>
            <a:schemeClr val="accent3">
              <a:lumMod val="40000"/>
              <a:lumOff val="60000"/>
            </a:schemeClr>
          </a:solidFill>
          <a:ln>
            <a:headEnd/>
            <a:tailEnd/>
          </a:ln>
        </p:spPr>
        <p:style>
          <a:lnRef idx="1">
            <a:schemeClr val="accent2"/>
          </a:lnRef>
          <a:fillRef idx="2">
            <a:schemeClr val="accent2"/>
          </a:fillRef>
          <a:effectRef idx="1">
            <a:schemeClr val="accent2"/>
          </a:effectRef>
          <a:fontRef idx="minor">
            <a:schemeClr val="dk1"/>
          </a:fontRef>
        </p:style>
        <p:txBody>
          <a:bodyPr wrap="square" lIns="0" rIns="0" anchor="t" anchorCtr="0">
            <a:noAutofit/>
          </a:bodyPr>
          <a:lstStyle/>
          <a:p>
            <a:pPr algn="ctr"/>
            <a:r>
              <a:rPr lang="ja-JP" altLang="en-US" sz="1000" b="1" dirty="0">
                <a:latin typeface="Meiryo UI" panose="020B0604030504040204" pitchFamily="50" charset="-128"/>
                <a:ea typeface="Meiryo UI" panose="020B0604030504040204" pitchFamily="50" charset="-128"/>
              </a:rPr>
              <a:t>組織化・知識化</a:t>
            </a:r>
            <a:endParaRPr lang="en-US" altLang="ja-JP" sz="1000" b="1" dirty="0">
              <a:latin typeface="Meiryo UI" panose="020B0604030504040204" pitchFamily="50" charset="-128"/>
              <a:ea typeface="Meiryo UI" panose="020B0604030504040204" pitchFamily="50" charset="-128"/>
            </a:endParaRPr>
          </a:p>
        </p:txBody>
      </p:sp>
      <p:sp>
        <p:nvSpPr>
          <p:cNvPr id="92" name="AutoShape 8"/>
          <p:cNvSpPr>
            <a:spLocks noChangeArrowheads="1"/>
          </p:cNvSpPr>
          <p:nvPr/>
        </p:nvSpPr>
        <p:spPr bwMode="auto">
          <a:xfrm>
            <a:off x="4046282" y="4744020"/>
            <a:ext cx="1041607" cy="370383"/>
          </a:xfrm>
          <a:prstGeom prst="roundRect">
            <a:avLst>
              <a:gd name="adj" fmla="val 25048"/>
            </a:avLst>
          </a:prstGeom>
          <a:solidFill>
            <a:schemeClr val="accent6">
              <a:lumMod val="40000"/>
              <a:lumOff val="60000"/>
            </a:schemeClr>
          </a:solidFill>
          <a:ln>
            <a:headEnd/>
            <a:tailEnd/>
          </a:ln>
        </p:spPr>
        <p:style>
          <a:lnRef idx="1">
            <a:schemeClr val="accent6"/>
          </a:lnRef>
          <a:fillRef idx="2">
            <a:schemeClr val="accent6"/>
          </a:fillRef>
          <a:effectRef idx="1">
            <a:schemeClr val="accent6"/>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デジタル化</a:t>
            </a:r>
            <a:endParaRPr lang="en-US" altLang="ja-JP" sz="1200" b="1" dirty="0">
              <a:latin typeface="Meiryo UI" panose="020B0604030504040204" pitchFamily="50" charset="-128"/>
              <a:ea typeface="Meiryo UI" panose="020B0604030504040204" pitchFamily="50" charset="-128"/>
            </a:endParaRPr>
          </a:p>
        </p:txBody>
      </p:sp>
      <p:sp>
        <p:nvSpPr>
          <p:cNvPr id="93" name="AutoShape 8"/>
          <p:cNvSpPr>
            <a:spLocks noChangeArrowheads="1"/>
          </p:cNvSpPr>
          <p:nvPr/>
        </p:nvSpPr>
        <p:spPr bwMode="auto">
          <a:xfrm>
            <a:off x="4073813" y="4343667"/>
            <a:ext cx="948686" cy="322929"/>
          </a:xfrm>
          <a:prstGeom prst="roundRect">
            <a:avLst>
              <a:gd name="adj" fmla="val 25048"/>
            </a:avLst>
          </a:prstGeom>
          <a:solidFill>
            <a:schemeClr val="accent6">
              <a:lumMod val="40000"/>
              <a:lumOff val="60000"/>
            </a:schemeClr>
          </a:solidFill>
          <a:ln>
            <a:headEnd/>
            <a:tailEnd/>
          </a:ln>
        </p:spPr>
        <p:style>
          <a:lnRef idx="1">
            <a:schemeClr val="accent6"/>
          </a:lnRef>
          <a:fillRef idx="2">
            <a:schemeClr val="accent6"/>
          </a:fillRef>
          <a:effectRef idx="1">
            <a:schemeClr val="accent6"/>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収集</a:t>
            </a:r>
            <a:endParaRPr lang="en-US" altLang="ja-JP" sz="1200" b="1" dirty="0">
              <a:latin typeface="Meiryo UI" panose="020B0604030504040204" pitchFamily="50" charset="-128"/>
              <a:ea typeface="Meiryo UI" panose="020B0604030504040204" pitchFamily="50" charset="-128"/>
            </a:endParaRPr>
          </a:p>
        </p:txBody>
      </p:sp>
      <p:sp>
        <p:nvSpPr>
          <p:cNvPr id="94" name="AutoShape 8"/>
          <p:cNvSpPr>
            <a:spLocks noChangeArrowheads="1"/>
          </p:cNvSpPr>
          <p:nvPr/>
        </p:nvSpPr>
        <p:spPr bwMode="auto">
          <a:xfrm>
            <a:off x="4063496" y="3933057"/>
            <a:ext cx="948686" cy="322929"/>
          </a:xfrm>
          <a:prstGeom prst="roundRect">
            <a:avLst>
              <a:gd name="adj" fmla="val 25048"/>
            </a:avLst>
          </a:prstGeom>
          <a:solidFill>
            <a:schemeClr val="accent6">
              <a:lumMod val="40000"/>
              <a:lumOff val="60000"/>
            </a:schemeClr>
          </a:solidFill>
          <a:ln>
            <a:headEnd/>
            <a:tailEnd/>
          </a:ln>
        </p:spPr>
        <p:style>
          <a:lnRef idx="1">
            <a:schemeClr val="accent6"/>
          </a:lnRef>
          <a:fillRef idx="2">
            <a:schemeClr val="accent6"/>
          </a:fillRef>
          <a:effectRef idx="1">
            <a:schemeClr val="accent6"/>
          </a:effectRef>
          <a:fontRef idx="minor">
            <a:schemeClr val="dk1"/>
          </a:fontRef>
        </p:style>
        <p:txBody>
          <a:bodyPr wrap="square" lIns="0" rIns="0" anchor="t" anchorCtr="0">
            <a:noAutofit/>
          </a:bodyPr>
          <a:lstStyle/>
          <a:p>
            <a:pPr algn="ctr"/>
            <a:r>
              <a:rPr lang="ja-JP" altLang="en-US" sz="1000" b="1" dirty="0">
                <a:latin typeface="Meiryo UI" panose="020B0604030504040204" pitchFamily="50" charset="-128"/>
                <a:ea typeface="Meiryo UI" panose="020B0604030504040204" pitchFamily="50" charset="-128"/>
              </a:rPr>
              <a:t>組織化・知識化</a:t>
            </a:r>
            <a:endParaRPr lang="en-US" altLang="ja-JP" sz="1000" b="1" dirty="0">
              <a:latin typeface="Meiryo UI" panose="020B0604030504040204" pitchFamily="50" charset="-128"/>
              <a:ea typeface="Meiryo UI" panose="020B0604030504040204" pitchFamily="50" charset="-128"/>
            </a:endParaRPr>
          </a:p>
        </p:txBody>
      </p:sp>
      <p:sp>
        <p:nvSpPr>
          <p:cNvPr id="95" name="AutoShape 8"/>
          <p:cNvSpPr>
            <a:spLocks noChangeArrowheads="1"/>
          </p:cNvSpPr>
          <p:nvPr/>
        </p:nvSpPr>
        <p:spPr bwMode="auto">
          <a:xfrm>
            <a:off x="7464152" y="5482336"/>
            <a:ext cx="948686" cy="322929"/>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300" b="1" dirty="0">
                <a:latin typeface="Meiryo UI" panose="020B0604030504040204" pitchFamily="50" charset="-128"/>
                <a:ea typeface="Meiryo UI" panose="020B0604030504040204" pitchFamily="50" charset="-128"/>
              </a:rPr>
              <a:t>長期保存</a:t>
            </a:r>
            <a:endParaRPr lang="en-US" altLang="ja-JP" sz="1300" b="1" dirty="0">
              <a:latin typeface="Meiryo UI" panose="020B0604030504040204" pitchFamily="50" charset="-128"/>
              <a:ea typeface="Meiryo UI" panose="020B0604030504040204" pitchFamily="50" charset="-128"/>
            </a:endParaRPr>
          </a:p>
        </p:txBody>
      </p:sp>
      <p:sp>
        <p:nvSpPr>
          <p:cNvPr id="96" name="角丸四角形 95"/>
          <p:cNvSpPr/>
          <p:nvPr/>
        </p:nvSpPr>
        <p:spPr>
          <a:xfrm>
            <a:off x="9495420" y="1340768"/>
            <a:ext cx="1065076" cy="57606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solidFill>
                  <a:schemeClr val="tx1"/>
                </a:solidFill>
                <a:latin typeface="Meiryo UI" panose="020B0604030504040204" pitchFamily="50" charset="-128"/>
                <a:ea typeface="Meiryo UI" panose="020B0604030504040204" pitchFamily="50" charset="-128"/>
              </a:rPr>
              <a:t>文化情報デジタル化</a:t>
            </a:r>
          </a:p>
        </p:txBody>
      </p:sp>
      <p:sp>
        <p:nvSpPr>
          <p:cNvPr id="48" name="横巻き 47"/>
          <p:cNvSpPr/>
          <p:nvPr/>
        </p:nvSpPr>
        <p:spPr>
          <a:xfrm>
            <a:off x="10989093" y="427304"/>
            <a:ext cx="952143"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Meiryo UI" panose="020B0604030504040204" pitchFamily="50" charset="-128"/>
                <a:ea typeface="Meiryo UI" panose="020B0604030504040204" pitchFamily="50" charset="-128"/>
              </a:rPr>
              <a:t>2014</a:t>
            </a:r>
            <a:r>
              <a:rPr lang="ja-JP" altLang="en-US" sz="1100" b="1" dirty="0">
                <a:solidFill>
                  <a:srgbClr val="FF0000"/>
                </a:solidFill>
                <a:latin typeface="Meiryo UI" panose="020B0604030504040204" pitchFamily="50" charset="-128"/>
                <a:ea typeface="Meiryo UI" panose="020B0604030504040204" pitchFamily="50" charset="-128"/>
              </a:rPr>
              <a:t>年</a:t>
            </a:r>
            <a:endParaRPr lang="en-US" altLang="ja-JP" sz="1100" b="1" dirty="0">
              <a:solidFill>
                <a:srgbClr val="FF0000"/>
              </a:solidFill>
              <a:latin typeface="Meiryo UI" panose="020B0604030504040204" pitchFamily="50" charset="-128"/>
              <a:ea typeface="Meiryo UI" panose="020B0604030504040204" pitchFamily="50" charset="-128"/>
            </a:endParaRPr>
          </a:p>
        </p:txBody>
      </p:sp>
      <p:sp>
        <p:nvSpPr>
          <p:cNvPr id="58" name="スライド番号プレースホルダー 2"/>
          <p:cNvSpPr txBox="1">
            <a:spLocks/>
          </p:cNvSpPr>
          <p:nvPr/>
        </p:nvSpPr>
        <p:spPr>
          <a:xfrm>
            <a:off x="8570912" y="652026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2AED99-7FB4-404E-8A97-64753DCE42EC}" type="slidenum">
              <a:rPr lang="en-US" sz="2500">
                <a:solidFill>
                  <a:schemeClr val="tx1"/>
                </a:solidFill>
                <a:latin typeface="Meiryo UI" panose="020B0604030504040204" pitchFamily="50" charset="-128"/>
                <a:ea typeface="Meiryo UI" panose="020B0604030504040204" pitchFamily="50" charset="-128"/>
              </a:rPr>
              <a:pPr/>
              <a:t>107</a:t>
            </a:fld>
            <a:endParaRPr lang="en-US" sz="2500" dirty="0">
              <a:solidFill>
                <a:schemeClr val="tx1"/>
              </a:solidFill>
              <a:latin typeface="Meiryo UI" panose="020B0604030504040204" pitchFamily="50" charset="-128"/>
              <a:ea typeface="Meiryo UI" panose="020B0604030504040204" pitchFamily="50" charset="-128"/>
            </a:endParaRPr>
          </a:p>
        </p:txBody>
      </p:sp>
      <p:sp>
        <p:nvSpPr>
          <p:cNvPr id="49" name="円/楕円 48"/>
          <p:cNvSpPr/>
          <p:nvPr/>
        </p:nvSpPr>
        <p:spPr>
          <a:xfrm>
            <a:off x="94593" y="61915"/>
            <a:ext cx="622859" cy="571132"/>
          </a:xfrm>
          <a:prstGeom prst="ellipse">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4701992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AutoShape 8"/>
          <p:cNvSpPr>
            <a:spLocks noChangeArrowheads="1"/>
          </p:cNvSpPr>
          <p:nvPr/>
        </p:nvSpPr>
        <p:spPr bwMode="auto">
          <a:xfrm>
            <a:off x="1773221" y="729827"/>
            <a:ext cx="8819225" cy="642193"/>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tIns="0" anchor="t" anchorCtr="0">
            <a:noAutofit/>
          </a:bodyPr>
          <a:lstStyle/>
          <a:p>
            <a:pPr marL="342900" indent="-342900">
              <a:lnSpc>
                <a:spcPts val="2000"/>
              </a:lnSpc>
              <a:defRPr/>
            </a:pPr>
            <a:r>
              <a:rPr lang="ja-JP" altLang="en-US" sz="1400" b="1" dirty="0">
                <a:solidFill>
                  <a:srgbClr val="FF0000"/>
                </a:solidFill>
                <a:latin typeface="Meiryo UI" panose="020B0604030504040204" pitchFamily="50" charset="-128"/>
                <a:ea typeface="Meiryo UI" panose="020B0604030504040204" pitchFamily="50" charset="-128"/>
              </a:rPr>
              <a:t>利用目的</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72" name="AutoShape 8"/>
          <p:cNvSpPr>
            <a:spLocks noChangeArrowheads="1"/>
          </p:cNvSpPr>
          <p:nvPr/>
        </p:nvSpPr>
        <p:spPr bwMode="auto">
          <a:xfrm>
            <a:off x="1678575" y="3339186"/>
            <a:ext cx="8881760" cy="3412478"/>
          </a:xfrm>
          <a:prstGeom prst="roundRect">
            <a:avLst>
              <a:gd name="adj" fmla="val 8169"/>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marL="342900" indent="-342900">
              <a:defRPr/>
            </a:pPr>
            <a:r>
              <a:rPr lang="ja-JP" altLang="en-US" sz="1600" b="1" dirty="0">
                <a:solidFill>
                  <a:srgbClr val="FF0000"/>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 恒久的保存基盤</a:t>
            </a:r>
            <a:r>
              <a:rPr lang="ja-JP" altLang="en-US" sz="1200" b="1" dirty="0">
                <a:solidFill>
                  <a:schemeClr val="tx1"/>
                </a:solidFill>
                <a:latin typeface="Meiryo UI" panose="020B0604030504040204" pitchFamily="50" charset="-128"/>
                <a:ea typeface="Meiryo UI" panose="020B0604030504040204" pitchFamily="50" charset="-128"/>
              </a:rPr>
              <a:t>（目的・分野を問わず）</a:t>
            </a:r>
            <a:endParaRPr lang="en-US" altLang="ja-JP" sz="500" b="1" dirty="0">
              <a:latin typeface="Meiryo UI" panose="020B0604030504040204" pitchFamily="50" charset="-128"/>
              <a:ea typeface="Meiryo UI" panose="020B0604030504040204" pitchFamily="50" charset="-128"/>
            </a:endParaRPr>
          </a:p>
        </p:txBody>
      </p:sp>
      <p:sp>
        <p:nvSpPr>
          <p:cNvPr id="5" name="円/楕円 4"/>
          <p:cNvSpPr/>
          <p:nvPr/>
        </p:nvSpPr>
        <p:spPr>
          <a:xfrm>
            <a:off x="7724560" y="3527382"/>
            <a:ext cx="2779743" cy="298912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83" name="AutoShape 8"/>
          <p:cNvSpPr>
            <a:spLocks noChangeArrowheads="1"/>
          </p:cNvSpPr>
          <p:nvPr/>
        </p:nvSpPr>
        <p:spPr bwMode="auto">
          <a:xfrm>
            <a:off x="1695390" y="6155245"/>
            <a:ext cx="8747104" cy="494959"/>
          </a:xfrm>
          <a:prstGeom prst="roundRect">
            <a:avLst>
              <a:gd name="adj" fmla="val 25048"/>
            </a:avLst>
          </a:prstGeom>
          <a:noFill/>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r>
              <a:rPr lang="ja-JP" altLang="en-US" sz="1400" b="1" dirty="0">
                <a:latin typeface="Meiryo UI" panose="020B0604030504040204" pitchFamily="50" charset="-128"/>
                <a:ea typeface="Meiryo UI" panose="020B0604030504040204" pitchFamily="50" charset="-128"/>
              </a:rPr>
              <a:t>コンテンツ</a:t>
            </a:r>
            <a:endParaRPr lang="en-US" altLang="ja-JP" sz="1400" b="1" dirty="0">
              <a:latin typeface="Meiryo UI" panose="020B0604030504040204" pitchFamily="50" charset="-128"/>
              <a:ea typeface="Meiryo UI" panose="020B0604030504040204" pitchFamily="50" charset="-128"/>
            </a:endParaRPr>
          </a:p>
          <a:p>
            <a:r>
              <a:rPr lang="ja-JP" altLang="en-US" sz="1400" b="1" dirty="0">
                <a:latin typeface="Meiryo UI" panose="020B0604030504040204" pitchFamily="50" charset="-128"/>
                <a:ea typeface="Meiryo UI" panose="020B0604030504040204" pitchFamily="50" charset="-128"/>
              </a:rPr>
              <a:t>保有機関</a:t>
            </a:r>
            <a:endParaRPr lang="en-US" altLang="ja-JP" sz="1400" b="1" dirty="0">
              <a:latin typeface="Meiryo UI" panose="020B0604030504040204" pitchFamily="50" charset="-128"/>
              <a:ea typeface="Meiryo UI" panose="020B0604030504040204" pitchFamily="50" charset="-128"/>
            </a:endParaRPr>
          </a:p>
        </p:txBody>
      </p:sp>
      <p:sp>
        <p:nvSpPr>
          <p:cNvPr id="4" name="タイトル 3"/>
          <p:cNvSpPr>
            <a:spLocks noGrp="1"/>
          </p:cNvSpPr>
          <p:nvPr>
            <p:ph type="title"/>
          </p:nvPr>
        </p:nvSpPr>
        <p:spPr>
          <a:xfrm>
            <a:off x="0" y="317"/>
            <a:ext cx="12192000" cy="739468"/>
          </a:xfrm>
        </p:spPr>
        <p:txBody>
          <a:bodyPr>
            <a:noAutofit/>
          </a:bodyPr>
          <a:lstStyle/>
          <a:p>
            <a:r>
              <a:rPr lang="ja-JP" altLang="en-US" sz="4000" dirty="0"/>
              <a:t>☆文化財を含めたナショナルアーカイブの機能イメージ　</a:t>
            </a:r>
          </a:p>
        </p:txBody>
      </p:sp>
      <p:sp>
        <p:nvSpPr>
          <p:cNvPr id="3" name="スライド番号プレースホルダー 2"/>
          <p:cNvSpPr>
            <a:spLocks noGrp="1"/>
          </p:cNvSpPr>
          <p:nvPr>
            <p:ph type="sldNum" sz="quarter" idx="12"/>
          </p:nvPr>
        </p:nvSpPr>
        <p:spPr/>
        <p:txBody>
          <a:bodyPr/>
          <a:lstStyle/>
          <a:p>
            <a:fld id="{042AED99-7FB4-404E-8A97-64753DCE42EC}" type="slidenum">
              <a:rPr kumimoji="0" lang="en-US" sz="2400"/>
              <a:pPr/>
              <a:t>108</a:t>
            </a:fld>
            <a:endParaRPr kumimoji="0" lang="en-US" sz="2400" dirty="0"/>
          </a:p>
        </p:txBody>
      </p:sp>
      <p:sp>
        <p:nvSpPr>
          <p:cNvPr id="8" name="AutoShape 8"/>
          <p:cNvSpPr>
            <a:spLocks noChangeArrowheads="1"/>
          </p:cNvSpPr>
          <p:nvPr/>
        </p:nvSpPr>
        <p:spPr bwMode="auto">
          <a:xfrm>
            <a:off x="1695391" y="1439255"/>
            <a:ext cx="8819225" cy="805243"/>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marL="342900" indent="-342900">
              <a:lnSpc>
                <a:spcPts val="2000"/>
              </a:lnSpc>
              <a:defRPr/>
            </a:pPr>
            <a:r>
              <a:rPr lang="ja-JP" altLang="en-US" b="1" dirty="0">
                <a:solidFill>
                  <a:srgbClr val="FF0000"/>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情報発信基盤</a:t>
            </a:r>
            <a:r>
              <a:rPr lang="ja-JP" altLang="en-US" sz="1200" b="1" dirty="0">
                <a:solidFill>
                  <a:schemeClr val="tx1"/>
                </a:solidFill>
                <a:latin typeface="Meiryo UI" panose="020B0604030504040204" pitchFamily="50" charset="-128"/>
                <a:ea typeface="Meiryo UI" panose="020B0604030504040204" pitchFamily="50" charset="-128"/>
              </a:rPr>
              <a:t>（目的毎）</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20" name="フローチャート : 磁気ディスク 53"/>
          <p:cNvSpPr/>
          <p:nvPr/>
        </p:nvSpPr>
        <p:spPr>
          <a:xfrm>
            <a:off x="7980308" y="5457475"/>
            <a:ext cx="1351212" cy="657818"/>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lnSpc>
                <a:spcPts val="1700"/>
              </a:lnSpc>
            </a:pPr>
            <a:r>
              <a:rPr lang="ja-JP" altLang="en-US" sz="1100" b="1" dirty="0">
                <a:latin typeface="Meiryo UI" panose="020B0604030504040204" pitchFamily="50" charset="-128"/>
                <a:ea typeface="Meiryo UI" panose="020B0604030504040204" pitchFamily="50" charset="-128"/>
              </a:rPr>
              <a:t>保存用コンテンツ</a:t>
            </a:r>
            <a:endParaRPr lang="en-US" altLang="ja-JP" sz="1100" b="1" dirty="0">
              <a:latin typeface="Meiryo UI" panose="020B0604030504040204" pitchFamily="50" charset="-128"/>
              <a:ea typeface="Meiryo UI" panose="020B0604030504040204" pitchFamily="50" charset="-128"/>
            </a:endParaRPr>
          </a:p>
          <a:p>
            <a:pPr algn="ctr">
              <a:lnSpc>
                <a:spcPts val="1700"/>
              </a:lnSpc>
            </a:pPr>
            <a:r>
              <a:rPr lang="ja-JP" altLang="en-US" sz="1100" b="1" dirty="0">
                <a:latin typeface="Meiryo UI" panose="020B0604030504040204" pitchFamily="50" charset="-128"/>
                <a:ea typeface="Meiryo UI" panose="020B0604030504040204" pitchFamily="50" charset="-128"/>
              </a:rPr>
              <a:t>永久保存庫</a:t>
            </a:r>
            <a:endParaRPr lang="en-US" altLang="ja-JP" sz="1100" b="1" dirty="0">
              <a:latin typeface="Meiryo UI" panose="020B0604030504040204" pitchFamily="50" charset="-128"/>
              <a:ea typeface="Meiryo UI" panose="020B0604030504040204" pitchFamily="50" charset="-128"/>
            </a:endParaRPr>
          </a:p>
        </p:txBody>
      </p:sp>
      <p:sp>
        <p:nvSpPr>
          <p:cNvPr id="24" name="AutoShape 8"/>
          <p:cNvSpPr>
            <a:spLocks noChangeArrowheads="1"/>
          </p:cNvSpPr>
          <p:nvPr/>
        </p:nvSpPr>
        <p:spPr bwMode="auto">
          <a:xfrm>
            <a:off x="2205191" y="3796479"/>
            <a:ext cx="7112813" cy="305094"/>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gn="ctr">
              <a:lnSpc>
                <a:spcPts val="1600"/>
              </a:lnSpc>
            </a:pPr>
            <a:r>
              <a:rPr lang="ja-JP" altLang="en-US" sz="1400" b="1" dirty="0">
                <a:latin typeface="Meiryo UI" panose="020B0604030504040204" pitchFamily="50" charset="-128"/>
                <a:ea typeface="Meiryo UI" panose="020B0604030504040204" pitchFamily="50" charset="-128"/>
              </a:rPr>
              <a:t>コンテンツ検索・提供機能</a:t>
            </a:r>
            <a:r>
              <a:rPr lang="ja-JP" altLang="en-US" sz="1200" b="1" dirty="0">
                <a:latin typeface="Meiryo UI" panose="020B0604030504040204" pitchFamily="50" charset="-128"/>
                <a:ea typeface="Meiryo UI" panose="020B0604030504040204" pitchFamily="50" charset="-128"/>
              </a:rPr>
              <a:t>（拠点・分野・形態を問わないプラットフォーム）（</a:t>
            </a:r>
            <a:r>
              <a:rPr lang="en-US" altLang="ja-JP" sz="1200" b="1" dirty="0" err="1">
                <a:latin typeface="Meiryo UI" panose="020B0604030504040204" pitchFamily="50" charset="-128"/>
                <a:ea typeface="Meiryo UI" panose="020B0604030504040204" pitchFamily="50" charset="-128"/>
              </a:rPr>
              <a:t>NDLSearch</a:t>
            </a:r>
            <a:r>
              <a:rPr lang="ja-JP" altLang="en-US" sz="1200" b="1" dirty="0">
                <a:latin typeface="Meiryo UI" panose="020B0604030504040204" pitchFamily="50" charset="-128"/>
                <a:ea typeface="Meiryo UI" panose="020B0604030504040204" pitchFamily="50" charset="-128"/>
              </a:rPr>
              <a:t>　</a:t>
            </a:r>
            <a:r>
              <a:rPr lang="en-US" altLang="ja-JP" sz="1200" b="1" dirty="0">
                <a:latin typeface="Meiryo UI" panose="020B0604030504040204" pitchFamily="50" charset="-128"/>
                <a:ea typeface="Meiryo UI" panose="020B0604030504040204" pitchFamily="50" charset="-128"/>
              </a:rPr>
              <a:t>API</a:t>
            </a:r>
            <a:r>
              <a:rPr lang="ja-JP" altLang="en-US" sz="1200" b="1" dirty="0">
                <a:latin typeface="Meiryo UI" panose="020B0604030504040204" pitchFamily="50" charset="-128"/>
                <a:ea typeface="Meiryo UI" panose="020B0604030504040204" pitchFamily="50" charset="-128"/>
              </a:rPr>
              <a:t>）</a:t>
            </a:r>
            <a:endParaRPr lang="en-US" altLang="ja-JP" sz="1100" b="1" dirty="0">
              <a:latin typeface="Meiryo UI" panose="020B0604030504040204" pitchFamily="50" charset="-128"/>
              <a:ea typeface="Meiryo UI" panose="020B0604030504040204" pitchFamily="50" charset="-128"/>
            </a:endParaRPr>
          </a:p>
        </p:txBody>
      </p:sp>
      <p:sp>
        <p:nvSpPr>
          <p:cNvPr id="26" name="AutoShape 8"/>
          <p:cNvSpPr>
            <a:spLocks noChangeArrowheads="1"/>
          </p:cNvSpPr>
          <p:nvPr/>
        </p:nvSpPr>
        <p:spPr bwMode="auto">
          <a:xfrm>
            <a:off x="8976321" y="1438170"/>
            <a:ext cx="1577209" cy="669163"/>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文献・ウェブ情報</a:t>
            </a:r>
            <a:endParaRPr lang="en-US" altLang="ja-JP" sz="12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発信</a:t>
            </a:r>
            <a:endParaRPr lang="en-US" altLang="ja-JP" sz="1200" b="1" dirty="0">
              <a:latin typeface="Meiryo UI" panose="020B0604030504040204" pitchFamily="50" charset="-128"/>
              <a:ea typeface="Meiryo UI" panose="020B0604030504040204" pitchFamily="50" charset="-128"/>
            </a:endParaRPr>
          </a:p>
          <a:p>
            <a:pPr algn="ctr"/>
            <a:r>
              <a:rPr lang="ja-JP" altLang="en-US" sz="1100" b="1" dirty="0">
                <a:latin typeface="Meiryo UI" panose="020B0604030504040204" pitchFamily="50" charset="-128"/>
                <a:ea typeface="Meiryo UI" panose="020B0604030504040204" pitchFamily="50" charset="-128"/>
              </a:rPr>
              <a:t>（リサーチナビ等）</a:t>
            </a:r>
            <a:endParaRPr lang="en-US" altLang="ja-JP" sz="1100" dirty="0">
              <a:latin typeface="Meiryo UI" panose="020B0604030504040204" pitchFamily="50" charset="-128"/>
              <a:ea typeface="Meiryo UI" panose="020B0604030504040204" pitchFamily="50" charset="-128"/>
            </a:endParaRPr>
          </a:p>
        </p:txBody>
      </p:sp>
      <p:sp>
        <p:nvSpPr>
          <p:cNvPr id="27" name="AutoShape 8"/>
          <p:cNvSpPr>
            <a:spLocks noChangeArrowheads="1"/>
          </p:cNvSpPr>
          <p:nvPr/>
        </p:nvSpPr>
        <p:spPr bwMode="auto">
          <a:xfrm>
            <a:off x="3471097" y="1780686"/>
            <a:ext cx="1700077" cy="492726"/>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square" anchor="t" anchorCtr="0">
            <a:noAutofit/>
          </a:bodyPr>
          <a:lstStyle/>
          <a:p>
            <a:pPr indent="-342900" algn="ctr">
              <a:defRPr/>
            </a:pPr>
            <a:r>
              <a:rPr lang="ja-JP" altLang="en-US" sz="1200" dirty="0">
                <a:latin typeface="Meiryo UI" panose="020B0604030504040204" pitchFamily="50" charset="-128"/>
                <a:ea typeface="Meiryo UI" panose="020B0604030504040204" pitchFamily="50" charset="-128"/>
              </a:rPr>
              <a:t>文化財・メディア芸術</a:t>
            </a:r>
            <a:endParaRPr lang="en-US" altLang="ja-JP" sz="1200" dirty="0">
              <a:latin typeface="Meiryo UI" panose="020B0604030504040204" pitchFamily="50" charset="-128"/>
              <a:ea typeface="Meiryo UI" panose="020B0604030504040204" pitchFamily="50" charset="-128"/>
            </a:endParaRPr>
          </a:p>
          <a:p>
            <a:pPr indent="-342900" algn="ctr">
              <a:defRPr/>
            </a:pPr>
            <a:r>
              <a:rPr lang="ja-JP" altLang="en-US" sz="1200" dirty="0">
                <a:latin typeface="Meiryo UI" panose="020B0604030504040204" pitchFamily="50" charset="-128"/>
                <a:ea typeface="Meiryo UI" panose="020B0604030504040204" pitchFamily="50" charset="-128"/>
              </a:rPr>
              <a:t>発信基盤</a:t>
            </a:r>
            <a:endParaRPr lang="en-US" altLang="ja-JP" sz="1200" dirty="0">
              <a:latin typeface="Meiryo UI" panose="020B0604030504040204" pitchFamily="50" charset="-128"/>
              <a:ea typeface="Meiryo UI" panose="020B0604030504040204" pitchFamily="50" charset="-128"/>
            </a:endParaRPr>
          </a:p>
        </p:txBody>
      </p:sp>
      <p:sp>
        <p:nvSpPr>
          <p:cNvPr id="28" name="AutoShape 8"/>
          <p:cNvSpPr>
            <a:spLocks noChangeArrowheads="1"/>
          </p:cNvSpPr>
          <p:nvPr/>
        </p:nvSpPr>
        <p:spPr bwMode="auto">
          <a:xfrm>
            <a:off x="5375921" y="1747053"/>
            <a:ext cx="1299929" cy="484902"/>
          </a:xfrm>
          <a:prstGeom prst="roundRect">
            <a:avLst>
              <a:gd name="adj" fmla="val 25048"/>
            </a:avLst>
          </a:prstGeom>
          <a:ln>
            <a:headEnd/>
            <a:tailEnd/>
          </a:ln>
        </p:spPr>
        <p:style>
          <a:lnRef idx="1">
            <a:schemeClr val="accent6"/>
          </a:lnRef>
          <a:fillRef idx="2">
            <a:schemeClr val="accent6"/>
          </a:fillRef>
          <a:effectRef idx="1">
            <a:schemeClr val="accent6"/>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災害情報発信基盤（ひなぎく）</a:t>
            </a:r>
            <a:endParaRPr lang="en-US" altLang="ja-JP" sz="1200" b="1" dirty="0">
              <a:latin typeface="Meiryo UI" panose="020B0604030504040204" pitchFamily="50" charset="-128"/>
              <a:ea typeface="Meiryo UI" panose="020B0604030504040204" pitchFamily="50" charset="-128"/>
            </a:endParaRPr>
          </a:p>
        </p:txBody>
      </p:sp>
      <p:sp>
        <p:nvSpPr>
          <p:cNvPr id="43" name="AutoShape 8"/>
          <p:cNvSpPr>
            <a:spLocks noChangeArrowheads="1"/>
          </p:cNvSpPr>
          <p:nvPr/>
        </p:nvSpPr>
        <p:spPr bwMode="auto">
          <a:xfrm>
            <a:off x="9438896" y="4928829"/>
            <a:ext cx="969892" cy="507588"/>
          </a:xfrm>
          <a:prstGeom prst="roundRect">
            <a:avLst>
              <a:gd name="adj" fmla="val 25048"/>
            </a:avLst>
          </a:prstGeom>
          <a:ln>
            <a:headEnd/>
            <a:tailEnd/>
          </a:ln>
        </p:spPr>
        <p:style>
          <a:lnRef idx="1">
            <a:schemeClr val="accent5"/>
          </a:lnRef>
          <a:fillRef idx="3">
            <a:schemeClr val="accent5"/>
          </a:fillRef>
          <a:effectRef idx="2">
            <a:schemeClr val="accent5"/>
          </a:effectRef>
          <a:fontRef idx="minor">
            <a:schemeClr val="lt1"/>
          </a:fontRef>
        </p:style>
        <p:txBody>
          <a:bodyPr wrap="square" anchor="t" anchorCtr="0">
            <a:noAutofit/>
          </a:bodyPr>
          <a:lstStyle/>
          <a:p>
            <a:pPr algn="ctr">
              <a:lnSpc>
                <a:spcPts val="1600"/>
              </a:lnSpc>
            </a:pPr>
            <a:r>
              <a:rPr lang="ja-JP" altLang="en-US" sz="1100" b="1" dirty="0">
                <a:latin typeface="Meiryo UI" panose="020B0604030504040204" pitchFamily="50" charset="-128"/>
                <a:ea typeface="Meiryo UI" panose="020B0604030504040204" pitchFamily="50" charset="-128"/>
              </a:rPr>
              <a:t>蔵書の</a:t>
            </a:r>
            <a:endParaRPr lang="en-US" altLang="ja-JP" sz="1100" b="1" dirty="0">
              <a:latin typeface="Meiryo UI" panose="020B0604030504040204" pitchFamily="50" charset="-128"/>
              <a:ea typeface="Meiryo UI" panose="020B0604030504040204" pitchFamily="50" charset="-128"/>
            </a:endParaRPr>
          </a:p>
          <a:p>
            <a:pPr algn="ctr">
              <a:lnSpc>
                <a:spcPts val="1600"/>
              </a:lnSpc>
            </a:pPr>
            <a:r>
              <a:rPr lang="ja-JP" altLang="en-US" sz="1100" b="1" dirty="0">
                <a:latin typeface="Meiryo UI" panose="020B0604030504040204" pitchFamily="50" charset="-128"/>
                <a:ea typeface="Meiryo UI" panose="020B0604030504040204" pitchFamily="50" charset="-128"/>
              </a:rPr>
              <a:t>デジタル化</a:t>
            </a:r>
            <a:endParaRPr lang="en-US" altLang="ja-JP" sz="1100" b="1" dirty="0">
              <a:latin typeface="Meiryo UI" panose="020B0604030504040204" pitchFamily="50" charset="-128"/>
              <a:ea typeface="Meiryo UI" panose="020B0604030504040204" pitchFamily="50" charset="-128"/>
            </a:endParaRPr>
          </a:p>
        </p:txBody>
      </p:sp>
      <p:sp>
        <p:nvSpPr>
          <p:cNvPr id="44" name="AutoShape 8"/>
          <p:cNvSpPr>
            <a:spLocks noChangeArrowheads="1"/>
          </p:cNvSpPr>
          <p:nvPr/>
        </p:nvSpPr>
        <p:spPr bwMode="auto">
          <a:xfrm>
            <a:off x="7826905" y="4592676"/>
            <a:ext cx="1017808" cy="363248"/>
          </a:xfrm>
          <a:prstGeom prst="roundRect">
            <a:avLst>
              <a:gd name="adj" fmla="val 25048"/>
            </a:avLst>
          </a:prstGeom>
          <a:ln>
            <a:headEnd/>
            <a:tailEnd/>
          </a:ln>
        </p:spPr>
        <p:style>
          <a:lnRef idx="1">
            <a:schemeClr val="accent4"/>
          </a:lnRef>
          <a:fillRef idx="3">
            <a:schemeClr val="accent4"/>
          </a:fillRef>
          <a:effectRef idx="2">
            <a:schemeClr val="accent4"/>
          </a:effectRef>
          <a:fontRef idx="minor">
            <a:schemeClr val="lt1"/>
          </a:fontRef>
        </p:style>
        <p:txBody>
          <a:bodyPr wrap="square" anchor="t" anchorCtr="0">
            <a:noAutofit/>
          </a:bodyPr>
          <a:lstStyle/>
          <a:p>
            <a:pPr algn="ctr">
              <a:lnSpc>
                <a:spcPts val="1600"/>
              </a:lnSpc>
            </a:pPr>
            <a:r>
              <a:rPr lang="ja-JP" altLang="en-US" sz="1200" b="1" dirty="0">
                <a:latin typeface="Meiryo UI" panose="020B0604030504040204" pitchFamily="50" charset="-128"/>
                <a:ea typeface="Meiryo UI" panose="020B0604030504040204" pitchFamily="50" charset="-128"/>
              </a:rPr>
              <a:t>収集機能</a:t>
            </a:r>
            <a:endParaRPr lang="en-US" altLang="ja-JP" sz="1200" b="1" dirty="0">
              <a:latin typeface="Meiryo UI" panose="020B0604030504040204" pitchFamily="50" charset="-128"/>
              <a:ea typeface="Meiryo UI" panose="020B0604030504040204" pitchFamily="50" charset="-128"/>
            </a:endParaRPr>
          </a:p>
        </p:txBody>
      </p:sp>
      <p:sp>
        <p:nvSpPr>
          <p:cNvPr id="45" name="AutoShape 8"/>
          <p:cNvSpPr>
            <a:spLocks noChangeArrowheads="1"/>
          </p:cNvSpPr>
          <p:nvPr/>
        </p:nvSpPr>
        <p:spPr bwMode="auto">
          <a:xfrm>
            <a:off x="9086448" y="4490660"/>
            <a:ext cx="1250419" cy="369863"/>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gn="ctr">
              <a:lnSpc>
                <a:spcPts val="1600"/>
              </a:lnSpc>
            </a:pPr>
            <a:r>
              <a:rPr lang="ja-JP" altLang="en-US" sz="1200" b="1" dirty="0">
                <a:latin typeface="Meiryo UI" panose="020B0604030504040204" pitchFamily="50" charset="-128"/>
                <a:ea typeface="Meiryo UI" panose="020B0604030504040204" pitchFamily="50" charset="-128"/>
              </a:rPr>
              <a:t>組織化・知識化</a:t>
            </a:r>
            <a:endParaRPr lang="en-US" altLang="ja-JP" sz="1200" b="1" dirty="0">
              <a:latin typeface="Meiryo UI" panose="020B0604030504040204" pitchFamily="50" charset="-128"/>
              <a:ea typeface="Meiryo UI" panose="020B0604030504040204" pitchFamily="50" charset="-128"/>
            </a:endParaRPr>
          </a:p>
        </p:txBody>
      </p:sp>
      <p:sp>
        <p:nvSpPr>
          <p:cNvPr id="53" name="AutoShape 8"/>
          <p:cNvSpPr>
            <a:spLocks noChangeArrowheads="1"/>
          </p:cNvSpPr>
          <p:nvPr/>
        </p:nvSpPr>
        <p:spPr bwMode="auto">
          <a:xfrm>
            <a:off x="9162994" y="885866"/>
            <a:ext cx="1351622" cy="36101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国際文化交流</a:t>
            </a:r>
            <a:endParaRPr lang="en-US" altLang="ja-JP" sz="1200" dirty="0">
              <a:latin typeface="Meiryo UI" panose="020B0604030504040204" pitchFamily="50" charset="-128"/>
              <a:ea typeface="Meiryo UI" panose="020B0604030504040204" pitchFamily="50" charset="-128"/>
            </a:endParaRPr>
          </a:p>
        </p:txBody>
      </p:sp>
      <p:sp>
        <p:nvSpPr>
          <p:cNvPr id="40" name="AutoShape 8"/>
          <p:cNvSpPr>
            <a:spLocks noChangeArrowheads="1"/>
          </p:cNvSpPr>
          <p:nvPr/>
        </p:nvSpPr>
        <p:spPr bwMode="auto">
          <a:xfrm>
            <a:off x="1712712" y="2347026"/>
            <a:ext cx="8858619" cy="801318"/>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nSpc>
                <a:spcPts val="1600"/>
              </a:lnSpc>
            </a:pPr>
            <a:r>
              <a:rPr lang="ja-JP" altLang="en-US" sz="1600" b="1" dirty="0">
                <a:solidFill>
                  <a:srgbClr val="FF0000"/>
                </a:solidFill>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コンテンツ創造基盤</a:t>
            </a:r>
            <a:r>
              <a:rPr lang="ja-JP" altLang="en-US" sz="1200" b="1" dirty="0">
                <a:latin typeface="Meiryo UI" panose="020B0604030504040204" pitchFamily="50" charset="-128"/>
                <a:ea typeface="Meiryo UI" panose="020B0604030504040204" pitchFamily="50" charset="-128"/>
              </a:rPr>
              <a:t>（分野毎）</a:t>
            </a:r>
            <a:endParaRPr lang="en-US" altLang="ja-JP" sz="1600" b="1" dirty="0">
              <a:latin typeface="Meiryo UI" panose="020B0604030504040204" pitchFamily="50" charset="-128"/>
              <a:ea typeface="Meiryo UI" panose="020B0604030504040204" pitchFamily="50" charset="-128"/>
            </a:endParaRPr>
          </a:p>
        </p:txBody>
      </p:sp>
      <p:sp>
        <p:nvSpPr>
          <p:cNvPr id="61" name="AutoShape 8"/>
          <p:cNvSpPr>
            <a:spLocks noChangeArrowheads="1"/>
          </p:cNvSpPr>
          <p:nvPr/>
        </p:nvSpPr>
        <p:spPr bwMode="auto">
          <a:xfrm>
            <a:off x="6895602" y="907746"/>
            <a:ext cx="928591" cy="36101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教育活用</a:t>
            </a:r>
            <a:endParaRPr lang="en-US" altLang="ja-JP" sz="1200" dirty="0">
              <a:latin typeface="Meiryo UI" panose="020B0604030504040204" pitchFamily="50" charset="-128"/>
              <a:ea typeface="Meiryo UI" panose="020B0604030504040204" pitchFamily="50" charset="-128"/>
            </a:endParaRPr>
          </a:p>
        </p:txBody>
      </p:sp>
      <p:sp>
        <p:nvSpPr>
          <p:cNvPr id="62" name="AutoShape 8"/>
          <p:cNvSpPr>
            <a:spLocks noChangeArrowheads="1"/>
          </p:cNvSpPr>
          <p:nvPr/>
        </p:nvSpPr>
        <p:spPr bwMode="auto">
          <a:xfrm>
            <a:off x="7968208" y="873107"/>
            <a:ext cx="1111340" cy="36101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地域活性化</a:t>
            </a:r>
            <a:endParaRPr lang="en-US" altLang="ja-JP" sz="1200" dirty="0">
              <a:latin typeface="Meiryo UI" panose="020B0604030504040204" pitchFamily="50" charset="-128"/>
              <a:ea typeface="Meiryo UI" panose="020B0604030504040204" pitchFamily="50" charset="-128"/>
            </a:endParaRPr>
          </a:p>
        </p:txBody>
      </p:sp>
      <p:sp>
        <p:nvSpPr>
          <p:cNvPr id="63" name="AutoShape 8"/>
          <p:cNvSpPr>
            <a:spLocks noChangeArrowheads="1"/>
          </p:cNvSpPr>
          <p:nvPr/>
        </p:nvSpPr>
        <p:spPr bwMode="auto">
          <a:xfrm>
            <a:off x="4264580" y="878814"/>
            <a:ext cx="1111340" cy="36101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新産業創出</a:t>
            </a:r>
            <a:endParaRPr lang="en-US" altLang="ja-JP" sz="1200" dirty="0">
              <a:latin typeface="Meiryo UI" panose="020B0604030504040204" pitchFamily="50" charset="-128"/>
              <a:ea typeface="Meiryo UI" panose="020B0604030504040204" pitchFamily="50" charset="-128"/>
            </a:endParaRPr>
          </a:p>
        </p:txBody>
      </p:sp>
      <p:sp>
        <p:nvSpPr>
          <p:cNvPr id="65" name="AutoShape 8"/>
          <p:cNvSpPr>
            <a:spLocks noChangeArrowheads="1"/>
          </p:cNvSpPr>
          <p:nvPr/>
        </p:nvSpPr>
        <p:spPr bwMode="auto">
          <a:xfrm>
            <a:off x="5540584" y="886304"/>
            <a:ext cx="1203488" cy="45446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科学技術</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イノベーション</a:t>
            </a:r>
            <a:endParaRPr lang="en-US" altLang="ja-JP" sz="1200" dirty="0">
              <a:latin typeface="Meiryo UI" panose="020B0604030504040204" pitchFamily="50" charset="-128"/>
              <a:ea typeface="Meiryo UI" panose="020B0604030504040204" pitchFamily="50" charset="-128"/>
            </a:endParaRPr>
          </a:p>
        </p:txBody>
      </p:sp>
      <p:sp>
        <p:nvSpPr>
          <p:cNvPr id="70" name="AutoShape 8"/>
          <p:cNvSpPr>
            <a:spLocks noChangeArrowheads="1"/>
          </p:cNvSpPr>
          <p:nvPr/>
        </p:nvSpPr>
        <p:spPr bwMode="auto">
          <a:xfrm>
            <a:off x="6884400" y="1503748"/>
            <a:ext cx="998269" cy="678873"/>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科学技術情報発信基盤</a:t>
            </a:r>
            <a:endParaRPr lang="en-US" altLang="ja-JP" sz="1200" dirty="0">
              <a:latin typeface="Meiryo UI" panose="020B0604030504040204" pitchFamily="50" charset="-128"/>
              <a:ea typeface="Meiryo UI" panose="020B0604030504040204" pitchFamily="50" charset="-128"/>
            </a:endParaRPr>
          </a:p>
        </p:txBody>
      </p:sp>
      <p:sp>
        <p:nvSpPr>
          <p:cNvPr id="71" name="AutoShape 8"/>
          <p:cNvSpPr>
            <a:spLocks noChangeArrowheads="1"/>
          </p:cNvSpPr>
          <p:nvPr/>
        </p:nvSpPr>
        <p:spPr bwMode="auto">
          <a:xfrm>
            <a:off x="8003434" y="1493442"/>
            <a:ext cx="927593" cy="639278"/>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学術情報</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発信基盤</a:t>
            </a:r>
            <a:endParaRPr lang="en-US" altLang="ja-JP" sz="1200" dirty="0">
              <a:latin typeface="Meiryo UI" panose="020B0604030504040204" pitchFamily="50" charset="-128"/>
              <a:ea typeface="Meiryo UI" panose="020B0604030504040204" pitchFamily="50" charset="-128"/>
            </a:endParaRPr>
          </a:p>
        </p:txBody>
      </p:sp>
      <p:sp>
        <p:nvSpPr>
          <p:cNvPr id="80" name="左矢印 79"/>
          <p:cNvSpPr/>
          <p:nvPr/>
        </p:nvSpPr>
        <p:spPr>
          <a:xfrm rot="5400000">
            <a:off x="5288211" y="895985"/>
            <a:ext cx="515455" cy="1348147"/>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9" name="左カーブ矢印 18"/>
          <p:cNvSpPr/>
          <p:nvPr/>
        </p:nvSpPr>
        <p:spPr>
          <a:xfrm flipH="1">
            <a:off x="1796300" y="1248534"/>
            <a:ext cx="588377" cy="3724808"/>
          </a:xfrm>
          <a:prstGeom prst="curvedLeftArrow">
            <a:avLst>
              <a:gd name="adj1" fmla="val 34492"/>
              <a:gd name="adj2" fmla="val 103930"/>
              <a:gd name="adj3" fmla="val 29639"/>
            </a:avLst>
          </a:prstGeom>
          <a:solidFill>
            <a:schemeClr val="accent1">
              <a:lumMod val="75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a:solidFill>
                <a:schemeClr val="tx1"/>
              </a:solidFill>
              <a:latin typeface="Meiryo UI" panose="020B0604030504040204" pitchFamily="50" charset="-128"/>
              <a:ea typeface="Meiryo UI" panose="020B0604030504040204" pitchFamily="50" charset="-128"/>
            </a:endParaRPr>
          </a:p>
        </p:txBody>
      </p:sp>
      <p:sp>
        <p:nvSpPr>
          <p:cNvPr id="82" name="左矢印 81"/>
          <p:cNvSpPr/>
          <p:nvPr/>
        </p:nvSpPr>
        <p:spPr>
          <a:xfrm rot="5400000">
            <a:off x="5491496" y="2957574"/>
            <a:ext cx="416918" cy="648072"/>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66" name="左矢印 65"/>
          <p:cNvSpPr/>
          <p:nvPr/>
        </p:nvSpPr>
        <p:spPr>
          <a:xfrm rot="5400000">
            <a:off x="5366221" y="1997778"/>
            <a:ext cx="318963" cy="956568"/>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67" name="AutoShape 8"/>
          <p:cNvSpPr>
            <a:spLocks noChangeArrowheads="1"/>
          </p:cNvSpPr>
          <p:nvPr/>
        </p:nvSpPr>
        <p:spPr bwMode="auto">
          <a:xfrm>
            <a:off x="2896428" y="835876"/>
            <a:ext cx="1111340" cy="460043"/>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新たな知識の創造</a:t>
            </a:r>
            <a:endParaRPr lang="en-US" altLang="ja-JP" sz="1200" dirty="0">
              <a:latin typeface="Meiryo UI" panose="020B0604030504040204" pitchFamily="50" charset="-128"/>
              <a:ea typeface="Meiryo UI" panose="020B0604030504040204" pitchFamily="50" charset="-128"/>
            </a:endParaRPr>
          </a:p>
        </p:txBody>
      </p:sp>
      <p:sp>
        <p:nvSpPr>
          <p:cNvPr id="75" name="左矢印 74"/>
          <p:cNvSpPr/>
          <p:nvPr/>
        </p:nvSpPr>
        <p:spPr>
          <a:xfrm rot="16200000">
            <a:off x="7206094" y="2975012"/>
            <a:ext cx="416918" cy="819278"/>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2" name="正方形/長方形 1"/>
          <p:cNvSpPr/>
          <p:nvPr/>
        </p:nvSpPr>
        <p:spPr>
          <a:xfrm>
            <a:off x="6207888" y="3282497"/>
            <a:ext cx="752208" cy="338554"/>
          </a:xfrm>
          <a:prstGeom prst="rect">
            <a:avLst/>
          </a:prstGeom>
        </p:spPr>
        <p:txBody>
          <a:bodyPr wrap="square">
            <a:spAutoFit/>
          </a:bodyPr>
          <a:lstStyle/>
          <a:p>
            <a:r>
              <a:rPr lang="ja-JP" altLang="en-US" sz="1600" dirty="0">
                <a:latin typeface="Meiryo UI" panose="020B0604030504040204" pitchFamily="50" charset="-128"/>
                <a:ea typeface="Meiryo UI" panose="020B0604030504040204" pitchFamily="50" charset="-128"/>
              </a:rPr>
              <a:t>利用</a:t>
            </a:r>
            <a:endParaRPr lang="en-US" altLang="ja-JP" sz="1050" dirty="0">
              <a:latin typeface="Meiryo UI" panose="020B0604030504040204" pitchFamily="50" charset="-128"/>
              <a:ea typeface="Meiryo UI" panose="020B0604030504040204" pitchFamily="50" charset="-128"/>
            </a:endParaRPr>
          </a:p>
        </p:txBody>
      </p:sp>
      <p:sp>
        <p:nvSpPr>
          <p:cNvPr id="105" name="正方形/長方形 104"/>
          <p:cNvSpPr/>
          <p:nvPr/>
        </p:nvSpPr>
        <p:spPr>
          <a:xfrm>
            <a:off x="7733214" y="3277734"/>
            <a:ext cx="595035" cy="338554"/>
          </a:xfrm>
          <a:prstGeom prst="rect">
            <a:avLst/>
          </a:prstGeom>
        </p:spPr>
        <p:txBody>
          <a:bodyPr wrap="none">
            <a:spAutoFit/>
          </a:bodyPr>
          <a:lstStyle/>
          <a:p>
            <a:pPr algn="ctr"/>
            <a:r>
              <a:rPr lang="ja-JP" altLang="en-US" sz="1600" dirty="0">
                <a:latin typeface="Meiryo UI" panose="020B0604030504040204" pitchFamily="50" charset="-128"/>
                <a:ea typeface="Meiryo UI" panose="020B0604030504040204" pitchFamily="50" charset="-128"/>
              </a:rPr>
              <a:t>保存</a:t>
            </a:r>
            <a:endParaRPr lang="en-US" altLang="ja-JP" sz="1600" dirty="0">
              <a:latin typeface="Meiryo UI" panose="020B0604030504040204" pitchFamily="50" charset="-128"/>
              <a:ea typeface="Meiryo UI" panose="020B0604030504040204" pitchFamily="50" charset="-128"/>
            </a:endParaRPr>
          </a:p>
        </p:txBody>
      </p:sp>
      <p:sp>
        <p:nvSpPr>
          <p:cNvPr id="152" name="AutoShape 8"/>
          <p:cNvSpPr>
            <a:spLocks noChangeArrowheads="1"/>
          </p:cNvSpPr>
          <p:nvPr/>
        </p:nvSpPr>
        <p:spPr bwMode="auto">
          <a:xfrm>
            <a:off x="8555522" y="6249631"/>
            <a:ext cx="564814" cy="299530"/>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none" anchor="t">
            <a:normAutofit lnSpcReduction="10000"/>
          </a:bodyPr>
          <a:lstStyle/>
          <a:p>
            <a:pPr marL="342900" indent="-342900" algn="ctr">
              <a:defRPr/>
            </a:pPr>
            <a:r>
              <a:rPr lang="ja-JP" altLang="en-US" sz="1100" dirty="0">
                <a:latin typeface="Meiryo UI" panose="020B0604030504040204" pitchFamily="50" charset="-128"/>
                <a:ea typeface="Meiryo UI" panose="020B0604030504040204" pitchFamily="50" charset="-128"/>
              </a:rPr>
              <a:t>図書館</a:t>
            </a:r>
            <a:endParaRPr lang="en-US" altLang="ja-JP" sz="1100" dirty="0">
              <a:latin typeface="Meiryo UI" panose="020B0604030504040204" pitchFamily="50" charset="-128"/>
              <a:ea typeface="Meiryo UI" panose="020B0604030504040204" pitchFamily="50" charset="-128"/>
            </a:endParaRPr>
          </a:p>
        </p:txBody>
      </p:sp>
      <p:sp>
        <p:nvSpPr>
          <p:cNvPr id="153" name="AutoShape 8"/>
          <p:cNvSpPr>
            <a:spLocks noChangeArrowheads="1"/>
          </p:cNvSpPr>
          <p:nvPr/>
        </p:nvSpPr>
        <p:spPr bwMode="auto">
          <a:xfrm>
            <a:off x="9407294" y="6198348"/>
            <a:ext cx="815017" cy="340788"/>
          </a:xfrm>
          <a:prstGeom prst="roundRect">
            <a:avLst>
              <a:gd name="adj" fmla="val 25048"/>
            </a:avLst>
          </a:prstGeom>
          <a:noFill/>
          <a:ln>
            <a:headEnd/>
            <a:tailEnd/>
          </a:ln>
        </p:spPr>
        <p:style>
          <a:lnRef idx="2">
            <a:schemeClr val="accent2"/>
          </a:lnRef>
          <a:fillRef idx="1">
            <a:schemeClr val="lt1"/>
          </a:fillRef>
          <a:effectRef idx="0">
            <a:schemeClr val="accent2"/>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国等の機関</a:t>
            </a:r>
            <a:endParaRPr lang="en-US" altLang="ja-JP" sz="1100" dirty="0">
              <a:latin typeface="Meiryo UI" panose="020B0604030504040204" pitchFamily="50" charset="-128"/>
              <a:ea typeface="Meiryo UI" panose="020B0604030504040204" pitchFamily="50" charset="-128"/>
            </a:endParaRPr>
          </a:p>
        </p:txBody>
      </p:sp>
      <p:sp>
        <p:nvSpPr>
          <p:cNvPr id="154" name="AutoShape 8"/>
          <p:cNvSpPr>
            <a:spLocks noChangeArrowheads="1"/>
          </p:cNvSpPr>
          <p:nvPr/>
        </p:nvSpPr>
        <p:spPr bwMode="auto">
          <a:xfrm>
            <a:off x="2783632" y="6315281"/>
            <a:ext cx="687464" cy="302359"/>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none" anchor="t">
            <a:normAutofit lnSpcReduction="10000"/>
          </a:bodyPr>
          <a:lstStyle/>
          <a:p>
            <a:pPr marL="342900" indent="-342900" algn="ctr">
              <a:defRPr/>
            </a:pPr>
            <a:r>
              <a:rPr lang="ja-JP" altLang="en-US" sz="1100" dirty="0">
                <a:latin typeface="Meiryo UI" panose="020B0604030504040204" pitchFamily="50" charset="-128"/>
                <a:ea typeface="Meiryo UI" panose="020B0604030504040204" pitchFamily="50" charset="-128"/>
              </a:rPr>
              <a:t>寺社・仏閣</a:t>
            </a:r>
            <a:endParaRPr lang="en-US" altLang="ja-JP" sz="1100" dirty="0">
              <a:latin typeface="Meiryo UI" panose="020B0604030504040204" pitchFamily="50" charset="-128"/>
              <a:ea typeface="Meiryo UI" panose="020B0604030504040204" pitchFamily="50" charset="-128"/>
            </a:endParaRPr>
          </a:p>
        </p:txBody>
      </p:sp>
      <p:sp>
        <p:nvSpPr>
          <p:cNvPr id="155" name="AutoShape 8"/>
          <p:cNvSpPr>
            <a:spLocks noChangeArrowheads="1"/>
          </p:cNvSpPr>
          <p:nvPr/>
        </p:nvSpPr>
        <p:spPr bwMode="auto">
          <a:xfrm>
            <a:off x="5228940" y="6201917"/>
            <a:ext cx="928203" cy="379343"/>
          </a:xfrm>
          <a:prstGeom prst="roundRect">
            <a:avLst>
              <a:gd name="adj" fmla="val 25048"/>
            </a:avLst>
          </a:prstGeom>
          <a:noFill/>
          <a:ln>
            <a:headEnd/>
            <a:tailEnd/>
          </a:ln>
        </p:spPr>
        <p:style>
          <a:lnRef idx="2">
            <a:schemeClr val="accent2"/>
          </a:lnRef>
          <a:fillRef idx="1">
            <a:schemeClr val="lt1"/>
          </a:fillRef>
          <a:effectRef idx="0">
            <a:schemeClr val="accent2"/>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大学・研究機関</a:t>
            </a:r>
            <a:endParaRPr lang="en-US" altLang="ja-JP" sz="1100" dirty="0">
              <a:latin typeface="Meiryo UI" panose="020B0604030504040204" pitchFamily="50" charset="-128"/>
              <a:ea typeface="Meiryo UI" panose="020B0604030504040204" pitchFamily="50" charset="-128"/>
            </a:endParaRPr>
          </a:p>
        </p:txBody>
      </p:sp>
      <p:sp>
        <p:nvSpPr>
          <p:cNvPr id="156" name="AutoShape 8"/>
          <p:cNvSpPr>
            <a:spLocks noChangeArrowheads="1"/>
          </p:cNvSpPr>
          <p:nvPr/>
        </p:nvSpPr>
        <p:spPr bwMode="auto">
          <a:xfrm>
            <a:off x="3793754" y="6169591"/>
            <a:ext cx="1044419" cy="445192"/>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none" anchor="t">
            <a:normAutofit fontScale="92500" lnSpcReduction="10000"/>
          </a:bodyPr>
          <a:lstStyle/>
          <a:p>
            <a:pPr marL="342900" indent="-342900" algn="ctr">
              <a:defRPr/>
            </a:pPr>
            <a:r>
              <a:rPr lang="ja-JP" altLang="en-US" sz="1100" dirty="0">
                <a:latin typeface="Meiryo UI" panose="020B0604030504040204" pitchFamily="50" charset="-128"/>
                <a:ea typeface="Meiryo UI" panose="020B0604030504040204" pitchFamily="50" charset="-128"/>
              </a:rPr>
              <a:t>美術館・博物館</a:t>
            </a:r>
            <a:endParaRPr lang="en-US" altLang="ja-JP" sz="1100" dirty="0">
              <a:latin typeface="Meiryo UI" panose="020B0604030504040204" pitchFamily="50" charset="-128"/>
              <a:ea typeface="Meiryo UI" panose="020B0604030504040204" pitchFamily="50" charset="-128"/>
            </a:endParaRPr>
          </a:p>
          <a:p>
            <a:pPr marL="342900" indent="-342900" algn="ctr">
              <a:defRPr/>
            </a:pPr>
            <a:r>
              <a:rPr lang="ja-JP" altLang="en-US" sz="1100" dirty="0">
                <a:latin typeface="Meiryo UI" panose="020B0604030504040204" pitchFamily="50" charset="-128"/>
                <a:ea typeface="Meiryo UI" panose="020B0604030504040204" pitchFamily="50" charset="-128"/>
              </a:rPr>
              <a:t>・文書館</a:t>
            </a:r>
            <a:endParaRPr lang="en-US" altLang="ja-JP" sz="1100" dirty="0">
              <a:latin typeface="Meiryo UI" panose="020B0604030504040204" pitchFamily="50" charset="-128"/>
              <a:ea typeface="Meiryo UI" panose="020B0604030504040204" pitchFamily="50" charset="-128"/>
            </a:endParaRPr>
          </a:p>
        </p:txBody>
      </p:sp>
      <p:sp>
        <p:nvSpPr>
          <p:cNvPr id="157" name="AutoShape 8"/>
          <p:cNvSpPr>
            <a:spLocks noChangeArrowheads="1"/>
          </p:cNvSpPr>
          <p:nvPr/>
        </p:nvSpPr>
        <p:spPr bwMode="auto">
          <a:xfrm>
            <a:off x="7234198" y="6181128"/>
            <a:ext cx="373970" cy="381352"/>
          </a:xfrm>
          <a:prstGeom prst="roundRect">
            <a:avLst>
              <a:gd name="adj" fmla="val 25048"/>
            </a:avLst>
          </a:prstGeom>
          <a:noFill/>
          <a:ln>
            <a:headEnd/>
            <a:tailEnd/>
          </a:ln>
        </p:spPr>
        <p:style>
          <a:lnRef idx="2">
            <a:schemeClr val="accent2"/>
          </a:lnRef>
          <a:fillRef idx="1">
            <a:schemeClr val="lt1"/>
          </a:fillRef>
          <a:effectRef idx="0">
            <a:schemeClr val="accent2"/>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個人</a:t>
            </a:r>
            <a:endParaRPr lang="en-US" altLang="ja-JP" sz="1100" dirty="0">
              <a:latin typeface="Meiryo UI" panose="020B0604030504040204" pitchFamily="50" charset="-128"/>
              <a:ea typeface="Meiryo UI" panose="020B0604030504040204" pitchFamily="50" charset="-128"/>
            </a:endParaRPr>
          </a:p>
        </p:txBody>
      </p:sp>
      <p:sp>
        <p:nvSpPr>
          <p:cNvPr id="6" name="テキスト ボックス 5"/>
          <p:cNvSpPr txBox="1"/>
          <p:nvPr/>
        </p:nvSpPr>
        <p:spPr>
          <a:xfrm>
            <a:off x="9379129" y="3814532"/>
            <a:ext cx="576064" cy="646331"/>
          </a:xfrm>
          <a:prstGeom prst="rect">
            <a:avLst/>
          </a:prstGeom>
          <a:noFill/>
        </p:spPr>
        <p:txBody>
          <a:bodyPr wrap="square" rtlCol="0">
            <a:spAutoFit/>
          </a:bodyPr>
          <a:lstStyle/>
          <a:p>
            <a:r>
              <a:rPr lang="en-US" altLang="ja-JP" dirty="0">
                <a:latin typeface="Meiryo UI" panose="020B0604030504040204" pitchFamily="50" charset="-128"/>
                <a:ea typeface="Meiryo UI" panose="020B0604030504040204" pitchFamily="50" charset="-128"/>
              </a:rPr>
              <a:t>NDL</a:t>
            </a:r>
            <a:endParaRPr lang="ja-JP" altLang="en-US" dirty="0">
              <a:latin typeface="Meiryo UI" panose="020B0604030504040204" pitchFamily="50" charset="-128"/>
              <a:ea typeface="Meiryo UI" panose="020B0604030504040204" pitchFamily="50" charset="-128"/>
            </a:endParaRPr>
          </a:p>
        </p:txBody>
      </p:sp>
      <p:grpSp>
        <p:nvGrpSpPr>
          <p:cNvPr id="21" name="グループ化 20"/>
          <p:cNvGrpSpPr/>
          <p:nvPr/>
        </p:nvGrpSpPr>
        <p:grpSpPr>
          <a:xfrm>
            <a:off x="3855569" y="5070534"/>
            <a:ext cx="1244782" cy="808062"/>
            <a:chOff x="2289608" y="5112639"/>
            <a:chExt cx="1244782" cy="808062"/>
          </a:xfrm>
        </p:grpSpPr>
        <p:sp>
          <p:nvSpPr>
            <p:cNvPr id="106" name="角丸四角形 105"/>
            <p:cNvSpPr/>
            <p:nvPr/>
          </p:nvSpPr>
          <p:spPr>
            <a:xfrm>
              <a:off x="2289608" y="5112639"/>
              <a:ext cx="1122836" cy="808062"/>
            </a:xfrm>
            <a:prstGeom prst="roundRect">
              <a:avLst/>
            </a:prstGeom>
            <a:solidFill>
              <a:schemeClr val="bg1"/>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07" name="円/楕円 106"/>
            <p:cNvSpPr/>
            <p:nvPr/>
          </p:nvSpPr>
          <p:spPr>
            <a:xfrm>
              <a:off x="2585971" y="5112639"/>
              <a:ext cx="404558" cy="342899"/>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08" name="テキスト ボックス 107"/>
            <p:cNvSpPr txBox="1"/>
            <p:nvPr/>
          </p:nvSpPr>
          <p:spPr>
            <a:xfrm>
              <a:off x="2564471" y="5183027"/>
              <a:ext cx="466794" cy="261610"/>
            </a:xfrm>
            <a:prstGeom prst="rect">
              <a:avLst/>
            </a:prstGeom>
            <a:noFill/>
          </p:spPr>
          <p:txBody>
            <a:bodyPr wrap="none" rtlCol="0">
              <a:spAutoFit/>
            </a:bodyPr>
            <a:lstStyle/>
            <a:p>
              <a:r>
                <a:rPr lang="ja-JP" altLang="en-US" sz="1100" dirty="0">
                  <a:solidFill>
                    <a:schemeClr val="bg1"/>
                  </a:solidFill>
                  <a:latin typeface="Meiryo UI" panose="020B0604030504040204" pitchFamily="50" charset="-128"/>
                  <a:ea typeface="Meiryo UI" panose="020B0604030504040204" pitchFamily="50" charset="-128"/>
                </a:rPr>
                <a:t>拠点</a:t>
              </a:r>
            </a:p>
          </p:txBody>
        </p:sp>
        <p:sp>
          <p:nvSpPr>
            <p:cNvPr id="109" name="円/楕円 108"/>
            <p:cNvSpPr/>
            <p:nvPr/>
          </p:nvSpPr>
          <p:spPr>
            <a:xfrm>
              <a:off x="2339926" y="5604065"/>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10" name="直線矢印コネクタ 109"/>
            <p:cNvCxnSpPr>
              <a:endCxn id="109" idx="7"/>
            </p:cNvCxnSpPr>
            <p:nvPr/>
          </p:nvCxnSpPr>
          <p:spPr>
            <a:xfrm flipH="1">
              <a:off x="2543339" y="5387600"/>
              <a:ext cx="111190" cy="25240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1" name="円/楕円 110"/>
            <p:cNvSpPr/>
            <p:nvPr/>
          </p:nvSpPr>
          <p:spPr>
            <a:xfrm>
              <a:off x="2707905" y="5595906"/>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12" name="直線矢印コネクタ 111"/>
            <p:cNvCxnSpPr>
              <a:stCxn id="108" idx="2"/>
              <a:endCxn id="111" idx="0"/>
            </p:cNvCxnSpPr>
            <p:nvPr/>
          </p:nvCxnSpPr>
          <p:spPr>
            <a:xfrm>
              <a:off x="2797868" y="5444637"/>
              <a:ext cx="29194" cy="151269"/>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3" name="円/楕円 112"/>
            <p:cNvSpPr/>
            <p:nvPr/>
          </p:nvSpPr>
          <p:spPr>
            <a:xfrm>
              <a:off x="3064508" y="5595906"/>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14" name="直線矢印コネクタ 113"/>
            <p:cNvCxnSpPr>
              <a:stCxn id="107" idx="5"/>
              <a:endCxn id="113" idx="0"/>
            </p:cNvCxnSpPr>
            <p:nvPr/>
          </p:nvCxnSpPr>
          <p:spPr>
            <a:xfrm>
              <a:off x="2931283" y="5405322"/>
              <a:ext cx="252382" cy="190584"/>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5" name="テキスト ボックス 114"/>
            <p:cNvSpPr txBox="1"/>
            <p:nvPr/>
          </p:nvSpPr>
          <p:spPr>
            <a:xfrm>
              <a:off x="2913591" y="5183027"/>
              <a:ext cx="620799" cy="261610"/>
            </a:xfrm>
            <a:prstGeom prst="rect">
              <a:avLst/>
            </a:prstGeom>
            <a:noFill/>
          </p:spPr>
          <p:txBody>
            <a:bodyPr wrap="square" rtlCol="0">
              <a:spAutoFit/>
            </a:bodyPr>
            <a:lstStyle/>
            <a:p>
              <a:r>
                <a:rPr lang="ja-JP" altLang="en-US" sz="1100" dirty="0">
                  <a:latin typeface="Meiryo UI" panose="020B0604030504040204" pitchFamily="50" charset="-128"/>
                  <a:ea typeface="Meiryo UI" panose="020B0604030504040204" pitchFamily="50" charset="-128"/>
                </a:rPr>
                <a:t>業種毎</a:t>
              </a:r>
              <a:endParaRPr lang="ja-JP" altLang="en-US" sz="1100" dirty="0">
                <a:solidFill>
                  <a:schemeClr val="bg1"/>
                </a:solidFill>
                <a:latin typeface="Meiryo UI" panose="020B0604030504040204" pitchFamily="50" charset="-128"/>
                <a:ea typeface="Meiryo UI" panose="020B0604030504040204" pitchFamily="50" charset="-128"/>
              </a:endParaRPr>
            </a:p>
          </p:txBody>
        </p:sp>
      </p:grpSp>
      <p:sp>
        <p:nvSpPr>
          <p:cNvPr id="119" name="AutoShape 8"/>
          <p:cNvSpPr>
            <a:spLocks noChangeArrowheads="1"/>
          </p:cNvSpPr>
          <p:nvPr/>
        </p:nvSpPr>
        <p:spPr bwMode="auto">
          <a:xfrm>
            <a:off x="8974768" y="2466708"/>
            <a:ext cx="1510079" cy="602252"/>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gn="ctr"/>
            <a:r>
              <a:rPr lang="ja-JP" altLang="en-US" sz="1100" b="1" dirty="0">
                <a:latin typeface="Meiryo UI" panose="020B0604030504040204" pitchFamily="50" charset="-128"/>
                <a:ea typeface="Meiryo UI" panose="020B0604030504040204" pitchFamily="50" charset="-128"/>
              </a:rPr>
              <a:t>デジタルギャラリ</a:t>
            </a:r>
            <a:endParaRPr lang="en-US" altLang="ja-JP" sz="1100" b="1" dirty="0">
              <a:latin typeface="Meiryo UI" panose="020B0604030504040204" pitchFamily="50" charset="-128"/>
              <a:ea typeface="Meiryo UI" panose="020B0604030504040204" pitchFamily="50" charset="-128"/>
            </a:endParaRPr>
          </a:p>
          <a:p>
            <a:pPr algn="ctr"/>
            <a:r>
              <a:rPr lang="ja-JP" altLang="en-US" sz="1100" b="1" dirty="0">
                <a:latin typeface="Meiryo UI" panose="020B0604030504040204" pitchFamily="50" charset="-128"/>
                <a:ea typeface="Meiryo UI" panose="020B0604030504040204" pitchFamily="50" charset="-128"/>
              </a:rPr>
              <a:t>レファレンス</a:t>
            </a:r>
            <a:r>
              <a:rPr lang="en-US" altLang="ja-JP" sz="1100" b="1" dirty="0">
                <a:latin typeface="Meiryo UI" panose="020B0604030504040204" pitchFamily="50" charset="-128"/>
                <a:ea typeface="Meiryo UI" panose="020B0604030504040204" pitchFamily="50" charset="-128"/>
              </a:rPr>
              <a:t>DB</a:t>
            </a:r>
          </a:p>
          <a:p>
            <a:pPr algn="ctr"/>
            <a:r>
              <a:rPr lang="ja-JP" altLang="en-US" sz="1100" b="1" dirty="0">
                <a:latin typeface="Meiryo UI" panose="020B0604030504040204" pitchFamily="50" charset="-128"/>
                <a:ea typeface="Meiryo UI" panose="020B0604030504040204" pitchFamily="50" charset="-128"/>
              </a:rPr>
              <a:t>各種刊行物</a:t>
            </a:r>
            <a:endParaRPr lang="en-US" altLang="ja-JP" sz="1100" dirty="0">
              <a:latin typeface="Meiryo UI" panose="020B0604030504040204" pitchFamily="50" charset="-128"/>
              <a:ea typeface="Meiryo UI" panose="020B0604030504040204" pitchFamily="50" charset="-128"/>
            </a:endParaRPr>
          </a:p>
        </p:txBody>
      </p:sp>
      <p:sp>
        <p:nvSpPr>
          <p:cNvPr id="120" name="AutoShape 8"/>
          <p:cNvSpPr>
            <a:spLocks noChangeArrowheads="1"/>
          </p:cNvSpPr>
          <p:nvPr/>
        </p:nvSpPr>
        <p:spPr bwMode="auto">
          <a:xfrm>
            <a:off x="5081970" y="4764188"/>
            <a:ext cx="881700" cy="328257"/>
          </a:xfrm>
          <a:prstGeom prst="roundRect">
            <a:avLst>
              <a:gd name="adj" fmla="val 25048"/>
            </a:avLst>
          </a:prstGeom>
          <a:ln>
            <a:headEnd/>
            <a:tailEnd/>
          </a:ln>
        </p:spPr>
        <p:style>
          <a:lnRef idx="1">
            <a:schemeClr val="accent4"/>
          </a:lnRef>
          <a:fillRef idx="3">
            <a:schemeClr val="accent4"/>
          </a:fillRef>
          <a:effectRef idx="2">
            <a:schemeClr val="accent4"/>
          </a:effectRef>
          <a:fontRef idx="minor">
            <a:schemeClr val="lt1"/>
          </a:fontRef>
        </p:style>
        <p:txBody>
          <a:bodyPr wrap="square" anchor="t" anchorCtr="0">
            <a:noAutofit/>
          </a:bodyPr>
          <a:lstStyle/>
          <a:p>
            <a:pPr algn="ctr">
              <a:lnSpc>
                <a:spcPts val="1600"/>
              </a:lnSpc>
            </a:pPr>
            <a:r>
              <a:rPr lang="ja-JP" altLang="en-US" sz="1200" dirty="0">
                <a:latin typeface="Meiryo UI" panose="020B0604030504040204" pitchFamily="50" charset="-128"/>
                <a:ea typeface="Meiryo UI" panose="020B0604030504040204" pitchFamily="50" charset="-128"/>
              </a:rPr>
              <a:t>収集機能</a:t>
            </a:r>
            <a:endParaRPr lang="en-US" altLang="ja-JP" sz="1200" dirty="0">
              <a:latin typeface="Meiryo UI" panose="020B0604030504040204" pitchFamily="50" charset="-128"/>
              <a:ea typeface="Meiryo UI" panose="020B0604030504040204" pitchFamily="50" charset="-128"/>
            </a:endParaRPr>
          </a:p>
        </p:txBody>
      </p:sp>
      <p:sp>
        <p:nvSpPr>
          <p:cNvPr id="121" name="AutoShape 8"/>
          <p:cNvSpPr>
            <a:spLocks noChangeArrowheads="1"/>
          </p:cNvSpPr>
          <p:nvPr/>
        </p:nvSpPr>
        <p:spPr bwMode="auto">
          <a:xfrm>
            <a:off x="6020665" y="4761660"/>
            <a:ext cx="1007890" cy="279476"/>
          </a:xfrm>
          <a:prstGeom prst="roundRect">
            <a:avLst>
              <a:gd name="adj" fmla="val 25048"/>
            </a:avLst>
          </a:prstGeom>
          <a:ln>
            <a:headEnd/>
            <a:tailEnd/>
          </a:ln>
        </p:spPr>
        <p:style>
          <a:lnRef idx="1">
            <a:schemeClr val="accent5"/>
          </a:lnRef>
          <a:fillRef idx="3">
            <a:schemeClr val="accent5"/>
          </a:fillRef>
          <a:effectRef idx="2">
            <a:schemeClr val="accent5"/>
          </a:effectRef>
          <a:fontRef idx="minor">
            <a:schemeClr val="lt1"/>
          </a:fontRef>
        </p:style>
        <p:txBody>
          <a:bodyPr wrap="square" anchor="t" anchorCtr="0">
            <a:noAutofit/>
          </a:bodyPr>
          <a:lstStyle/>
          <a:p>
            <a:pPr algn="ctr">
              <a:lnSpc>
                <a:spcPts val="1600"/>
              </a:lnSpc>
            </a:pPr>
            <a:r>
              <a:rPr lang="ja-JP" altLang="en-US" sz="1200" dirty="0">
                <a:latin typeface="Meiryo UI" panose="020B0604030504040204" pitchFamily="50" charset="-128"/>
                <a:ea typeface="Meiryo UI" panose="020B0604030504040204" pitchFamily="50" charset="-128"/>
              </a:rPr>
              <a:t>電子書籍化</a:t>
            </a:r>
            <a:endParaRPr lang="en-US" altLang="ja-JP" sz="1200" dirty="0">
              <a:latin typeface="Meiryo UI" panose="020B0604030504040204" pitchFamily="50" charset="-128"/>
              <a:ea typeface="Meiryo UI" panose="020B0604030504040204" pitchFamily="50" charset="-128"/>
            </a:endParaRPr>
          </a:p>
        </p:txBody>
      </p:sp>
      <p:sp>
        <p:nvSpPr>
          <p:cNvPr id="122" name="AutoShape 8"/>
          <p:cNvSpPr>
            <a:spLocks noChangeArrowheads="1"/>
          </p:cNvSpPr>
          <p:nvPr/>
        </p:nvSpPr>
        <p:spPr bwMode="auto">
          <a:xfrm>
            <a:off x="6437861" y="5187368"/>
            <a:ext cx="889197" cy="475490"/>
          </a:xfrm>
          <a:prstGeom prst="roundRect">
            <a:avLst>
              <a:gd name="adj" fmla="val 25048"/>
            </a:avLst>
          </a:prstGeom>
          <a:ln>
            <a:headEnd/>
            <a:tailEnd/>
          </a:ln>
        </p:spPr>
        <p:style>
          <a:lnRef idx="1">
            <a:schemeClr val="accent6"/>
          </a:lnRef>
          <a:fillRef idx="3">
            <a:schemeClr val="accent6"/>
          </a:fillRef>
          <a:effectRef idx="2">
            <a:schemeClr val="accent6"/>
          </a:effectRef>
          <a:fontRef idx="minor">
            <a:schemeClr val="lt1"/>
          </a:fontRef>
        </p:style>
        <p:txBody>
          <a:bodyPr wrap="square" anchor="t" anchorCtr="0">
            <a:noAutofit/>
          </a:bodyPr>
          <a:lstStyle/>
          <a:p>
            <a:pPr algn="ctr">
              <a:lnSpc>
                <a:spcPts val="1600"/>
              </a:lnSpc>
            </a:pPr>
            <a:r>
              <a:rPr lang="ja-JP" altLang="en-US" sz="1200" dirty="0">
                <a:latin typeface="Meiryo UI" panose="020B0604030504040204" pitchFamily="50" charset="-128"/>
                <a:ea typeface="Meiryo UI" panose="020B0604030504040204" pitchFamily="50" charset="-128"/>
              </a:rPr>
              <a:t>権利情報</a:t>
            </a:r>
            <a:endParaRPr lang="en-US" altLang="ja-JP" sz="1200" dirty="0">
              <a:latin typeface="Meiryo UI" panose="020B0604030504040204" pitchFamily="50" charset="-128"/>
              <a:ea typeface="Meiryo UI" panose="020B0604030504040204" pitchFamily="50" charset="-128"/>
            </a:endParaRPr>
          </a:p>
          <a:p>
            <a:pPr algn="ctr">
              <a:lnSpc>
                <a:spcPts val="1600"/>
              </a:lnSpc>
            </a:pPr>
            <a:r>
              <a:rPr lang="ja-JP" altLang="en-US" sz="1200" dirty="0">
                <a:latin typeface="Meiryo UI" panose="020B0604030504040204" pitchFamily="50" charset="-128"/>
                <a:ea typeface="Meiryo UI" panose="020B0604030504040204" pitchFamily="50" charset="-128"/>
              </a:rPr>
              <a:t>管理</a:t>
            </a:r>
            <a:endParaRPr lang="en-US" altLang="ja-JP" sz="1200" dirty="0">
              <a:latin typeface="Meiryo UI" panose="020B0604030504040204" pitchFamily="50" charset="-128"/>
              <a:ea typeface="Meiryo UI" panose="020B0604030504040204" pitchFamily="50" charset="-128"/>
            </a:endParaRPr>
          </a:p>
        </p:txBody>
      </p:sp>
      <p:sp>
        <p:nvSpPr>
          <p:cNvPr id="123" name="AutoShape 8"/>
          <p:cNvSpPr>
            <a:spLocks noChangeArrowheads="1"/>
          </p:cNvSpPr>
          <p:nvPr/>
        </p:nvSpPr>
        <p:spPr bwMode="auto">
          <a:xfrm>
            <a:off x="5303251" y="4303864"/>
            <a:ext cx="1264241" cy="259233"/>
          </a:xfrm>
          <a:prstGeom prst="roundRect">
            <a:avLst>
              <a:gd name="adj" fmla="val 25048"/>
            </a:avLst>
          </a:prstGeom>
          <a:ln>
            <a:headEnd/>
            <a:tailEnd/>
          </a:ln>
        </p:spPr>
        <p:style>
          <a:lnRef idx="1">
            <a:schemeClr val="accent3"/>
          </a:lnRef>
          <a:fillRef idx="3">
            <a:schemeClr val="accent3"/>
          </a:fillRef>
          <a:effectRef idx="2">
            <a:schemeClr val="accent3"/>
          </a:effectRef>
          <a:fontRef idx="minor">
            <a:schemeClr val="lt1"/>
          </a:fontRef>
        </p:style>
        <p:txBody>
          <a:bodyPr wrap="square" anchor="t" anchorCtr="0">
            <a:noAutofit/>
          </a:bodyPr>
          <a:lstStyle/>
          <a:p>
            <a:pPr algn="ctr">
              <a:lnSpc>
                <a:spcPts val="1600"/>
              </a:lnSpc>
            </a:pPr>
            <a:r>
              <a:rPr lang="ja-JP" altLang="en-US" sz="1200" dirty="0">
                <a:latin typeface="Meiryo UI" panose="020B0604030504040204" pitchFamily="50" charset="-128"/>
                <a:ea typeface="Meiryo UI" panose="020B0604030504040204" pitchFamily="50" charset="-128"/>
              </a:rPr>
              <a:t>配信・流通機能</a:t>
            </a:r>
            <a:endParaRPr lang="en-US" altLang="ja-JP" sz="1200" dirty="0">
              <a:latin typeface="Meiryo UI" panose="020B0604030504040204" pitchFamily="50" charset="-128"/>
              <a:ea typeface="Meiryo UI" panose="020B0604030504040204" pitchFamily="50" charset="-128"/>
            </a:endParaRPr>
          </a:p>
        </p:txBody>
      </p:sp>
      <p:sp>
        <p:nvSpPr>
          <p:cNvPr id="124" name="フローチャート : 磁気ディスク 53"/>
          <p:cNvSpPr/>
          <p:nvPr/>
        </p:nvSpPr>
        <p:spPr>
          <a:xfrm>
            <a:off x="4999538" y="5188536"/>
            <a:ext cx="1389047" cy="466036"/>
          </a:xfrm>
          <a:prstGeom prst="flowChartMagneticDisk">
            <a:avLst/>
          </a:prstGeom>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lnSpc>
                <a:spcPts val="1700"/>
              </a:lnSpc>
            </a:pPr>
            <a:r>
              <a:rPr lang="ja-JP" altLang="en-US" sz="1100" dirty="0">
                <a:latin typeface="Meiryo UI" panose="020B0604030504040204" pitchFamily="50" charset="-128"/>
                <a:ea typeface="Meiryo UI" panose="020B0604030504040204" pitchFamily="50" charset="-128"/>
              </a:rPr>
              <a:t>提供用コンテンツ</a:t>
            </a:r>
            <a:endParaRPr lang="en-US" altLang="ja-JP" sz="1100" dirty="0">
              <a:latin typeface="Meiryo UI" panose="020B0604030504040204" pitchFamily="50" charset="-128"/>
              <a:ea typeface="Meiryo UI" panose="020B0604030504040204" pitchFamily="50" charset="-128"/>
            </a:endParaRPr>
          </a:p>
        </p:txBody>
      </p:sp>
      <p:grpSp>
        <p:nvGrpSpPr>
          <p:cNvPr id="10" name="グループ化 9"/>
          <p:cNvGrpSpPr/>
          <p:nvPr/>
        </p:nvGrpSpPr>
        <p:grpSpPr>
          <a:xfrm>
            <a:off x="7130377" y="4735993"/>
            <a:ext cx="790601" cy="680380"/>
            <a:chOff x="3070508" y="4420331"/>
            <a:chExt cx="790601" cy="680380"/>
          </a:xfrm>
        </p:grpSpPr>
        <p:sp>
          <p:nvSpPr>
            <p:cNvPr id="158" name="正方形/長方形 157"/>
            <p:cNvSpPr/>
            <p:nvPr/>
          </p:nvSpPr>
          <p:spPr>
            <a:xfrm>
              <a:off x="3100163" y="4839101"/>
              <a:ext cx="731289" cy="261610"/>
            </a:xfrm>
            <a:prstGeom prst="rect">
              <a:avLst/>
            </a:prstGeom>
          </p:spPr>
          <p:txBody>
            <a:bodyPr wrap="none">
              <a:spAutoFit/>
            </a:bodyPr>
            <a:lstStyle/>
            <a:p>
              <a:pPr algn="ctr"/>
              <a:r>
                <a:rPr lang="ja-JP" altLang="en-US" sz="1100" b="1" dirty="0">
                  <a:latin typeface="Meiryo UI" panose="020B0604030504040204" pitchFamily="50" charset="-128"/>
                  <a:ea typeface="Meiryo UI" panose="020B0604030504040204" pitchFamily="50" charset="-128"/>
                </a:rPr>
                <a:t>コンテンツ</a:t>
              </a:r>
              <a:endParaRPr lang="en-US" altLang="ja-JP" sz="1100" b="1" dirty="0">
                <a:latin typeface="Meiryo UI" panose="020B0604030504040204" pitchFamily="50" charset="-128"/>
                <a:ea typeface="Meiryo UI" panose="020B0604030504040204" pitchFamily="50" charset="-128"/>
              </a:endParaRPr>
            </a:p>
          </p:txBody>
        </p:sp>
        <p:sp>
          <p:nvSpPr>
            <p:cNvPr id="101" name="正方形/長方形 100"/>
            <p:cNvSpPr/>
            <p:nvPr/>
          </p:nvSpPr>
          <p:spPr>
            <a:xfrm>
              <a:off x="3070508" y="4420331"/>
              <a:ext cx="790601" cy="261610"/>
            </a:xfrm>
            <a:prstGeom prst="rect">
              <a:avLst/>
            </a:prstGeom>
          </p:spPr>
          <p:txBody>
            <a:bodyPr wrap="none">
              <a:spAutoFit/>
            </a:bodyPr>
            <a:lstStyle/>
            <a:p>
              <a:pPr algn="ctr"/>
              <a:r>
                <a:rPr lang="ja-JP" altLang="en-US" sz="1100" b="1" dirty="0">
                  <a:latin typeface="Meiryo UI" panose="020B0604030504040204" pitchFamily="50" charset="-128"/>
                  <a:ea typeface="Meiryo UI" panose="020B0604030504040204" pitchFamily="50" charset="-128"/>
                </a:rPr>
                <a:t>メタデータ</a:t>
              </a:r>
              <a:endParaRPr lang="en-US" altLang="ja-JP" sz="1100" b="1" dirty="0">
                <a:latin typeface="Meiryo UI" panose="020B0604030504040204" pitchFamily="50" charset="-128"/>
                <a:ea typeface="Meiryo UI" panose="020B0604030504040204" pitchFamily="50" charset="-128"/>
              </a:endParaRPr>
            </a:p>
          </p:txBody>
        </p:sp>
        <p:sp>
          <p:nvSpPr>
            <p:cNvPr id="9" name="左右矢印 8"/>
            <p:cNvSpPr/>
            <p:nvPr/>
          </p:nvSpPr>
          <p:spPr>
            <a:xfrm>
              <a:off x="3205023" y="4612978"/>
              <a:ext cx="563047" cy="284881"/>
            </a:xfrm>
            <a:prstGeom prst="leftRightArrow">
              <a:avLst/>
            </a:prstGeom>
            <a:solidFill>
              <a:srgbClr val="00206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grpSp>
      <p:sp>
        <p:nvSpPr>
          <p:cNvPr id="151" name="テキスト ボックス 150"/>
          <p:cNvSpPr txBox="1"/>
          <p:nvPr/>
        </p:nvSpPr>
        <p:spPr>
          <a:xfrm>
            <a:off x="6668842" y="4179132"/>
            <a:ext cx="761572" cy="307777"/>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出版界</a:t>
            </a:r>
          </a:p>
        </p:txBody>
      </p:sp>
      <p:sp>
        <p:nvSpPr>
          <p:cNvPr id="159" name="テキスト ボックス 158"/>
          <p:cNvSpPr txBox="1"/>
          <p:nvPr/>
        </p:nvSpPr>
        <p:spPr>
          <a:xfrm>
            <a:off x="3898208" y="4682415"/>
            <a:ext cx="1046088" cy="307777"/>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学術分野</a:t>
            </a:r>
          </a:p>
        </p:txBody>
      </p:sp>
      <p:grpSp>
        <p:nvGrpSpPr>
          <p:cNvPr id="18" name="グループ化 17"/>
          <p:cNvGrpSpPr/>
          <p:nvPr/>
        </p:nvGrpSpPr>
        <p:grpSpPr>
          <a:xfrm>
            <a:off x="1557293" y="4717410"/>
            <a:ext cx="1122836" cy="808062"/>
            <a:chOff x="33293" y="4717410"/>
            <a:chExt cx="1122836" cy="808062"/>
          </a:xfrm>
        </p:grpSpPr>
        <p:sp>
          <p:nvSpPr>
            <p:cNvPr id="168" name="角丸四角形 167"/>
            <p:cNvSpPr/>
            <p:nvPr/>
          </p:nvSpPr>
          <p:spPr>
            <a:xfrm>
              <a:off x="33293" y="4717410"/>
              <a:ext cx="1122836" cy="80806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69" name="円/楕円 168"/>
            <p:cNvSpPr/>
            <p:nvPr/>
          </p:nvSpPr>
          <p:spPr>
            <a:xfrm>
              <a:off x="329656" y="4717410"/>
              <a:ext cx="404558" cy="34289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70" name="テキスト ボックス 169"/>
            <p:cNvSpPr txBox="1"/>
            <p:nvPr/>
          </p:nvSpPr>
          <p:spPr>
            <a:xfrm>
              <a:off x="323528" y="4761660"/>
              <a:ext cx="466794" cy="261610"/>
            </a:xfrm>
            <a:prstGeom prst="rect">
              <a:avLst/>
            </a:prstGeom>
            <a:noFill/>
          </p:spPr>
          <p:txBody>
            <a:bodyPr wrap="none" rtlCol="0">
              <a:spAutoFit/>
            </a:bodyPr>
            <a:lstStyle/>
            <a:p>
              <a:r>
                <a:rPr lang="ja-JP" altLang="en-US" sz="1100" dirty="0">
                  <a:solidFill>
                    <a:schemeClr val="bg1"/>
                  </a:solidFill>
                  <a:latin typeface="Meiryo UI" panose="020B0604030504040204" pitchFamily="50" charset="-128"/>
                  <a:ea typeface="Meiryo UI" panose="020B0604030504040204" pitchFamily="50" charset="-128"/>
                </a:rPr>
                <a:t>拠点</a:t>
              </a:r>
            </a:p>
          </p:txBody>
        </p:sp>
        <p:sp>
          <p:nvSpPr>
            <p:cNvPr id="171" name="円/楕円 170"/>
            <p:cNvSpPr/>
            <p:nvPr/>
          </p:nvSpPr>
          <p:spPr>
            <a:xfrm>
              <a:off x="83611" y="5208836"/>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72" name="直線矢印コネクタ 171"/>
            <p:cNvCxnSpPr>
              <a:endCxn id="171" idx="7"/>
            </p:cNvCxnSpPr>
            <p:nvPr/>
          </p:nvCxnSpPr>
          <p:spPr>
            <a:xfrm flipH="1">
              <a:off x="287024" y="4992371"/>
              <a:ext cx="111190" cy="25240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3" name="円/楕円 172"/>
            <p:cNvSpPr/>
            <p:nvPr/>
          </p:nvSpPr>
          <p:spPr>
            <a:xfrm>
              <a:off x="451590" y="5200677"/>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74" name="直線矢印コネクタ 173"/>
            <p:cNvCxnSpPr>
              <a:stCxn id="170" idx="2"/>
              <a:endCxn id="173" idx="0"/>
            </p:cNvCxnSpPr>
            <p:nvPr/>
          </p:nvCxnSpPr>
          <p:spPr>
            <a:xfrm>
              <a:off x="556925" y="5023270"/>
              <a:ext cx="13822" cy="177407"/>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5" name="円/楕円 174"/>
            <p:cNvSpPr/>
            <p:nvPr/>
          </p:nvSpPr>
          <p:spPr>
            <a:xfrm>
              <a:off x="808193" y="5200677"/>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76" name="直線矢印コネクタ 175"/>
            <p:cNvCxnSpPr>
              <a:stCxn id="169" idx="5"/>
              <a:endCxn id="175" idx="0"/>
            </p:cNvCxnSpPr>
            <p:nvPr/>
          </p:nvCxnSpPr>
          <p:spPr>
            <a:xfrm>
              <a:off x="674968" y="5010093"/>
              <a:ext cx="252382" cy="190584"/>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77" name="テキスト ボックス 176"/>
          <p:cNvSpPr txBox="1"/>
          <p:nvPr/>
        </p:nvSpPr>
        <p:spPr>
          <a:xfrm>
            <a:off x="2181277" y="4787798"/>
            <a:ext cx="620799" cy="261610"/>
          </a:xfrm>
          <a:prstGeom prst="rect">
            <a:avLst/>
          </a:prstGeom>
          <a:noFill/>
        </p:spPr>
        <p:txBody>
          <a:bodyPr wrap="square" rtlCol="0">
            <a:spAutoFit/>
          </a:bodyPr>
          <a:lstStyle/>
          <a:p>
            <a:r>
              <a:rPr lang="ja-JP" altLang="en-US" sz="1100" dirty="0">
                <a:latin typeface="Meiryo UI" panose="020B0604030504040204" pitchFamily="50" charset="-128"/>
                <a:ea typeface="Meiryo UI" panose="020B0604030504040204" pitchFamily="50" charset="-128"/>
              </a:rPr>
              <a:t>業種毎</a:t>
            </a:r>
            <a:endParaRPr lang="ja-JP" altLang="en-US" sz="1100" dirty="0">
              <a:solidFill>
                <a:schemeClr val="bg1"/>
              </a:solidFill>
              <a:latin typeface="Meiryo UI" panose="020B0604030504040204" pitchFamily="50" charset="-128"/>
              <a:ea typeface="Meiryo UI" panose="020B0604030504040204" pitchFamily="50" charset="-128"/>
            </a:endParaRPr>
          </a:p>
        </p:txBody>
      </p:sp>
      <p:sp>
        <p:nvSpPr>
          <p:cNvPr id="178" name="テキスト ボックス 177"/>
          <p:cNvSpPr txBox="1"/>
          <p:nvPr/>
        </p:nvSpPr>
        <p:spPr>
          <a:xfrm>
            <a:off x="1514608" y="4249048"/>
            <a:ext cx="1778377" cy="523220"/>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文化財・デザイン・ポップカルチャー</a:t>
            </a:r>
          </a:p>
        </p:txBody>
      </p:sp>
      <p:sp>
        <p:nvSpPr>
          <p:cNvPr id="179" name="テキスト ボックス 178"/>
          <p:cNvSpPr txBox="1"/>
          <p:nvPr/>
        </p:nvSpPr>
        <p:spPr>
          <a:xfrm>
            <a:off x="2609006" y="4693449"/>
            <a:ext cx="1310273" cy="307777"/>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災害情報関連</a:t>
            </a:r>
          </a:p>
        </p:txBody>
      </p:sp>
      <p:sp>
        <p:nvSpPr>
          <p:cNvPr id="180" name="AutoShape 8"/>
          <p:cNvSpPr>
            <a:spLocks noChangeArrowheads="1"/>
          </p:cNvSpPr>
          <p:nvPr/>
        </p:nvSpPr>
        <p:spPr bwMode="auto">
          <a:xfrm>
            <a:off x="7732056" y="2493221"/>
            <a:ext cx="1080067" cy="500004"/>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研究開発・技術開発</a:t>
            </a:r>
            <a:endParaRPr lang="en-US" altLang="ja-JP" sz="1200" dirty="0">
              <a:latin typeface="Meiryo UI" panose="020B0604030504040204" pitchFamily="50" charset="-128"/>
              <a:ea typeface="Meiryo UI" panose="020B0604030504040204" pitchFamily="50" charset="-128"/>
            </a:endParaRPr>
          </a:p>
        </p:txBody>
      </p:sp>
      <p:sp>
        <p:nvSpPr>
          <p:cNvPr id="181" name="AutoShape 8"/>
          <p:cNvSpPr>
            <a:spLocks noChangeArrowheads="1"/>
          </p:cNvSpPr>
          <p:nvPr/>
        </p:nvSpPr>
        <p:spPr bwMode="auto">
          <a:xfrm>
            <a:off x="4556491" y="2647504"/>
            <a:ext cx="1239323" cy="403328"/>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新たな知識の創作活動</a:t>
            </a:r>
            <a:endParaRPr lang="en-US" altLang="ja-JP" sz="1200" dirty="0">
              <a:latin typeface="Meiryo UI" panose="020B0604030504040204" pitchFamily="50" charset="-128"/>
              <a:ea typeface="Meiryo UI" panose="020B0604030504040204" pitchFamily="50" charset="-128"/>
            </a:endParaRPr>
          </a:p>
        </p:txBody>
      </p:sp>
      <p:sp>
        <p:nvSpPr>
          <p:cNvPr id="182" name="AutoShape 8"/>
          <p:cNvSpPr>
            <a:spLocks noChangeArrowheads="1"/>
          </p:cNvSpPr>
          <p:nvPr/>
        </p:nvSpPr>
        <p:spPr bwMode="auto">
          <a:xfrm>
            <a:off x="6157142" y="2635543"/>
            <a:ext cx="1316459" cy="402250"/>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調査・研究活動</a:t>
            </a:r>
            <a:endParaRPr lang="en-US" altLang="ja-JP" sz="1200" dirty="0">
              <a:latin typeface="Meiryo UI" panose="020B0604030504040204" pitchFamily="50" charset="-128"/>
              <a:ea typeface="Meiryo UI" panose="020B0604030504040204" pitchFamily="50" charset="-128"/>
            </a:endParaRPr>
          </a:p>
        </p:txBody>
      </p:sp>
      <p:sp>
        <p:nvSpPr>
          <p:cNvPr id="189" name="フローチャート : 磁気ディスク 53"/>
          <p:cNvSpPr/>
          <p:nvPr/>
        </p:nvSpPr>
        <p:spPr>
          <a:xfrm>
            <a:off x="6832394" y="5722132"/>
            <a:ext cx="939348" cy="399722"/>
          </a:xfrm>
          <a:prstGeom prst="flowChartMagneticDisk">
            <a:avLst/>
          </a:prstGeom>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lnSpc>
                <a:spcPts val="1700"/>
              </a:lnSpc>
            </a:pPr>
            <a:r>
              <a:rPr lang="ja-JP" altLang="en-US" sz="1100" dirty="0">
                <a:latin typeface="Meiryo UI" panose="020B0604030504040204" pitchFamily="50" charset="-128"/>
                <a:ea typeface="Meiryo UI" panose="020B0604030504040204" pitchFamily="50" charset="-128"/>
              </a:rPr>
              <a:t>権利情報</a:t>
            </a:r>
            <a:r>
              <a:rPr lang="en-US" altLang="ja-JP" sz="1100" dirty="0">
                <a:latin typeface="Meiryo UI" panose="020B0604030504040204" pitchFamily="50" charset="-128"/>
                <a:ea typeface="Meiryo UI" panose="020B0604030504040204" pitchFamily="50" charset="-128"/>
              </a:rPr>
              <a:t>DB</a:t>
            </a:r>
          </a:p>
        </p:txBody>
      </p:sp>
      <p:sp>
        <p:nvSpPr>
          <p:cNvPr id="190" name="フローチャート : 磁気ディスク 53"/>
          <p:cNvSpPr/>
          <p:nvPr/>
        </p:nvSpPr>
        <p:spPr>
          <a:xfrm>
            <a:off x="7977801" y="5021213"/>
            <a:ext cx="1279757" cy="423425"/>
          </a:xfrm>
          <a:prstGeom prst="flowChartMagneticDisk">
            <a:avLst/>
          </a:prstGeom>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lnSpc>
                <a:spcPts val="1700"/>
              </a:lnSpc>
            </a:pPr>
            <a:r>
              <a:rPr lang="ja-JP" altLang="en-US" sz="1100" b="1" dirty="0">
                <a:latin typeface="Meiryo UI" panose="020B0604030504040204" pitchFamily="50" charset="-128"/>
                <a:ea typeface="Meiryo UI" panose="020B0604030504040204" pitchFamily="50" charset="-128"/>
              </a:rPr>
              <a:t>書誌・所在情報</a:t>
            </a:r>
            <a:endParaRPr lang="en-US" altLang="ja-JP" sz="1100" b="1" dirty="0">
              <a:latin typeface="Meiryo UI" panose="020B0604030504040204" pitchFamily="50" charset="-128"/>
              <a:ea typeface="Meiryo UI" panose="020B0604030504040204" pitchFamily="50" charset="-128"/>
            </a:endParaRPr>
          </a:p>
        </p:txBody>
      </p:sp>
      <p:sp>
        <p:nvSpPr>
          <p:cNvPr id="191" name="AutoShape 8"/>
          <p:cNvSpPr>
            <a:spLocks noChangeArrowheads="1"/>
          </p:cNvSpPr>
          <p:nvPr/>
        </p:nvSpPr>
        <p:spPr bwMode="auto">
          <a:xfrm>
            <a:off x="8200373" y="4189936"/>
            <a:ext cx="1017808" cy="363248"/>
          </a:xfrm>
          <a:prstGeom prst="roundRect">
            <a:avLst>
              <a:gd name="adj" fmla="val 25048"/>
            </a:avLst>
          </a:prstGeom>
          <a:ln>
            <a:headEnd/>
            <a:tailEnd/>
          </a:ln>
        </p:spPr>
        <p:style>
          <a:lnRef idx="1">
            <a:schemeClr val="accent3"/>
          </a:lnRef>
          <a:fillRef idx="3">
            <a:schemeClr val="accent3"/>
          </a:fillRef>
          <a:effectRef idx="2">
            <a:schemeClr val="accent3"/>
          </a:effectRef>
          <a:fontRef idx="minor">
            <a:schemeClr val="lt1"/>
          </a:fontRef>
        </p:style>
        <p:txBody>
          <a:bodyPr wrap="square" anchor="t" anchorCtr="0">
            <a:noAutofit/>
          </a:bodyPr>
          <a:lstStyle/>
          <a:p>
            <a:pPr algn="ctr">
              <a:lnSpc>
                <a:spcPts val="1600"/>
              </a:lnSpc>
            </a:pPr>
            <a:r>
              <a:rPr lang="ja-JP" altLang="en-US" sz="1200" b="1" dirty="0">
                <a:latin typeface="Meiryo UI" panose="020B0604030504040204" pitchFamily="50" charset="-128"/>
                <a:ea typeface="Meiryo UI" panose="020B0604030504040204" pitchFamily="50" charset="-128"/>
              </a:rPr>
              <a:t>配信機能</a:t>
            </a:r>
            <a:endParaRPr lang="en-US" altLang="ja-JP" sz="1200" b="1" dirty="0">
              <a:latin typeface="Meiryo UI" panose="020B0604030504040204" pitchFamily="50" charset="-128"/>
              <a:ea typeface="Meiryo UI" panose="020B0604030504040204" pitchFamily="50" charset="-128"/>
            </a:endParaRPr>
          </a:p>
        </p:txBody>
      </p:sp>
      <p:sp>
        <p:nvSpPr>
          <p:cNvPr id="193" name="AutoShape 8"/>
          <p:cNvSpPr>
            <a:spLocks noChangeArrowheads="1"/>
          </p:cNvSpPr>
          <p:nvPr/>
        </p:nvSpPr>
        <p:spPr bwMode="auto">
          <a:xfrm>
            <a:off x="6239208" y="6216977"/>
            <a:ext cx="864905" cy="301718"/>
          </a:xfrm>
          <a:prstGeom prst="roundRect">
            <a:avLst>
              <a:gd name="adj" fmla="val 25048"/>
            </a:avLst>
          </a:prstGeom>
          <a:ln>
            <a:headEnd/>
            <a:tailEnd/>
          </a:ln>
        </p:spPr>
        <p:style>
          <a:lnRef idx="1">
            <a:schemeClr val="accent4"/>
          </a:lnRef>
          <a:fillRef idx="2">
            <a:schemeClr val="accent4"/>
          </a:fillRef>
          <a:effectRef idx="1">
            <a:schemeClr val="accent4"/>
          </a:effectRef>
          <a:fontRef idx="minor">
            <a:schemeClr val="dk1"/>
          </a:fontRef>
        </p:style>
        <p:txBody>
          <a:bodyPr wrap="none" anchor="t">
            <a:normAutofit lnSpcReduction="10000"/>
          </a:bodyPr>
          <a:lstStyle/>
          <a:p>
            <a:pPr marL="342900" indent="-342900" algn="ctr">
              <a:defRPr/>
            </a:pPr>
            <a:r>
              <a:rPr lang="ja-JP" altLang="en-US" sz="1100" dirty="0">
                <a:latin typeface="Meiryo UI" panose="020B0604030504040204" pitchFamily="50" charset="-128"/>
                <a:ea typeface="Meiryo UI" panose="020B0604030504040204" pitchFamily="50" charset="-128"/>
              </a:rPr>
              <a:t>出版社</a:t>
            </a:r>
            <a:endParaRPr lang="en-US" altLang="ja-JP" sz="1100" dirty="0">
              <a:latin typeface="Meiryo UI" panose="020B0604030504040204" pitchFamily="50" charset="-128"/>
              <a:ea typeface="Meiryo UI" panose="020B0604030504040204" pitchFamily="50" charset="-128"/>
            </a:endParaRPr>
          </a:p>
        </p:txBody>
      </p:sp>
      <p:sp>
        <p:nvSpPr>
          <p:cNvPr id="194" name="AutoShape 8"/>
          <p:cNvSpPr>
            <a:spLocks noChangeArrowheads="1"/>
          </p:cNvSpPr>
          <p:nvPr/>
        </p:nvSpPr>
        <p:spPr bwMode="auto">
          <a:xfrm>
            <a:off x="7810262" y="6167136"/>
            <a:ext cx="373970" cy="427646"/>
          </a:xfrm>
          <a:prstGeom prst="roundRect">
            <a:avLst>
              <a:gd name="adj" fmla="val 25048"/>
            </a:avLst>
          </a:prstGeom>
          <a:noFill/>
          <a:ln>
            <a:headEnd/>
            <a:tailEnd/>
          </a:ln>
        </p:spPr>
        <p:style>
          <a:lnRef idx="2">
            <a:schemeClr val="accent2"/>
          </a:lnRef>
          <a:fillRef idx="1">
            <a:schemeClr val="lt1"/>
          </a:fillRef>
          <a:effectRef idx="0">
            <a:schemeClr val="accent2"/>
          </a:effectRef>
          <a:fontRef idx="minor">
            <a:schemeClr val="dk1"/>
          </a:fontRef>
        </p:style>
        <p:txBody>
          <a:bodyPr wrap="none" anchor="t">
            <a:normAutofit fontScale="92500" lnSpcReduction="10000"/>
          </a:bodyPr>
          <a:lstStyle/>
          <a:p>
            <a:pPr marL="342900" indent="-342900" algn="ctr">
              <a:defRPr/>
            </a:pPr>
            <a:r>
              <a:rPr lang="ja-JP" altLang="en-US" sz="1100" dirty="0">
                <a:latin typeface="Meiryo UI" panose="020B0604030504040204" pitchFamily="50" charset="-128"/>
                <a:ea typeface="Meiryo UI" panose="020B0604030504040204" pitchFamily="50" charset="-128"/>
              </a:rPr>
              <a:t>民間</a:t>
            </a:r>
            <a:endParaRPr lang="en-US" altLang="ja-JP" sz="1100" dirty="0">
              <a:latin typeface="Meiryo UI" panose="020B0604030504040204" pitchFamily="50" charset="-128"/>
              <a:ea typeface="Meiryo UI" panose="020B0604030504040204" pitchFamily="50" charset="-128"/>
            </a:endParaRPr>
          </a:p>
          <a:p>
            <a:pPr marL="342900" indent="-342900" algn="ctr">
              <a:defRPr/>
            </a:pPr>
            <a:r>
              <a:rPr lang="ja-JP" altLang="en-US" sz="1100" dirty="0">
                <a:latin typeface="Meiryo UI" panose="020B0604030504040204" pitchFamily="50" charset="-128"/>
                <a:ea typeface="Meiryo UI" panose="020B0604030504040204" pitchFamily="50" charset="-128"/>
              </a:rPr>
              <a:t>企業</a:t>
            </a:r>
            <a:endParaRPr lang="en-US" altLang="ja-JP" sz="1100" dirty="0">
              <a:latin typeface="Meiryo UI" panose="020B0604030504040204" pitchFamily="50" charset="-128"/>
              <a:ea typeface="Meiryo UI" panose="020B0604030504040204" pitchFamily="50" charset="-128"/>
            </a:endParaRPr>
          </a:p>
        </p:txBody>
      </p:sp>
      <p:grpSp>
        <p:nvGrpSpPr>
          <p:cNvPr id="39" name="グループ化 38"/>
          <p:cNvGrpSpPr/>
          <p:nvPr/>
        </p:nvGrpSpPr>
        <p:grpSpPr>
          <a:xfrm>
            <a:off x="2672893" y="5065556"/>
            <a:ext cx="1244782" cy="808062"/>
            <a:chOff x="-3007067" y="5561960"/>
            <a:chExt cx="1244782" cy="808062"/>
          </a:xfrm>
        </p:grpSpPr>
        <p:sp>
          <p:nvSpPr>
            <p:cNvPr id="206" name="角丸四角形 205"/>
            <p:cNvSpPr/>
            <p:nvPr/>
          </p:nvSpPr>
          <p:spPr>
            <a:xfrm>
              <a:off x="-3007067" y="5561960"/>
              <a:ext cx="1122836" cy="80806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07" name="円/楕円 206"/>
            <p:cNvSpPr/>
            <p:nvPr/>
          </p:nvSpPr>
          <p:spPr>
            <a:xfrm>
              <a:off x="-2710704" y="5561960"/>
              <a:ext cx="404558" cy="342899"/>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208" name="テキスト ボックス 207"/>
            <p:cNvSpPr txBox="1"/>
            <p:nvPr/>
          </p:nvSpPr>
          <p:spPr>
            <a:xfrm>
              <a:off x="-2734467" y="5632348"/>
              <a:ext cx="466794" cy="26161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ja-JP" altLang="en-US" sz="1100" dirty="0">
                  <a:latin typeface="Meiryo UI" panose="020B0604030504040204" pitchFamily="50" charset="-128"/>
                  <a:ea typeface="Meiryo UI" panose="020B0604030504040204" pitchFamily="50" charset="-128"/>
                </a:rPr>
                <a:t>拠点</a:t>
              </a:r>
            </a:p>
          </p:txBody>
        </p:sp>
        <p:sp>
          <p:nvSpPr>
            <p:cNvPr id="209" name="円/楕円 208"/>
            <p:cNvSpPr/>
            <p:nvPr/>
          </p:nvSpPr>
          <p:spPr>
            <a:xfrm>
              <a:off x="-2956749" y="6053386"/>
              <a:ext cx="238313" cy="245382"/>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210" name="直線矢印コネクタ 209"/>
            <p:cNvCxnSpPr>
              <a:endCxn id="209" idx="7"/>
            </p:cNvCxnSpPr>
            <p:nvPr/>
          </p:nvCxnSpPr>
          <p:spPr>
            <a:xfrm flipH="1">
              <a:off x="-2753336" y="5836921"/>
              <a:ext cx="111190" cy="25240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1" name="円/楕円 210"/>
            <p:cNvSpPr/>
            <p:nvPr/>
          </p:nvSpPr>
          <p:spPr>
            <a:xfrm>
              <a:off x="-2588770" y="6045227"/>
              <a:ext cx="238313" cy="24538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212" name="直線矢印コネクタ 211"/>
            <p:cNvCxnSpPr>
              <a:stCxn id="208" idx="2"/>
              <a:endCxn id="211" idx="0"/>
            </p:cNvCxnSpPr>
            <p:nvPr/>
          </p:nvCxnSpPr>
          <p:spPr>
            <a:xfrm>
              <a:off x="-2501070" y="5893958"/>
              <a:ext cx="31457" cy="151269"/>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3" name="円/楕円 212"/>
            <p:cNvSpPr/>
            <p:nvPr/>
          </p:nvSpPr>
          <p:spPr>
            <a:xfrm>
              <a:off x="-2232167" y="6045227"/>
              <a:ext cx="238313" cy="24538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214" name="直線矢印コネクタ 213"/>
            <p:cNvCxnSpPr>
              <a:stCxn id="207" idx="5"/>
              <a:endCxn id="213" idx="0"/>
            </p:cNvCxnSpPr>
            <p:nvPr/>
          </p:nvCxnSpPr>
          <p:spPr>
            <a:xfrm>
              <a:off x="-2365392" y="5854643"/>
              <a:ext cx="252382" cy="190584"/>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5" name="テキスト ボックス 214"/>
            <p:cNvSpPr txBox="1"/>
            <p:nvPr/>
          </p:nvSpPr>
          <p:spPr>
            <a:xfrm>
              <a:off x="-2383084" y="5632348"/>
              <a:ext cx="620799" cy="261610"/>
            </a:xfrm>
            <a:prstGeom prst="rect">
              <a:avLst/>
            </a:prstGeom>
            <a:noFill/>
          </p:spPr>
          <p:txBody>
            <a:bodyPr wrap="square" rtlCol="0">
              <a:spAutoFit/>
            </a:bodyPr>
            <a:lstStyle/>
            <a:p>
              <a:r>
                <a:rPr lang="ja-JP" altLang="en-US" sz="1100" dirty="0">
                  <a:latin typeface="Meiryo UI" panose="020B0604030504040204" pitchFamily="50" charset="-128"/>
                  <a:ea typeface="Meiryo UI" panose="020B0604030504040204" pitchFamily="50" charset="-128"/>
                </a:rPr>
                <a:t>業種毎</a:t>
              </a:r>
              <a:endParaRPr lang="ja-JP" altLang="en-US" sz="1100" dirty="0">
                <a:solidFill>
                  <a:schemeClr val="bg1"/>
                </a:solidFill>
                <a:latin typeface="Meiryo UI" panose="020B0604030504040204" pitchFamily="50" charset="-128"/>
                <a:ea typeface="Meiryo UI" panose="020B0604030504040204" pitchFamily="50" charset="-128"/>
              </a:endParaRPr>
            </a:p>
          </p:txBody>
        </p:sp>
      </p:grpSp>
      <p:sp>
        <p:nvSpPr>
          <p:cNvPr id="150" name="AutoShape 8"/>
          <p:cNvSpPr>
            <a:spLocks noChangeArrowheads="1"/>
          </p:cNvSpPr>
          <p:nvPr/>
        </p:nvSpPr>
        <p:spPr bwMode="auto">
          <a:xfrm>
            <a:off x="4984355" y="4120225"/>
            <a:ext cx="2740945" cy="2529090"/>
          </a:xfrm>
          <a:prstGeom prst="roundRect">
            <a:avLst>
              <a:gd name="adj" fmla="val 25048"/>
            </a:avLst>
          </a:prstGeom>
          <a:noFill/>
          <a:ln>
            <a:headEnd/>
            <a:tailEnd/>
          </a:ln>
        </p:spPr>
        <p:style>
          <a:lnRef idx="2">
            <a:schemeClr val="accent4"/>
          </a:lnRef>
          <a:fillRef idx="1">
            <a:schemeClr val="lt1"/>
          </a:fillRef>
          <a:effectRef idx="0">
            <a:schemeClr val="accent4"/>
          </a:effectRef>
          <a:fontRef idx="minor">
            <a:schemeClr val="dk1"/>
          </a:fontRef>
        </p:style>
        <p:txBody>
          <a:bodyPr wrap="square" anchor="t" anchorCtr="0">
            <a:noAutofit/>
          </a:bodyPr>
          <a:lstStyle/>
          <a:p>
            <a:pPr algn="ctr"/>
            <a:endParaRPr lang="en-US" altLang="ja-JP" sz="1200" dirty="0">
              <a:latin typeface="Meiryo UI" panose="020B0604030504040204" pitchFamily="50" charset="-128"/>
              <a:ea typeface="Meiryo UI" panose="020B0604030504040204" pitchFamily="50" charset="-128"/>
            </a:endParaRPr>
          </a:p>
        </p:txBody>
      </p:sp>
      <p:sp>
        <p:nvSpPr>
          <p:cNvPr id="217" name="四角形吹き出し 216"/>
          <p:cNvSpPr/>
          <p:nvPr/>
        </p:nvSpPr>
        <p:spPr>
          <a:xfrm>
            <a:off x="4707478" y="5849101"/>
            <a:ext cx="909922" cy="235654"/>
          </a:xfrm>
          <a:prstGeom prst="wedgeRectCallout">
            <a:avLst>
              <a:gd name="adj1" fmla="val -34948"/>
              <a:gd name="adj2" fmla="val -22280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ja-JP" altLang="en-US" sz="1050" dirty="0">
                <a:latin typeface="Meiryo UI" panose="020B0604030504040204" pitchFamily="50" charset="-128"/>
                <a:ea typeface="Meiryo UI" panose="020B0604030504040204" pitchFamily="50" charset="-128"/>
              </a:rPr>
              <a:t>ビッグデータ</a:t>
            </a:r>
          </a:p>
        </p:txBody>
      </p:sp>
      <p:sp>
        <p:nvSpPr>
          <p:cNvPr id="117" name="AutoShape 8"/>
          <p:cNvSpPr>
            <a:spLocks noChangeArrowheads="1"/>
          </p:cNvSpPr>
          <p:nvPr/>
        </p:nvSpPr>
        <p:spPr bwMode="auto">
          <a:xfrm>
            <a:off x="9192075" y="5497870"/>
            <a:ext cx="1319872" cy="369863"/>
          </a:xfrm>
          <a:prstGeom prst="roundRect">
            <a:avLst>
              <a:gd name="adj" fmla="val 25048"/>
            </a:avLst>
          </a:prstGeom>
          <a:ln>
            <a:headEnd/>
            <a:tailEnd/>
          </a:ln>
        </p:spPr>
        <p:style>
          <a:lnRef idx="1">
            <a:schemeClr val="accent2"/>
          </a:lnRef>
          <a:fillRef idx="3">
            <a:schemeClr val="accent2"/>
          </a:fillRef>
          <a:effectRef idx="2">
            <a:schemeClr val="accent2"/>
          </a:effectRef>
          <a:fontRef idx="minor">
            <a:schemeClr val="lt1"/>
          </a:fontRef>
        </p:style>
        <p:txBody>
          <a:bodyPr wrap="square" anchor="t" anchorCtr="0">
            <a:noAutofit/>
          </a:bodyPr>
          <a:lstStyle/>
          <a:p>
            <a:pPr algn="ctr">
              <a:lnSpc>
                <a:spcPts val="1600"/>
              </a:lnSpc>
            </a:pPr>
            <a:r>
              <a:rPr lang="ja-JP" altLang="en-US" sz="1200" b="1" dirty="0">
                <a:latin typeface="Meiryo UI" panose="020B0604030504040204" pitchFamily="50" charset="-128"/>
                <a:ea typeface="Meiryo UI" panose="020B0604030504040204" pitchFamily="50" charset="-128"/>
              </a:rPr>
              <a:t>恒久的保存機能</a:t>
            </a:r>
            <a:endParaRPr lang="en-US" altLang="ja-JP" sz="1200" b="1" dirty="0">
              <a:latin typeface="Meiryo UI" panose="020B0604030504040204" pitchFamily="50" charset="-128"/>
              <a:ea typeface="Meiryo UI" panose="020B0604030504040204" pitchFamily="50" charset="-128"/>
            </a:endParaRPr>
          </a:p>
        </p:txBody>
      </p:sp>
      <p:sp>
        <p:nvSpPr>
          <p:cNvPr id="126" name="AutoShape 8"/>
          <p:cNvSpPr>
            <a:spLocks noChangeArrowheads="1"/>
          </p:cNvSpPr>
          <p:nvPr/>
        </p:nvSpPr>
        <p:spPr bwMode="auto">
          <a:xfrm>
            <a:off x="2783632" y="2690476"/>
            <a:ext cx="1656184" cy="403328"/>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専門家による情報の意味付け・関連付け</a:t>
            </a:r>
            <a:endParaRPr lang="en-US" altLang="ja-JP" sz="1200" dirty="0">
              <a:latin typeface="Meiryo UI" panose="020B0604030504040204" pitchFamily="50" charset="-128"/>
              <a:ea typeface="Meiryo UI" panose="020B0604030504040204" pitchFamily="50" charset="-128"/>
            </a:endParaRPr>
          </a:p>
        </p:txBody>
      </p:sp>
      <p:sp>
        <p:nvSpPr>
          <p:cNvPr id="100" name="左矢印 99"/>
          <p:cNvSpPr/>
          <p:nvPr/>
        </p:nvSpPr>
        <p:spPr>
          <a:xfrm rot="5400000">
            <a:off x="5484492" y="2658347"/>
            <a:ext cx="1138852" cy="516211"/>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02" name="横巻き 101"/>
          <p:cNvSpPr/>
          <p:nvPr/>
        </p:nvSpPr>
        <p:spPr>
          <a:xfrm>
            <a:off x="9601388" y="412215"/>
            <a:ext cx="952143"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Meiryo UI" panose="020B0604030504040204" pitchFamily="50" charset="-128"/>
                <a:ea typeface="Meiryo UI" panose="020B0604030504040204" pitchFamily="50" charset="-128"/>
              </a:rPr>
              <a:t>2014</a:t>
            </a:r>
            <a:r>
              <a:rPr lang="ja-JP" altLang="en-US" sz="1100" b="1" dirty="0">
                <a:solidFill>
                  <a:srgbClr val="FF0000"/>
                </a:solidFill>
                <a:latin typeface="Meiryo UI" panose="020B0604030504040204" pitchFamily="50" charset="-128"/>
                <a:ea typeface="Meiryo UI" panose="020B0604030504040204" pitchFamily="50" charset="-128"/>
              </a:rPr>
              <a:t>年</a:t>
            </a:r>
            <a:endParaRPr lang="en-US" altLang="ja-JP" sz="1100" b="1" dirty="0">
              <a:solidFill>
                <a:srgbClr val="FF0000"/>
              </a:solidFill>
              <a:latin typeface="Meiryo UI" panose="020B0604030504040204" pitchFamily="50" charset="-128"/>
              <a:ea typeface="Meiryo UI" panose="020B0604030504040204" pitchFamily="50" charset="-128"/>
            </a:endParaRPr>
          </a:p>
        </p:txBody>
      </p:sp>
      <p:sp>
        <p:nvSpPr>
          <p:cNvPr id="103" name="円/楕円 102"/>
          <p:cNvSpPr/>
          <p:nvPr/>
        </p:nvSpPr>
        <p:spPr>
          <a:xfrm>
            <a:off x="94593" y="61915"/>
            <a:ext cx="622859" cy="571132"/>
          </a:xfrm>
          <a:prstGeom prst="ellipse">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49939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7452" y="61915"/>
            <a:ext cx="1440180" cy="6796085"/>
          </a:xfrm>
        </p:spPr>
        <p:txBody>
          <a:bodyPr vert="eaVert">
            <a:noAutofit/>
          </a:bodyPr>
          <a:lstStyle/>
          <a:p>
            <a:r>
              <a:rPr lang="ja-JP" altLang="en-US" sz="4000" dirty="0"/>
              <a:t>☆文化財を含めたナショナルアーカイブ</a:t>
            </a:r>
            <a:r>
              <a:rPr lang="ja-JP" altLang="en-US" sz="4000" dirty="0" smtClean="0"/>
              <a:t>の構築</a:t>
            </a:r>
            <a:r>
              <a:rPr lang="ja-JP" altLang="en-US" sz="4000" dirty="0"/>
              <a:t>イメージ</a:t>
            </a:r>
          </a:p>
        </p:txBody>
      </p:sp>
      <p:sp>
        <p:nvSpPr>
          <p:cNvPr id="3" name="フッター プレースホルダー 2"/>
          <p:cNvSpPr>
            <a:spLocks noGrp="1"/>
          </p:cNvSpPr>
          <p:nvPr>
            <p:ph type="ftr" sz="quarter" idx="11"/>
          </p:nvPr>
        </p:nvSpPr>
        <p:spPr/>
        <p:txBody>
          <a:bodyPr/>
          <a:lstStyle/>
          <a:p>
            <a:endParaRPr kumimoji="0" lang="en-US"/>
          </a:p>
        </p:txBody>
      </p:sp>
      <p:sp>
        <p:nvSpPr>
          <p:cNvPr id="5" name="スライド番号プレースホルダー 4"/>
          <p:cNvSpPr>
            <a:spLocks noGrp="1"/>
          </p:cNvSpPr>
          <p:nvPr>
            <p:ph type="sldNum" sz="quarter" idx="12"/>
          </p:nvPr>
        </p:nvSpPr>
        <p:spPr/>
        <p:txBody>
          <a:bodyPr/>
          <a:lstStyle/>
          <a:p>
            <a:fld id="{042AED99-7FB4-404E-8A97-64753DCE42EC}" type="slidenum">
              <a:rPr kumimoji="0" lang="en-US" smtClean="0"/>
              <a:pPr/>
              <a:t>109</a:t>
            </a:fld>
            <a:endParaRPr kumimoji="0" lang="en-US"/>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1576" y="136526"/>
            <a:ext cx="6408847" cy="6721474"/>
          </a:xfrm>
          <a:prstGeom prst="rect">
            <a:avLst/>
          </a:prstGeom>
        </p:spPr>
      </p:pic>
      <p:sp>
        <p:nvSpPr>
          <p:cNvPr id="6" name="円/楕円 5"/>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994921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txBody>
          <a:bodyPr/>
          <a:lstStyle/>
          <a:p>
            <a:r>
              <a:rPr lang="ja-JP" altLang="en-US" dirty="0" smtClean="0"/>
              <a:t>最近の動向</a:t>
            </a:r>
            <a:endParaRPr kumimoji="1" lang="ja-JP" altLang="en-US" dirty="0"/>
          </a:p>
        </p:txBody>
      </p:sp>
      <p:sp>
        <p:nvSpPr>
          <p:cNvPr id="5" name="サブタイトル 4"/>
          <p:cNvSpPr>
            <a:spLocks noGrp="1"/>
          </p:cNvSpPr>
          <p:nvPr>
            <p:ph type="subTitle" idx="1"/>
          </p:nvPr>
        </p:nvSpPr>
        <p:spPr/>
        <p:txBody>
          <a:bodyPr/>
          <a:lstStyle/>
          <a:p>
            <a:r>
              <a:rPr lang="ja-JP" altLang="en-US" dirty="0" smtClean="0"/>
              <a:t>各種セミナー等での議論</a:t>
            </a:r>
            <a:endParaRPr kumimoji="1" lang="ja-JP" altLang="en-US" dirty="0"/>
          </a:p>
        </p:txBody>
      </p:sp>
      <p:sp>
        <p:nvSpPr>
          <p:cNvPr id="6" name="円/楕円 5"/>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3547279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9"/>
          <p:cNvSpPr>
            <a:spLocks noGrp="1"/>
          </p:cNvSpPr>
          <p:nvPr>
            <p:ph type="title"/>
          </p:nvPr>
        </p:nvSpPr>
        <p:spPr>
          <a:xfrm>
            <a:off x="0" y="-77847"/>
            <a:ext cx="12192000" cy="732024"/>
          </a:xfrm>
        </p:spPr>
        <p:txBody>
          <a:bodyPr>
            <a:noAutofit/>
          </a:bodyPr>
          <a:lstStyle/>
          <a:p>
            <a:r>
              <a:rPr lang="ja-JP" altLang="en-US" sz="4000" dirty="0"/>
              <a:t>「ナショナルアーカイブ」の構築を目指して</a:t>
            </a:r>
          </a:p>
        </p:txBody>
      </p:sp>
      <p:grpSp>
        <p:nvGrpSpPr>
          <p:cNvPr id="6" name="グループ化 5"/>
          <p:cNvGrpSpPr/>
          <p:nvPr/>
        </p:nvGrpSpPr>
        <p:grpSpPr>
          <a:xfrm>
            <a:off x="1507666" y="626969"/>
            <a:ext cx="9165580" cy="5720778"/>
            <a:chOff x="-7232" y="670107"/>
            <a:chExt cx="9165580" cy="5822769"/>
          </a:xfrm>
        </p:grpSpPr>
        <p:sp>
          <p:nvSpPr>
            <p:cNvPr id="51" name="上矢印 50"/>
            <p:cNvSpPr/>
            <p:nvPr/>
          </p:nvSpPr>
          <p:spPr>
            <a:xfrm>
              <a:off x="2695920" y="1871677"/>
              <a:ext cx="977000" cy="205944"/>
            </a:xfrm>
            <a:prstGeom prst="up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04" name="上矢印 103"/>
            <p:cNvSpPr/>
            <p:nvPr/>
          </p:nvSpPr>
          <p:spPr>
            <a:xfrm>
              <a:off x="5968289" y="1892386"/>
              <a:ext cx="1017041" cy="196848"/>
            </a:xfrm>
            <a:prstGeom prst="up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11" name="正方形/長方形 110"/>
            <p:cNvSpPr/>
            <p:nvPr/>
          </p:nvSpPr>
          <p:spPr>
            <a:xfrm>
              <a:off x="1655647" y="3543611"/>
              <a:ext cx="7441007" cy="1961224"/>
            </a:xfrm>
            <a:prstGeom prst="rect">
              <a:avLst/>
            </a:prstGeom>
            <a:solidFill>
              <a:schemeClr val="accent6">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110" name="正方形/長方形 109"/>
            <p:cNvSpPr/>
            <p:nvPr/>
          </p:nvSpPr>
          <p:spPr>
            <a:xfrm>
              <a:off x="1839112" y="5616067"/>
              <a:ext cx="7303977" cy="824892"/>
            </a:xfrm>
            <a:prstGeom prst="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grpSp>
          <p:nvGrpSpPr>
            <p:cNvPr id="50" name="グループ化 49"/>
            <p:cNvGrpSpPr/>
            <p:nvPr/>
          </p:nvGrpSpPr>
          <p:grpSpPr>
            <a:xfrm>
              <a:off x="1920209" y="5130326"/>
              <a:ext cx="1123156" cy="1090538"/>
              <a:chOff x="911946" y="4719138"/>
              <a:chExt cx="1029590" cy="1210753"/>
            </a:xfrm>
          </p:grpSpPr>
          <p:cxnSp>
            <p:nvCxnSpPr>
              <p:cNvPr id="9" name="直線コネクタ 8"/>
              <p:cNvCxnSpPr/>
              <p:nvPr/>
            </p:nvCxnSpPr>
            <p:spPr>
              <a:xfrm flipH="1">
                <a:off x="1050142" y="5196563"/>
                <a:ext cx="225469" cy="388306"/>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19" name="直線コネクタ 18"/>
              <p:cNvCxnSpPr/>
              <p:nvPr/>
            </p:nvCxnSpPr>
            <p:spPr>
              <a:xfrm flipH="1">
                <a:off x="1422803" y="5196563"/>
                <a:ext cx="5164" cy="406700"/>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20" name="直線コネクタ 19"/>
              <p:cNvCxnSpPr/>
              <p:nvPr/>
            </p:nvCxnSpPr>
            <p:spPr>
              <a:xfrm>
                <a:off x="1600211" y="5209089"/>
                <a:ext cx="188359" cy="384359"/>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grpSp>
            <p:nvGrpSpPr>
              <p:cNvPr id="32" name="グループ化 31"/>
              <p:cNvGrpSpPr/>
              <p:nvPr/>
            </p:nvGrpSpPr>
            <p:grpSpPr>
              <a:xfrm>
                <a:off x="1647588" y="5603263"/>
                <a:ext cx="293948" cy="322310"/>
                <a:chOff x="1415441" y="4359058"/>
                <a:chExt cx="1102291" cy="776613"/>
              </a:xfrm>
            </p:grpSpPr>
            <p:sp>
              <p:nvSpPr>
                <p:cNvPr id="33" name="二等辺三角形 32"/>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34" name="台形 33"/>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36" name="グループ化 35"/>
              <p:cNvGrpSpPr/>
              <p:nvPr/>
            </p:nvGrpSpPr>
            <p:grpSpPr>
              <a:xfrm>
                <a:off x="1050142" y="4719138"/>
                <a:ext cx="718955" cy="464171"/>
                <a:chOff x="1415441" y="4359058"/>
                <a:chExt cx="1102291" cy="776613"/>
              </a:xfrm>
            </p:grpSpPr>
            <p:sp>
              <p:nvSpPr>
                <p:cNvPr id="37" name="二等辺三角形 36"/>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38" name="台形 37"/>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40" name="グループ化 39"/>
              <p:cNvGrpSpPr/>
              <p:nvPr/>
            </p:nvGrpSpPr>
            <p:grpSpPr>
              <a:xfrm>
                <a:off x="1281679" y="5607581"/>
                <a:ext cx="293948" cy="322310"/>
                <a:chOff x="1415441" y="4359058"/>
                <a:chExt cx="1102291" cy="776613"/>
              </a:xfrm>
            </p:grpSpPr>
            <p:sp>
              <p:nvSpPr>
                <p:cNvPr id="41" name="二等辺三角形 40"/>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42" name="台形 41"/>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43" name="グループ化 42"/>
              <p:cNvGrpSpPr/>
              <p:nvPr/>
            </p:nvGrpSpPr>
            <p:grpSpPr>
              <a:xfrm>
                <a:off x="911946" y="5603263"/>
                <a:ext cx="293948" cy="322310"/>
                <a:chOff x="1415441" y="4359058"/>
                <a:chExt cx="1102291" cy="776613"/>
              </a:xfrm>
            </p:grpSpPr>
            <p:sp>
              <p:nvSpPr>
                <p:cNvPr id="44" name="二等辺三角形 43"/>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45" name="台形 44"/>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sp>
          <p:nvSpPr>
            <p:cNvPr id="46" name="角丸四角形 45"/>
            <p:cNvSpPr/>
            <p:nvPr/>
          </p:nvSpPr>
          <p:spPr>
            <a:xfrm>
              <a:off x="1807248" y="2096680"/>
              <a:ext cx="5355197" cy="2638021"/>
            </a:xfrm>
            <a:prstGeom prst="roundRect">
              <a:avLst/>
            </a:prstGeom>
            <a:noFill/>
            <a:ln w="57150" cmpd="dbl">
              <a:solidFill>
                <a:schemeClr val="accent6">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ja-JP" altLang="en-US" sz="1600" dirty="0">
                  <a:solidFill>
                    <a:prstClr val="black"/>
                  </a:solidFill>
                  <a:latin typeface="Meiryo UI" panose="020B0604030504040204" pitchFamily="50" charset="-128"/>
                  <a:ea typeface="Meiryo UI" panose="020B0604030504040204" pitchFamily="50" charset="-128"/>
                </a:rPr>
                <a:t>　</a:t>
              </a:r>
              <a:r>
                <a:rPr lang="ja-JP" altLang="en-US" sz="2000" i="1" dirty="0">
                  <a:solidFill>
                    <a:prstClr val="black"/>
                  </a:solidFill>
                  <a:latin typeface="Meiryo UI" panose="020B0604030504040204" pitchFamily="50" charset="-128"/>
                  <a:ea typeface="Meiryo UI" panose="020B0604030504040204" pitchFamily="50" charset="-128"/>
                </a:rPr>
                <a:t>国立国会図書館が果たす役割</a:t>
              </a:r>
              <a:endParaRPr lang="en-US" altLang="ja-JP" sz="2000" i="1" dirty="0">
                <a:solidFill>
                  <a:prstClr val="black"/>
                </a:solidFill>
                <a:latin typeface="Meiryo UI" panose="020B0604030504040204" pitchFamily="50" charset="-128"/>
                <a:ea typeface="Meiryo UI" panose="020B0604030504040204" pitchFamily="50" charset="-128"/>
              </a:endParaRPr>
            </a:p>
            <a:p>
              <a:endParaRPr lang="en-US" altLang="ja-JP" sz="1400" dirty="0">
                <a:solidFill>
                  <a:prstClr val="black"/>
                </a:solidFill>
                <a:latin typeface="Meiryo UI" panose="020B0604030504040204" pitchFamily="50" charset="-128"/>
                <a:ea typeface="Meiryo UI" panose="020B0604030504040204" pitchFamily="50" charset="-128"/>
              </a:endParaRPr>
            </a:p>
            <a:p>
              <a:endParaRPr lang="en-US" altLang="ja-JP" sz="1400" dirty="0">
                <a:solidFill>
                  <a:prstClr val="black"/>
                </a:solidFill>
                <a:latin typeface="Meiryo UI" panose="020B0604030504040204" pitchFamily="50" charset="-128"/>
                <a:ea typeface="Meiryo UI" panose="020B0604030504040204" pitchFamily="50" charset="-128"/>
              </a:endParaRPr>
            </a:p>
            <a:p>
              <a:endParaRPr lang="en-US" altLang="ja-JP" sz="1400" dirty="0">
                <a:solidFill>
                  <a:prstClr val="black"/>
                </a:solidFill>
                <a:latin typeface="Meiryo UI" panose="020B0604030504040204" pitchFamily="50" charset="-128"/>
                <a:ea typeface="Meiryo UI" panose="020B0604030504040204" pitchFamily="50" charset="-128"/>
              </a:endParaRPr>
            </a:p>
            <a:p>
              <a:endParaRPr lang="en-US" altLang="ja-JP" sz="1400" dirty="0">
                <a:solidFill>
                  <a:prstClr val="black"/>
                </a:solidFill>
                <a:latin typeface="Meiryo UI" panose="020B0604030504040204" pitchFamily="50" charset="-128"/>
                <a:ea typeface="Meiryo UI" panose="020B0604030504040204" pitchFamily="50" charset="-128"/>
              </a:endParaRPr>
            </a:p>
            <a:p>
              <a:endParaRPr lang="en-US" altLang="ja-JP" sz="1600" dirty="0">
                <a:solidFill>
                  <a:prstClr val="black"/>
                </a:solidFill>
                <a:latin typeface="Meiryo UI" panose="020B0604030504040204" pitchFamily="50" charset="-128"/>
                <a:ea typeface="Meiryo UI" panose="020B0604030504040204" pitchFamily="50" charset="-128"/>
              </a:endParaRPr>
            </a:p>
            <a:p>
              <a:endParaRPr lang="en-US" altLang="ja-JP" sz="800" dirty="0">
                <a:solidFill>
                  <a:prstClr val="black"/>
                </a:solidFill>
                <a:latin typeface="Meiryo UI" panose="020B0604030504040204" pitchFamily="50" charset="-128"/>
                <a:ea typeface="Meiryo UI" panose="020B0604030504040204" pitchFamily="50" charset="-128"/>
              </a:endParaRPr>
            </a:p>
            <a:p>
              <a:pPr marL="108000" indent="-457200">
                <a:lnSpc>
                  <a:spcPct val="90000"/>
                </a:lnSpc>
              </a:pPr>
              <a:r>
                <a:rPr lang="en-US" altLang="ja-JP" sz="2000" dirty="0">
                  <a:solidFill>
                    <a:prstClr val="black"/>
                  </a:solidFill>
                  <a:latin typeface="Meiryo UI" panose="020B0604030504040204" pitchFamily="50" charset="-128"/>
                  <a:ea typeface="Meiryo UI" panose="020B0604030504040204" pitchFamily="50" charset="-128"/>
                </a:rPr>
                <a:t>【</a:t>
              </a:r>
              <a:r>
                <a:rPr lang="ja-JP" altLang="en-US" sz="2000" dirty="0">
                  <a:solidFill>
                    <a:prstClr val="black"/>
                  </a:solidFill>
                  <a:latin typeface="Meiryo UI" panose="020B0604030504040204" pitchFamily="50" charset="-128"/>
                  <a:ea typeface="Meiryo UI" panose="020B0604030504040204" pitchFamily="50" charset="-128"/>
                </a:rPr>
                <a:t>恒久的保存基盤の整備</a:t>
              </a:r>
              <a:r>
                <a:rPr lang="en-US" altLang="ja-JP" sz="2000" dirty="0">
                  <a:solidFill>
                    <a:prstClr val="black"/>
                  </a:solidFill>
                  <a:latin typeface="Meiryo UI" panose="020B0604030504040204" pitchFamily="50" charset="-128"/>
                  <a:ea typeface="Meiryo UI" panose="020B0604030504040204" pitchFamily="50" charset="-128"/>
                </a:rPr>
                <a:t>】</a:t>
              </a:r>
              <a:r>
                <a:rPr lang="ja-JP" altLang="en-US" sz="2000" dirty="0">
                  <a:solidFill>
                    <a:prstClr val="black"/>
                  </a:solidFill>
                  <a:latin typeface="Meiryo UI" panose="020B0604030504040204" pitchFamily="50" charset="-128"/>
                  <a:ea typeface="Meiryo UI" panose="020B0604030504040204" pitchFamily="50" charset="-128"/>
                </a:rPr>
                <a:t> </a:t>
              </a:r>
              <a:r>
                <a:rPr lang="ja-JP" altLang="en-US" sz="1600" dirty="0">
                  <a:solidFill>
                    <a:prstClr val="black"/>
                  </a:solidFill>
                  <a:latin typeface="Meiryo UI" panose="020B0604030504040204" pitchFamily="50" charset="-128"/>
                  <a:ea typeface="Meiryo UI" panose="020B0604030504040204" pitchFamily="50" charset="-128"/>
                </a:rPr>
                <a:t>・アーカイブ構築のための法整備（孤児著作物への対策等）への協力　・維持困難アーカイブのコンテンツ保護　・各図書館がデジタル化した入手困難書籍の収集・保存</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49" name="上下矢印 48"/>
            <p:cNvSpPr/>
            <p:nvPr/>
          </p:nvSpPr>
          <p:spPr>
            <a:xfrm rot="1168921" flipH="1">
              <a:off x="2518633" y="4713642"/>
              <a:ext cx="232679" cy="37055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2" name="上下矢印 51"/>
            <p:cNvSpPr/>
            <p:nvPr/>
          </p:nvSpPr>
          <p:spPr>
            <a:xfrm rot="316309" flipH="1">
              <a:off x="3486797" y="4772593"/>
              <a:ext cx="232678" cy="35527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nvGrpSpPr>
            <p:cNvPr id="53" name="グループ化 52"/>
            <p:cNvGrpSpPr/>
            <p:nvPr/>
          </p:nvGrpSpPr>
          <p:grpSpPr>
            <a:xfrm>
              <a:off x="3137781" y="5134297"/>
              <a:ext cx="988248" cy="1077156"/>
              <a:chOff x="911946" y="4719138"/>
              <a:chExt cx="1029590" cy="1210753"/>
            </a:xfrm>
          </p:grpSpPr>
          <p:cxnSp>
            <p:nvCxnSpPr>
              <p:cNvPr id="54" name="直線コネクタ 53"/>
              <p:cNvCxnSpPr/>
              <p:nvPr/>
            </p:nvCxnSpPr>
            <p:spPr>
              <a:xfrm flipH="1">
                <a:off x="1050142" y="5196563"/>
                <a:ext cx="225469" cy="388306"/>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55" name="直線コネクタ 54"/>
              <p:cNvCxnSpPr/>
              <p:nvPr/>
            </p:nvCxnSpPr>
            <p:spPr>
              <a:xfrm flipH="1">
                <a:off x="1422803" y="5196563"/>
                <a:ext cx="5164" cy="406700"/>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56" name="直線コネクタ 55"/>
              <p:cNvCxnSpPr/>
              <p:nvPr/>
            </p:nvCxnSpPr>
            <p:spPr>
              <a:xfrm>
                <a:off x="1600211" y="5209089"/>
                <a:ext cx="188359" cy="384359"/>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grpSp>
            <p:nvGrpSpPr>
              <p:cNvPr id="57" name="グループ化 56"/>
              <p:cNvGrpSpPr/>
              <p:nvPr/>
            </p:nvGrpSpPr>
            <p:grpSpPr>
              <a:xfrm>
                <a:off x="1647588" y="5603263"/>
                <a:ext cx="293948" cy="322310"/>
                <a:chOff x="1415441" y="4359058"/>
                <a:chExt cx="1102291" cy="776613"/>
              </a:xfrm>
            </p:grpSpPr>
            <p:sp>
              <p:nvSpPr>
                <p:cNvPr id="67" name="二等辺三角形 66"/>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68" name="台形 67"/>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58" name="グループ化 57"/>
              <p:cNvGrpSpPr/>
              <p:nvPr/>
            </p:nvGrpSpPr>
            <p:grpSpPr>
              <a:xfrm>
                <a:off x="1050142" y="4719138"/>
                <a:ext cx="718955" cy="464171"/>
                <a:chOff x="1415441" y="4359058"/>
                <a:chExt cx="1102291" cy="776613"/>
              </a:xfrm>
            </p:grpSpPr>
            <p:sp>
              <p:nvSpPr>
                <p:cNvPr id="65" name="二等辺三角形 64"/>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66" name="台形 65"/>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59" name="グループ化 58"/>
              <p:cNvGrpSpPr/>
              <p:nvPr/>
            </p:nvGrpSpPr>
            <p:grpSpPr>
              <a:xfrm>
                <a:off x="1281679" y="5607581"/>
                <a:ext cx="293948" cy="322310"/>
                <a:chOff x="1415441" y="4359058"/>
                <a:chExt cx="1102291" cy="776613"/>
              </a:xfrm>
            </p:grpSpPr>
            <p:sp>
              <p:nvSpPr>
                <p:cNvPr id="63" name="二等辺三角形 62"/>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64" name="台形 63"/>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60" name="グループ化 59"/>
              <p:cNvGrpSpPr/>
              <p:nvPr/>
            </p:nvGrpSpPr>
            <p:grpSpPr>
              <a:xfrm>
                <a:off x="911946" y="5603263"/>
                <a:ext cx="293948" cy="322310"/>
                <a:chOff x="1415441" y="4359058"/>
                <a:chExt cx="1102291" cy="776613"/>
              </a:xfrm>
            </p:grpSpPr>
            <p:sp>
              <p:nvSpPr>
                <p:cNvPr id="61" name="二等辺三角形 60"/>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62" name="台形 61"/>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grpSp>
          <p:nvGrpSpPr>
            <p:cNvPr id="69" name="グループ化 68"/>
            <p:cNvGrpSpPr/>
            <p:nvPr/>
          </p:nvGrpSpPr>
          <p:grpSpPr>
            <a:xfrm>
              <a:off x="4156024" y="5130327"/>
              <a:ext cx="1068217" cy="1085068"/>
              <a:chOff x="911946" y="4719138"/>
              <a:chExt cx="1029590" cy="1210753"/>
            </a:xfrm>
          </p:grpSpPr>
          <p:cxnSp>
            <p:nvCxnSpPr>
              <p:cNvPr id="70" name="直線コネクタ 69"/>
              <p:cNvCxnSpPr/>
              <p:nvPr/>
            </p:nvCxnSpPr>
            <p:spPr>
              <a:xfrm flipH="1">
                <a:off x="1050142" y="5196563"/>
                <a:ext cx="225469" cy="388306"/>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71" name="直線コネクタ 70"/>
              <p:cNvCxnSpPr/>
              <p:nvPr/>
            </p:nvCxnSpPr>
            <p:spPr>
              <a:xfrm flipH="1">
                <a:off x="1422803" y="5196563"/>
                <a:ext cx="5164" cy="406700"/>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72" name="直線コネクタ 71"/>
              <p:cNvCxnSpPr/>
              <p:nvPr/>
            </p:nvCxnSpPr>
            <p:spPr>
              <a:xfrm>
                <a:off x="1600211" y="5209089"/>
                <a:ext cx="188359" cy="384359"/>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grpSp>
            <p:nvGrpSpPr>
              <p:cNvPr id="73" name="グループ化 72"/>
              <p:cNvGrpSpPr/>
              <p:nvPr/>
            </p:nvGrpSpPr>
            <p:grpSpPr>
              <a:xfrm>
                <a:off x="1647588" y="5603263"/>
                <a:ext cx="293948" cy="322310"/>
                <a:chOff x="1415441" y="4359058"/>
                <a:chExt cx="1102291" cy="776613"/>
              </a:xfrm>
            </p:grpSpPr>
            <p:sp>
              <p:nvSpPr>
                <p:cNvPr id="83" name="二等辺三角形 82"/>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84" name="台形 83"/>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74" name="グループ化 73"/>
              <p:cNvGrpSpPr/>
              <p:nvPr/>
            </p:nvGrpSpPr>
            <p:grpSpPr>
              <a:xfrm>
                <a:off x="1050142" y="4719138"/>
                <a:ext cx="718955" cy="464171"/>
                <a:chOff x="1415441" y="4359058"/>
                <a:chExt cx="1102291" cy="776613"/>
              </a:xfrm>
            </p:grpSpPr>
            <p:sp>
              <p:nvSpPr>
                <p:cNvPr id="81" name="二等辺三角形 80"/>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82" name="台形 81"/>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75" name="グループ化 74"/>
              <p:cNvGrpSpPr/>
              <p:nvPr/>
            </p:nvGrpSpPr>
            <p:grpSpPr>
              <a:xfrm>
                <a:off x="1281679" y="5607581"/>
                <a:ext cx="293948" cy="322310"/>
                <a:chOff x="1415441" y="4359058"/>
                <a:chExt cx="1102291" cy="776613"/>
              </a:xfrm>
            </p:grpSpPr>
            <p:sp>
              <p:nvSpPr>
                <p:cNvPr id="79" name="二等辺三角形 78"/>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80" name="台形 79"/>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76" name="グループ化 75"/>
              <p:cNvGrpSpPr/>
              <p:nvPr/>
            </p:nvGrpSpPr>
            <p:grpSpPr>
              <a:xfrm>
                <a:off x="911946" y="5603263"/>
                <a:ext cx="293948" cy="322310"/>
                <a:chOff x="1415441" y="4359058"/>
                <a:chExt cx="1102291" cy="776613"/>
              </a:xfrm>
            </p:grpSpPr>
            <p:sp>
              <p:nvSpPr>
                <p:cNvPr id="77" name="二等辺三角形 76"/>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78" name="台形 77"/>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grpSp>
          <p:nvGrpSpPr>
            <p:cNvPr id="85" name="グループ化 84"/>
            <p:cNvGrpSpPr/>
            <p:nvPr/>
          </p:nvGrpSpPr>
          <p:grpSpPr>
            <a:xfrm>
              <a:off x="5325997" y="5127541"/>
              <a:ext cx="1016883" cy="1047881"/>
              <a:chOff x="911946" y="4719138"/>
              <a:chExt cx="1029590" cy="1210753"/>
            </a:xfrm>
          </p:grpSpPr>
          <p:cxnSp>
            <p:nvCxnSpPr>
              <p:cNvPr id="86" name="直線コネクタ 85"/>
              <p:cNvCxnSpPr/>
              <p:nvPr/>
            </p:nvCxnSpPr>
            <p:spPr>
              <a:xfrm flipH="1">
                <a:off x="1050142" y="5196563"/>
                <a:ext cx="225469" cy="388306"/>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87" name="直線コネクタ 86"/>
              <p:cNvCxnSpPr/>
              <p:nvPr/>
            </p:nvCxnSpPr>
            <p:spPr>
              <a:xfrm flipH="1">
                <a:off x="1422803" y="5196563"/>
                <a:ext cx="5164" cy="406700"/>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88" name="直線コネクタ 87"/>
              <p:cNvCxnSpPr/>
              <p:nvPr/>
            </p:nvCxnSpPr>
            <p:spPr>
              <a:xfrm>
                <a:off x="1600211" y="5209089"/>
                <a:ext cx="188359" cy="384359"/>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grpSp>
            <p:nvGrpSpPr>
              <p:cNvPr id="89" name="グループ化 88"/>
              <p:cNvGrpSpPr/>
              <p:nvPr/>
            </p:nvGrpSpPr>
            <p:grpSpPr>
              <a:xfrm>
                <a:off x="1647588" y="5603263"/>
                <a:ext cx="293948" cy="322310"/>
                <a:chOff x="1415441" y="4359058"/>
                <a:chExt cx="1102291" cy="776613"/>
              </a:xfrm>
            </p:grpSpPr>
            <p:sp>
              <p:nvSpPr>
                <p:cNvPr id="99" name="二等辺三角形 98"/>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00" name="台形 99"/>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90" name="グループ化 89"/>
              <p:cNvGrpSpPr/>
              <p:nvPr/>
            </p:nvGrpSpPr>
            <p:grpSpPr>
              <a:xfrm>
                <a:off x="1050142" y="4719138"/>
                <a:ext cx="718955" cy="464171"/>
                <a:chOff x="1415441" y="4359058"/>
                <a:chExt cx="1102291" cy="776613"/>
              </a:xfrm>
            </p:grpSpPr>
            <p:sp>
              <p:nvSpPr>
                <p:cNvPr id="97" name="二等辺三角形 96"/>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98" name="台形 97"/>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91" name="グループ化 90"/>
              <p:cNvGrpSpPr/>
              <p:nvPr/>
            </p:nvGrpSpPr>
            <p:grpSpPr>
              <a:xfrm>
                <a:off x="1281679" y="5607581"/>
                <a:ext cx="293948" cy="322310"/>
                <a:chOff x="1415441" y="4359058"/>
                <a:chExt cx="1102291" cy="776613"/>
              </a:xfrm>
            </p:grpSpPr>
            <p:sp>
              <p:nvSpPr>
                <p:cNvPr id="95" name="二等辺三角形 94"/>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96" name="台形 95"/>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92" name="グループ化 91"/>
              <p:cNvGrpSpPr/>
              <p:nvPr/>
            </p:nvGrpSpPr>
            <p:grpSpPr>
              <a:xfrm>
                <a:off x="911946" y="5603263"/>
                <a:ext cx="293948" cy="322310"/>
                <a:chOff x="1415441" y="4359058"/>
                <a:chExt cx="1102291" cy="776613"/>
              </a:xfrm>
            </p:grpSpPr>
            <p:sp>
              <p:nvSpPr>
                <p:cNvPr id="93" name="二等辺三角形 92"/>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94" name="台形 93"/>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sp>
          <p:nvSpPr>
            <p:cNvPr id="101" name="上下矢印 100"/>
            <p:cNvSpPr/>
            <p:nvPr/>
          </p:nvSpPr>
          <p:spPr>
            <a:xfrm rot="20699563" flipH="1">
              <a:off x="4479339" y="4743397"/>
              <a:ext cx="232679" cy="34328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02" name="上下矢印 101"/>
            <p:cNvSpPr/>
            <p:nvPr/>
          </p:nvSpPr>
          <p:spPr>
            <a:xfrm rot="20367549" flipH="1">
              <a:off x="5554389" y="4716822"/>
              <a:ext cx="232678" cy="34955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05" name="角丸四角形 104"/>
            <p:cNvSpPr/>
            <p:nvPr/>
          </p:nvSpPr>
          <p:spPr>
            <a:xfrm>
              <a:off x="5544010" y="861218"/>
              <a:ext cx="3528173" cy="1030153"/>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altLang="ja-JP" sz="2000" spc="-30" dirty="0">
                  <a:solidFill>
                    <a:prstClr val="black"/>
                  </a:solidFill>
                  <a:latin typeface="Meiryo UI" panose="020B0604030504040204" pitchFamily="50" charset="-128"/>
                  <a:ea typeface="Meiryo UI" panose="020B0604030504040204" pitchFamily="50" charset="-128"/>
                </a:rPr>
                <a:t>【</a:t>
              </a:r>
              <a:r>
                <a:rPr lang="ja-JP" altLang="en-US" sz="2000" spc="-50" dirty="0">
                  <a:solidFill>
                    <a:prstClr val="black"/>
                  </a:solidFill>
                  <a:latin typeface="Meiryo UI" panose="020B0604030504040204" pitchFamily="50" charset="-128"/>
                  <a:ea typeface="Meiryo UI" panose="020B0604030504040204" pitchFamily="50" charset="-128"/>
                </a:rPr>
                <a:t>メタデータ</a:t>
              </a:r>
              <a:r>
                <a:rPr lang="ja-JP" altLang="en-US" sz="2000" dirty="0">
                  <a:solidFill>
                    <a:prstClr val="black"/>
                  </a:solidFill>
                  <a:latin typeface="Meiryo UI" panose="020B0604030504040204" pitchFamily="50" charset="-128"/>
                  <a:ea typeface="Meiryo UI" panose="020B0604030504040204" pitchFamily="50" charset="-128"/>
                </a:rPr>
                <a:t>の利活用の促進</a:t>
              </a:r>
              <a:r>
                <a:rPr lang="en-US" altLang="ja-JP" sz="2000" spc="-30" dirty="0">
                  <a:solidFill>
                    <a:prstClr val="black"/>
                  </a:solidFill>
                  <a:latin typeface="Meiryo UI" panose="020B0604030504040204" pitchFamily="50" charset="-128"/>
                  <a:ea typeface="Meiryo UI" panose="020B0604030504040204" pitchFamily="50" charset="-128"/>
                </a:rPr>
                <a:t>】</a:t>
              </a:r>
            </a:p>
            <a:p>
              <a:pPr marL="108000" lvl="1">
                <a:lnSpc>
                  <a:spcPct val="80000"/>
                </a:lnSpc>
              </a:pPr>
              <a:r>
                <a:rPr lang="ja-JP" altLang="en-US" dirty="0">
                  <a:solidFill>
                    <a:prstClr val="black"/>
                  </a:solidFill>
                  <a:latin typeface="Meiryo UI" panose="020B0604030504040204" pitchFamily="50" charset="-128"/>
                  <a:ea typeface="Meiryo UI" panose="020B0604030504040204" pitchFamily="50" charset="-128"/>
                </a:rPr>
                <a:t>・目的別、テーマ</a:t>
              </a:r>
              <a:r>
                <a:rPr lang="en-US" altLang="ja-JP" dirty="0">
                  <a:solidFill>
                    <a:prstClr val="black"/>
                  </a:solidFill>
                  <a:latin typeface="Meiryo UI" panose="020B0604030504040204" pitchFamily="50" charset="-128"/>
                  <a:ea typeface="Meiryo UI" panose="020B0604030504040204" pitchFamily="50" charset="-128"/>
                </a:rPr>
                <a:t>/</a:t>
              </a:r>
              <a:r>
                <a:rPr lang="ja-JP" altLang="en-US" dirty="0">
                  <a:solidFill>
                    <a:prstClr val="black"/>
                  </a:solidFill>
                  <a:latin typeface="Meiryo UI" panose="020B0604030504040204" pitchFamily="50" charset="-128"/>
                  <a:ea typeface="Meiryo UI" panose="020B0604030504040204" pitchFamily="50" charset="-128"/>
                </a:rPr>
                <a:t>ジャンル別の検索プラットフォームの提供　・</a:t>
              </a:r>
              <a:r>
                <a:rPr lang="ja-JP" altLang="en-US" spc="-90" dirty="0">
                  <a:solidFill>
                    <a:prstClr val="black"/>
                  </a:solidFill>
                  <a:latin typeface="Meiryo UI" panose="020B0604030504040204" pitchFamily="50" charset="-128"/>
                  <a:ea typeface="Meiryo UI" panose="020B0604030504040204" pitchFamily="50" charset="-128"/>
                </a:rPr>
                <a:t>付加価値情報の付与</a:t>
              </a:r>
              <a:r>
                <a:rPr lang="ja-JP" altLang="en-US" sz="1200" spc="-90" dirty="0">
                  <a:solidFill>
                    <a:prstClr val="black"/>
                  </a:solidFill>
                  <a:latin typeface="Meiryo UI" panose="020B0604030504040204" pitchFamily="50" charset="-128"/>
                  <a:ea typeface="Meiryo UI" panose="020B0604030504040204" pitchFamily="50" charset="-128"/>
                </a:rPr>
                <a:t>（多言語化、画像化等）</a:t>
              </a:r>
            </a:p>
          </p:txBody>
        </p:sp>
        <p:sp>
          <p:nvSpPr>
            <p:cNvPr id="106" name="角丸四角形 105"/>
            <p:cNvSpPr/>
            <p:nvPr/>
          </p:nvSpPr>
          <p:spPr>
            <a:xfrm>
              <a:off x="1904949" y="860982"/>
              <a:ext cx="3395724" cy="1010695"/>
            </a:xfrm>
            <a:prstGeom prst="roundRect">
              <a:avLst/>
            </a:prstGeom>
            <a:solidFill>
              <a:schemeClr val="accent4">
                <a:lumMod val="60000"/>
                <a:lumOff val="40000"/>
              </a:schemeClr>
            </a:solidFill>
            <a:ln w="28575">
              <a:noFill/>
            </a:ln>
          </p:spPr>
          <p:style>
            <a:lnRef idx="2">
              <a:schemeClr val="accent2"/>
            </a:lnRef>
            <a:fillRef idx="1">
              <a:schemeClr val="lt1"/>
            </a:fillRef>
            <a:effectRef idx="0">
              <a:schemeClr val="accent2"/>
            </a:effectRef>
            <a:fontRef idx="minor">
              <a:schemeClr val="dk1"/>
            </a:fontRef>
          </p:style>
          <p:txBody>
            <a:bodyPr rtlCol="0" anchor="ctr"/>
            <a:lstStyle/>
            <a:p>
              <a:r>
                <a:rPr lang="en-US" altLang="ja-JP" sz="2000" spc="-30" dirty="0">
                  <a:solidFill>
                    <a:prstClr val="black"/>
                  </a:solidFill>
                  <a:latin typeface="Meiryo UI" panose="020B0604030504040204" pitchFamily="50" charset="-128"/>
                  <a:ea typeface="Meiryo UI" panose="020B0604030504040204" pitchFamily="50" charset="-128"/>
                </a:rPr>
                <a:t>【</a:t>
              </a:r>
              <a:r>
                <a:rPr lang="ja-JP" altLang="en-US" sz="2000" spc="-30" dirty="0">
                  <a:solidFill>
                    <a:prstClr val="black"/>
                  </a:solidFill>
                  <a:latin typeface="Meiryo UI" panose="020B0604030504040204" pitchFamily="50" charset="-128"/>
                  <a:ea typeface="Meiryo UI" panose="020B0604030504040204" pitchFamily="50" charset="-128"/>
                </a:rPr>
                <a:t>コンテンツの活用</a:t>
              </a:r>
              <a:r>
                <a:rPr lang="en-US" altLang="ja-JP" sz="2000" spc="-30" dirty="0">
                  <a:solidFill>
                    <a:prstClr val="black"/>
                  </a:solidFill>
                  <a:latin typeface="Meiryo UI" panose="020B0604030504040204" pitchFamily="50" charset="-128"/>
                  <a:ea typeface="Meiryo UI" panose="020B0604030504040204" pitchFamily="50" charset="-128"/>
                </a:rPr>
                <a:t>/</a:t>
              </a:r>
              <a:r>
                <a:rPr lang="ja-JP" altLang="en-US" sz="2000" spc="-30" dirty="0">
                  <a:solidFill>
                    <a:prstClr val="black"/>
                  </a:solidFill>
                  <a:latin typeface="Meiryo UI" panose="020B0604030504040204" pitchFamily="50" charset="-128"/>
                  <a:ea typeface="Meiryo UI" panose="020B0604030504040204" pitchFamily="50" charset="-128"/>
                </a:rPr>
                <a:t>創出の促進</a:t>
              </a:r>
              <a:r>
                <a:rPr lang="en-US" altLang="ja-JP" sz="2000" spc="-30" dirty="0">
                  <a:solidFill>
                    <a:prstClr val="black"/>
                  </a:solidFill>
                  <a:latin typeface="Meiryo UI" panose="020B0604030504040204" pitchFamily="50" charset="-128"/>
                  <a:ea typeface="Meiryo UI" panose="020B0604030504040204" pitchFamily="50" charset="-128"/>
                </a:rPr>
                <a:t>】</a:t>
              </a:r>
              <a:r>
                <a:rPr lang="ja-JP" altLang="en-US" dirty="0">
                  <a:solidFill>
                    <a:prstClr val="black"/>
                  </a:solidFill>
                  <a:latin typeface="Meiryo UI" panose="020B0604030504040204" pitchFamily="50" charset="-128"/>
                  <a:ea typeface="Meiryo UI" panose="020B0604030504040204" pitchFamily="50" charset="-128"/>
                </a:rPr>
                <a:t>・目的別検索　・付加価値サービス　・新規コンテンツ創出</a:t>
              </a:r>
            </a:p>
          </p:txBody>
        </p:sp>
        <p:sp>
          <p:nvSpPr>
            <p:cNvPr id="107" name="上矢印 106"/>
            <p:cNvSpPr/>
            <p:nvPr/>
          </p:nvSpPr>
          <p:spPr>
            <a:xfrm rot="16020095">
              <a:off x="5225492" y="1441557"/>
              <a:ext cx="579242" cy="392669"/>
            </a:xfrm>
            <a:prstGeom prst="up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18" name="左矢印 117"/>
            <p:cNvSpPr/>
            <p:nvPr/>
          </p:nvSpPr>
          <p:spPr>
            <a:xfrm>
              <a:off x="1661648" y="1295645"/>
              <a:ext cx="362964" cy="640716"/>
            </a:xfrm>
            <a:prstGeom prst="lef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21" name="正方形/長方形 120"/>
            <p:cNvSpPr/>
            <p:nvPr/>
          </p:nvSpPr>
          <p:spPr>
            <a:xfrm>
              <a:off x="36847" y="2096680"/>
              <a:ext cx="1564243" cy="292999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endParaRPr lang="en-US" altLang="ja-JP" sz="1600" dirty="0">
                <a:solidFill>
                  <a:prstClr val="white"/>
                </a:solidFill>
                <a:latin typeface="Meiryo UI" panose="020B0604030504040204" pitchFamily="50" charset="-128"/>
                <a:ea typeface="Meiryo UI" panose="020B0604030504040204" pitchFamily="50" charset="-128"/>
              </a:endParaRPr>
            </a:p>
            <a:p>
              <a:pPr marL="108000" indent="-457200"/>
              <a:endParaRPr lang="en-US" altLang="ja-JP" sz="1600" dirty="0">
                <a:solidFill>
                  <a:prstClr val="black"/>
                </a:solidFill>
                <a:latin typeface="Meiryo UI" panose="020B0604030504040204" pitchFamily="50" charset="-128"/>
                <a:ea typeface="Meiryo UI" panose="020B0604030504040204" pitchFamily="50" charset="-128"/>
              </a:endParaRPr>
            </a:p>
            <a:p>
              <a:pPr marL="108000" indent="-457200">
                <a:lnSpc>
                  <a:spcPts val="1700"/>
                </a:lnSpc>
              </a:pPr>
              <a:r>
                <a:rPr lang="ja-JP" altLang="en-US" sz="1600" dirty="0">
                  <a:solidFill>
                    <a:prstClr val="black"/>
                  </a:solidFill>
                  <a:latin typeface="Meiryo UI" panose="020B0604030504040204" pitchFamily="50" charset="-128"/>
                  <a:ea typeface="Meiryo UI" panose="020B0604030504040204" pitchFamily="50" charset="-128"/>
                </a:rPr>
                <a:t> ・海外からの注目  ・地方への注目  </a:t>
              </a:r>
              <a:endParaRPr lang="en-US" altLang="ja-JP" sz="1600" dirty="0">
                <a:solidFill>
                  <a:prstClr val="black"/>
                </a:solidFill>
                <a:latin typeface="Meiryo UI" panose="020B0604030504040204" pitchFamily="50" charset="-128"/>
                <a:ea typeface="Meiryo UI" panose="020B0604030504040204" pitchFamily="50" charset="-128"/>
              </a:endParaRPr>
            </a:p>
            <a:p>
              <a:pPr marL="108000" indent="-457200">
                <a:lnSpc>
                  <a:spcPts val="1700"/>
                </a:lnSpc>
              </a:pPr>
              <a:r>
                <a:rPr lang="ja-JP" altLang="en-US" sz="1600" dirty="0">
                  <a:solidFill>
                    <a:prstClr val="black"/>
                  </a:solidFill>
                  <a:latin typeface="Meiryo UI" panose="020B0604030504040204" pitchFamily="50" charset="-128"/>
                  <a:ea typeface="Meiryo UI" panose="020B0604030504040204" pitchFamily="50" charset="-128"/>
                </a:rPr>
                <a:t> ・教育／商業／防災等への</a:t>
              </a:r>
              <a:endParaRPr lang="en-US" altLang="ja-JP" sz="1600" dirty="0">
                <a:solidFill>
                  <a:prstClr val="black"/>
                </a:solidFill>
                <a:latin typeface="Meiryo UI" panose="020B0604030504040204" pitchFamily="50" charset="-128"/>
                <a:ea typeface="Meiryo UI" panose="020B0604030504040204" pitchFamily="50" charset="-128"/>
              </a:endParaRPr>
            </a:p>
            <a:p>
              <a:pPr marL="108000" indent="-457200">
                <a:lnSpc>
                  <a:spcPts val="1700"/>
                </a:lnSpc>
              </a:pPr>
              <a:r>
                <a:rPr lang="ja-JP" altLang="en-US" sz="1600" dirty="0">
                  <a:solidFill>
                    <a:prstClr val="black"/>
                  </a:solidFill>
                  <a:latin typeface="Meiryo UI" panose="020B0604030504040204" pitchFamily="50" charset="-128"/>
                  <a:ea typeface="Meiryo UI" panose="020B0604030504040204" pitchFamily="50" charset="-128"/>
                </a:rPr>
                <a:t>　　　　　　　利用</a:t>
              </a:r>
              <a:endParaRPr lang="en-US" altLang="ja-JP" sz="1600" dirty="0">
                <a:solidFill>
                  <a:prstClr val="black"/>
                </a:solidFill>
                <a:latin typeface="Meiryo UI" panose="020B0604030504040204" pitchFamily="50" charset="-128"/>
                <a:ea typeface="Meiryo UI" panose="020B0604030504040204" pitchFamily="50" charset="-128"/>
              </a:endParaRPr>
            </a:p>
            <a:p>
              <a:pPr algn="r"/>
              <a:endParaRPr lang="en-US" altLang="ja-JP" sz="1600" dirty="0">
                <a:solidFill>
                  <a:prstClr val="black"/>
                </a:solidFill>
                <a:latin typeface="Meiryo UI" panose="020B0604030504040204" pitchFamily="50" charset="-128"/>
                <a:ea typeface="Meiryo UI" panose="020B0604030504040204" pitchFamily="50" charset="-128"/>
              </a:endParaRPr>
            </a:p>
            <a:p>
              <a:pPr algn="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122" name="円/楕円 121"/>
            <p:cNvSpPr/>
            <p:nvPr/>
          </p:nvSpPr>
          <p:spPr>
            <a:xfrm>
              <a:off x="-6515" y="670107"/>
              <a:ext cx="1668163" cy="2258558"/>
            </a:xfrm>
            <a:prstGeom prst="ellipse">
              <a:avLst/>
            </a:prstGeom>
          </p:spPr>
          <p:style>
            <a:lnRef idx="3">
              <a:schemeClr val="lt1"/>
            </a:lnRef>
            <a:fillRef idx="1">
              <a:schemeClr val="accent2"/>
            </a:fillRef>
            <a:effectRef idx="1">
              <a:schemeClr val="accent2"/>
            </a:effectRef>
            <a:fontRef idx="minor">
              <a:schemeClr val="lt1"/>
            </a:fontRef>
          </p:style>
          <p:txBody>
            <a:bodyPr lIns="54000" tIns="54000" rIns="54000" rtlCol="0" anchor="ctr">
              <a:spAutoFit/>
            </a:bodyPr>
            <a:lstStyle/>
            <a:p>
              <a:pPr algn="ctr"/>
              <a:r>
                <a:rPr lang="ja-JP" altLang="en-US" sz="2400" dirty="0">
                  <a:solidFill>
                    <a:prstClr val="black"/>
                  </a:solidFill>
                  <a:latin typeface="Meiryo UI" panose="020B0604030504040204" pitchFamily="50" charset="-128"/>
                  <a:ea typeface="Meiryo UI" panose="020B0604030504040204" pitchFamily="50" charset="-128"/>
                </a:rPr>
                <a:t>新たな発見と価値の創出へ</a:t>
              </a:r>
              <a:endParaRPr lang="en-US" altLang="ja-JP" sz="2400" dirty="0">
                <a:solidFill>
                  <a:prstClr val="black"/>
                </a:solidFill>
                <a:latin typeface="Meiryo UI" panose="020B0604030504040204" pitchFamily="50" charset="-128"/>
                <a:ea typeface="Meiryo UI" panose="020B0604030504040204" pitchFamily="50" charset="-128"/>
              </a:endParaRPr>
            </a:p>
          </p:txBody>
        </p:sp>
        <p:sp>
          <p:nvSpPr>
            <p:cNvPr id="123" name="屈折矢印 122"/>
            <p:cNvSpPr/>
            <p:nvPr/>
          </p:nvSpPr>
          <p:spPr>
            <a:xfrm rot="5400000">
              <a:off x="412463" y="4952898"/>
              <a:ext cx="1564298" cy="1152924"/>
            </a:xfrm>
            <a:prstGeom prst="bentUpArrow">
              <a:avLst>
                <a:gd name="adj1" fmla="val 25000"/>
                <a:gd name="adj2" fmla="val 25000"/>
                <a:gd name="adj3" fmla="val 25000"/>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24" name="テキスト ボックス 123"/>
            <p:cNvSpPr txBox="1"/>
            <p:nvPr/>
          </p:nvSpPr>
          <p:spPr>
            <a:xfrm>
              <a:off x="6659349" y="5618706"/>
              <a:ext cx="2402108" cy="681348"/>
            </a:xfrm>
            <a:prstGeom prst="rect">
              <a:avLst/>
            </a:prstGeom>
            <a:noFill/>
          </p:spPr>
          <p:txBody>
            <a:bodyPr wrap="square" rtlCol="0">
              <a:spAutoFit/>
            </a:bodyPr>
            <a:lstStyle/>
            <a:p>
              <a:pPr>
                <a:lnSpc>
                  <a:spcPts val="1500"/>
                </a:lnSpc>
              </a:pPr>
              <a:r>
                <a:rPr lang="ja-JP" altLang="en-US" sz="1600" dirty="0">
                  <a:solidFill>
                    <a:prstClr val="black"/>
                  </a:solidFill>
                  <a:latin typeface="Meiryo UI" panose="020B0604030504040204" pitchFamily="50" charset="-128"/>
                  <a:ea typeface="Meiryo UI" panose="020B0604030504040204" pitchFamily="50" charset="-128"/>
                </a:rPr>
                <a:t>・所蔵目録</a:t>
              </a:r>
              <a:r>
                <a:rPr lang="en-US" altLang="ja-JP" sz="1600" dirty="0">
                  <a:solidFill>
                    <a:prstClr val="black"/>
                  </a:solidFill>
                  <a:latin typeface="Meiryo UI" panose="020B0604030504040204" pitchFamily="50" charset="-128"/>
                  <a:ea typeface="Meiryo UI" panose="020B0604030504040204" pitchFamily="50" charset="-128"/>
                </a:rPr>
                <a:t>DB</a:t>
              </a:r>
              <a:r>
                <a:rPr lang="ja-JP" altLang="en-US" sz="1600" dirty="0">
                  <a:solidFill>
                    <a:prstClr val="black"/>
                  </a:solidFill>
                  <a:latin typeface="Meiryo UI" panose="020B0604030504040204" pitchFamily="50" charset="-128"/>
                  <a:ea typeface="Meiryo UI" panose="020B0604030504040204" pitchFamily="50" charset="-128"/>
                </a:rPr>
                <a:t>化</a:t>
              </a:r>
              <a:endParaRPr lang="en-US" altLang="ja-JP" sz="1600" dirty="0">
                <a:solidFill>
                  <a:prstClr val="black"/>
                </a:solidFill>
                <a:latin typeface="Meiryo UI" panose="020B0604030504040204" pitchFamily="50" charset="-128"/>
                <a:ea typeface="Meiryo UI" panose="020B0604030504040204" pitchFamily="50" charset="-128"/>
              </a:endParaRPr>
            </a:p>
            <a:p>
              <a:pPr>
                <a:lnSpc>
                  <a:spcPts val="1500"/>
                </a:lnSpc>
              </a:pPr>
              <a:r>
                <a:rPr lang="ja-JP" altLang="en-US" sz="1600" dirty="0">
                  <a:solidFill>
                    <a:prstClr val="black"/>
                  </a:solidFill>
                  <a:latin typeface="Meiryo UI" panose="020B0604030504040204" pitchFamily="50" charset="-128"/>
                  <a:ea typeface="Meiryo UI" panose="020B0604030504040204" pitchFamily="50" charset="-128"/>
                </a:rPr>
                <a:t>・デジタル化＝コンテンツ作成 ・ウェブ公開の推進</a:t>
              </a:r>
            </a:p>
          </p:txBody>
        </p:sp>
        <p:sp>
          <p:nvSpPr>
            <p:cNvPr id="125" name="テキスト ボックス 124"/>
            <p:cNvSpPr txBox="1"/>
            <p:nvPr/>
          </p:nvSpPr>
          <p:spPr>
            <a:xfrm>
              <a:off x="6836538" y="4746435"/>
              <a:ext cx="2321810" cy="759664"/>
            </a:xfrm>
            <a:prstGeom prst="rect">
              <a:avLst/>
            </a:prstGeom>
            <a:noFill/>
          </p:spPr>
          <p:txBody>
            <a:bodyPr wrap="square" rtlCol="0">
              <a:spAutoFit/>
            </a:bodyPr>
            <a:lstStyle/>
            <a:p>
              <a:pPr>
                <a:lnSpc>
                  <a:spcPts val="1700"/>
                </a:lnSpc>
              </a:pPr>
              <a:r>
                <a:rPr lang="ja-JP" altLang="en-US" sz="1600" dirty="0">
                  <a:solidFill>
                    <a:prstClr val="black"/>
                  </a:solidFill>
                  <a:latin typeface="Meiryo UI" panose="020B0604030504040204" pitchFamily="50" charset="-128"/>
                  <a:ea typeface="Meiryo UI" panose="020B0604030504040204" pitchFamily="50" charset="-128"/>
                </a:rPr>
                <a:t>・</a:t>
              </a:r>
              <a:r>
                <a:rPr lang="en-US" altLang="ja-JP" sz="1200" dirty="0">
                  <a:solidFill>
                    <a:prstClr val="black"/>
                  </a:solidFill>
                  <a:latin typeface="Meiryo UI" panose="020B0604030504040204" pitchFamily="50" charset="-128"/>
                  <a:ea typeface="Meiryo UI" panose="020B0604030504040204" pitchFamily="50" charset="-128"/>
                </a:rPr>
                <a:t>(</a:t>
              </a:r>
              <a:r>
                <a:rPr lang="ja-JP" altLang="en-US" sz="1200" dirty="0">
                  <a:solidFill>
                    <a:prstClr val="black"/>
                  </a:solidFill>
                  <a:latin typeface="Meiryo UI" panose="020B0604030504040204" pitchFamily="50" charset="-128"/>
                  <a:ea typeface="Meiryo UI" panose="020B0604030504040204" pitchFamily="50" charset="-128"/>
                </a:rPr>
                <a:t>領域ごと</a:t>
              </a:r>
              <a:r>
                <a:rPr lang="en-US" altLang="ja-JP" sz="1200" dirty="0">
                  <a:solidFill>
                    <a:prstClr val="black"/>
                  </a:solidFill>
                  <a:latin typeface="Meiryo UI" panose="020B0604030504040204" pitchFamily="50" charset="-128"/>
                  <a:ea typeface="Meiryo UI" panose="020B0604030504040204" pitchFamily="50" charset="-128"/>
                </a:rPr>
                <a:t>)</a:t>
              </a:r>
              <a:r>
                <a:rPr lang="ja-JP" altLang="en-US" sz="1200" dirty="0">
                  <a:solidFill>
                    <a:prstClr val="black"/>
                  </a:solidFill>
                  <a:latin typeface="Meiryo UI" panose="020B0604030504040204" pitchFamily="50" charset="-128"/>
                  <a:ea typeface="Meiryo UI" panose="020B0604030504040204" pitchFamily="50" charset="-128"/>
                </a:rPr>
                <a:t> </a:t>
              </a:r>
              <a:r>
                <a:rPr lang="ja-JP" altLang="en-US" sz="1600" dirty="0">
                  <a:solidFill>
                    <a:prstClr val="black"/>
                  </a:solidFill>
                  <a:latin typeface="Meiryo UI" panose="020B0604030504040204" pitchFamily="50" charset="-128"/>
                  <a:ea typeface="Meiryo UI" panose="020B0604030504040204" pitchFamily="50" charset="-128"/>
                </a:rPr>
                <a:t>メタデータ集約</a:t>
              </a:r>
              <a:endParaRPr lang="en-US" altLang="ja-JP" sz="1600" dirty="0">
                <a:solidFill>
                  <a:prstClr val="black"/>
                </a:solidFill>
                <a:latin typeface="Meiryo UI" panose="020B0604030504040204" pitchFamily="50" charset="-128"/>
                <a:ea typeface="Meiryo UI" panose="020B0604030504040204" pitchFamily="50" charset="-128"/>
              </a:endParaRPr>
            </a:p>
            <a:p>
              <a:pPr>
                <a:lnSpc>
                  <a:spcPts val="1700"/>
                </a:lnSpc>
              </a:pPr>
              <a:r>
                <a:rPr lang="ja-JP" altLang="en-US" sz="1600" dirty="0">
                  <a:solidFill>
                    <a:prstClr val="black"/>
                  </a:solidFill>
                  <a:latin typeface="Meiryo UI" panose="020B0604030504040204" pitchFamily="50" charset="-128"/>
                  <a:ea typeface="Meiryo UI" panose="020B0604030504040204" pitchFamily="50" charset="-128"/>
                </a:rPr>
                <a:t>・メタデータ標準化</a:t>
              </a:r>
              <a:endParaRPr lang="en-US" altLang="ja-JP" sz="1600" dirty="0">
                <a:solidFill>
                  <a:prstClr val="black"/>
                </a:solidFill>
                <a:latin typeface="Meiryo UI" panose="020B0604030504040204" pitchFamily="50" charset="-128"/>
                <a:ea typeface="Meiryo UI" panose="020B0604030504040204" pitchFamily="50" charset="-128"/>
              </a:endParaRPr>
            </a:p>
            <a:p>
              <a:pPr>
                <a:lnSpc>
                  <a:spcPts val="1700"/>
                </a:lnSpc>
              </a:pPr>
              <a:r>
                <a:rPr lang="ja-JP" altLang="en-US" sz="1600" dirty="0">
                  <a:solidFill>
                    <a:prstClr val="black"/>
                  </a:solidFill>
                  <a:latin typeface="Meiryo UI" panose="020B0604030504040204" pitchFamily="50" charset="-128"/>
                  <a:ea typeface="Meiryo UI" panose="020B0604030504040204" pitchFamily="50" charset="-128"/>
                </a:rPr>
                <a:t>・デジタル化</a:t>
              </a:r>
              <a:r>
                <a:rPr lang="en-US" altLang="ja-JP" sz="1600" dirty="0">
                  <a:solidFill>
                    <a:prstClr val="black"/>
                  </a:solidFill>
                  <a:latin typeface="Meiryo UI" panose="020B0604030504040204" pitchFamily="50" charset="-128"/>
                  <a:ea typeface="Meiryo UI" panose="020B0604030504040204" pitchFamily="50" charset="-128"/>
                </a:rPr>
                <a:t>/</a:t>
              </a:r>
              <a:r>
                <a:rPr lang="ja-JP" altLang="en-US" sz="1600" dirty="0">
                  <a:solidFill>
                    <a:prstClr val="black"/>
                  </a:solidFill>
                  <a:latin typeface="Meiryo UI" panose="020B0604030504040204" pitchFamily="50" charset="-128"/>
                  <a:ea typeface="Meiryo UI" panose="020B0604030504040204" pitchFamily="50" charset="-128"/>
                </a:rPr>
                <a:t>公開支援</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126" name="テキスト ボックス 125"/>
            <p:cNvSpPr txBox="1"/>
            <p:nvPr/>
          </p:nvSpPr>
          <p:spPr>
            <a:xfrm>
              <a:off x="3057089" y="4875722"/>
              <a:ext cx="3666794" cy="407243"/>
            </a:xfrm>
            <a:prstGeom prst="rect">
              <a:avLst/>
            </a:prstGeom>
            <a:noFill/>
          </p:spPr>
          <p:txBody>
            <a:bodyPr wrap="square" rtlCol="0">
              <a:spAutoFit/>
            </a:bodyPr>
            <a:lstStyle/>
            <a:p>
              <a:pPr algn="ctr"/>
              <a:r>
                <a:rPr lang="en-US" altLang="ja-JP" sz="2000" dirty="0">
                  <a:solidFill>
                    <a:srgbClr val="FF0000"/>
                  </a:solidFill>
                  <a:latin typeface="Meiryo UI" panose="020B0604030504040204" pitchFamily="50" charset="-128"/>
                  <a:ea typeface="Meiryo UI" panose="020B0604030504040204" pitchFamily="50" charset="-128"/>
                </a:rPr>
                <a:t>【</a:t>
              </a:r>
              <a:r>
                <a:rPr lang="ja-JP" altLang="en-US" sz="2000" dirty="0">
                  <a:solidFill>
                    <a:srgbClr val="FF0000"/>
                  </a:solidFill>
                  <a:latin typeface="Meiryo UI" panose="020B0604030504040204" pitchFamily="50" charset="-128"/>
                  <a:ea typeface="Meiryo UI" panose="020B0604030504040204" pitchFamily="50" charset="-128"/>
                </a:rPr>
                <a:t>領域ごとのアグリゲータ</a:t>
              </a:r>
              <a:r>
                <a:rPr lang="en-US" altLang="ja-JP" sz="2000" dirty="0">
                  <a:solidFill>
                    <a:srgbClr val="FF0000"/>
                  </a:solidFill>
                  <a:latin typeface="Meiryo UI" panose="020B0604030504040204" pitchFamily="50" charset="-128"/>
                  <a:ea typeface="Meiryo UI" panose="020B0604030504040204" pitchFamily="50" charset="-128"/>
                </a:rPr>
                <a:t>】</a:t>
              </a:r>
              <a:endParaRPr lang="ja-JP" altLang="en-US" sz="2000" dirty="0">
                <a:solidFill>
                  <a:srgbClr val="FF0000"/>
                </a:solidFill>
                <a:latin typeface="Meiryo UI" panose="020B0604030504040204" pitchFamily="50" charset="-128"/>
                <a:ea typeface="Meiryo UI" panose="020B0604030504040204" pitchFamily="50" charset="-128"/>
              </a:endParaRPr>
            </a:p>
          </p:txBody>
        </p:sp>
        <p:sp>
          <p:nvSpPr>
            <p:cNvPr id="127" name="テキスト ボックス 126"/>
            <p:cNvSpPr txBox="1"/>
            <p:nvPr/>
          </p:nvSpPr>
          <p:spPr>
            <a:xfrm>
              <a:off x="2064624" y="6137149"/>
              <a:ext cx="810530" cy="344590"/>
            </a:xfrm>
            <a:prstGeom prst="rect">
              <a:avLst/>
            </a:prstGeom>
            <a:noFill/>
          </p:spPr>
          <p:txBody>
            <a:bodyPr wrap="square" rtlCol="0">
              <a:spAutoFit/>
            </a:bodyPr>
            <a:lstStyle/>
            <a:p>
              <a:r>
                <a:rPr lang="ja-JP" altLang="en-US" sz="1600" dirty="0">
                  <a:solidFill>
                    <a:prstClr val="black"/>
                  </a:solidFill>
                  <a:latin typeface="Meiryo UI" panose="020B0604030504040204" pitchFamily="50" charset="-128"/>
                  <a:ea typeface="Meiryo UI" panose="020B0604030504040204" pitchFamily="50" charset="-128"/>
                </a:rPr>
                <a:t>図書館</a:t>
              </a:r>
            </a:p>
          </p:txBody>
        </p:sp>
        <p:sp>
          <p:nvSpPr>
            <p:cNvPr id="132" name="テキスト ボックス 131"/>
            <p:cNvSpPr txBox="1"/>
            <p:nvPr/>
          </p:nvSpPr>
          <p:spPr>
            <a:xfrm>
              <a:off x="1965076" y="4920372"/>
              <a:ext cx="1107573" cy="375916"/>
            </a:xfrm>
            <a:prstGeom prst="rect">
              <a:avLst/>
            </a:prstGeom>
            <a:noFill/>
            <a:ln>
              <a:solidFill>
                <a:schemeClr val="accent1">
                  <a:shade val="50000"/>
                </a:schemeClr>
              </a:solidFill>
            </a:ln>
          </p:spPr>
          <p:txBody>
            <a:bodyPr wrap="square" rtlCol="0">
              <a:spAutoFit/>
            </a:bodyPr>
            <a:lstStyle/>
            <a:p>
              <a:pPr algn="ctr"/>
              <a:r>
                <a:rPr lang="ja-JP" altLang="en-US" dirty="0">
                  <a:solidFill>
                    <a:schemeClr val="accent2">
                      <a:lumMod val="50000"/>
                    </a:schemeClr>
                  </a:solidFill>
                  <a:latin typeface="Meiryo UI" panose="020B0604030504040204" pitchFamily="50" charset="-128"/>
                  <a:ea typeface="Meiryo UI" panose="020B0604030504040204" pitchFamily="50" charset="-128"/>
                </a:rPr>
                <a:t>書籍等</a:t>
              </a:r>
              <a:endParaRPr lang="en-US" altLang="ja-JP" dirty="0">
                <a:solidFill>
                  <a:schemeClr val="accent2">
                    <a:lumMod val="50000"/>
                  </a:schemeClr>
                </a:solidFill>
                <a:latin typeface="Meiryo UI" panose="020B0604030504040204" pitchFamily="50" charset="-128"/>
                <a:ea typeface="Meiryo UI" panose="020B0604030504040204" pitchFamily="50" charset="-128"/>
              </a:endParaRPr>
            </a:p>
          </p:txBody>
        </p:sp>
        <p:sp>
          <p:nvSpPr>
            <p:cNvPr id="149" name="テキスト ボックス 148"/>
            <p:cNvSpPr txBox="1"/>
            <p:nvPr/>
          </p:nvSpPr>
          <p:spPr>
            <a:xfrm>
              <a:off x="3038675" y="6148286"/>
              <a:ext cx="4056287" cy="344590"/>
            </a:xfrm>
            <a:prstGeom prst="rect">
              <a:avLst/>
            </a:prstGeom>
            <a:noFill/>
          </p:spPr>
          <p:txBody>
            <a:bodyPr wrap="square" rtlCol="0">
              <a:spAutoFit/>
            </a:bodyPr>
            <a:lstStyle/>
            <a:p>
              <a:r>
                <a:rPr lang="ja-JP" altLang="en-US" sz="1600" dirty="0">
                  <a:solidFill>
                    <a:prstClr val="black"/>
                  </a:solidFill>
                  <a:latin typeface="Meiryo UI" panose="020B0604030504040204" pitchFamily="50" charset="-128"/>
                  <a:ea typeface="Meiryo UI" panose="020B0604030504040204" pitchFamily="50" charset="-128"/>
                </a:rPr>
                <a:t>官公庁</a:t>
              </a:r>
              <a:r>
                <a:rPr lang="en-US" altLang="ja-JP" sz="1600" dirty="0">
                  <a:solidFill>
                    <a:prstClr val="black"/>
                  </a:solidFill>
                  <a:latin typeface="Meiryo UI" panose="020B0604030504040204" pitchFamily="50" charset="-128"/>
                  <a:ea typeface="Meiryo UI" panose="020B0604030504040204" pitchFamily="50" charset="-128"/>
                </a:rPr>
                <a:t>､</a:t>
              </a:r>
              <a:r>
                <a:rPr lang="ja-JP" altLang="en-US" sz="1600" dirty="0">
                  <a:solidFill>
                    <a:prstClr val="black"/>
                  </a:solidFill>
                  <a:latin typeface="Meiryo UI" panose="020B0604030504040204" pitchFamily="50" charset="-128"/>
                  <a:ea typeface="Meiryo UI" panose="020B0604030504040204" pitchFamily="50" charset="-128"/>
                </a:rPr>
                <a:t>企業</a:t>
              </a:r>
              <a:r>
                <a:rPr lang="en-US" altLang="ja-JP" sz="1600" dirty="0">
                  <a:solidFill>
                    <a:prstClr val="black"/>
                  </a:solidFill>
                  <a:latin typeface="Meiryo UI" panose="020B0604030504040204" pitchFamily="50" charset="-128"/>
                  <a:ea typeface="Meiryo UI" panose="020B0604030504040204" pitchFamily="50" charset="-128"/>
                </a:rPr>
                <a:t>､</a:t>
              </a:r>
              <a:r>
                <a:rPr lang="ja-JP" altLang="en-US" sz="1600" dirty="0">
                  <a:solidFill>
                    <a:prstClr val="black"/>
                  </a:solidFill>
                  <a:latin typeface="Meiryo UI" panose="020B0604030504040204" pitchFamily="50" charset="-128"/>
                  <a:ea typeface="Meiryo UI" panose="020B0604030504040204" pitchFamily="50" charset="-128"/>
                </a:rPr>
                <a:t>美術館</a:t>
              </a:r>
              <a:r>
                <a:rPr lang="en-US" altLang="ja-JP" sz="1600" dirty="0">
                  <a:solidFill>
                    <a:prstClr val="black"/>
                  </a:solidFill>
                  <a:latin typeface="Meiryo UI" panose="020B0604030504040204" pitchFamily="50" charset="-128"/>
                  <a:ea typeface="Meiryo UI" panose="020B0604030504040204" pitchFamily="50" charset="-128"/>
                </a:rPr>
                <a:t>､</a:t>
              </a:r>
              <a:r>
                <a:rPr lang="ja-JP" altLang="en-US" sz="1600" dirty="0">
                  <a:solidFill>
                    <a:prstClr val="black"/>
                  </a:solidFill>
                  <a:latin typeface="Meiryo UI" panose="020B0604030504040204" pitchFamily="50" charset="-128"/>
                  <a:ea typeface="Meiryo UI" panose="020B0604030504040204" pitchFamily="50" charset="-128"/>
                </a:rPr>
                <a:t>博物館</a:t>
              </a:r>
              <a:r>
                <a:rPr lang="en-US" altLang="ja-JP" sz="1600" dirty="0">
                  <a:solidFill>
                    <a:prstClr val="black"/>
                  </a:solidFill>
                  <a:latin typeface="Meiryo UI" panose="020B0604030504040204" pitchFamily="50" charset="-128"/>
                  <a:ea typeface="Meiryo UI" panose="020B0604030504040204" pitchFamily="50" charset="-128"/>
                </a:rPr>
                <a:t>､</a:t>
              </a:r>
              <a:r>
                <a:rPr lang="ja-JP" altLang="en-US" sz="1600" dirty="0">
                  <a:solidFill>
                    <a:prstClr val="black"/>
                  </a:solidFill>
                  <a:latin typeface="Meiryo UI" panose="020B0604030504040204" pitchFamily="50" charset="-128"/>
                  <a:ea typeface="Meiryo UI" panose="020B0604030504040204" pitchFamily="50" charset="-128"/>
                </a:rPr>
                <a:t>文書館</a:t>
              </a:r>
              <a:r>
                <a:rPr lang="ja-JP" altLang="en-US" sz="1200" dirty="0">
                  <a:solidFill>
                    <a:prstClr val="black"/>
                  </a:solidFill>
                  <a:latin typeface="Meiryo UI" panose="020B0604030504040204" pitchFamily="50" charset="-128"/>
                  <a:ea typeface="Meiryo UI" panose="020B0604030504040204" pitchFamily="50" charset="-128"/>
                </a:rPr>
                <a:t>ほか</a:t>
              </a:r>
            </a:p>
          </p:txBody>
        </p:sp>
        <p:sp>
          <p:nvSpPr>
            <p:cNvPr id="150" name="テキスト ボックス 149"/>
            <p:cNvSpPr txBox="1"/>
            <p:nvPr/>
          </p:nvSpPr>
          <p:spPr>
            <a:xfrm>
              <a:off x="3543484" y="5628255"/>
              <a:ext cx="1484499" cy="344590"/>
            </a:xfrm>
            <a:prstGeom prst="rect">
              <a:avLst/>
            </a:prstGeom>
            <a:noFill/>
          </p:spPr>
          <p:txBody>
            <a:bodyPr wrap="square" rtlCol="0">
              <a:spAutoFit/>
            </a:bodyPr>
            <a:lstStyle/>
            <a:p>
              <a:pPr algn="ctr"/>
              <a:r>
                <a:rPr lang="en-US" altLang="ja-JP" sz="1600" dirty="0">
                  <a:solidFill>
                    <a:prstClr val="black"/>
                  </a:solidFill>
                  <a:latin typeface="Meiryo UI" panose="020B0604030504040204" pitchFamily="50" charset="-128"/>
                  <a:ea typeface="Meiryo UI" panose="020B0604030504040204" pitchFamily="50" charset="-128"/>
                </a:rPr>
                <a:t>【</a:t>
              </a:r>
              <a:r>
                <a:rPr lang="ja-JP" altLang="en-US" sz="1600" dirty="0">
                  <a:solidFill>
                    <a:prstClr val="black"/>
                  </a:solidFill>
                  <a:latin typeface="Meiryo UI" panose="020B0604030504040204" pitchFamily="50" charset="-128"/>
                  <a:ea typeface="Meiryo UI" panose="020B0604030504040204" pitchFamily="50" charset="-128"/>
                </a:rPr>
                <a:t>各 機 関</a:t>
              </a:r>
              <a:r>
                <a:rPr lang="en-US" altLang="ja-JP" sz="1600" dirty="0">
                  <a:solidFill>
                    <a:prstClr val="black"/>
                  </a:solidFill>
                  <a:latin typeface="Meiryo UI" panose="020B0604030504040204" pitchFamily="50" charset="-128"/>
                  <a:ea typeface="Meiryo UI" panose="020B0604030504040204" pitchFamily="50" charset="-128"/>
                </a:rPr>
                <a:t>】</a:t>
              </a:r>
              <a:endParaRPr lang="ja-JP" altLang="en-US" sz="1600" dirty="0">
                <a:solidFill>
                  <a:prstClr val="black"/>
                </a:solidFill>
                <a:latin typeface="Meiryo UI" panose="020B0604030504040204" pitchFamily="50" charset="-128"/>
                <a:ea typeface="Meiryo UI" panose="020B0604030504040204" pitchFamily="50" charset="-128"/>
              </a:endParaRPr>
            </a:p>
          </p:txBody>
        </p:sp>
        <p:sp>
          <p:nvSpPr>
            <p:cNvPr id="116" name="爆発 1 115"/>
            <p:cNvSpPr/>
            <p:nvPr/>
          </p:nvSpPr>
          <p:spPr>
            <a:xfrm>
              <a:off x="-7232" y="4080259"/>
              <a:ext cx="1661023" cy="1501063"/>
            </a:xfrm>
            <a:prstGeom prst="irregularSeal1">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2000" dirty="0">
                  <a:solidFill>
                    <a:prstClr val="black"/>
                  </a:solidFill>
                  <a:latin typeface="Meiryo UI" panose="020B0604030504040204" pitchFamily="50" charset="-128"/>
                  <a:ea typeface="Meiryo UI" panose="020B0604030504040204" pitchFamily="50" charset="-128"/>
                </a:rPr>
                <a:t>経済</a:t>
              </a:r>
              <a:endParaRPr lang="en-US" altLang="ja-JP" sz="2000" dirty="0">
                <a:solidFill>
                  <a:prstClr val="black"/>
                </a:solidFill>
                <a:latin typeface="Meiryo UI" panose="020B0604030504040204" pitchFamily="50" charset="-128"/>
                <a:ea typeface="Meiryo UI" panose="020B0604030504040204" pitchFamily="50" charset="-128"/>
              </a:endParaRPr>
            </a:p>
            <a:p>
              <a:pPr algn="ctr"/>
              <a:r>
                <a:rPr lang="ja-JP" altLang="en-US" sz="2000" dirty="0">
                  <a:solidFill>
                    <a:prstClr val="black"/>
                  </a:solidFill>
                  <a:latin typeface="Meiryo UI" panose="020B0604030504040204" pitchFamily="50" charset="-128"/>
                  <a:ea typeface="Meiryo UI" panose="020B0604030504040204" pitchFamily="50" charset="-128"/>
                </a:rPr>
                <a:t>効果</a:t>
              </a:r>
              <a:endParaRPr lang="en-US" altLang="ja-JP" sz="2000" dirty="0">
                <a:solidFill>
                  <a:prstClr val="black"/>
                </a:solidFill>
                <a:latin typeface="Meiryo UI" panose="020B0604030504040204" pitchFamily="50" charset="-128"/>
                <a:ea typeface="Meiryo UI" panose="020B0604030504040204" pitchFamily="50" charset="-128"/>
              </a:endParaRPr>
            </a:p>
          </p:txBody>
        </p:sp>
        <p:sp>
          <p:nvSpPr>
            <p:cNvPr id="112" name="テキスト ボックス 111"/>
            <p:cNvSpPr txBox="1"/>
            <p:nvPr/>
          </p:nvSpPr>
          <p:spPr>
            <a:xfrm>
              <a:off x="2074646" y="5242769"/>
              <a:ext cx="875844" cy="344590"/>
            </a:xfrm>
            <a:prstGeom prst="rect">
              <a:avLst/>
            </a:prstGeom>
            <a:noFill/>
          </p:spPr>
          <p:txBody>
            <a:bodyPr wrap="square" rtlCol="0">
              <a:spAutoFit/>
            </a:bodyPr>
            <a:lstStyle/>
            <a:p>
              <a:pPr algn="ctr"/>
              <a:r>
                <a:rPr lang="ja-JP" altLang="en-US" sz="1600" dirty="0">
                  <a:solidFill>
                    <a:schemeClr val="accent2">
                      <a:lumMod val="50000"/>
                    </a:schemeClr>
                  </a:solidFill>
                  <a:latin typeface="Meiryo UI" panose="020B0604030504040204" pitchFamily="50" charset="-128"/>
                  <a:ea typeface="Meiryo UI" panose="020B0604030504040204" pitchFamily="50" charset="-128"/>
                </a:rPr>
                <a:t>ＮＤＬ</a:t>
              </a:r>
            </a:p>
          </p:txBody>
        </p:sp>
        <p:sp>
          <p:nvSpPr>
            <p:cNvPr id="3" name="正方形/長方形 2"/>
            <p:cNvSpPr/>
            <p:nvPr/>
          </p:nvSpPr>
          <p:spPr>
            <a:xfrm>
              <a:off x="1934784" y="2513465"/>
              <a:ext cx="5097567" cy="85036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000" dirty="0">
                  <a:solidFill>
                    <a:prstClr val="black"/>
                  </a:solidFill>
                  <a:latin typeface="Meiryo UI" panose="020B0604030504040204" pitchFamily="50" charset="-128"/>
                  <a:ea typeface="Meiryo UI" panose="020B0604030504040204" pitchFamily="50" charset="-128"/>
                </a:rPr>
                <a:t>【</a:t>
              </a:r>
              <a:r>
                <a:rPr lang="ja-JP" altLang="en-US" sz="2000" dirty="0">
                  <a:solidFill>
                    <a:prstClr val="black"/>
                  </a:solidFill>
                  <a:latin typeface="Meiryo UI" panose="020B0604030504040204" pitchFamily="50" charset="-128"/>
                  <a:ea typeface="Meiryo UI" panose="020B0604030504040204" pitchFamily="50" charset="-128"/>
                </a:rPr>
                <a:t>国全体の分野横断型統合ポータルの構築</a:t>
              </a:r>
              <a:r>
                <a:rPr lang="en-US" altLang="ja-JP" sz="2000" dirty="0">
                  <a:solidFill>
                    <a:prstClr val="black"/>
                  </a:solidFill>
                  <a:latin typeface="Meiryo UI" panose="020B0604030504040204" pitchFamily="50" charset="-128"/>
                  <a:ea typeface="Meiryo UI" panose="020B0604030504040204" pitchFamily="50" charset="-128"/>
                </a:rPr>
                <a:t>】</a:t>
              </a:r>
            </a:p>
            <a:p>
              <a:pPr marL="108000" indent="-457200">
                <a:lnSpc>
                  <a:spcPct val="90000"/>
                </a:lnSpc>
              </a:pPr>
              <a:r>
                <a:rPr lang="ja-JP" altLang="en-US" sz="1600" dirty="0">
                  <a:solidFill>
                    <a:prstClr val="black"/>
                  </a:solidFill>
                  <a:latin typeface="Meiryo UI" panose="020B0604030504040204" pitchFamily="50" charset="-128"/>
                  <a:ea typeface="Meiryo UI" panose="020B0604030504040204" pitchFamily="50" charset="-128"/>
                </a:rPr>
                <a:t>・国内保有のコンテンツ所在情報を含むメタデータ集約／</a:t>
              </a:r>
              <a:r>
                <a:rPr lang="en-US" altLang="ja-JP" sz="1600" dirty="0">
                  <a:solidFill>
                    <a:prstClr val="black"/>
                  </a:solidFill>
                  <a:latin typeface="Meiryo UI" panose="020B0604030504040204" pitchFamily="50" charset="-128"/>
                  <a:ea typeface="Meiryo UI" panose="020B0604030504040204" pitchFamily="50" charset="-128"/>
                </a:rPr>
                <a:t>API</a:t>
              </a:r>
              <a:r>
                <a:rPr lang="ja-JP" altLang="en-US" sz="1600" dirty="0">
                  <a:solidFill>
                    <a:prstClr val="black"/>
                  </a:solidFill>
                  <a:latin typeface="Meiryo UI" panose="020B0604030504040204" pitchFamily="50" charset="-128"/>
                  <a:ea typeface="Meiryo UI" panose="020B0604030504040204" pitchFamily="50" charset="-128"/>
                </a:rPr>
                <a:t>提供　</a:t>
              </a:r>
              <a:r>
                <a:rPr lang="ja-JP" altLang="en-US" sz="1600" spc="-90" dirty="0">
                  <a:solidFill>
                    <a:prstClr val="black"/>
                  </a:solidFill>
                  <a:latin typeface="Meiryo UI" panose="020B0604030504040204" pitchFamily="50" charset="-128"/>
                  <a:ea typeface="Meiryo UI" panose="020B0604030504040204" pitchFamily="50" charset="-128"/>
                </a:rPr>
                <a:t>・全体標準化、利活用の共通ルール策定協力</a:t>
              </a:r>
              <a:endParaRPr lang="en-US" altLang="ja-JP" sz="1600" spc="-90" dirty="0">
                <a:solidFill>
                  <a:prstClr val="black"/>
                </a:solidFill>
                <a:latin typeface="Meiryo UI" panose="020B0604030504040204" pitchFamily="50" charset="-128"/>
                <a:ea typeface="Meiryo UI" panose="020B0604030504040204" pitchFamily="50" charset="-128"/>
              </a:endParaRPr>
            </a:p>
          </p:txBody>
        </p:sp>
        <p:sp>
          <p:nvSpPr>
            <p:cNvPr id="109" name="上矢印 108"/>
            <p:cNvSpPr/>
            <p:nvPr/>
          </p:nvSpPr>
          <p:spPr>
            <a:xfrm>
              <a:off x="3894999" y="3355110"/>
              <a:ext cx="977515" cy="18081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4" name="正方形/長方形 3"/>
            <p:cNvSpPr/>
            <p:nvPr/>
          </p:nvSpPr>
          <p:spPr>
            <a:xfrm>
              <a:off x="7351822" y="3766995"/>
              <a:ext cx="1557780" cy="932434"/>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solidFill>
                    <a:prstClr val="white"/>
                  </a:solidFill>
                  <a:latin typeface="Meiryo UI" panose="020B0604030504040204" pitchFamily="50" charset="-128"/>
                  <a:ea typeface="Meiryo UI" panose="020B0604030504040204" pitchFamily="50" charset="-128"/>
                </a:rPr>
                <a:t>恒久的</a:t>
              </a:r>
              <a:endParaRPr lang="en-US" altLang="ja-JP" sz="2000" dirty="0">
                <a:solidFill>
                  <a:prstClr val="white"/>
                </a:solidFill>
                <a:latin typeface="Meiryo UI" panose="020B0604030504040204" pitchFamily="50" charset="-128"/>
                <a:ea typeface="Meiryo UI" panose="020B0604030504040204" pitchFamily="50" charset="-128"/>
              </a:endParaRPr>
            </a:p>
            <a:p>
              <a:pPr algn="ctr"/>
              <a:r>
                <a:rPr lang="ja-JP" altLang="en-US" sz="2000" dirty="0">
                  <a:solidFill>
                    <a:prstClr val="white"/>
                  </a:solidFill>
                  <a:latin typeface="Meiryo UI" panose="020B0604030504040204" pitchFamily="50" charset="-128"/>
                  <a:ea typeface="Meiryo UI" panose="020B0604030504040204" pitchFamily="50" charset="-128"/>
                </a:rPr>
                <a:t>保存基盤</a:t>
              </a:r>
            </a:p>
          </p:txBody>
        </p:sp>
        <p:sp>
          <p:nvSpPr>
            <p:cNvPr id="5" name="左矢印 4"/>
            <p:cNvSpPr/>
            <p:nvPr/>
          </p:nvSpPr>
          <p:spPr>
            <a:xfrm>
              <a:off x="7059847" y="2539723"/>
              <a:ext cx="420239" cy="678271"/>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17" name="左矢印 116"/>
            <p:cNvSpPr/>
            <p:nvPr/>
          </p:nvSpPr>
          <p:spPr>
            <a:xfrm rot="16200000">
              <a:off x="8030601" y="3084885"/>
              <a:ext cx="291228" cy="678271"/>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14" name="上矢印 113"/>
            <p:cNvSpPr/>
            <p:nvPr/>
          </p:nvSpPr>
          <p:spPr>
            <a:xfrm rot="16200000">
              <a:off x="1234199" y="2714423"/>
              <a:ext cx="936110" cy="278046"/>
            </a:xfrm>
            <a:prstGeom prst="up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08" name="角丸四角形 107"/>
            <p:cNvSpPr/>
            <p:nvPr/>
          </p:nvSpPr>
          <p:spPr>
            <a:xfrm>
              <a:off x="7341228" y="2216988"/>
              <a:ext cx="1802772" cy="1129263"/>
            </a:xfrm>
            <a:prstGeom prst="roundRect">
              <a:avLst/>
            </a:prstGeom>
            <a:solidFill>
              <a:schemeClr val="accent2">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0" rtlCol="0" anchor="ctr"/>
            <a:lstStyle/>
            <a:p>
              <a:r>
                <a:rPr lang="ja-JP" altLang="en-US" dirty="0">
                  <a:solidFill>
                    <a:prstClr val="black"/>
                  </a:solidFill>
                  <a:latin typeface="Meiryo UI" panose="020B0604030504040204" pitchFamily="50" charset="-128"/>
                  <a:ea typeface="Meiryo UI" panose="020B0604030504040204" pitchFamily="50" charset="-128"/>
                </a:rPr>
                <a:t>デジタルアーカイブ連携の関係府省等間の調整</a:t>
              </a:r>
              <a:endParaRPr lang="en-US" altLang="ja-JP" dirty="0">
                <a:solidFill>
                  <a:prstClr val="black"/>
                </a:solidFill>
                <a:latin typeface="Meiryo UI" panose="020B0604030504040204" pitchFamily="50" charset="-128"/>
                <a:ea typeface="Meiryo UI" panose="020B0604030504040204" pitchFamily="50" charset="-128"/>
              </a:endParaRPr>
            </a:p>
          </p:txBody>
        </p:sp>
        <p:sp>
          <p:nvSpPr>
            <p:cNvPr id="155" name="テキスト ボックス 154"/>
            <p:cNvSpPr txBox="1"/>
            <p:nvPr/>
          </p:nvSpPr>
          <p:spPr>
            <a:xfrm>
              <a:off x="50667" y="5387379"/>
              <a:ext cx="1732231" cy="845812"/>
            </a:xfrm>
            <a:prstGeom prst="rect">
              <a:avLst/>
            </a:prstGeom>
            <a:noFill/>
          </p:spPr>
          <p:txBody>
            <a:bodyPr wrap="square" rtlCol="0">
              <a:spAutoFit/>
            </a:bodyPr>
            <a:lstStyle/>
            <a:p>
              <a:pPr marL="108000" indent="-457200"/>
              <a:r>
                <a:rPr lang="ja-JP" altLang="en-US" sz="1600" dirty="0">
                  <a:solidFill>
                    <a:prstClr val="black"/>
                  </a:solidFill>
                  <a:latin typeface="Meiryo UI" panose="020B0604030504040204" pitchFamily="50" charset="-128"/>
                  <a:ea typeface="Meiryo UI" panose="020B0604030504040204" pitchFamily="50" charset="-128"/>
                </a:rPr>
                <a:t>・コンテンツ商用利用の収益還元</a:t>
              </a:r>
              <a:endParaRPr lang="en-US" altLang="ja-JP" sz="1600" dirty="0">
                <a:solidFill>
                  <a:prstClr val="black"/>
                </a:solidFill>
                <a:latin typeface="Meiryo UI" panose="020B0604030504040204" pitchFamily="50" charset="-128"/>
                <a:ea typeface="Meiryo UI" panose="020B0604030504040204" pitchFamily="50" charset="-128"/>
              </a:endParaRPr>
            </a:p>
            <a:p>
              <a:pPr marL="108000" indent="-457200"/>
              <a:r>
                <a:rPr lang="ja-JP" altLang="en-US" sz="1600" dirty="0">
                  <a:solidFill>
                    <a:prstClr val="black"/>
                  </a:solidFill>
                  <a:latin typeface="Meiryo UI" panose="020B0604030504040204" pitchFamily="50" charset="-128"/>
                  <a:ea typeface="Meiryo UI" panose="020B0604030504040204" pitchFamily="50" charset="-128"/>
                </a:rPr>
                <a:t>・集客効果</a:t>
              </a:r>
            </a:p>
          </p:txBody>
        </p:sp>
      </p:grpSp>
      <p:sp>
        <p:nvSpPr>
          <p:cNvPr id="103" name="スライド番号プレースホルダー 3"/>
          <p:cNvSpPr>
            <a:spLocks noGrp="1"/>
          </p:cNvSpPr>
          <p:nvPr>
            <p:ph type="sldNum" sz="quarter" idx="12"/>
          </p:nvPr>
        </p:nvSpPr>
        <p:spPr>
          <a:xfrm>
            <a:off x="9172832" y="6408884"/>
            <a:ext cx="866518" cy="447916"/>
          </a:xfrm>
          <a:noFill/>
        </p:spPr>
        <p:txBody>
          <a:bodyPr/>
          <a:lstStyle/>
          <a:p>
            <a:r>
              <a:rPr lang="en-US" altLang="ja-JP" dirty="0"/>
              <a:t>4</a:t>
            </a:r>
            <a:r>
              <a:rPr kumimoji="1" lang="en-US" altLang="ja-JP" dirty="0" smtClean="0"/>
              <a:t>1</a:t>
            </a:r>
            <a:endParaRPr kumimoji="1" lang="ja-JP" altLang="en-US" dirty="0"/>
          </a:p>
        </p:txBody>
      </p:sp>
      <p:sp>
        <p:nvSpPr>
          <p:cNvPr id="113" name="テキスト ボックス 112"/>
          <p:cNvSpPr txBox="1"/>
          <p:nvPr/>
        </p:nvSpPr>
        <p:spPr>
          <a:xfrm>
            <a:off x="4378456" y="6394729"/>
            <a:ext cx="8347157" cy="369332"/>
          </a:xfrm>
          <a:prstGeom prst="rect">
            <a:avLst/>
          </a:prstGeom>
          <a:noFill/>
        </p:spPr>
        <p:txBody>
          <a:bodyPr wrap="none" rtlCol="0">
            <a:spAutoFit/>
          </a:bodyPr>
          <a:lstStyle/>
          <a:p>
            <a:r>
              <a:rPr kumimoji="1" lang="en-US" altLang="ja-JP" dirty="0" smtClean="0">
                <a:latin typeface="Meiryo UI" panose="020B0604030504040204" pitchFamily="50" charset="-128"/>
                <a:ea typeface="Meiryo UI" panose="020B0604030504040204" pitchFamily="50" charset="-128"/>
              </a:rPr>
              <a:t>【</a:t>
            </a:r>
            <a:r>
              <a:rPr kumimoji="1" lang="ja-JP" altLang="en-US" dirty="0" smtClean="0">
                <a:latin typeface="Meiryo UI" panose="020B0604030504040204" pitchFamily="50" charset="-128"/>
                <a:ea typeface="Meiryo UI" panose="020B0604030504040204" pitchFamily="50" charset="-128"/>
              </a:rPr>
              <a:t>転用：もっと近くに国立国会図書館　</a:t>
            </a:r>
            <a:r>
              <a:rPr lang="ja-JP" altLang="en-US" dirty="0" smtClean="0">
                <a:latin typeface="Meiryo UI" panose="020B0604030504040204" pitchFamily="50" charset="-128"/>
                <a:ea typeface="Meiryo UI" panose="020B0604030504040204" pitchFamily="50" charset="-128"/>
              </a:rPr>
              <a:t>第</a:t>
            </a:r>
            <a:r>
              <a:rPr lang="en-US" altLang="ja-JP" dirty="0" smtClean="0">
                <a:latin typeface="Meiryo UI" panose="020B0604030504040204" pitchFamily="50" charset="-128"/>
                <a:ea typeface="Meiryo UI" panose="020B0604030504040204" pitchFamily="50" charset="-128"/>
              </a:rPr>
              <a:t>17</a:t>
            </a:r>
            <a:r>
              <a:rPr lang="ja-JP" altLang="en-US" dirty="0">
                <a:latin typeface="Meiryo UI" panose="020B0604030504040204" pitchFamily="50" charset="-128"/>
                <a:ea typeface="Meiryo UI" panose="020B0604030504040204" pitchFamily="50" charset="-128"/>
              </a:rPr>
              <a:t>回図書館</a:t>
            </a:r>
            <a:r>
              <a:rPr lang="ja-JP" altLang="en-US" dirty="0" smtClean="0">
                <a:latin typeface="Meiryo UI" panose="020B0604030504040204" pitchFamily="50" charset="-128"/>
                <a:ea typeface="Meiryo UI" panose="020B0604030504040204" pitchFamily="50" charset="-128"/>
              </a:rPr>
              <a:t>総合展</a:t>
            </a:r>
            <a:r>
              <a:rPr lang="en-US" altLang="ja-JP" dirty="0" smtClean="0">
                <a:latin typeface="Meiryo UI" panose="020B0604030504040204" pitchFamily="50" charset="-128"/>
                <a:ea typeface="Meiryo UI" panose="020B0604030504040204" pitchFamily="50" charset="-128"/>
              </a:rPr>
              <a:t>2015</a:t>
            </a:r>
            <a:r>
              <a:rPr lang="ja-JP" altLang="en-US" dirty="0" smtClean="0">
                <a:latin typeface="Meiryo UI" panose="020B0604030504040204" pitchFamily="50" charset="-128"/>
                <a:ea typeface="Meiryo UI" panose="020B0604030504040204" pitchFamily="50" charset="-128"/>
              </a:rPr>
              <a:t>年</a:t>
            </a:r>
            <a:r>
              <a:rPr lang="en-US" altLang="ja-JP" dirty="0" smtClean="0">
                <a:latin typeface="Meiryo UI" panose="020B0604030504040204" pitchFamily="50" charset="-128"/>
                <a:ea typeface="Meiryo UI" panose="020B0604030504040204" pitchFamily="50" charset="-128"/>
              </a:rPr>
              <a:t>11</a:t>
            </a:r>
            <a:r>
              <a:rPr lang="ja-JP" altLang="en-US" dirty="0" smtClean="0">
                <a:latin typeface="Meiryo UI" panose="020B0604030504040204" pitchFamily="50" charset="-128"/>
                <a:ea typeface="Meiryo UI" panose="020B0604030504040204" pitchFamily="50" charset="-128"/>
              </a:rPr>
              <a:t>月</a:t>
            </a:r>
            <a:r>
              <a:rPr lang="en-US" altLang="ja-JP" dirty="0" smtClean="0">
                <a:latin typeface="Meiryo UI" panose="020B0604030504040204" pitchFamily="50" charset="-128"/>
                <a:ea typeface="Meiryo UI" panose="020B0604030504040204" pitchFamily="50" charset="-128"/>
              </a:rPr>
              <a:t>10</a:t>
            </a:r>
            <a:r>
              <a:rPr lang="ja-JP" altLang="en-US" dirty="0" smtClean="0">
                <a:latin typeface="Meiryo UI" panose="020B0604030504040204" pitchFamily="50" charset="-128"/>
                <a:ea typeface="Meiryo UI" panose="020B0604030504040204" pitchFamily="50" charset="-128"/>
              </a:rPr>
              <a:t>日</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　</a:t>
            </a:r>
            <a:r>
              <a:rPr kumimoji="1" lang="ja-JP" altLang="en-US" dirty="0" smtClean="0">
                <a:latin typeface="Meiryo UI" panose="020B0604030504040204" pitchFamily="50" charset="-128"/>
                <a:ea typeface="Meiryo UI" panose="020B0604030504040204" pitchFamily="50" charset="-128"/>
              </a:rPr>
              <a:t>　</a:t>
            </a:r>
            <a:endParaRPr kumimoji="1" lang="ja-JP" altLang="en-US" dirty="0">
              <a:latin typeface="Meiryo UI" panose="020B0604030504040204" pitchFamily="50" charset="-128"/>
              <a:ea typeface="Meiryo UI" panose="020B0604030504040204" pitchFamily="50" charset="-128"/>
            </a:endParaRPr>
          </a:p>
        </p:txBody>
      </p:sp>
      <p:sp>
        <p:nvSpPr>
          <p:cNvPr id="115" name="円/楕円 114"/>
          <p:cNvSpPr/>
          <p:nvPr/>
        </p:nvSpPr>
        <p:spPr>
          <a:xfrm>
            <a:off x="94593" y="61915"/>
            <a:ext cx="622859" cy="571132"/>
          </a:xfrm>
          <a:prstGeom prst="ellipse">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7257932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1083733" y="0"/>
            <a:ext cx="11108267" cy="928670"/>
          </a:xfrm>
        </p:spPr>
        <p:txBody>
          <a:bodyPr>
            <a:noAutofit/>
          </a:bodyPr>
          <a:lstStyle/>
          <a:p>
            <a:r>
              <a:rPr lang="ja-JP" altLang="en-US" sz="3600" dirty="0"/>
              <a:t>☆</a:t>
            </a:r>
            <a:r>
              <a:rPr lang="ja-JP" altLang="en-US" sz="3600" dirty="0" smtClean="0"/>
              <a:t>文化</a:t>
            </a:r>
            <a:r>
              <a:rPr lang="ja-JP" altLang="en-US" sz="3600" dirty="0"/>
              <a:t>資産アーカイブ構築の一環で国が支援</a:t>
            </a:r>
            <a:r>
              <a:rPr lang="en-US" altLang="ja-JP" sz="3600" dirty="0"/>
              <a:t/>
            </a:r>
            <a:br>
              <a:rPr lang="en-US" altLang="ja-JP" sz="3600" dirty="0"/>
            </a:br>
            <a:r>
              <a:rPr lang="en-US" altLang="ja-JP" sz="3200" dirty="0"/>
              <a:t>【</a:t>
            </a:r>
            <a:r>
              <a:rPr lang="ja-JP" altLang="en-US" sz="3200" dirty="0"/>
              <a:t>知財計画</a:t>
            </a:r>
            <a:r>
              <a:rPr lang="en-US" altLang="ja-JP" sz="3200" dirty="0"/>
              <a:t>2015】</a:t>
            </a:r>
            <a:endParaRPr lang="ja-JP" altLang="en-US" sz="3200" dirty="0"/>
          </a:p>
        </p:txBody>
      </p:sp>
      <p:sp>
        <p:nvSpPr>
          <p:cNvPr id="6" name="コンテンツ プレースホルダー 5"/>
          <p:cNvSpPr>
            <a:spLocks noGrp="1"/>
          </p:cNvSpPr>
          <p:nvPr>
            <p:ph sz="half" idx="1"/>
          </p:nvPr>
        </p:nvSpPr>
        <p:spPr>
          <a:xfrm>
            <a:off x="1631504" y="980728"/>
            <a:ext cx="4388296" cy="5877272"/>
          </a:xfrm>
        </p:spPr>
        <p:txBody>
          <a:bodyPr>
            <a:noAutofit/>
          </a:bodyPr>
          <a:lstStyle/>
          <a:p>
            <a:r>
              <a:rPr lang="ja-JP" altLang="en-US" sz="1100" dirty="0"/>
              <a:t>地域中小企業の知財戦略強化と地方における産学・</a:t>
            </a:r>
            <a:r>
              <a:rPr lang="ja-JP" altLang="en-US" sz="1100" dirty="0" err="1"/>
              <a:t>産産</a:t>
            </a:r>
            <a:r>
              <a:rPr lang="ja-JP" altLang="en-US" sz="1100" dirty="0"/>
              <a:t>連携の促進</a:t>
            </a:r>
          </a:p>
          <a:p>
            <a:r>
              <a:rPr lang="ja-JP" altLang="en-US" sz="1100" dirty="0"/>
              <a:t>（統合ポータルの構築）</a:t>
            </a:r>
            <a:endParaRPr lang="en-US" altLang="ja-JP" sz="1100" dirty="0"/>
          </a:p>
          <a:p>
            <a:pPr lvl="1"/>
            <a:r>
              <a:rPr lang="ja-JP" altLang="en-US" sz="1100" dirty="0"/>
              <a:t>分散横断検索が可能な統合ポータルの構築（短期・中期）（国立国会図書館、文部科学省、総務省）</a:t>
            </a:r>
          </a:p>
          <a:p>
            <a:r>
              <a:rPr lang="ja-JP" altLang="en-US" sz="1100" dirty="0"/>
              <a:t>（分野ごとのアグリゲーターによる取組）</a:t>
            </a:r>
            <a:endParaRPr lang="en-US" altLang="ja-JP" sz="1100" dirty="0"/>
          </a:p>
          <a:p>
            <a:pPr lvl="1"/>
            <a:r>
              <a:rPr lang="ja-JP" altLang="en-US" sz="1100" dirty="0"/>
              <a:t>メタデータ形式の標準化などのアーカイブ構築の方針の策定、収蔵資料のデジタル化への協力、メタデータの集約化を行う。（短期・中期）（国立国会図書館、文部科学省、総務省）</a:t>
            </a:r>
          </a:p>
          <a:p>
            <a:r>
              <a:rPr lang="zh-TW" altLang="en-US" sz="1100" dirty="0"/>
              <a:t>（書籍分野）</a:t>
            </a:r>
            <a:endParaRPr lang="en-US" altLang="zh-TW" sz="1100" dirty="0"/>
          </a:p>
          <a:p>
            <a:pPr lvl="1"/>
            <a:r>
              <a:rPr lang="ja-JP" altLang="en-US" sz="1100" dirty="0"/>
              <a:t>公共・大学図書館等の所蔵資料のデジタル化を促進するため、アーカイブ構築の手順等についての研修等を行う。（短期）（国立国会図書館、文部科学省）</a:t>
            </a:r>
          </a:p>
          <a:p>
            <a:pPr lvl="1"/>
            <a:r>
              <a:rPr lang="ja-JP" altLang="en-US" sz="1100" dirty="0"/>
              <a:t>統合ポータルとの連携強化のため、公共・大学図書館等に対し、デジタル化した資料へのメタデータ付与や外部連携インターフェース（</a:t>
            </a:r>
            <a:r>
              <a:rPr lang="en-US" altLang="ja-JP" sz="1100" dirty="0"/>
              <a:t>API</a:t>
            </a:r>
            <a:r>
              <a:rPr lang="ja-JP" altLang="en-US" sz="1100" dirty="0"/>
              <a:t>）を付した形での公開を支援するため助言等を行うとともに、所蔵資料のデジタル化及びアーカイブ連携のための取組を促進するため、必要な情報の周知を図る。 （短期）（国立国会図書館、文部科学省）</a:t>
            </a:r>
          </a:p>
          <a:p>
            <a:r>
              <a:rPr lang="ja-JP" altLang="en-US" sz="1100" dirty="0"/>
              <a:t>（文化財分野）</a:t>
            </a:r>
            <a:endParaRPr lang="en-US" altLang="ja-JP" sz="1100" dirty="0"/>
          </a:p>
          <a:p>
            <a:pPr lvl="1"/>
            <a:r>
              <a:rPr lang="ja-JP" altLang="en-US" sz="1100" dirty="0"/>
              <a:t>全国の博物館・美術館等において文化財等のデジタルアーカイブ化とそのデータの利活用が促進されるよう、国におけるこれまでの取組を踏まえて、地方の博物館・美術館等に対して必要な情報の周知を図る。（短期）（文部科学省）</a:t>
            </a:r>
          </a:p>
        </p:txBody>
      </p:sp>
      <p:sp>
        <p:nvSpPr>
          <p:cNvPr id="2" name="コンテンツ プレースホルダー 1"/>
          <p:cNvSpPr>
            <a:spLocks noGrp="1"/>
          </p:cNvSpPr>
          <p:nvPr>
            <p:ph sz="half" idx="2"/>
          </p:nvPr>
        </p:nvSpPr>
        <p:spPr>
          <a:xfrm>
            <a:off x="5879976" y="980728"/>
            <a:ext cx="4680520" cy="5877272"/>
          </a:xfrm>
        </p:spPr>
        <p:txBody>
          <a:bodyPr>
            <a:noAutofit/>
          </a:bodyPr>
          <a:lstStyle/>
          <a:p>
            <a:r>
              <a:rPr lang="ja-JP" altLang="en-US" sz="1100" dirty="0"/>
              <a:t>知財人財の戦略的な育成・活用</a:t>
            </a:r>
            <a:endParaRPr lang="en-US" altLang="ja-JP" sz="1100" dirty="0"/>
          </a:p>
          <a:p>
            <a:pPr lvl="1"/>
            <a:r>
              <a:rPr lang="ja-JP" altLang="en-US" sz="1100" dirty="0"/>
              <a:t>アーカイブ利活用促進に関連して、専門家の不足を解消するといった観点から、教育機関での組織的な育成や司書・学芸員等現職人財への研修等、アーカイブ専門人財の育成が重要</a:t>
            </a:r>
            <a:endParaRPr lang="en-US" altLang="ja-JP" sz="1100" dirty="0"/>
          </a:p>
          <a:p>
            <a:r>
              <a:rPr lang="ja-JP" altLang="en-US" sz="1100" dirty="0"/>
              <a:t>（標準化に係る国際交渉を担う人財等の育成）</a:t>
            </a:r>
          </a:p>
          <a:p>
            <a:pPr lvl="1"/>
            <a:r>
              <a:rPr lang="ja-JP" altLang="en-US" sz="1100" dirty="0"/>
              <a:t>国際標準化機関（</a:t>
            </a:r>
            <a:r>
              <a:rPr lang="en-US" altLang="ja-JP" sz="1100" dirty="0"/>
              <a:t>ISO/IEC</a:t>
            </a:r>
            <a:r>
              <a:rPr lang="ja-JP" altLang="en-US" sz="1100" dirty="0"/>
              <a:t>）における専門委員会等の国際会議で国際幹事や議長を担える人財や、国際標準化実務の遂行能力に加え、グローバルに通用する交渉力及びマネジメント力を備えた人財を育成するため、若手標準化人財の研修制度の拡充を検討する。</a:t>
            </a:r>
            <a:endParaRPr lang="en-US" altLang="ja-JP" sz="1100" dirty="0"/>
          </a:p>
          <a:p>
            <a:pPr lvl="1"/>
            <a:r>
              <a:rPr lang="ja-JP" altLang="en-US" sz="1100" dirty="0"/>
              <a:t>また、標準化をビジネスツールとして戦略的に活用することができる人財を育成するため、管理職、営業職等を対象とした人財育成プログラムを実施するとともに、大学における標準化講座の導入を促進する。（短期・中期）（経済産業省）</a:t>
            </a:r>
          </a:p>
          <a:p>
            <a:r>
              <a:rPr lang="ja-JP" altLang="en-US" sz="1100" dirty="0"/>
              <a:t>（アーカイブ関連人財の育成）</a:t>
            </a:r>
          </a:p>
          <a:p>
            <a:pPr lvl="1"/>
            <a:r>
              <a:rPr lang="ja-JP" altLang="en-US" sz="1100" dirty="0"/>
              <a:t>これまでのアーカイブの構築を通じて得られたノウハウや成果を活用しつつ、アーカイブの構築をけん引する人財や利活用をサポートする人財の育成を支援するため、美術館・博物館、大学・研究機関、民間施設の関係者に対し、アーカイブの必要性やアーカイブ人財の重要性の認識を広めるためのシンポジウム開催等の取組を実施する。（短期・中期）（国立国会図書館、文部科学省、総務省）</a:t>
            </a:r>
            <a:endParaRPr lang="en-US" altLang="ja-JP" sz="1100" dirty="0"/>
          </a:p>
          <a:p>
            <a:r>
              <a:rPr lang="ja-JP" altLang="en-US" sz="1100" dirty="0"/>
              <a:t>（利用に係る著作権者の意思表示）</a:t>
            </a:r>
            <a:endParaRPr lang="en-US" altLang="ja-JP" sz="1100" dirty="0"/>
          </a:p>
          <a:p>
            <a:pPr lvl="1"/>
            <a:r>
              <a:rPr lang="ja-JP" altLang="en-US" sz="1100" dirty="0"/>
              <a:t>利用目的に応じたポータルサイトの構築を容易にするため、関係省庁等連絡会等における統合ポータルに掲載されているメタデータのオープン化に向けた課題の検討や統合ポータルからデータセットを抽出する機能の普及等の環境整備を進める。（短期・中期）（国立国会図書館、内閣官房、関係府省）</a:t>
            </a:r>
          </a:p>
        </p:txBody>
      </p:sp>
      <p:sp>
        <p:nvSpPr>
          <p:cNvPr id="3" name="フッター プレースホルダー 2"/>
          <p:cNvSpPr>
            <a:spLocks noGrp="1"/>
          </p:cNvSpPr>
          <p:nvPr>
            <p:ph type="ftr" sz="quarter" idx="11"/>
          </p:nvPr>
        </p:nvSpPr>
        <p:spPr/>
        <p:txBody>
          <a:bodyPr/>
          <a:lstStyle/>
          <a:p>
            <a:pPr>
              <a:defRPr/>
            </a:pPr>
            <a:endParaRPr lang="ja-JP" altLang="en-US" dirty="0"/>
          </a:p>
        </p:txBody>
      </p:sp>
      <p:sp>
        <p:nvSpPr>
          <p:cNvPr id="4" name="スライド番号プレースホルダー 3"/>
          <p:cNvSpPr>
            <a:spLocks noGrp="1"/>
          </p:cNvSpPr>
          <p:nvPr>
            <p:ph type="sldNum" sz="quarter" idx="12"/>
          </p:nvPr>
        </p:nvSpPr>
        <p:spPr/>
        <p:txBody>
          <a:bodyPr/>
          <a:lstStyle/>
          <a:p>
            <a:pPr>
              <a:defRPr/>
            </a:pPr>
            <a:fld id="{3C3BFEE1-B11D-4F33-BE4E-1752C7FA7201}" type="slidenum">
              <a:rPr lang="ja-JP" altLang="en-US" smtClean="0"/>
              <a:pPr>
                <a:defRPr/>
              </a:pPr>
              <a:t>111</a:t>
            </a:fld>
            <a:endParaRPr lang="ja-JP" altLang="en-US"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99" y="980728"/>
            <a:ext cx="11915775" cy="5616624"/>
          </a:xfrm>
          <a:prstGeom prst="rect">
            <a:avLst/>
          </a:prstGeom>
        </p:spPr>
      </p:pic>
      <p:sp>
        <p:nvSpPr>
          <p:cNvPr id="8" name="円/楕円 7"/>
          <p:cNvSpPr/>
          <p:nvPr/>
        </p:nvSpPr>
        <p:spPr>
          <a:xfrm>
            <a:off x="94593" y="61915"/>
            <a:ext cx="622859" cy="571132"/>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9614393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1325563"/>
          </a:xfrm>
        </p:spPr>
        <p:txBody>
          <a:bodyPr>
            <a:normAutofit/>
          </a:bodyPr>
          <a:lstStyle/>
          <a:p>
            <a:r>
              <a:rPr lang="zh-TW" altLang="en-US" sz="4000" dirty="0"/>
              <a:t>知的財産推進計画</a:t>
            </a:r>
            <a:r>
              <a:rPr lang="en-US" altLang="zh-TW" sz="4000" dirty="0"/>
              <a:t>2015</a:t>
            </a:r>
          </a:p>
        </p:txBody>
      </p:sp>
      <p:sp>
        <p:nvSpPr>
          <p:cNvPr id="3" name="コンテンツ プレースホルダー 2"/>
          <p:cNvSpPr>
            <a:spLocks noGrp="1"/>
          </p:cNvSpPr>
          <p:nvPr>
            <p:ph idx="1"/>
          </p:nvPr>
        </p:nvSpPr>
        <p:spPr>
          <a:xfrm>
            <a:off x="437321" y="1736725"/>
            <a:ext cx="8362121" cy="4613275"/>
          </a:xfrm>
        </p:spPr>
        <p:txBody>
          <a:bodyPr>
            <a:noAutofit/>
          </a:bodyPr>
          <a:lstStyle/>
          <a:p>
            <a:r>
              <a:rPr lang="ja-JP" altLang="en-US" sz="3200" dirty="0" smtClean="0"/>
              <a:t>重要</a:t>
            </a:r>
            <a:r>
              <a:rPr lang="en-US" altLang="ja-JP" sz="3200" dirty="0" smtClean="0"/>
              <a:t>8</a:t>
            </a:r>
            <a:r>
              <a:rPr lang="ja-JP" altLang="en-US" sz="3200" dirty="0" smtClean="0"/>
              <a:t>施策の一つ「</a:t>
            </a:r>
            <a:r>
              <a:rPr lang="ja-JP" altLang="en-US" sz="3200" dirty="0" smtClean="0">
                <a:solidFill>
                  <a:schemeClr val="accent5"/>
                </a:solidFill>
              </a:rPr>
              <a:t>アーカイブの利活用促進に向けた整備の加速化</a:t>
            </a:r>
            <a:r>
              <a:rPr lang="ja-JP" altLang="en-US" sz="3200" dirty="0" smtClean="0"/>
              <a:t>」における取り組むべき主な施策：</a:t>
            </a:r>
            <a:endParaRPr lang="en-US" altLang="ja-JP" sz="3200" dirty="0" smtClean="0"/>
          </a:p>
          <a:p>
            <a:pPr lvl="1"/>
            <a:r>
              <a:rPr lang="ja-JP" altLang="en-US" sz="2800" dirty="0" smtClean="0"/>
              <a:t>書籍、文化財、放送番組、マンガ・アニメなど多岐にわたるアーカイブ連携・横断の促進（</a:t>
            </a:r>
            <a:r>
              <a:rPr lang="ja-JP" altLang="en-US" sz="2800" dirty="0" smtClean="0">
                <a:solidFill>
                  <a:schemeClr val="accent5"/>
                </a:solidFill>
              </a:rPr>
              <a:t>統合ポータルの構築</a:t>
            </a:r>
            <a:r>
              <a:rPr lang="ja-JP" altLang="en-US" sz="2800" dirty="0" smtClean="0"/>
              <a:t>）</a:t>
            </a:r>
            <a:endParaRPr lang="en-US" altLang="ja-JP" sz="2800" dirty="0" smtClean="0"/>
          </a:p>
          <a:p>
            <a:pPr lvl="1"/>
            <a:r>
              <a:rPr lang="ja-JP" altLang="en-US" sz="2800" dirty="0" smtClean="0"/>
              <a:t>分野ごとの取組の促進</a:t>
            </a:r>
            <a:endParaRPr lang="en-US" altLang="ja-JP" sz="2800" dirty="0" smtClean="0"/>
          </a:p>
          <a:p>
            <a:pPr lvl="2"/>
            <a:r>
              <a:rPr lang="ja-JP" altLang="en-US" sz="2400" dirty="0" smtClean="0"/>
              <a:t>書籍等：公共・大学図書館等の資料のデジタル化への支援、</a:t>
            </a:r>
            <a:r>
              <a:rPr lang="en-US" altLang="ja-JP" sz="2400" dirty="0" smtClean="0">
                <a:latin typeface="Century" panose="02040604050505020304" pitchFamily="18" charset="0"/>
              </a:rPr>
              <a:t>NDL</a:t>
            </a:r>
            <a:r>
              <a:rPr lang="ja-JP" altLang="en-US" sz="2400" dirty="0" smtClean="0"/>
              <a:t>資料のデジタル化の継続とデータの利活用促進</a:t>
            </a:r>
            <a:endParaRPr lang="en-US" altLang="ja-JP" sz="2400" dirty="0" smtClean="0"/>
          </a:p>
          <a:p>
            <a:pPr lvl="1"/>
            <a:r>
              <a:rPr lang="ja-JP" altLang="en-US" sz="2800" dirty="0" smtClean="0"/>
              <a:t>アーカイブ構築と利活用促進のための著作権制度の整備</a:t>
            </a:r>
            <a:endParaRPr lang="en-US" altLang="ja-JP" sz="2800" dirty="0" smtClean="0"/>
          </a:p>
          <a:p>
            <a:pPr lvl="1"/>
            <a:r>
              <a:rPr lang="ja-JP" altLang="en-US" sz="2800" dirty="0" smtClean="0"/>
              <a:t>関係省庁等連絡会及び実務者協議会の設置　など</a:t>
            </a:r>
            <a:endParaRPr lang="en-US" altLang="ja-JP" sz="2800" dirty="0" smtClean="0"/>
          </a:p>
        </p:txBody>
      </p:sp>
      <p:sp>
        <p:nvSpPr>
          <p:cNvPr id="4" name="スライド番号プレースホルダー 3"/>
          <p:cNvSpPr>
            <a:spLocks noGrp="1"/>
          </p:cNvSpPr>
          <p:nvPr>
            <p:ph type="sldNum" sz="quarter" idx="12"/>
          </p:nvPr>
        </p:nvSpPr>
        <p:spPr/>
        <p:txBody>
          <a:bodyPr/>
          <a:lstStyle/>
          <a:p>
            <a:fld id="{B0626CC5-66B8-4CC4-A2C2-B860A7882944}" type="slidenum">
              <a:rPr lang="ja-JP" altLang="en-US" smtClean="0"/>
              <a:pPr/>
              <a:t>112</a:t>
            </a:fld>
            <a:endParaRPr lang="ja-JP" altLang="en-US" dirty="0"/>
          </a:p>
        </p:txBody>
      </p:sp>
      <p:pic>
        <p:nvPicPr>
          <p:cNvPr id="6" name="図 5"/>
          <p:cNvPicPr>
            <a:picLocks noChangeAspect="1"/>
          </p:cNvPicPr>
          <p:nvPr/>
        </p:nvPicPr>
        <p:blipFill>
          <a:blip r:embed="rId3"/>
          <a:stretch>
            <a:fillRect/>
          </a:stretch>
        </p:blipFill>
        <p:spPr>
          <a:xfrm>
            <a:off x="8651529" y="1736725"/>
            <a:ext cx="3423341" cy="3974540"/>
          </a:xfrm>
          <a:prstGeom prst="rect">
            <a:avLst/>
          </a:prstGeom>
        </p:spPr>
      </p:pic>
      <p:sp>
        <p:nvSpPr>
          <p:cNvPr id="7" name="円/楕円 6"/>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9077912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078" y="7371"/>
            <a:ext cx="12192000" cy="1325563"/>
          </a:xfrm>
        </p:spPr>
        <p:txBody>
          <a:bodyPr>
            <a:normAutofit/>
          </a:bodyPr>
          <a:lstStyle/>
          <a:p>
            <a:r>
              <a:rPr lang="ja-JP" altLang="en-US" sz="4000" dirty="0"/>
              <a:t>文化審議会著作権分科会での</a:t>
            </a:r>
            <a:r>
              <a:rPr lang="ja-JP" altLang="en-US" sz="4000" dirty="0" smtClean="0"/>
              <a:t>検討</a:t>
            </a:r>
            <a:r>
              <a:rPr lang="ja-JP" altLang="en-US" sz="2000" dirty="0" smtClean="0"/>
              <a:t>（</a:t>
            </a:r>
            <a:r>
              <a:rPr lang="en-US" altLang="ja-JP" sz="2000" dirty="0" smtClean="0"/>
              <a:t>2015</a:t>
            </a:r>
            <a:r>
              <a:rPr lang="ja-JP" altLang="en-US" sz="2000" dirty="0" smtClean="0"/>
              <a:t>年</a:t>
            </a:r>
            <a:r>
              <a:rPr lang="en-US" altLang="ja-JP" sz="2000" dirty="0" smtClean="0"/>
              <a:t>3</a:t>
            </a:r>
            <a:r>
              <a:rPr lang="ja-JP" altLang="en-US" sz="2000" dirty="0" smtClean="0"/>
              <a:t>月</a:t>
            </a:r>
            <a:r>
              <a:rPr lang="en-US" altLang="ja-JP" sz="2000" dirty="0" smtClean="0"/>
              <a:t>12</a:t>
            </a:r>
            <a:r>
              <a:rPr lang="ja-JP" altLang="en-US" sz="2000" dirty="0" smtClean="0"/>
              <a:t>日）</a:t>
            </a:r>
            <a:endParaRPr lang="ja-JP" altLang="en-US" sz="4000" dirty="0"/>
          </a:p>
        </p:txBody>
      </p:sp>
      <p:sp>
        <p:nvSpPr>
          <p:cNvPr id="3" name="コンテンツ プレースホルダー 2"/>
          <p:cNvSpPr>
            <a:spLocks noGrp="1"/>
          </p:cNvSpPr>
          <p:nvPr>
            <p:ph idx="1"/>
          </p:nvPr>
        </p:nvSpPr>
        <p:spPr>
          <a:xfrm>
            <a:off x="477078" y="1681248"/>
            <a:ext cx="11039061" cy="3605610"/>
          </a:xfrm>
        </p:spPr>
        <p:txBody>
          <a:bodyPr>
            <a:normAutofit lnSpcReduction="10000"/>
          </a:bodyPr>
          <a:lstStyle/>
          <a:p>
            <a:pPr>
              <a:lnSpc>
                <a:spcPct val="100000"/>
              </a:lnSpc>
            </a:pPr>
            <a:r>
              <a:rPr kumimoji="1" lang="ja-JP" altLang="en-US" dirty="0" smtClean="0"/>
              <a:t>公共・大学図書館等において、絶版等入手困難な貴重な資料</a:t>
            </a:r>
            <a:r>
              <a:rPr lang="ja-JP" altLang="en-US" dirty="0"/>
              <a:t>で</a:t>
            </a:r>
            <a:r>
              <a:rPr lang="ja-JP" altLang="en-US" dirty="0" smtClean="0"/>
              <a:t>あれば、</a:t>
            </a:r>
            <a:r>
              <a:rPr lang="ja-JP" altLang="en-US" dirty="0" smtClean="0">
                <a:solidFill>
                  <a:schemeClr val="accent5"/>
                </a:solidFill>
              </a:rPr>
              <a:t>原本</a:t>
            </a:r>
            <a:r>
              <a:rPr lang="ja-JP" altLang="en-US" dirty="0">
                <a:solidFill>
                  <a:schemeClr val="accent5"/>
                </a:solidFill>
              </a:rPr>
              <a:t>保存のため</a:t>
            </a:r>
            <a:r>
              <a:rPr lang="ja-JP" altLang="en-US" dirty="0" smtClean="0">
                <a:solidFill>
                  <a:schemeClr val="accent5"/>
                </a:solidFill>
              </a:rPr>
              <a:t>のデジタル化</a:t>
            </a:r>
            <a:r>
              <a:rPr lang="ja-JP" altLang="en-US" dirty="0" smtClean="0"/>
              <a:t>が可能</a:t>
            </a:r>
            <a:r>
              <a:rPr lang="ja-JP" altLang="en-US" dirty="0"/>
              <a:t>（解釈の明確化</a:t>
            </a:r>
            <a:r>
              <a:rPr lang="ja-JP" altLang="en-US" dirty="0" smtClean="0"/>
              <a:t>）</a:t>
            </a:r>
            <a:endParaRPr kumimoji="1" lang="en-US" altLang="ja-JP" dirty="0" smtClean="0"/>
          </a:p>
          <a:p>
            <a:pPr>
              <a:lnSpc>
                <a:spcPct val="100000"/>
              </a:lnSpc>
            </a:pPr>
            <a:r>
              <a:rPr lang="ja-JP" altLang="en-US" dirty="0" smtClean="0">
                <a:latin typeface="Century" panose="02040604050505020304" pitchFamily="18" charset="0"/>
              </a:rPr>
              <a:t>公共・大学</a:t>
            </a:r>
            <a:r>
              <a:rPr kumimoji="1" lang="ja-JP" altLang="en-US" dirty="0" smtClean="0">
                <a:latin typeface="Century" panose="02040604050505020304" pitchFamily="18" charset="0"/>
              </a:rPr>
              <a:t>図書館等がデジタル化した成果物について、</a:t>
            </a:r>
            <a:r>
              <a:rPr kumimoji="1" lang="en-US" altLang="ja-JP" dirty="0" smtClean="0">
                <a:latin typeface="Century" panose="02040604050505020304" pitchFamily="18" charset="0"/>
              </a:rPr>
              <a:t>NDL</a:t>
            </a:r>
            <a:r>
              <a:rPr kumimoji="1" lang="ja-JP" altLang="en-US" dirty="0" smtClean="0">
                <a:latin typeface="Century" panose="02040604050505020304" pitchFamily="18" charset="0"/>
              </a:rPr>
              <a:t>が</a:t>
            </a:r>
            <a:r>
              <a:rPr kumimoji="1" lang="ja-JP" altLang="en-US" dirty="0" smtClean="0"/>
              <a:t>未所蔵</a:t>
            </a:r>
            <a:r>
              <a:rPr lang="ja-JP" altLang="en-US" dirty="0" smtClean="0"/>
              <a:t>の</a:t>
            </a:r>
            <a:r>
              <a:rPr kumimoji="1" lang="ja-JP" altLang="en-US" dirty="0" smtClean="0"/>
              <a:t>絶版等資料のデジタル複製物の提供を受け、「図書館等へのデジタル化資料送信サービスを」通じて全国の図書館に配信が可能（解釈の明確化）</a:t>
            </a:r>
            <a:endParaRPr kumimoji="1" lang="en-US" altLang="ja-JP" dirty="0" smtClean="0"/>
          </a:p>
          <a:p>
            <a:r>
              <a:rPr lang="ja-JP" altLang="en-US" dirty="0" smtClean="0">
                <a:solidFill>
                  <a:schemeClr val="accent5"/>
                </a:solidFill>
              </a:rPr>
              <a:t>孤児</a:t>
            </a:r>
            <a:r>
              <a:rPr lang="ja-JP" altLang="en-US" dirty="0">
                <a:solidFill>
                  <a:schemeClr val="accent5"/>
                </a:solidFill>
              </a:rPr>
              <a:t>著作物</a:t>
            </a:r>
            <a:r>
              <a:rPr kumimoji="1" lang="ja-JP" altLang="en-US" dirty="0" smtClean="0">
                <a:solidFill>
                  <a:schemeClr val="accent5"/>
                </a:solidFill>
              </a:rPr>
              <a:t>の裁定制度の見直し</a:t>
            </a:r>
            <a:r>
              <a:rPr kumimoji="1" lang="ja-JP" altLang="en-US" dirty="0" smtClean="0"/>
              <a:t>において、次の点などを検討中</a:t>
            </a:r>
            <a:endParaRPr kumimoji="1" lang="en-US" altLang="ja-JP" dirty="0" smtClean="0"/>
          </a:p>
          <a:p>
            <a:pPr lvl="1"/>
            <a:r>
              <a:rPr kumimoji="1" lang="ja-JP" altLang="en-US" dirty="0" smtClean="0"/>
              <a:t>公的機関が利用する際の権利者への補償を事後供託とする制度の導入</a:t>
            </a:r>
            <a:endParaRPr kumimoji="1" lang="en-US" altLang="ja-JP" dirty="0" smtClean="0"/>
          </a:p>
          <a:p>
            <a:pPr lvl="1"/>
            <a:r>
              <a:rPr lang="ja-JP" altLang="en-US" dirty="0" smtClean="0"/>
              <a:t>一度裁定を受けた孤児著作物の権利者捜索要件の緩和</a:t>
            </a:r>
            <a:endParaRPr kumimoji="1" lang="ja-JP" altLang="en-US" dirty="0"/>
          </a:p>
        </p:txBody>
      </p:sp>
      <p:sp>
        <p:nvSpPr>
          <p:cNvPr id="4" name="スライド番号プレースホルダー 3"/>
          <p:cNvSpPr>
            <a:spLocks noGrp="1"/>
          </p:cNvSpPr>
          <p:nvPr>
            <p:ph type="sldNum" sz="quarter" idx="12"/>
          </p:nvPr>
        </p:nvSpPr>
        <p:spPr/>
        <p:txBody>
          <a:bodyPr/>
          <a:lstStyle/>
          <a:p>
            <a:fld id="{B0626CC5-66B8-4CC4-A2C2-B860A7882944}" type="slidenum">
              <a:rPr kumimoji="1" lang="ja-JP" altLang="en-US" smtClean="0"/>
              <a:t>113</a:t>
            </a:fld>
            <a:endParaRPr kumimoji="1" lang="ja-JP" altLang="en-US" dirty="0"/>
          </a:p>
        </p:txBody>
      </p:sp>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100054">
            <a:off x="8759297" y="4901764"/>
            <a:ext cx="1715377" cy="1278644"/>
          </a:xfrm>
          <a:prstGeom prst="rect">
            <a:avLst/>
          </a:prstGeom>
        </p:spPr>
      </p:pic>
      <p:sp>
        <p:nvSpPr>
          <p:cNvPr id="7" name="右矢印 6"/>
          <p:cNvSpPr/>
          <p:nvPr/>
        </p:nvSpPr>
        <p:spPr>
          <a:xfrm>
            <a:off x="4240170" y="5792313"/>
            <a:ext cx="346033" cy="218595"/>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8" name="グループ化 7"/>
          <p:cNvGrpSpPr/>
          <p:nvPr/>
        </p:nvGrpSpPr>
        <p:grpSpPr>
          <a:xfrm>
            <a:off x="6108095" y="5311972"/>
            <a:ext cx="1433849" cy="229114"/>
            <a:chOff x="3253471" y="2979323"/>
            <a:chExt cx="2304256" cy="360040"/>
          </a:xfrm>
        </p:grpSpPr>
        <p:sp>
          <p:nvSpPr>
            <p:cNvPr id="9" name="テキスト ボックス 8"/>
            <p:cNvSpPr txBox="1"/>
            <p:nvPr/>
          </p:nvSpPr>
          <p:spPr bwMode="auto">
            <a:xfrm>
              <a:off x="3253471" y="2979323"/>
              <a:ext cx="2304256" cy="360040"/>
            </a:xfrm>
            <a:prstGeom prst="rect">
              <a:avLst/>
            </a:prstGeom>
            <a:noFill/>
            <a:ln w="22225">
              <a:solidFill>
                <a:schemeClr val="tx2">
                  <a:lumMod val="60000"/>
                  <a:lumOff val="40000"/>
                </a:schemeClr>
              </a:solidFill>
              <a:prstDash val="solid"/>
              <a:miter lim="800000"/>
              <a:headEnd/>
              <a:tailEnd/>
            </a:ln>
          </p:spPr>
          <p:txBody>
            <a:bodyPr vert="horz" wrap="square" lIns="91440" tIns="45720" rIns="91440" bIns="45720" numCol="1" rtlCol="0" anchor="t" anchorCtr="0" compatLnSpc="1">
              <a:prstTxWarp prst="textNoShape">
                <a:avLst/>
              </a:prstTxWarp>
              <a:normAutofit fontScale="70000" lnSpcReduction="20000"/>
            </a:bodyPr>
            <a:lstStyle/>
            <a:p>
              <a:pPr>
                <a:spcBef>
                  <a:spcPts val="580"/>
                </a:spcBef>
                <a:buClr>
                  <a:schemeClr val="accent1"/>
                </a:buClr>
                <a:buSzPct val="85000"/>
              </a:pPr>
              <a:endParaRPr lang="ja-JP" altLang="en-US" sz="1600" dirty="0"/>
            </a:p>
          </p:txBody>
        </p:sp>
        <p:pic>
          <p:nvPicPr>
            <p:cNvPr id="10" name="Picture 4" descr="http://intra.ndl.go.jp/download/attachments/38535257/type_TB_ms.png?version=1&amp;modificationDate=1413779768889&amp;api=v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2520" y="3049960"/>
              <a:ext cx="2050927" cy="218766"/>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図 10"/>
          <p:cNvPicPr>
            <a:picLocks noChangeAspect="1"/>
          </p:cNvPicPr>
          <p:nvPr/>
        </p:nvPicPr>
        <p:blipFill>
          <a:blip r:embed="rId5" cstate="print">
            <a:lum bright="-26000" contrast="38000"/>
            <a:extLst>
              <a:ext uri="{28A0092B-C50C-407E-A947-70E740481C1C}">
                <a14:useLocalDpi xmlns:a14="http://schemas.microsoft.com/office/drawing/2010/main" val="0"/>
              </a:ext>
            </a:extLst>
          </a:blip>
          <a:stretch>
            <a:fillRect/>
          </a:stretch>
        </p:blipFill>
        <p:spPr>
          <a:xfrm>
            <a:off x="6643010" y="5561988"/>
            <a:ext cx="514652" cy="713670"/>
          </a:xfrm>
          <a:prstGeom prst="rect">
            <a:avLst/>
          </a:prstGeom>
        </p:spPr>
      </p:pic>
      <p:pic>
        <p:nvPicPr>
          <p:cNvPr id="12" name="Picture 7" descr="C:\Program Files\Microsoft Office\MEDIA\CAGCAT10\j0195384.wmf"/>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10113033" y="4907130"/>
            <a:ext cx="367949" cy="375631"/>
          </a:xfrm>
          <a:prstGeom prst="rect">
            <a:avLst/>
          </a:prstGeom>
          <a:noFill/>
          <a:ln w="9525">
            <a:noFill/>
            <a:miter lim="800000"/>
            <a:headEnd/>
            <a:tailEnd/>
          </a:ln>
        </p:spPr>
      </p:pic>
      <p:pic>
        <p:nvPicPr>
          <p:cNvPr id="13" name="Picture 7" descr="C:\Program Files\Microsoft Office\MEDIA\CAGCAT10\j0195384.wmf"/>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9745084" y="5508410"/>
            <a:ext cx="367949" cy="375631"/>
          </a:xfrm>
          <a:prstGeom prst="rect">
            <a:avLst/>
          </a:prstGeom>
          <a:noFill/>
          <a:ln w="9525">
            <a:noFill/>
            <a:miter lim="800000"/>
            <a:headEnd/>
            <a:tailEnd/>
          </a:ln>
        </p:spPr>
      </p:pic>
      <p:pic>
        <p:nvPicPr>
          <p:cNvPr id="14" name="図 13"/>
          <p:cNvPicPr>
            <a:picLocks noChangeAspect="1"/>
          </p:cNvPicPr>
          <p:nvPr/>
        </p:nvPicPr>
        <p:blipFill>
          <a:blip r:embed="rId7"/>
          <a:stretch>
            <a:fillRect/>
          </a:stretch>
        </p:blipFill>
        <p:spPr>
          <a:xfrm>
            <a:off x="4966283" y="5655455"/>
            <a:ext cx="466012" cy="346024"/>
          </a:xfrm>
          <a:prstGeom prst="rect">
            <a:avLst/>
          </a:prstGeom>
        </p:spPr>
      </p:pic>
      <p:sp>
        <p:nvSpPr>
          <p:cNvPr id="15" name="右矢印 14"/>
          <p:cNvSpPr/>
          <p:nvPr/>
        </p:nvSpPr>
        <p:spPr>
          <a:xfrm>
            <a:off x="5885906" y="5727292"/>
            <a:ext cx="346033" cy="218595"/>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右矢印 15"/>
          <p:cNvSpPr/>
          <p:nvPr/>
        </p:nvSpPr>
        <p:spPr>
          <a:xfrm rot="20624310">
            <a:off x="7625296" y="5368456"/>
            <a:ext cx="1690936" cy="124560"/>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右矢印 16"/>
          <p:cNvSpPr/>
          <p:nvPr/>
        </p:nvSpPr>
        <p:spPr>
          <a:xfrm rot="21343053">
            <a:off x="7651142" y="5565983"/>
            <a:ext cx="1587602" cy="117062"/>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右矢印 17"/>
          <p:cNvSpPr/>
          <p:nvPr/>
        </p:nvSpPr>
        <p:spPr>
          <a:xfrm rot="627232">
            <a:off x="7622288" y="5783461"/>
            <a:ext cx="1284315" cy="121429"/>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テキスト ボックス 18"/>
          <p:cNvSpPr txBox="1"/>
          <p:nvPr/>
        </p:nvSpPr>
        <p:spPr bwMode="auto">
          <a:xfrm>
            <a:off x="2741913" y="5311972"/>
            <a:ext cx="1498256" cy="229114"/>
          </a:xfrm>
          <a:prstGeom prst="rect">
            <a:avLst/>
          </a:prstGeom>
          <a:noFill/>
          <a:ln w="22225">
            <a:solidFill>
              <a:srgbClr val="333333"/>
            </a:solidFill>
            <a:prstDash val="sysDot"/>
            <a:miter lim="800000"/>
            <a:headEnd/>
            <a:tailEnd/>
          </a:ln>
        </p:spPr>
        <p:txBody>
          <a:bodyPr vert="horz" wrap="square" lIns="91440" tIns="45720" rIns="91440" bIns="45720" numCol="1" rtlCol="0" anchor="ctr" anchorCtr="0" compatLnSpc="1">
            <a:prstTxWarp prst="textNoShape">
              <a:avLst/>
            </a:prstTxWarp>
            <a:normAutofit fontScale="70000" lnSpcReduction="20000"/>
          </a:bodyPr>
          <a:lstStyle/>
          <a:p>
            <a:pPr>
              <a:spcBef>
                <a:spcPts val="580"/>
              </a:spcBef>
              <a:buClr>
                <a:schemeClr val="accent1"/>
              </a:buClr>
              <a:buSzPct val="85000"/>
            </a:pPr>
            <a:r>
              <a:rPr lang="ja-JP" altLang="en-US" sz="1600" dirty="0"/>
              <a:t>公共・大学図書館等</a:t>
            </a:r>
          </a:p>
        </p:txBody>
      </p:sp>
      <p:sp>
        <p:nvSpPr>
          <p:cNvPr id="20" name="テキスト ボックス 19"/>
          <p:cNvSpPr txBox="1"/>
          <p:nvPr/>
        </p:nvSpPr>
        <p:spPr bwMode="auto">
          <a:xfrm>
            <a:off x="9347630" y="5959708"/>
            <a:ext cx="1287509" cy="269330"/>
          </a:xfrm>
          <a:prstGeom prst="rect">
            <a:avLst/>
          </a:prstGeom>
          <a:noFill/>
          <a:ln w="22225">
            <a:solidFill>
              <a:srgbClr val="333333"/>
            </a:solidFill>
            <a:prstDash val="sysDot"/>
            <a:miter lim="800000"/>
            <a:headEnd/>
            <a:tailEnd/>
          </a:ln>
        </p:spPr>
        <p:txBody>
          <a:bodyPr vert="horz" wrap="square" lIns="91440" tIns="45720" rIns="91440" bIns="45720" numCol="1" rtlCol="0" anchor="ctr" anchorCtr="0" compatLnSpc="1">
            <a:prstTxWarp prst="textNoShape">
              <a:avLst/>
            </a:prstTxWarp>
            <a:normAutofit fontScale="77500" lnSpcReduction="20000"/>
          </a:bodyPr>
          <a:lstStyle/>
          <a:p>
            <a:pPr>
              <a:spcBef>
                <a:spcPts val="580"/>
              </a:spcBef>
              <a:buClr>
                <a:schemeClr val="accent1"/>
              </a:buClr>
              <a:buSzPct val="85000"/>
            </a:pPr>
            <a:r>
              <a:rPr lang="ja-JP" altLang="en-US" sz="1600" dirty="0"/>
              <a:t>各地の図書館等</a:t>
            </a:r>
          </a:p>
        </p:txBody>
      </p:sp>
      <p:pic>
        <p:nvPicPr>
          <p:cNvPr id="21" name="Picture 7" descr="C:\Program Files\Microsoft Office\MEDIA\CAGCAT10\j0195384.wmf"/>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8960003" y="5922832"/>
            <a:ext cx="367949" cy="375631"/>
          </a:xfrm>
          <a:prstGeom prst="rect">
            <a:avLst/>
          </a:prstGeom>
          <a:noFill/>
          <a:ln w="9525">
            <a:noFill/>
            <a:miter lim="800000"/>
            <a:headEnd/>
            <a:tailEnd/>
          </a:ln>
        </p:spPr>
      </p:pic>
      <p:pic>
        <p:nvPicPr>
          <p:cNvPr id="22" name="図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23345" y="5643237"/>
            <a:ext cx="809587" cy="516745"/>
          </a:xfrm>
          <a:prstGeom prst="rect">
            <a:avLst/>
          </a:prstGeom>
        </p:spPr>
      </p:pic>
      <p:sp>
        <p:nvSpPr>
          <p:cNvPr id="23" name="円/楕円 22"/>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2690323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style>
          <a:lnRef idx="1">
            <a:schemeClr val="accent6"/>
          </a:lnRef>
          <a:fillRef idx="2">
            <a:schemeClr val="accent6"/>
          </a:fillRef>
          <a:effectRef idx="1">
            <a:schemeClr val="accent6"/>
          </a:effectRef>
          <a:fontRef idx="minor">
            <a:schemeClr val="dk1"/>
          </a:fontRef>
        </p:style>
        <p:txBody>
          <a:bodyPr/>
          <a:lstStyle/>
          <a:p>
            <a:r>
              <a:rPr kumimoji="1" lang="ja-JP" altLang="en-US" dirty="0" smtClean="0">
                <a:latin typeface="HG丸ｺﾞｼｯｸM-PRO" pitchFamily="50" charset="-128"/>
                <a:ea typeface="HG丸ｺﾞｼｯｸM-PRO" pitchFamily="50" charset="-128"/>
              </a:rPr>
              <a:t>まとめ</a:t>
            </a:r>
            <a:endParaRPr kumimoji="1" lang="ja-JP" altLang="en-US" dirty="0">
              <a:latin typeface="HG丸ｺﾞｼｯｸM-PRO" pitchFamily="50" charset="-128"/>
              <a:ea typeface="HG丸ｺﾞｼｯｸM-PRO" pitchFamily="50" charset="-128"/>
            </a:endParaRPr>
          </a:p>
        </p:txBody>
      </p:sp>
      <p:sp>
        <p:nvSpPr>
          <p:cNvPr id="3" name="テキスト プレースホルダー 2"/>
          <p:cNvSpPr>
            <a:spLocks noGrp="1"/>
          </p:cNvSpPr>
          <p:nvPr>
            <p:ph type="body" idx="1"/>
          </p:nvPr>
        </p:nvSpPr>
        <p:spPr/>
        <p:style>
          <a:lnRef idx="1">
            <a:schemeClr val="accent6"/>
          </a:lnRef>
          <a:fillRef idx="2">
            <a:schemeClr val="accent6"/>
          </a:fillRef>
          <a:effectRef idx="1">
            <a:schemeClr val="accent6"/>
          </a:effectRef>
          <a:fontRef idx="minor">
            <a:schemeClr val="dk1"/>
          </a:fontRef>
        </p:style>
        <p:txBody>
          <a:bodyPr/>
          <a:lstStyle/>
          <a:p>
            <a:endParaRPr kumimoji="1" lang="ja-JP" altLang="en-US" dirty="0"/>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114</a:t>
            </a:fld>
            <a:endParaRPr kumimoji="0" lang="en-US"/>
          </a:p>
        </p:txBody>
      </p:sp>
      <p:sp>
        <p:nvSpPr>
          <p:cNvPr id="6" name="円/楕円 5"/>
          <p:cNvSpPr/>
          <p:nvPr/>
        </p:nvSpPr>
        <p:spPr>
          <a:xfrm>
            <a:off x="0" y="113431"/>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8732711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ja-JP" altLang="en-US" dirty="0"/>
              <a:t>今日のお話しの</a:t>
            </a:r>
            <a:r>
              <a:rPr lang="ja-JP" altLang="en-US" dirty="0" smtClean="0"/>
              <a:t>ポイント（まとめ）</a:t>
            </a:r>
            <a:endParaRPr kumimoji="1" lang="ja-JP" altLang="en-US" dirty="0"/>
          </a:p>
        </p:txBody>
      </p:sp>
      <p:sp>
        <p:nvSpPr>
          <p:cNvPr id="5" name="コンテンツ プレースホルダー 4"/>
          <p:cNvSpPr>
            <a:spLocks noGrp="1"/>
          </p:cNvSpPr>
          <p:nvPr>
            <p:ph sz="half" idx="1"/>
          </p:nvPr>
        </p:nvSpPr>
        <p:spPr>
          <a:xfrm>
            <a:off x="162560" y="979714"/>
            <a:ext cx="6009640" cy="5878285"/>
          </a:xfrm>
        </p:spPr>
        <p:txBody>
          <a:bodyPr>
            <a:normAutofit fontScale="92500" lnSpcReduction="20000"/>
          </a:bodyPr>
          <a:lstStyle/>
          <a:p>
            <a:r>
              <a:rPr lang="ja-JP" altLang="en-US" dirty="0"/>
              <a:t>電子図書館の目的</a:t>
            </a:r>
            <a:endParaRPr lang="en-US" altLang="ja-JP" dirty="0"/>
          </a:p>
          <a:p>
            <a:pPr lvl="1"/>
            <a:r>
              <a:rPr lang="ja-JP" altLang="en-US" dirty="0" smtClean="0"/>
              <a:t>⇒「</a:t>
            </a:r>
            <a:r>
              <a:rPr lang="ja-JP" altLang="en-US" dirty="0"/>
              <a:t>知の共有化」により、新たな知識の創造（再生産）と還流を推進する</a:t>
            </a:r>
          </a:p>
          <a:p>
            <a:pPr lvl="1"/>
            <a:r>
              <a:rPr lang="ja-JP" altLang="en-US" dirty="0" smtClean="0"/>
              <a:t>⇒社会</a:t>
            </a:r>
            <a:r>
              <a:rPr lang="ja-JP" altLang="en-US" dirty="0"/>
              <a:t>・経済的な価値の創出</a:t>
            </a:r>
          </a:p>
          <a:p>
            <a:pPr lvl="2"/>
            <a:r>
              <a:rPr lang="ja-JP" altLang="en-US" dirty="0"/>
              <a:t>いつでも、どこでも、だれでも、文化的情報資源を利活用して、新たな知識が生み出されるように</a:t>
            </a:r>
            <a:endParaRPr lang="en-US" altLang="ja-JP" dirty="0"/>
          </a:p>
          <a:p>
            <a:pPr lvl="1"/>
            <a:r>
              <a:rPr lang="ja-JP" altLang="en-US" dirty="0"/>
              <a:t>あらゆる情報を、知的文化資源として収集し、長期保存し、将来にわたって利用を保証する</a:t>
            </a:r>
            <a:endParaRPr lang="en-US" altLang="ja-JP" dirty="0"/>
          </a:p>
          <a:p>
            <a:r>
              <a:rPr lang="ja-JP" altLang="en-US" dirty="0" smtClean="0"/>
              <a:t>貴重</a:t>
            </a:r>
            <a:r>
              <a:rPr lang="ja-JP" altLang="en-US" dirty="0"/>
              <a:t>な文献資料は今、必要とする人に届いているか</a:t>
            </a:r>
            <a:r>
              <a:rPr lang="ja-JP" altLang="en-US" dirty="0" smtClean="0"/>
              <a:t>？</a:t>
            </a:r>
            <a:endParaRPr lang="en-US" altLang="ja-JP" dirty="0" smtClean="0"/>
          </a:p>
          <a:p>
            <a:pPr lvl="1"/>
            <a:r>
              <a:rPr lang="ja-JP" altLang="en-US" dirty="0" smtClean="0"/>
              <a:t>有用</a:t>
            </a:r>
            <a:r>
              <a:rPr lang="ja-JP" altLang="en-US" dirty="0"/>
              <a:t>な文献等の情報が、インターネット上の大量の情報の海に埋もれていないか？</a:t>
            </a:r>
            <a:endParaRPr lang="en-US" altLang="ja-JP" dirty="0"/>
          </a:p>
          <a:p>
            <a:pPr lvl="2"/>
            <a:r>
              <a:rPr lang="ja-JP" altLang="en-US" dirty="0"/>
              <a:t>出版界と図書館界の書誌の統合、記述規則の共通化</a:t>
            </a:r>
            <a:endParaRPr lang="en-US" altLang="ja-JP" dirty="0"/>
          </a:p>
          <a:p>
            <a:pPr lvl="2"/>
            <a:r>
              <a:rPr lang="ja-JP" altLang="en-US" dirty="0" smtClean="0"/>
              <a:t>利用者</a:t>
            </a:r>
            <a:r>
              <a:rPr lang="ja-JP" altLang="en-US" dirty="0"/>
              <a:t>に対して、情報の内容、所在を</a:t>
            </a:r>
            <a:r>
              <a:rPr lang="ja-JP" altLang="en-US" dirty="0" smtClean="0"/>
              <a:t>可視化</a:t>
            </a:r>
            <a:endParaRPr lang="en-US" altLang="ja-JP" dirty="0" smtClean="0"/>
          </a:p>
          <a:p>
            <a:pPr lvl="1"/>
            <a:r>
              <a:rPr lang="ja-JP" altLang="en-US" dirty="0"/>
              <a:t>情報を探し出すために、多くの工数をかけているのではないか？</a:t>
            </a:r>
            <a:endParaRPr lang="en-US" altLang="ja-JP" dirty="0"/>
          </a:p>
          <a:p>
            <a:pPr lvl="2"/>
            <a:r>
              <a:rPr lang="ja-JP" altLang="en-US" dirty="0" smtClean="0"/>
              <a:t>内容</a:t>
            </a:r>
            <a:r>
              <a:rPr lang="ja-JP" altLang="en-US" dirty="0"/>
              <a:t>情報の活用、全文プルテキストの</a:t>
            </a:r>
            <a:r>
              <a:rPr lang="ja-JP" altLang="en-US" dirty="0" smtClean="0"/>
              <a:t>活用</a:t>
            </a:r>
            <a:endParaRPr lang="en-US" altLang="ja-JP" dirty="0"/>
          </a:p>
          <a:p>
            <a:pPr lvl="2"/>
            <a:r>
              <a:rPr lang="ja-JP" altLang="en-US" dirty="0"/>
              <a:t>利用者が必要とする情報を、効率的に選択できるように、参考情報を</a:t>
            </a:r>
            <a:r>
              <a:rPr lang="ja-JP" altLang="en-US" dirty="0" smtClean="0"/>
              <a:t>関連付け</a:t>
            </a:r>
            <a:endParaRPr lang="en-US" altLang="ja-JP" dirty="0" smtClean="0"/>
          </a:p>
          <a:p>
            <a:pPr lvl="2"/>
            <a:endParaRPr lang="en-US" altLang="ja-JP" dirty="0"/>
          </a:p>
          <a:p>
            <a:pPr lvl="1"/>
            <a:endParaRPr lang="en-US" altLang="ja-JP" dirty="0" smtClean="0"/>
          </a:p>
        </p:txBody>
      </p:sp>
      <p:sp>
        <p:nvSpPr>
          <p:cNvPr id="2" name="コンテンツ プレースホルダー 1"/>
          <p:cNvSpPr>
            <a:spLocks noGrp="1"/>
          </p:cNvSpPr>
          <p:nvPr>
            <p:ph sz="half" idx="2"/>
          </p:nvPr>
        </p:nvSpPr>
        <p:spPr>
          <a:xfrm>
            <a:off x="6172200" y="979714"/>
            <a:ext cx="5847080" cy="5692549"/>
          </a:xfrm>
        </p:spPr>
        <p:txBody>
          <a:bodyPr>
            <a:normAutofit fontScale="92500" lnSpcReduction="20000"/>
          </a:bodyPr>
          <a:lstStyle/>
          <a:p>
            <a:pPr lvl="1"/>
            <a:r>
              <a:rPr lang="ja-JP" altLang="en-US" dirty="0"/>
              <a:t>市区町村の図書館利用者、インターネット利用者が出版物による情報の弱者になっていないか？</a:t>
            </a:r>
            <a:endParaRPr lang="en-US" altLang="ja-JP" dirty="0"/>
          </a:p>
          <a:p>
            <a:pPr lvl="2"/>
            <a:r>
              <a:rPr lang="ja-JP" altLang="en-US" dirty="0"/>
              <a:t>地域でのアクセスポイントで、利用者が利活用可能な情報の格差を是正。</a:t>
            </a:r>
            <a:endParaRPr lang="en-US" altLang="ja-JP" dirty="0"/>
          </a:p>
          <a:p>
            <a:r>
              <a:rPr lang="ja-JP" altLang="en-US" dirty="0" smtClean="0"/>
              <a:t>将来</a:t>
            </a:r>
            <a:r>
              <a:rPr lang="ja-JP" altLang="en-US" dirty="0"/>
              <a:t>の利用者に届けられるか</a:t>
            </a:r>
            <a:r>
              <a:rPr lang="ja-JP" altLang="en-US" dirty="0" smtClean="0"/>
              <a:t>？</a:t>
            </a:r>
            <a:endParaRPr lang="en-US" altLang="ja-JP" dirty="0" smtClean="0"/>
          </a:p>
          <a:p>
            <a:pPr lvl="1"/>
            <a:r>
              <a:rPr lang="ja-JP" altLang="en-US" dirty="0" smtClean="0"/>
              <a:t>⇒将来の利用者のために消えてしまう前に、関係機関で分担して保存</a:t>
            </a:r>
            <a:endParaRPr lang="en-US" altLang="ja-JP" dirty="0" smtClean="0"/>
          </a:p>
          <a:p>
            <a:r>
              <a:rPr lang="ja-JP" altLang="en-US" dirty="0" smtClean="0"/>
              <a:t>この</a:t>
            </a:r>
            <a:r>
              <a:rPr lang="ja-JP" altLang="en-US" dirty="0"/>
              <a:t>課題を解決するため</a:t>
            </a:r>
            <a:r>
              <a:rPr lang="ja-JP" altLang="en-US" dirty="0" smtClean="0"/>
              <a:t>に具体的なアクションを。</a:t>
            </a:r>
            <a:endParaRPr lang="en-US" altLang="ja-JP" dirty="0"/>
          </a:p>
          <a:p>
            <a:pPr lvl="1"/>
            <a:r>
              <a:rPr lang="ja-JP" altLang="en-US" dirty="0" smtClean="0"/>
              <a:t>利用者が著作物</a:t>
            </a:r>
            <a:r>
              <a:rPr lang="ja-JP" altLang="en-US" dirty="0"/>
              <a:t>に触れる機会</a:t>
            </a:r>
            <a:r>
              <a:rPr lang="ja-JP" altLang="en-US" dirty="0" smtClean="0"/>
              <a:t>を増やす</a:t>
            </a:r>
            <a:endParaRPr lang="en-US" altLang="ja-JP" dirty="0" smtClean="0"/>
          </a:p>
          <a:p>
            <a:pPr lvl="1"/>
            <a:r>
              <a:rPr lang="ja-JP" altLang="en-US" dirty="0" smtClean="0"/>
              <a:t>情報</a:t>
            </a:r>
            <a:r>
              <a:rPr lang="ja-JP" altLang="en-US" dirty="0"/>
              <a:t>の利活用が促進されることにより、文化の発展に寄与</a:t>
            </a:r>
            <a:r>
              <a:rPr lang="ja-JP" altLang="en-US" dirty="0" smtClean="0"/>
              <a:t>する</a:t>
            </a:r>
            <a:endParaRPr lang="en-US" altLang="ja-JP" dirty="0" smtClean="0"/>
          </a:p>
          <a:p>
            <a:pPr lvl="1"/>
            <a:r>
              <a:rPr lang="ja-JP" altLang="en-US" dirty="0" smtClean="0"/>
              <a:t>文献に関してのナショナルアーカイブ構築を、図書館界と出版界が連携分担</a:t>
            </a:r>
            <a:endParaRPr lang="en-US" altLang="ja-JP" dirty="0" smtClean="0"/>
          </a:p>
          <a:p>
            <a:pPr lvl="1"/>
            <a:r>
              <a:rPr lang="ja-JP" altLang="en-US" dirty="0" smtClean="0"/>
              <a:t>あらゆる知的情報資源に関して、業種・業態を越えて連携</a:t>
            </a:r>
            <a:endParaRPr lang="en-US" altLang="ja-JP" dirty="0" smtClean="0"/>
          </a:p>
          <a:p>
            <a:pPr lvl="1"/>
            <a:endParaRPr lang="ja-JP" altLang="en-US" dirty="0"/>
          </a:p>
          <a:p>
            <a:endParaRPr kumimoji="1" lang="ja-JP" altLang="en-US" dirty="0"/>
          </a:p>
        </p:txBody>
      </p:sp>
      <p:sp>
        <p:nvSpPr>
          <p:cNvPr id="6" name="円/楕円 5"/>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6405220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a:t>
            </a:r>
            <a:r>
              <a:rPr kumimoji="1" lang="ja-JP" altLang="en-US" dirty="0" smtClean="0"/>
              <a:t>終わりに</a:t>
            </a:r>
            <a:r>
              <a:rPr kumimoji="1" lang="en-US" altLang="ja-JP" dirty="0" smtClean="0"/>
              <a:t/>
            </a:r>
            <a:br>
              <a:rPr kumimoji="1" lang="en-US" altLang="ja-JP" dirty="0" smtClean="0"/>
            </a:br>
            <a:endParaRPr kumimoji="1" lang="ja-JP" altLang="en-US" dirty="0"/>
          </a:p>
        </p:txBody>
      </p:sp>
      <p:sp>
        <p:nvSpPr>
          <p:cNvPr id="4" name="テキスト プレースホルダー 3"/>
          <p:cNvSpPr>
            <a:spLocks noGrp="1"/>
          </p:cNvSpPr>
          <p:nvPr>
            <p:ph type="body" idx="1"/>
          </p:nvPr>
        </p:nvSpPr>
        <p:spPr>
          <a:xfrm>
            <a:off x="831850" y="4562475"/>
            <a:ext cx="10515600" cy="1903639"/>
          </a:xfrm>
        </p:spPr>
        <p:txBody>
          <a:bodyPr>
            <a:noAutofit/>
          </a:bodyPr>
          <a:lstStyle/>
          <a:p>
            <a:pPr lvl="1"/>
            <a:r>
              <a:rPr lang="ja-JP" altLang="en-US" sz="2400" dirty="0" smtClean="0">
                <a:solidFill>
                  <a:schemeClr val="tx1"/>
                </a:solidFill>
              </a:rPr>
              <a:t>・ナショナルアーカイブの意義・理念の</a:t>
            </a:r>
            <a:r>
              <a:rPr lang="ja-JP" altLang="en-US" sz="2400" dirty="0">
                <a:solidFill>
                  <a:schemeClr val="tx1"/>
                </a:solidFill>
              </a:rPr>
              <a:t>確認、認識の</a:t>
            </a:r>
            <a:r>
              <a:rPr lang="ja-JP" altLang="en-US" sz="2400" dirty="0" smtClean="0">
                <a:solidFill>
                  <a:schemeClr val="tx1"/>
                </a:solidFill>
              </a:rPr>
              <a:t>共有は、もう十分？</a:t>
            </a:r>
            <a:endParaRPr lang="en-US" altLang="ja-JP" sz="2400" dirty="0" smtClean="0">
              <a:solidFill>
                <a:schemeClr val="tx1"/>
              </a:solidFill>
            </a:endParaRPr>
          </a:p>
          <a:p>
            <a:pPr lvl="1"/>
            <a:r>
              <a:rPr lang="ja-JP" altLang="en-US" sz="2400" dirty="0" smtClean="0">
                <a:solidFill>
                  <a:schemeClr val="tx1"/>
                </a:solidFill>
              </a:rPr>
              <a:t>・草の根的な活動による成果を踏まえて</a:t>
            </a:r>
            <a:r>
              <a:rPr lang="ja-JP" altLang="en-US" sz="2400" dirty="0">
                <a:solidFill>
                  <a:schemeClr val="tx1"/>
                </a:solidFill>
              </a:rPr>
              <a:t>、大所高所の方針・計画に基づいて、</a:t>
            </a:r>
            <a:endParaRPr lang="en-US" altLang="ja-JP" sz="2400" dirty="0" smtClean="0">
              <a:solidFill>
                <a:schemeClr val="tx1"/>
              </a:solidFill>
            </a:endParaRPr>
          </a:p>
          <a:p>
            <a:pPr lvl="1"/>
            <a:r>
              <a:rPr lang="ja-JP" altLang="en-US" sz="2400" dirty="0" smtClean="0">
                <a:solidFill>
                  <a:schemeClr val="tx1"/>
                </a:solidFill>
              </a:rPr>
              <a:t>・具体的なユーザ志向の「実用サービスの設計・構築と提供」活動へ</a:t>
            </a:r>
            <a:endParaRPr lang="en-US" altLang="ja-JP" sz="2400" dirty="0">
              <a:solidFill>
                <a:schemeClr val="tx1"/>
              </a:solidFill>
            </a:endParaRPr>
          </a:p>
        </p:txBody>
      </p:sp>
      <p:sp>
        <p:nvSpPr>
          <p:cNvPr id="5" name="円/楕円 4"/>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882474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noAutofit/>
          </a:bodyPr>
          <a:lstStyle/>
          <a:p>
            <a:r>
              <a:rPr kumimoji="1" lang="ja-JP" altLang="en-US" dirty="0" smtClean="0"/>
              <a:t>各種セミナー、ニュース動向１</a:t>
            </a:r>
            <a:endParaRPr kumimoji="1" lang="ja-JP" altLang="en-US" dirty="0"/>
          </a:p>
        </p:txBody>
      </p:sp>
      <p:sp>
        <p:nvSpPr>
          <p:cNvPr id="7" name="コンテンツ プレースホルダー 6"/>
          <p:cNvSpPr>
            <a:spLocks noGrp="1"/>
          </p:cNvSpPr>
          <p:nvPr>
            <p:ph idx="1"/>
          </p:nvPr>
        </p:nvSpPr>
        <p:spPr>
          <a:xfrm>
            <a:off x="838200" y="965200"/>
            <a:ext cx="10515600" cy="5765800"/>
          </a:xfrm>
        </p:spPr>
        <p:txBody>
          <a:bodyPr>
            <a:normAutofit fontScale="92500" lnSpcReduction="10000"/>
          </a:bodyPr>
          <a:lstStyle/>
          <a:p>
            <a:r>
              <a:rPr lang="ja-JP" altLang="en-US" dirty="0">
                <a:hlinkClick r:id="rId3" tooltip="日本図書館研究会 2015年度図書館学セミナー「図書館に関係する著作権の動向2015」 #‎NAL2015Semi‬"/>
              </a:rPr>
              <a:t>日本図書館研究会 </a:t>
            </a:r>
            <a:r>
              <a:rPr lang="en-US" altLang="ja-JP" dirty="0">
                <a:hlinkClick r:id="rId3" tooltip="日本図書館研究会 2015年度図書館学セミナー「図書館に関係する著作権の動向2015」 #‎NAL2015Semi‬"/>
              </a:rPr>
              <a:t>2015</a:t>
            </a:r>
            <a:r>
              <a:rPr lang="ja-JP" altLang="en-US" dirty="0">
                <a:hlinkClick r:id="rId3" tooltip="日本図書館研究会 2015年度図書館学セミナー「図書館に関係する著作権の動向2015」 #‎NAL2015Semi‬"/>
              </a:rPr>
              <a:t>年度図書館学セミナー</a:t>
            </a:r>
            <a:r>
              <a:rPr lang="en-US" altLang="ja-JP" dirty="0">
                <a:hlinkClick r:id="rId3" tooltip="日本図書館研究会 2015年度図書館学セミナー「図書館に関係する著作権の動向2015」 #‎NAL2015Semi‬"/>
              </a:rPr>
              <a:t/>
            </a:r>
            <a:br>
              <a:rPr lang="en-US" altLang="ja-JP" dirty="0">
                <a:hlinkClick r:id="rId3" tooltip="日本図書館研究会 2015年度図書館学セミナー「図書館に関係する著作権の動向2015」 #‎NAL2015Semi‬"/>
              </a:rPr>
            </a:br>
            <a:r>
              <a:rPr lang="ja-JP" altLang="en-US" dirty="0">
                <a:hlinkClick r:id="rId3" tooltip="日本図書館研究会 2015年度図書館学セミナー「図書館に関係する著作権の動向2015」 #‎NAL2015Semi‬"/>
              </a:rPr>
              <a:t>「図書館に関係する著作権の動向</a:t>
            </a:r>
            <a:r>
              <a:rPr lang="en-US" altLang="ja-JP" dirty="0">
                <a:hlinkClick r:id="rId3" tooltip="日本図書館研究会 2015年度図書館学セミナー「図書館に関係する著作権の動向2015」 #‎NAL2015Semi‬"/>
              </a:rPr>
              <a:t>2015</a:t>
            </a:r>
            <a:r>
              <a:rPr lang="ja-JP" altLang="en-US" dirty="0">
                <a:hlinkClick r:id="rId3" tooltip="日本図書館研究会 2015年度図書館学セミナー「図書館に関係する著作権の動向2015」 #‎NAL2015Semi‬"/>
              </a:rPr>
              <a:t>」 </a:t>
            </a:r>
            <a:r>
              <a:rPr lang="ja-JP" altLang="en-US" dirty="0"/>
              <a:t>（</a:t>
            </a:r>
            <a:r>
              <a:rPr lang="en-US" altLang="ja-JP" dirty="0"/>
              <a:t>2015</a:t>
            </a:r>
            <a:r>
              <a:rPr lang="ja-JP" altLang="en-US" dirty="0"/>
              <a:t>年</a:t>
            </a:r>
            <a:r>
              <a:rPr lang="en-US" altLang="ja-JP" dirty="0"/>
              <a:t>10</a:t>
            </a:r>
            <a:r>
              <a:rPr lang="ja-JP" altLang="en-US" dirty="0"/>
              <a:t>月</a:t>
            </a:r>
            <a:r>
              <a:rPr lang="en-US" altLang="ja-JP" dirty="0"/>
              <a:t>24</a:t>
            </a:r>
            <a:r>
              <a:rPr lang="ja-JP" altLang="en-US" dirty="0"/>
              <a:t>日</a:t>
            </a:r>
            <a:r>
              <a:rPr lang="ja-JP" altLang="en-US" dirty="0" smtClean="0"/>
              <a:t>）</a:t>
            </a:r>
            <a:endParaRPr lang="en-US" altLang="ja-JP" dirty="0" smtClean="0"/>
          </a:p>
          <a:p>
            <a:pPr lvl="1"/>
            <a:r>
              <a:rPr lang="en-US" altLang="ja-JP" dirty="0" smtClean="0"/>
              <a:t>TPP</a:t>
            </a:r>
            <a:r>
              <a:rPr lang="ja-JP" altLang="en-US" dirty="0" smtClean="0"/>
              <a:t>問題に関連して、オーファンワークス問題、フェアユース、非親告罪</a:t>
            </a:r>
            <a:endParaRPr lang="en-US" altLang="ja-JP" dirty="0" smtClean="0"/>
          </a:p>
          <a:p>
            <a:pPr lvl="1"/>
            <a:r>
              <a:rPr lang="ja-JP" altLang="en-US" dirty="0"/>
              <a:t>「アーカイブ立国宣言」アーカイブ推進法の</a:t>
            </a:r>
            <a:r>
              <a:rPr lang="ja-JP" altLang="en-US" dirty="0" smtClean="0"/>
              <a:t>制定の必要性</a:t>
            </a:r>
            <a:endParaRPr lang="ja-JP" altLang="en-US" dirty="0"/>
          </a:p>
          <a:p>
            <a:pPr lvl="1"/>
            <a:r>
              <a:rPr lang="ja-JP" altLang="en-US" dirty="0" smtClean="0"/>
              <a:t>「</a:t>
            </a:r>
            <a:r>
              <a:rPr lang="ja-JP" altLang="en-US" dirty="0"/>
              <a:t>デジタル時代において個別の文化施設がどのようなミッションを持つのか？そのミッションを達成するためにどのように連携しアーカイブを利活用しているのか？」</a:t>
            </a:r>
            <a:endParaRPr lang="en-US" altLang="ja-JP" dirty="0"/>
          </a:p>
          <a:p>
            <a:pPr lvl="1"/>
            <a:r>
              <a:rPr lang="ja-JP" altLang="en-US" dirty="0"/>
              <a:t>いかに情報の流通を促進</a:t>
            </a:r>
            <a:r>
              <a:rPr lang="ja-JP" altLang="en-US" dirty="0" smtClean="0"/>
              <a:t>し、著作者</a:t>
            </a:r>
            <a:r>
              <a:rPr lang="ja-JP" altLang="en-US" dirty="0"/>
              <a:t>に利益を還元するか</a:t>
            </a:r>
            <a:r>
              <a:rPr lang="ja-JP" altLang="en-US" dirty="0" smtClean="0"/>
              <a:t>？</a:t>
            </a:r>
            <a:endParaRPr lang="en-US" altLang="ja-JP" dirty="0"/>
          </a:p>
          <a:p>
            <a:r>
              <a:rPr lang="ja-JP" altLang="en-US" dirty="0"/>
              <a:t>ほとんどの</a:t>
            </a:r>
            <a:r>
              <a:rPr lang="zh-TW" altLang="en-US" dirty="0"/>
              <a:t>本</a:t>
            </a:r>
            <a:r>
              <a:rPr lang="ja-JP" altLang="en-US" dirty="0"/>
              <a:t>は「</a:t>
            </a:r>
            <a:r>
              <a:rPr lang="zh-TW" altLang="en-US" dirty="0"/>
              <a:t>見出</a:t>
            </a:r>
            <a:r>
              <a:rPr lang="ja-JP" altLang="en-US" dirty="0"/>
              <a:t>されていない」</a:t>
            </a:r>
            <a:r>
              <a:rPr lang="zh-TW" altLang="en-US" dirty="0"/>
              <a:t>結城浩 </a:t>
            </a:r>
            <a:r>
              <a:rPr lang="en-US" altLang="zh-TW" dirty="0"/>
              <a:t>@</a:t>
            </a:r>
            <a:r>
              <a:rPr lang="en-US" altLang="zh-TW" dirty="0" err="1"/>
              <a:t>hyuki</a:t>
            </a:r>
            <a:r>
              <a:rPr lang="en-US" altLang="zh-TW" dirty="0"/>
              <a:t> 2015-10-26</a:t>
            </a:r>
          </a:p>
          <a:p>
            <a:pPr lvl="1"/>
            <a:r>
              <a:rPr lang="ja-JP" altLang="en-US" dirty="0"/>
              <a:t>図書館なり何なりで「うわ、なに、こんな本あるなんて知らなかった！面白いじゃ</a:t>
            </a:r>
            <a:r>
              <a:rPr lang="ja-JP" altLang="en-US" dirty="0" err="1"/>
              <a:t>ん</a:t>
            </a:r>
            <a:r>
              <a:rPr lang="ja-JP" altLang="en-US" dirty="0"/>
              <a:t>！」と出会っていただくことがとても大事。</a:t>
            </a:r>
            <a:endParaRPr lang="en-US" altLang="ja-JP" dirty="0"/>
          </a:p>
          <a:p>
            <a:r>
              <a:rPr lang="en-US" altLang="ja-JP" dirty="0" smtClean="0"/>
              <a:t>【</a:t>
            </a:r>
            <a:r>
              <a:rPr lang="ja-JP" altLang="en-US" dirty="0"/>
              <a:t>記事</a:t>
            </a:r>
            <a:r>
              <a:rPr lang="en-US" altLang="ja-JP" dirty="0"/>
              <a:t>】</a:t>
            </a:r>
            <a:r>
              <a:rPr lang="ja-JP" altLang="en-US" dirty="0"/>
              <a:t>本が売れぬ</a:t>
            </a:r>
            <a:r>
              <a:rPr lang="ja-JP" altLang="en-US" dirty="0" err="1"/>
              <a:t>のは</a:t>
            </a:r>
            <a:r>
              <a:rPr lang="ja-JP" altLang="en-US" dirty="0"/>
              <a:t>図書館のせい</a:t>
            </a:r>
            <a:r>
              <a:rPr lang="ja-JP" altLang="en-US" dirty="0" smtClean="0"/>
              <a:t>？</a:t>
            </a:r>
            <a:r>
              <a:rPr lang="zh-TW" altLang="en-US" dirty="0"/>
              <a:t>（ </a:t>
            </a:r>
            <a:r>
              <a:rPr lang="en-US" altLang="zh-TW" dirty="0"/>
              <a:t>2015</a:t>
            </a:r>
            <a:r>
              <a:rPr lang="zh-TW" altLang="en-US" dirty="0"/>
              <a:t>年</a:t>
            </a:r>
            <a:r>
              <a:rPr lang="en-US" altLang="zh-TW" dirty="0"/>
              <a:t>10</a:t>
            </a:r>
            <a:r>
              <a:rPr lang="zh-TW" altLang="en-US" dirty="0"/>
              <a:t>月</a:t>
            </a:r>
            <a:r>
              <a:rPr lang="en-US" altLang="zh-TW" dirty="0"/>
              <a:t>29</a:t>
            </a:r>
            <a:r>
              <a:rPr lang="zh-TW" altLang="en-US" dirty="0"/>
              <a:t>日朝日新聞</a:t>
            </a:r>
            <a:r>
              <a:rPr lang="zh-TW" altLang="en-US" dirty="0" smtClean="0"/>
              <a:t>）</a:t>
            </a:r>
            <a:endParaRPr lang="en-US" altLang="zh-TW" dirty="0" smtClean="0"/>
          </a:p>
          <a:p>
            <a:pPr lvl="1"/>
            <a:r>
              <a:rPr lang="ja-JP" altLang="en-US" dirty="0"/>
              <a:t>出版不況と図書館の因果関係、新刊書籍の貸出猶予期間の設定</a:t>
            </a:r>
            <a:endParaRPr lang="en-US" altLang="ja-JP" dirty="0"/>
          </a:p>
          <a:p>
            <a:r>
              <a:rPr lang="ja-JP" altLang="en-US" dirty="0" smtClean="0"/>
              <a:t>「</a:t>
            </a:r>
            <a:r>
              <a:rPr lang="ja-JP" altLang="en-US" dirty="0"/>
              <a:t>本が売れぬ</a:t>
            </a:r>
            <a:r>
              <a:rPr lang="ja-JP" altLang="en-US" dirty="0" err="1"/>
              <a:t>のは</a:t>
            </a:r>
            <a:r>
              <a:rPr lang="ja-JP" altLang="en-US" dirty="0"/>
              <a:t>図書館のせい」というニュースを見たのでデータを確かめてみました</a:t>
            </a:r>
            <a:r>
              <a:rPr lang="en-US" altLang="ja-JP" dirty="0"/>
              <a:t>【</a:t>
            </a:r>
            <a:r>
              <a:rPr lang="ja-JP" altLang="en-US" dirty="0"/>
              <a:t>林　智彦（朝日新聞社デジタル本部） </a:t>
            </a:r>
            <a:r>
              <a:rPr lang="en-US" altLang="ja-JP" dirty="0"/>
              <a:t>2015/10/30】</a:t>
            </a:r>
            <a:r>
              <a:rPr lang="en-US" altLang="zh-TW" dirty="0" smtClean="0"/>
              <a:t> </a:t>
            </a:r>
            <a:endParaRPr lang="zh-TW" altLang="en-US" dirty="0"/>
          </a:p>
          <a:p>
            <a:pPr lvl="1"/>
            <a:r>
              <a:rPr lang="ja-JP" altLang="en-US" dirty="0"/>
              <a:t>「書籍の売上」と「図書館数」「個人登録者数」「個人貸出数」の相関は低い。反対に、「書籍の売上」と「生産年齢人口」「資料費」の相関は高い</a:t>
            </a:r>
            <a:r>
              <a:rPr lang="ja-JP" altLang="en-US" dirty="0" smtClean="0"/>
              <a:t>。</a:t>
            </a:r>
            <a:endParaRPr lang="zh-TW" altLang="en-US" dirty="0"/>
          </a:p>
          <a:p>
            <a:pPr lvl="1"/>
            <a:endParaRPr lang="ja-JP" altLang="en-US" dirty="0"/>
          </a:p>
          <a:p>
            <a:pPr lvl="1"/>
            <a:endParaRPr lang="en-US" altLang="ja-JP" dirty="0" smtClean="0"/>
          </a:p>
          <a:p>
            <a:pPr lvl="2"/>
            <a:endParaRPr lang="en-US" altLang="ja-JP" dirty="0" smtClean="0"/>
          </a:p>
          <a:p>
            <a:pPr lvl="2"/>
            <a:endParaRPr lang="en-US" altLang="ja-JP" dirty="0" smtClean="0"/>
          </a:p>
          <a:p>
            <a:pPr lvl="1"/>
            <a:endParaRPr kumimoji="1" lang="ja-JP" altLang="en-US" dirty="0"/>
          </a:p>
        </p:txBody>
      </p:sp>
      <p:sp>
        <p:nvSpPr>
          <p:cNvPr id="5" name="円/楕円 4"/>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547549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各種セミナー、ニュース</a:t>
            </a:r>
            <a:r>
              <a:rPr lang="ja-JP" altLang="en-US" dirty="0" smtClean="0"/>
              <a:t>動向２</a:t>
            </a:r>
            <a:endParaRPr kumimoji="1" lang="ja-JP" altLang="en-US" dirty="0"/>
          </a:p>
        </p:txBody>
      </p:sp>
      <p:sp>
        <p:nvSpPr>
          <p:cNvPr id="3" name="コンテンツ プレースホルダー 2"/>
          <p:cNvSpPr>
            <a:spLocks noGrp="1"/>
          </p:cNvSpPr>
          <p:nvPr>
            <p:ph idx="1"/>
          </p:nvPr>
        </p:nvSpPr>
        <p:spPr>
          <a:xfrm>
            <a:off x="838200" y="965200"/>
            <a:ext cx="10515600" cy="5553166"/>
          </a:xfrm>
        </p:spPr>
        <p:txBody>
          <a:bodyPr>
            <a:normAutofit fontScale="92500" lnSpcReduction="10000"/>
          </a:bodyPr>
          <a:lstStyle/>
          <a:p>
            <a:r>
              <a:rPr lang="ja-JP" altLang="en-US" dirty="0"/>
              <a:t>「デジタルの力で紙の書籍を売り伸ばす米国出版社</a:t>
            </a:r>
            <a:r>
              <a:rPr lang="ja-JP" altLang="en-US" dirty="0" smtClean="0"/>
              <a:t>」</a:t>
            </a:r>
            <a:r>
              <a:rPr lang="en-US" altLang="ja-JP" dirty="0"/>
              <a:t>Fran </a:t>
            </a:r>
            <a:r>
              <a:rPr lang="en-US" altLang="ja-JP" dirty="0" err="1"/>
              <a:t>Toolan</a:t>
            </a:r>
            <a:r>
              <a:rPr lang="ja-JP" altLang="en-US" dirty="0"/>
              <a:t>氏 （</a:t>
            </a:r>
            <a:r>
              <a:rPr lang="en-US" altLang="ja-JP" dirty="0"/>
              <a:t>Firebrand Technologies</a:t>
            </a:r>
            <a:r>
              <a:rPr lang="ja-JP" altLang="en-US" dirty="0"/>
              <a:t>社 </a:t>
            </a:r>
            <a:r>
              <a:rPr lang="en-US" altLang="ja-JP" dirty="0"/>
              <a:t>Chief Igniter</a:t>
            </a:r>
            <a:r>
              <a:rPr lang="ja-JP" altLang="en-US" dirty="0"/>
              <a:t>）（</a:t>
            </a:r>
            <a:r>
              <a:rPr lang="en-US" altLang="ja-JP" dirty="0" smtClean="0"/>
              <a:t>2015</a:t>
            </a:r>
            <a:r>
              <a:rPr lang="ja-JP" altLang="en-US" dirty="0" smtClean="0"/>
              <a:t>年</a:t>
            </a:r>
            <a:r>
              <a:rPr lang="en-US" altLang="ja-JP" dirty="0" smtClean="0"/>
              <a:t>11</a:t>
            </a:r>
            <a:r>
              <a:rPr lang="ja-JP" altLang="en-US" dirty="0" smtClean="0"/>
              <a:t>月</a:t>
            </a:r>
            <a:r>
              <a:rPr lang="en-US" altLang="ja-JP" dirty="0" smtClean="0"/>
              <a:t>09</a:t>
            </a:r>
            <a:r>
              <a:rPr lang="ja-JP" altLang="en-US" dirty="0" smtClean="0"/>
              <a:t>日）</a:t>
            </a:r>
            <a:endParaRPr lang="en-US" altLang="ja-JP" dirty="0" smtClean="0"/>
          </a:p>
          <a:p>
            <a:pPr lvl="1"/>
            <a:r>
              <a:rPr lang="ja-JP" altLang="en-US" dirty="0"/>
              <a:t>書籍の販売に影響力のある書店員、図書館員</a:t>
            </a:r>
            <a:r>
              <a:rPr lang="ja-JP" altLang="en-US" dirty="0" smtClean="0"/>
              <a:t>などが書いた書評を</a:t>
            </a:r>
            <a:r>
              <a:rPr lang="ja-JP" altLang="en-US" dirty="0"/>
              <a:t>通して、自社の出版物を「発見」してもらう販促</a:t>
            </a:r>
            <a:r>
              <a:rPr lang="ja-JP" altLang="en-US" dirty="0" smtClean="0"/>
              <a:t>ツール</a:t>
            </a:r>
            <a:endParaRPr lang="en-US" altLang="ja-JP" dirty="0" smtClean="0"/>
          </a:p>
          <a:p>
            <a:pPr lvl="1"/>
            <a:r>
              <a:rPr lang="ja-JP" altLang="en-US" dirty="0" smtClean="0"/>
              <a:t>販売促進</a:t>
            </a:r>
            <a:r>
              <a:rPr lang="ja-JP" altLang="en-US" dirty="0"/>
              <a:t>における、メタデータの重要性</a:t>
            </a:r>
            <a:r>
              <a:rPr lang="ja-JP" altLang="en-US" dirty="0" smtClean="0"/>
              <a:t>。メタデータを使って出版社</a:t>
            </a:r>
            <a:r>
              <a:rPr lang="ja-JP" altLang="en-US" dirty="0"/>
              <a:t>がどのように販売機会を獲得しているの</a:t>
            </a:r>
            <a:r>
              <a:rPr lang="ja-JP" altLang="en-US" dirty="0" smtClean="0"/>
              <a:t>か。</a:t>
            </a:r>
            <a:endParaRPr lang="en-US" altLang="ja-JP" dirty="0" smtClean="0"/>
          </a:p>
          <a:p>
            <a:r>
              <a:rPr lang="ja-JP" altLang="en-US" dirty="0" smtClean="0"/>
              <a:t>「もっと近くに国立国会図書館」（</a:t>
            </a:r>
            <a:r>
              <a:rPr lang="en-US" altLang="ja-JP" dirty="0" smtClean="0"/>
              <a:t>2015</a:t>
            </a:r>
            <a:r>
              <a:rPr lang="ja-JP" altLang="en-US" dirty="0" smtClean="0"/>
              <a:t>年</a:t>
            </a:r>
            <a:r>
              <a:rPr lang="en-US" altLang="ja-JP" dirty="0" smtClean="0"/>
              <a:t>11</a:t>
            </a:r>
            <a:r>
              <a:rPr lang="ja-JP" altLang="en-US" dirty="0" smtClean="0"/>
              <a:t>月</a:t>
            </a:r>
            <a:r>
              <a:rPr lang="en-US" altLang="ja-JP" dirty="0" smtClean="0"/>
              <a:t>10</a:t>
            </a:r>
            <a:r>
              <a:rPr lang="ja-JP" altLang="en-US" dirty="0" smtClean="0"/>
              <a:t>日図書館総合展）</a:t>
            </a:r>
            <a:endParaRPr lang="en-US" altLang="ja-JP" dirty="0" smtClean="0"/>
          </a:p>
          <a:p>
            <a:pPr lvl="1"/>
            <a:r>
              <a:rPr lang="ja-JP" altLang="en-US" dirty="0" smtClean="0"/>
              <a:t>地理的</a:t>
            </a:r>
            <a:r>
              <a:rPr lang="ja-JP" altLang="en-US" dirty="0"/>
              <a:t>距離</a:t>
            </a:r>
            <a:r>
              <a:rPr lang="ja-JP" altLang="en-US" dirty="0" smtClean="0"/>
              <a:t>を</a:t>
            </a:r>
            <a:r>
              <a:rPr lang="ja-JP" altLang="en-US" dirty="0"/>
              <a:t>縮</a:t>
            </a:r>
            <a:r>
              <a:rPr lang="ja-JP" altLang="en-US" dirty="0" smtClean="0"/>
              <a:t>めるサービス、全国へのサービス</a:t>
            </a:r>
            <a:endParaRPr lang="en-US" altLang="ja-JP" dirty="0" smtClean="0"/>
          </a:p>
          <a:p>
            <a:pPr lvl="1"/>
            <a:r>
              <a:rPr lang="ja-JP" altLang="en-US" dirty="0" smtClean="0"/>
              <a:t>図書館送信サービス　参加館</a:t>
            </a:r>
            <a:r>
              <a:rPr lang="en-US" altLang="ja-JP" dirty="0" smtClean="0"/>
              <a:t>600</a:t>
            </a:r>
            <a:r>
              <a:rPr lang="ja-JP" altLang="en-US" dirty="0" smtClean="0"/>
              <a:t>（</a:t>
            </a:r>
            <a:r>
              <a:rPr lang="en-US" altLang="ja-JP" dirty="0" smtClean="0"/>
              <a:t>ILL</a:t>
            </a:r>
            <a:r>
              <a:rPr lang="ja-JP" altLang="en-US" dirty="0" smtClean="0"/>
              <a:t>加入館の</a:t>
            </a:r>
            <a:r>
              <a:rPr lang="en-US" altLang="ja-JP" dirty="0" smtClean="0"/>
              <a:t>1/5</a:t>
            </a:r>
            <a:r>
              <a:rPr lang="ja-JP" altLang="en-US" dirty="0" smtClean="0"/>
              <a:t>）、閲覧は月</a:t>
            </a:r>
            <a:r>
              <a:rPr lang="en-US" altLang="ja-JP" dirty="0" smtClean="0"/>
              <a:t>13,800</a:t>
            </a:r>
            <a:r>
              <a:rPr lang="ja-JP" altLang="en-US" dirty="0" smtClean="0"/>
              <a:t>件</a:t>
            </a:r>
            <a:endParaRPr lang="en-US" altLang="ja-JP" dirty="0" smtClean="0"/>
          </a:p>
          <a:p>
            <a:pPr lvl="1"/>
            <a:r>
              <a:rPr lang="ja-JP" altLang="en-US" dirty="0" err="1" smtClean="0"/>
              <a:t>視覚障がい</a:t>
            </a:r>
            <a:r>
              <a:rPr lang="ja-JP" altLang="en-US" dirty="0" smtClean="0"/>
              <a:t>者等サービス　サピエ図書館を通じたサービス　障がい者向けのテキスト化の実証実験を開始</a:t>
            </a:r>
            <a:endParaRPr lang="en-US" altLang="ja-JP" dirty="0" smtClean="0"/>
          </a:p>
          <a:p>
            <a:pPr lvl="1"/>
            <a:r>
              <a:rPr lang="ja-JP" altLang="en-US" dirty="0" smtClean="0"/>
              <a:t>民間オンライン資料（無償）</a:t>
            </a:r>
            <a:r>
              <a:rPr lang="en-US" altLang="ja-JP" dirty="0" smtClean="0"/>
              <a:t>10</a:t>
            </a:r>
            <a:r>
              <a:rPr lang="ja-JP" altLang="en-US" dirty="0" smtClean="0"/>
              <a:t>万点、電子書籍収集実証実験、第</a:t>
            </a:r>
            <a:r>
              <a:rPr lang="en-US" altLang="ja-JP" dirty="0" smtClean="0"/>
              <a:t>1</a:t>
            </a:r>
            <a:r>
              <a:rPr lang="ja-JP" altLang="en-US" dirty="0" smtClean="0"/>
              <a:t>期は</a:t>
            </a:r>
            <a:r>
              <a:rPr lang="en-US" altLang="ja-JP" dirty="0" smtClean="0"/>
              <a:t>12</a:t>
            </a:r>
            <a:r>
              <a:rPr lang="ja-JP" altLang="en-US" dirty="0" smtClean="0"/>
              <a:t>月から最長</a:t>
            </a:r>
            <a:r>
              <a:rPr lang="en-US" altLang="ja-JP" dirty="0" smtClean="0"/>
              <a:t>3</a:t>
            </a:r>
            <a:r>
              <a:rPr lang="ja-JP" altLang="en-US" dirty="0" smtClean="0"/>
              <a:t>年</a:t>
            </a:r>
            <a:endParaRPr lang="en-US" altLang="ja-JP" dirty="0" smtClean="0"/>
          </a:p>
          <a:p>
            <a:pPr lvl="1"/>
            <a:r>
              <a:rPr lang="ja-JP" altLang="en-US" dirty="0" smtClean="0"/>
              <a:t>ナショナルアーカイブの構築に向けて</a:t>
            </a:r>
            <a:endParaRPr lang="en-US" altLang="ja-JP" dirty="0" smtClean="0"/>
          </a:p>
          <a:p>
            <a:pPr lvl="2"/>
            <a:r>
              <a:rPr lang="ja-JP" altLang="en-US" dirty="0" smtClean="0"/>
              <a:t>国全体としての取組　知財計画</a:t>
            </a:r>
            <a:r>
              <a:rPr lang="en-US" altLang="ja-JP" dirty="0" smtClean="0"/>
              <a:t>2015</a:t>
            </a:r>
            <a:r>
              <a:rPr lang="ja-JP" altLang="en-US" dirty="0" smtClean="0"/>
              <a:t>重要</a:t>
            </a:r>
            <a:r>
              <a:rPr lang="ja-JP" altLang="en-US" dirty="0"/>
              <a:t>施策</a:t>
            </a:r>
            <a:r>
              <a:rPr lang="ja-JP" altLang="en-US" dirty="0" smtClean="0"/>
              <a:t>の一つ</a:t>
            </a:r>
            <a:endParaRPr lang="en-US" altLang="ja-JP" dirty="0" smtClean="0"/>
          </a:p>
          <a:p>
            <a:pPr lvl="2"/>
            <a:r>
              <a:rPr lang="ja-JP" altLang="en-US" dirty="0" smtClean="0"/>
              <a:t>恒久的保存、メタデータの流通促進</a:t>
            </a:r>
            <a:endParaRPr lang="en-US" altLang="ja-JP" dirty="0" smtClean="0"/>
          </a:p>
          <a:p>
            <a:pPr lvl="2"/>
            <a:r>
              <a:rPr lang="ja-JP" altLang="en-US" dirty="0"/>
              <a:t>アーカイブ</a:t>
            </a:r>
            <a:r>
              <a:rPr lang="ja-JP" altLang="en-US" dirty="0" smtClean="0"/>
              <a:t>の利活用促進に向けた整備の加速化</a:t>
            </a:r>
            <a:endParaRPr lang="en-US" altLang="ja-JP" dirty="0" smtClean="0"/>
          </a:p>
          <a:p>
            <a:pPr lvl="2"/>
            <a:endParaRPr lang="en-US" altLang="ja-JP" dirty="0"/>
          </a:p>
          <a:p>
            <a:endParaRPr kumimoji="1" lang="ja-JP" altLang="en-US" dirty="0"/>
          </a:p>
        </p:txBody>
      </p:sp>
      <p:sp>
        <p:nvSpPr>
          <p:cNvPr id="4" name="円/楕円 3"/>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941424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各種セミナー、ニュース</a:t>
            </a:r>
            <a:r>
              <a:rPr lang="ja-JP" altLang="en-US" dirty="0" smtClean="0"/>
              <a:t>動向３</a:t>
            </a:r>
            <a:endParaRPr kumimoji="1" lang="ja-JP" altLang="en-US" dirty="0"/>
          </a:p>
        </p:txBody>
      </p:sp>
      <p:sp>
        <p:nvSpPr>
          <p:cNvPr id="3" name="コンテンツ プレースホルダー 2"/>
          <p:cNvSpPr>
            <a:spLocks noGrp="1"/>
          </p:cNvSpPr>
          <p:nvPr>
            <p:ph idx="1"/>
          </p:nvPr>
        </p:nvSpPr>
        <p:spPr>
          <a:xfrm>
            <a:off x="121921" y="965200"/>
            <a:ext cx="11865292" cy="5211763"/>
          </a:xfrm>
        </p:spPr>
        <p:txBody>
          <a:bodyPr>
            <a:normAutofit lnSpcReduction="10000"/>
          </a:bodyPr>
          <a:lstStyle/>
          <a:p>
            <a:r>
              <a:rPr kumimoji="1" lang="ja-JP" altLang="en-US" dirty="0" smtClean="0"/>
              <a:t>「変貌する出版メディアと図書館革命」（</a:t>
            </a:r>
            <a:r>
              <a:rPr kumimoji="1" lang="en-US" altLang="ja-JP" dirty="0" smtClean="0"/>
              <a:t>2015</a:t>
            </a:r>
            <a:r>
              <a:rPr kumimoji="1" lang="ja-JP" altLang="en-US" dirty="0" smtClean="0"/>
              <a:t>年</a:t>
            </a:r>
            <a:r>
              <a:rPr kumimoji="1" lang="en-US" altLang="ja-JP" dirty="0" smtClean="0"/>
              <a:t>11</a:t>
            </a:r>
            <a:r>
              <a:rPr kumimoji="1" lang="ja-JP" altLang="en-US" dirty="0" smtClean="0"/>
              <a:t>月</a:t>
            </a:r>
            <a:r>
              <a:rPr kumimoji="1" lang="en-US" altLang="ja-JP" dirty="0" smtClean="0"/>
              <a:t>10</a:t>
            </a:r>
            <a:r>
              <a:rPr kumimoji="1" lang="ja-JP" altLang="en-US" dirty="0" smtClean="0"/>
              <a:t>日図書館総合展）</a:t>
            </a:r>
            <a:endParaRPr kumimoji="1" lang="en-US" altLang="ja-JP" dirty="0" smtClean="0"/>
          </a:p>
          <a:p>
            <a:pPr lvl="1"/>
            <a:r>
              <a:rPr lang="en-US" altLang="ja-JP" dirty="0" smtClean="0"/>
              <a:t>CCC</a:t>
            </a:r>
            <a:r>
              <a:rPr lang="ja-JP" altLang="en-US" dirty="0" err="1" smtClean="0"/>
              <a:t>、</a:t>
            </a:r>
            <a:r>
              <a:rPr lang="ja-JP" altLang="en-US" dirty="0" smtClean="0"/>
              <a:t>新刊貸出猶予</a:t>
            </a:r>
            <a:endParaRPr lang="en-US" altLang="ja-JP" dirty="0" smtClean="0"/>
          </a:p>
          <a:p>
            <a:pPr lvl="1"/>
            <a:r>
              <a:rPr lang="ja-JP" altLang="en-US" dirty="0"/>
              <a:t>図書館</a:t>
            </a:r>
            <a:r>
              <a:rPr lang="ja-JP" altLang="en-US" dirty="0" smtClean="0"/>
              <a:t>が相手にするのは、市民であり、消費者個人。</a:t>
            </a:r>
            <a:endParaRPr lang="en-US" altLang="ja-JP" dirty="0" smtClean="0"/>
          </a:p>
          <a:p>
            <a:pPr lvl="2"/>
            <a:r>
              <a:rPr lang="ja-JP" altLang="en-US" dirty="0"/>
              <a:t>読者</a:t>
            </a:r>
            <a:r>
              <a:rPr lang="ja-JP" altLang="en-US" dirty="0" smtClean="0"/>
              <a:t>を消費者と見るか、市民として見るか。本の公共性と消費性は切り離せない。</a:t>
            </a:r>
            <a:endParaRPr lang="en-US" altLang="ja-JP" dirty="0" smtClean="0"/>
          </a:p>
          <a:p>
            <a:pPr lvl="1"/>
            <a:r>
              <a:rPr lang="ja-JP" altLang="en-US" dirty="0" smtClean="0"/>
              <a:t>公共性（市民性）と消費者性</a:t>
            </a:r>
            <a:endParaRPr lang="en-US" altLang="ja-JP" dirty="0" smtClean="0"/>
          </a:p>
          <a:p>
            <a:pPr lvl="1"/>
            <a:r>
              <a:rPr lang="ja-JP" altLang="en-US" dirty="0"/>
              <a:t>出版社</a:t>
            </a:r>
            <a:r>
              <a:rPr lang="ja-JP" altLang="en-US" dirty="0" smtClean="0"/>
              <a:t>にとって図書館は？</a:t>
            </a:r>
            <a:endParaRPr lang="en-US" altLang="ja-JP" dirty="0" smtClean="0"/>
          </a:p>
          <a:p>
            <a:pPr lvl="1"/>
            <a:r>
              <a:rPr lang="ja-JP" altLang="en-US" dirty="0"/>
              <a:t>書籍</a:t>
            </a:r>
            <a:r>
              <a:rPr lang="ja-JP" altLang="en-US" dirty="0" smtClean="0"/>
              <a:t>が売れなくなった理由は？図書館のせい？読書人口が減った？流通に問題？公衆貸与権は？→いつも水掛け論</a:t>
            </a:r>
            <a:r>
              <a:rPr lang="ja-JP" altLang="en-US" dirty="0" err="1" smtClean="0"/>
              <a:t>、、</a:t>
            </a:r>
            <a:endParaRPr lang="en-US" altLang="ja-JP" dirty="0" smtClean="0"/>
          </a:p>
          <a:p>
            <a:pPr lvl="1"/>
            <a:r>
              <a:rPr lang="ja-JP" altLang="en-US" dirty="0"/>
              <a:t>著作物</a:t>
            </a:r>
            <a:r>
              <a:rPr lang="ja-JP" altLang="en-US" dirty="0" smtClean="0"/>
              <a:t>を作ることを衰退させてはいけない。出版界の再生産活動を阻害せずに、図書館界が何かできないか？</a:t>
            </a:r>
            <a:endParaRPr lang="en-US" altLang="ja-JP" dirty="0" smtClean="0"/>
          </a:p>
          <a:p>
            <a:r>
              <a:rPr lang="ja-JP" altLang="en-US" dirty="0"/>
              <a:t>「</a:t>
            </a:r>
            <a:r>
              <a:rPr lang="ja-JP" altLang="ja-JP" dirty="0" smtClean="0"/>
              <a:t>変わる</a:t>
            </a:r>
            <a:r>
              <a:rPr lang="ja-JP" altLang="ja-JP" dirty="0"/>
              <a:t>大学、変わる</a:t>
            </a:r>
            <a:r>
              <a:rPr lang="ja-JP" altLang="ja-JP" dirty="0" smtClean="0"/>
              <a:t>図書館</a:t>
            </a:r>
            <a:r>
              <a:rPr lang="ja-JP" altLang="en-US" dirty="0" smtClean="0"/>
              <a:t>」（</a:t>
            </a:r>
            <a:r>
              <a:rPr lang="en-US" altLang="ja-JP" dirty="0"/>
              <a:t>2015</a:t>
            </a:r>
            <a:r>
              <a:rPr lang="ja-JP" altLang="en-US" dirty="0"/>
              <a:t>年</a:t>
            </a:r>
            <a:r>
              <a:rPr lang="en-US" altLang="ja-JP" dirty="0"/>
              <a:t>11</a:t>
            </a:r>
            <a:r>
              <a:rPr lang="ja-JP" altLang="en-US" dirty="0"/>
              <a:t>月</a:t>
            </a:r>
            <a:r>
              <a:rPr lang="en-US" altLang="ja-JP" dirty="0" smtClean="0"/>
              <a:t>11</a:t>
            </a:r>
            <a:r>
              <a:rPr lang="ja-JP" altLang="en-US" dirty="0" smtClean="0"/>
              <a:t>日</a:t>
            </a:r>
            <a:r>
              <a:rPr lang="ja-JP" altLang="en-US" dirty="0"/>
              <a:t>図書館総合展）</a:t>
            </a:r>
            <a:endParaRPr lang="en-US" altLang="ja-JP" dirty="0" smtClean="0"/>
          </a:p>
          <a:p>
            <a:pPr lvl="1"/>
            <a:r>
              <a:rPr kumimoji="1" lang="ja-JP" altLang="en-US" dirty="0" smtClean="0"/>
              <a:t>大学では、書籍に沿った授業は行っていない。レジメを作り、各書籍の章節項を抜粋してる</a:t>
            </a:r>
            <a:endParaRPr kumimoji="1" lang="en-US" altLang="ja-JP" dirty="0" smtClean="0"/>
          </a:p>
          <a:p>
            <a:pPr lvl="1"/>
            <a:r>
              <a:rPr kumimoji="1" lang="ja-JP" altLang="en-US" dirty="0" smtClean="0"/>
              <a:t>学術関係に関して、マイクロコンテンツ単位での販売</a:t>
            </a:r>
            <a:endParaRPr kumimoji="1" lang="en-US" altLang="ja-JP" dirty="0" smtClean="0"/>
          </a:p>
          <a:p>
            <a:pPr lvl="1"/>
            <a:r>
              <a:rPr lang="ja-JP" altLang="en-US" dirty="0"/>
              <a:t>シラバス</a:t>
            </a:r>
            <a:r>
              <a:rPr lang="ja-JP" altLang="en-US" dirty="0" smtClean="0"/>
              <a:t>に載った書籍の電子書籍化と、学生全員への期間設定での貸し出し</a:t>
            </a:r>
            <a:endParaRPr kumimoji="1" lang="ja-JP" altLang="en-US" dirty="0"/>
          </a:p>
        </p:txBody>
      </p:sp>
      <p:sp>
        <p:nvSpPr>
          <p:cNvPr id="4" name="円/楕円 3"/>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538223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最近の動向を知ったうえで</a:t>
            </a:r>
            <a:endParaRPr kumimoji="1" lang="ja-JP" altLang="en-US" dirty="0"/>
          </a:p>
        </p:txBody>
      </p:sp>
      <p:sp>
        <p:nvSpPr>
          <p:cNvPr id="3" name="コンテンツ プレースホルダー 2"/>
          <p:cNvSpPr>
            <a:spLocks noGrp="1"/>
          </p:cNvSpPr>
          <p:nvPr>
            <p:ph idx="1"/>
          </p:nvPr>
        </p:nvSpPr>
        <p:spPr>
          <a:xfrm>
            <a:off x="838200" y="965200"/>
            <a:ext cx="10515600" cy="5595620"/>
          </a:xfrm>
        </p:spPr>
        <p:txBody>
          <a:bodyPr/>
          <a:lstStyle/>
          <a:p>
            <a:r>
              <a:rPr lang="en-US" altLang="ja-JP" dirty="0"/>
              <a:t>NDL</a:t>
            </a:r>
            <a:r>
              <a:rPr lang="ja-JP" altLang="en-US" dirty="0"/>
              <a:t>の目指してきた電子図書館とは</a:t>
            </a:r>
            <a:r>
              <a:rPr lang="ja-JP" altLang="en-US" dirty="0" smtClean="0"/>
              <a:t>？</a:t>
            </a:r>
            <a:endParaRPr lang="en-US" altLang="ja-JP" dirty="0" smtClean="0"/>
          </a:p>
          <a:p>
            <a:r>
              <a:rPr lang="ja-JP" altLang="en-US" dirty="0" smtClean="0"/>
              <a:t>国</a:t>
            </a:r>
            <a:r>
              <a:rPr lang="ja-JP" altLang="en-US" dirty="0"/>
              <a:t>全体のアーカイブ構想とは？</a:t>
            </a:r>
          </a:p>
          <a:p>
            <a:r>
              <a:rPr lang="ja-JP" altLang="en-US" dirty="0" smtClean="0"/>
              <a:t>それ</a:t>
            </a:r>
            <a:r>
              <a:rPr lang="ja-JP" altLang="en-US" dirty="0"/>
              <a:t>により、出版界にはどんな効果（影響）があるか？</a:t>
            </a:r>
          </a:p>
          <a:p>
            <a:r>
              <a:rPr lang="ja-JP" altLang="en-US" dirty="0"/>
              <a:t>出版界には何が期待されているか</a:t>
            </a:r>
            <a:r>
              <a:rPr lang="ja-JP" altLang="en-US" dirty="0" smtClean="0"/>
              <a:t>？</a:t>
            </a:r>
            <a:endParaRPr lang="en-US" altLang="ja-JP" dirty="0" smtClean="0"/>
          </a:p>
          <a:p>
            <a:r>
              <a:rPr lang="ja-JP" altLang="en-US" dirty="0"/>
              <a:t>出版界と</a:t>
            </a:r>
            <a:r>
              <a:rPr lang="en-US" altLang="ja-JP" dirty="0"/>
              <a:t>NDL</a:t>
            </a:r>
            <a:r>
              <a:rPr lang="ja-JP" altLang="en-US" dirty="0"/>
              <a:t>はどんな役割を持って連携していくべきか？</a:t>
            </a:r>
          </a:p>
          <a:p>
            <a:pPr lvl="1"/>
            <a:endParaRPr lang="en-US" altLang="ja-JP" dirty="0"/>
          </a:p>
          <a:p>
            <a:endParaRPr kumimoji="1" lang="ja-JP" altLang="en-US" dirty="0"/>
          </a:p>
        </p:txBody>
      </p:sp>
      <p:sp>
        <p:nvSpPr>
          <p:cNvPr id="4" name="円/楕円 3"/>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968462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style>
          <a:lnRef idx="1">
            <a:schemeClr val="accent4"/>
          </a:lnRef>
          <a:fillRef idx="2">
            <a:schemeClr val="accent4"/>
          </a:fillRef>
          <a:effectRef idx="1">
            <a:schemeClr val="accent4"/>
          </a:effectRef>
          <a:fontRef idx="minor">
            <a:schemeClr val="dk1"/>
          </a:fontRef>
        </p:style>
        <p:txBody>
          <a:bodyPr>
            <a:normAutofit fontScale="90000"/>
          </a:bodyPr>
          <a:lstStyle/>
          <a:p>
            <a:r>
              <a:rPr lang="ja-JP" altLang="en-US" dirty="0" smtClean="0">
                <a:latin typeface="HG丸ｺﾞｼｯｸM-PRO" pitchFamily="50" charset="-128"/>
                <a:ea typeface="HG丸ｺﾞｼｯｸM-PRO" pitchFamily="50" charset="-128"/>
              </a:rPr>
              <a:t>国立国会図書館とは</a:t>
            </a:r>
            <a:r>
              <a:rPr lang="en-US" altLang="ja-JP" dirty="0" smtClean="0">
                <a:latin typeface="HG丸ｺﾞｼｯｸM-PRO" pitchFamily="50" charset="-128"/>
                <a:ea typeface="HG丸ｺﾞｼｯｸM-PRO" pitchFamily="50" charset="-128"/>
              </a:rPr>
              <a:t/>
            </a:r>
            <a:br>
              <a:rPr lang="en-US" altLang="ja-JP" dirty="0" smtClean="0">
                <a:latin typeface="HG丸ｺﾞｼｯｸM-PRO" pitchFamily="50" charset="-128"/>
                <a:ea typeface="HG丸ｺﾞｼｯｸM-PRO" pitchFamily="50" charset="-128"/>
              </a:rPr>
            </a:br>
            <a:r>
              <a:rPr lang="en-US" altLang="ja-JP" dirty="0" smtClean="0">
                <a:latin typeface="HG丸ｺﾞｼｯｸM-PRO" pitchFamily="50" charset="-128"/>
                <a:ea typeface="HG丸ｺﾞｼｯｸM-PRO" pitchFamily="50" charset="-128"/>
              </a:rPr>
              <a:t/>
            </a:r>
            <a:br>
              <a:rPr lang="en-US" altLang="ja-JP" dirty="0" smtClean="0">
                <a:latin typeface="HG丸ｺﾞｼｯｸM-PRO" pitchFamily="50" charset="-128"/>
                <a:ea typeface="HG丸ｺﾞｼｯｸM-PRO" pitchFamily="50" charset="-128"/>
              </a:rPr>
            </a:br>
            <a:endParaRPr kumimoji="1" lang="ja-JP" altLang="en-US" dirty="0">
              <a:latin typeface="HG丸ｺﾞｼｯｸM-PRO" pitchFamily="50" charset="-128"/>
              <a:ea typeface="HG丸ｺﾞｼｯｸM-PRO" pitchFamily="50" charset="-128"/>
            </a:endParaRPr>
          </a:p>
        </p:txBody>
      </p:sp>
      <p:sp>
        <p:nvSpPr>
          <p:cNvPr id="2" name="テキスト プレースホルダー 1"/>
          <p:cNvSpPr>
            <a:spLocks noGrp="1"/>
          </p:cNvSpPr>
          <p:nvPr>
            <p:ph type="subTitle" idx="1"/>
          </p:nvPr>
        </p:nvSpPr>
        <p:spPr/>
        <p:style>
          <a:lnRef idx="1">
            <a:schemeClr val="accent4"/>
          </a:lnRef>
          <a:fillRef idx="2">
            <a:schemeClr val="accent4"/>
          </a:fillRef>
          <a:effectRef idx="1">
            <a:schemeClr val="accent4"/>
          </a:effectRef>
          <a:fontRef idx="minor">
            <a:schemeClr val="dk1"/>
          </a:fontRef>
        </p:style>
        <p:txBody>
          <a:bodyPr>
            <a:normAutofit/>
          </a:bodyPr>
          <a:lstStyle/>
          <a:p>
            <a:pPr algn="l"/>
            <a:r>
              <a:rPr lang="ja-JP" altLang="ja-JP" sz="2400" dirty="0"/>
              <a:t>国会法第</a:t>
            </a:r>
            <a:r>
              <a:rPr lang="en-US" altLang="ja-JP" sz="2400" dirty="0"/>
              <a:t>130</a:t>
            </a:r>
            <a:r>
              <a:rPr lang="ja-JP" altLang="ja-JP" sz="2400" dirty="0"/>
              <a:t>条及び国立国会図書館法により国会に設置され、 図書及びその他の図書館資料を収集し、国会議貝の職務の遂行に資するとともに、行政及び司法の各部門、更に日本国民に対し図書館奉仕を提供することを目的とする図書館</a:t>
            </a:r>
            <a:endParaRPr lang="en-US" altLang="ja-JP" sz="2400" dirty="0"/>
          </a:p>
          <a:p>
            <a:endParaRPr lang="ja-JP" altLang="en-US" sz="2400" dirty="0"/>
          </a:p>
          <a:p>
            <a:endParaRPr kumimoji="1" lang="ja-JP" altLang="en-US" sz="2400" dirty="0"/>
          </a:p>
        </p:txBody>
      </p:sp>
      <p:sp>
        <p:nvSpPr>
          <p:cNvPr id="7" name="スライド番号プレースホルダ 6"/>
          <p:cNvSpPr>
            <a:spLocks noGrp="1"/>
          </p:cNvSpPr>
          <p:nvPr>
            <p:ph type="sldNum" sz="quarter" idx="12"/>
          </p:nvPr>
        </p:nvSpPr>
        <p:spPr/>
        <p:txBody>
          <a:bodyPr/>
          <a:lstStyle/>
          <a:p>
            <a:fld id="{042AED99-7FB4-404E-8A97-64753DCE42EC}" type="slidenum">
              <a:rPr lang="en-US" smtClean="0">
                <a:solidFill>
                  <a:prstClr val="black">
                    <a:lumMod val="85000"/>
                    <a:lumOff val="15000"/>
                  </a:prstClr>
                </a:solidFill>
              </a:rPr>
              <a:pPr/>
              <a:t>16</a:t>
            </a:fld>
            <a:endParaRPr lang="en-US">
              <a:solidFill>
                <a:prstClr val="black">
                  <a:lumMod val="85000"/>
                  <a:lumOff val="15000"/>
                </a:prstClr>
              </a:solidFill>
            </a:endParaRPr>
          </a:p>
        </p:txBody>
      </p:sp>
      <p:sp>
        <p:nvSpPr>
          <p:cNvPr id="5" name="円/楕円 4"/>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675902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roup 115"/>
          <p:cNvGraphicFramePr>
            <a:graphicFrameLocks noGrp="1"/>
          </p:cNvGraphicFramePr>
          <p:nvPr>
            <p:extLst/>
          </p:nvPr>
        </p:nvGraphicFramePr>
        <p:xfrm>
          <a:off x="1631505" y="1164814"/>
          <a:ext cx="4707905" cy="5547997"/>
        </p:xfrm>
        <a:graphic>
          <a:graphicData uri="http://schemas.openxmlformats.org/drawingml/2006/table">
            <a:tbl>
              <a:tblPr/>
              <a:tblGrid>
                <a:gridCol w="1439404"/>
                <a:gridCol w="3268501"/>
              </a:tblGrid>
              <a:tr h="37023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Century" charset="0"/>
                          <a:ea typeface="ＭＳ Ｐゴシック" charset="-128"/>
                        </a:rPr>
                        <a:t>設置法</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1" i="0" u="none" strike="noStrike" cap="none" normalizeH="0" baseline="0" dirty="0" smtClean="0">
                          <a:ln>
                            <a:noFill/>
                          </a:ln>
                          <a:solidFill>
                            <a:schemeClr val="tx1"/>
                          </a:solidFill>
                          <a:effectLst/>
                          <a:latin typeface="Century" charset="0"/>
                          <a:ea typeface="ＭＳ Ｐゴシック" charset="-128"/>
                        </a:rPr>
                        <a:t>国立国会図書館法</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7023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Century" charset="0"/>
                          <a:ea typeface="ＭＳ Ｐゴシック" charset="-128"/>
                        </a:rPr>
                        <a:t>創設年</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800" b="1" i="0" u="none" strike="noStrike" cap="none" normalizeH="0" baseline="0" dirty="0" smtClean="0">
                          <a:ln>
                            <a:noFill/>
                          </a:ln>
                          <a:solidFill>
                            <a:schemeClr val="tx1"/>
                          </a:solidFill>
                          <a:effectLst/>
                          <a:latin typeface="Century" charset="0"/>
                          <a:ea typeface="ＭＳ Ｐゴシック" charset="-128"/>
                        </a:rPr>
                        <a:t>1948</a:t>
                      </a:r>
                      <a:r>
                        <a:rPr kumimoji="1" lang="ja-JP" altLang="en-US" sz="1800" b="1" i="0" u="none" strike="noStrike" cap="none" normalizeH="0" baseline="0" dirty="0" smtClean="0">
                          <a:ln>
                            <a:noFill/>
                          </a:ln>
                          <a:solidFill>
                            <a:schemeClr val="tx1"/>
                          </a:solidFill>
                          <a:effectLst/>
                          <a:latin typeface="Century" charset="0"/>
                          <a:ea typeface="ＭＳ Ｐゴシック" charset="-128"/>
                        </a:rPr>
                        <a:t>年</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7023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Century" charset="0"/>
                          <a:ea typeface="ＭＳ Ｐゴシック" charset="-128"/>
                        </a:rPr>
                        <a:t>職員数</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800" b="1" i="0" u="none" strike="noStrike" cap="none" normalizeH="0" baseline="0" dirty="0" smtClean="0">
                          <a:ln>
                            <a:noFill/>
                          </a:ln>
                          <a:solidFill>
                            <a:schemeClr val="tx1"/>
                          </a:solidFill>
                          <a:effectLst/>
                          <a:latin typeface="Century" charset="0"/>
                          <a:ea typeface="ＭＳ Ｐゴシック" charset="-128"/>
                        </a:rPr>
                        <a:t>889</a:t>
                      </a:r>
                      <a:r>
                        <a:rPr kumimoji="1" lang="ja-JP" altLang="en-US" sz="1800" b="1" i="0" u="none" strike="noStrike" cap="none" normalizeH="0" baseline="0" dirty="0" smtClean="0">
                          <a:ln>
                            <a:noFill/>
                          </a:ln>
                          <a:solidFill>
                            <a:schemeClr val="tx1"/>
                          </a:solidFill>
                          <a:effectLst/>
                          <a:latin typeface="Century" charset="0"/>
                          <a:ea typeface="ＭＳ Ｐゴシック" charset="-128"/>
                        </a:rPr>
                        <a:t>名</a:t>
                      </a:r>
                      <a:r>
                        <a:rPr kumimoji="1" lang="ja-JP" altLang="en-US" sz="1800" b="0" i="0" u="none" strike="noStrike" cap="none" normalizeH="0" baseline="0" dirty="0" smtClean="0">
                          <a:ln>
                            <a:noFill/>
                          </a:ln>
                          <a:solidFill>
                            <a:schemeClr val="tx1"/>
                          </a:solidFill>
                          <a:effectLst/>
                          <a:latin typeface="Century" charset="0"/>
                          <a:ea typeface="ＭＳ Ｐゴシック" charset="-128"/>
                        </a:rPr>
                        <a:t>（</a:t>
                      </a:r>
                      <a:r>
                        <a:rPr kumimoji="1" lang="en-US" altLang="ja-JP" sz="1800" b="0" i="0" u="none" strike="noStrike" cap="none" normalizeH="0" baseline="0" dirty="0" smtClean="0">
                          <a:ln>
                            <a:noFill/>
                          </a:ln>
                          <a:solidFill>
                            <a:schemeClr val="tx1"/>
                          </a:solidFill>
                          <a:effectLst/>
                          <a:latin typeface="Century" charset="0"/>
                          <a:ea typeface="ＭＳ Ｐゴシック" charset="-128"/>
                        </a:rPr>
                        <a:t>2014</a:t>
                      </a:r>
                      <a:r>
                        <a:rPr kumimoji="1" lang="ja-JP" altLang="en-US" sz="1800" b="0" i="0" u="none" strike="noStrike" cap="none" normalizeH="0" baseline="0" dirty="0" smtClean="0">
                          <a:ln>
                            <a:noFill/>
                          </a:ln>
                          <a:solidFill>
                            <a:schemeClr val="tx1"/>
                          </a:solidFill>
                          <a:effectLst/>
                          <a:latin typeface="Century" charset="0"/>
                          <a:ea typeface="ＭＳ Ｐゴシック" charset="-128"/>
                        </a:rPr>
                        <a:t>年</a:t>
                      </a:r>
                      <a:r>
                        <a:rPr kumimoji="1" lang="en-US" altLang="ja-JP" sz="1800" b="0" i="0" u="none" strike="noStrike" cap="none" normalizeH="0" baseline="0" dirty="0" smtClean="0">
                          <a:ln>
                            <a:noFill/>
                          </a:ln>
                          <a:solidFill>
                            <a:schemeClr val="tx1"/>
                          </a:solidFill>
                          <a:effectLst/>
                          <a:latin typeface="Century" charset="0"/>
                          <a:ea typeface="ＭＳ Ｐゴシック" charset="-128"/>
                        </a:rPr>
                        <a:t>4</a:t>
                      </a:r>
                      <a:r>
                        <a:rPr kumimoji="1" lang="ja-JP" altLang="en-US" sz="1800" b="0" i="0" u="none" strike="noStrike" cap="none" normalizeH="0" baseline="0" dirty="0" smtClean="0">
                          <a:ln>
                            <a:noFill/>
                          </a:ln>
                          <a:solidFill>
                            <a:schemeClr val="tx1"/>
                          </a:solidFill>
                          <a:effectLst/>
                          <a:latin typeface="Century" charset="0"/>
                          <a:ea typeface="ＭＳ Ｐゴシック" charset="-128"/>
                        </a:rPr>
                        <a:t>月）</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7023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0" i="0" u="none" strike="noStrike" cap="none" normalizeH="0" baseline="0" smtClean="0">
                          <a:ln>
                            <a:noFill/>
                          </a:ln>
                          <a:solidFill>
                            <a:schemeClr val="tx1"/>
                          </a:solidFill>
                          <a:effectLst/>
                          <a:latin typeface="Century" charset="0"/>
                          <a:ea typeface="ＭＳ Ｐゴシック" charset="-128"/>
                        </a:rPr>
                        <a:t>年間予算額</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1" i="0" u="none" strike="noStrike" cap="none" normalizeH="0" baseline="0" dirty="0" smtClean="0">
                          <a:ln>
                            <a:noFill/>
                          </a:ln>
                          <a:solidFill>
                            <a:schemeClr val="tx1"/>
                          </a:solidFill>
                          <a:effectLst/>
                          <a:latin typeface="Century" charset="0"/>
                          <a:ea typeface="ＭＳ Ｐゴシック" charset="-128"/>
                        </a:rPr>
                        <a:t>約</a:t>
                      </a:r>
                      <a:r>
                        <a:rPr kumimoji="1" lang="en-US" altLang="ja-JP" sz="1800" b="1" i="0" u="none" strike="noStrike" cap="none" normalizeH="0" baseline="0" dirty="0" smtClean="0">
                          <a:ln>
                            <a:noFill/>
                          </a:ln>
                          <a:solidFill>
                            <a:schemeClr val="tx1"/>
                          </a:solidFill>
                          <a:effectLst/>
                          <a:latin typeface="Century" charset="0"/>
                          <a:ea typeface="ＭＳ Ｐゴシック" charset="-128"/>
                        </a:rPr>
                        <a:t>195</a:t>
                      </a:r>
                      <a:r>
                        <a:rPr kumimoji="1" lang="ja-JP" altLang="en-US" sz="1800" b="1" i="0" u="none" strike="noStrike" cap="none" normalizeH="0" baseline="0" dirty="0" smtClean="0">
                          <a:ln>
                            <a:noFill/>
                          </a:ln>
                          <a:solidFill>
                            <a:schemeClr val="tx1"/>
                          </a:solidFill>
                          <a:effectLst/>
                          <a:latin typeface="Century" charset="0"/>
                          <a:ea typeface="ＭＳ Ｐゴシック" charset="-128"/>
                        </a:rPr>
                        <a:t>億円</a:t>
                      </a:r>
                      <a:r>
                        <a:rPr kumimoji="1" lang="ja-JP" altLang="en-US" sz="1800" b="0" i="0" u="none" strike="noStrike" cap="none" normalizeH="0" baseline="0" dirty="0" smtClean="0">
                          <a:ln>
                            <a:noFill/>
                          </a:ln>
                          <a:solidFill>
                            <a:schemeClr val="tx1"/>
                          </a:solidFill>
                          <a:effectLst/>
                          <a:latin typeface="Century" charset="0"/>
                          <a:ea typeface="ＭＳ Ｐゴシック" charset="-128"/>
                        </a:rPr>
                        <a:t>（</a:t>
                      </a:r>
                      <a:r>
                        <a:rPr kumimoji="1" lang="en-US" altLang="ja-JP" sz="1800" b="0" i="0" u="none" strike="noStrike" cap="none" normalizeH="0" baseline="0" dirty="0" smtClean="0">
                          <a:ln>
                            <a:noFill/>
                          </a:ln>
                          <a:solidFill>
                            <a:schemeClr val="tx1"/>
                          </a:solidFill>
                          <a:effectLst/>
                          <a:latin typeface="Century" charset="0"/>
                          <a:ea typeface="ＭＳ Ｐゴシック" charset="-128"/>
                        </a:rPr>
                        <a:t>2014</a:t>
                      </a:r>
                      <a:r>
                        <a:rPr kumimoji="1" lang="ja-JP" altLang="en-US" sz="1800" b="0" i="0" u="none" strike="noStrike" cap="none" normalizeH="0" baseline="0" dirty="0" smtClean="0">
                          <a:ln>
                            <a:noFill/>
                          </a:ln>
                          <a:solidFill>
                            <a:schemeClr val="tx1"/>
                          </a:solidFill>
                          <a:effectLst/>
                          <a:latin typeface="Century" charset="0"/>
                          <a:ea typeface="ＭＳ Ｐゴシック" charset="-128"/>
                        </a:rPr>
                        <a:t>年度）</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7023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0" i="0" u="none" strike="noStrike" cap="none" normalizeH="0" baseline="0" smtClean="0">
                          <a:ln>
                            <a:noFill/>
                          </a:ln>
                          <a:solidFill>
                            <a:schemeClr val="tx1"/>
                          </a:solidFill>
                          <a:effectLst/>
                          <a:latin typeface="Century" charset="0"/>
                          <a:ea typeface="ＭＳ Ｐゴシック" charset="-128"/>
                        </a:rPr>
                        <a:t>資料購入費</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1" i="0" u="none" strike="noStrike" cap="none" normalizeH="0" baseline="0" dirty="0" smtClean="0">
                          <a:ln>
                            <a:noFill/>
                          </a:ln>
                          <a:solidFill>
                            <a:schemeClr val="tx1"/>
                          </a:solidFill>
                          <a:effectLst/>
                          <a:latin typeface="Century" charset="0"/>
                          <a:ea typeface="ＭＳ Ｐゴシック" charset="-128"/>
                        </a:rPr>
                        <a:t>約</a:t>
                      </a:r>
                      <a:r>
                        <a:rPr kumimoji="1" lang="en-US" altLang="ja-JP" sz="1800" b="1" i="0" u="none" strike="noStrike" cap="none" normalizeH="0" baseline="0" dirty="0" smtClean="0">
                          <a:ln>
                            <a:noFill/>
                          </a:ln>
                          <a:solidFill>
                            <a:schemeClr val="tx1"/>
                          </a:solidFill>
                          <a:effectLst/>
                          <a:latin typeface="Century" charset="0"/>
                          <a:ea typeface="ＭＳ Ｐゴシック" charset="-128"/>
                        </a:rPr>
                        <a:t>23</a:t>
                      </a:r>
                      <a:r>
                        <a:rPr kumimoji="1" lang="ja-JP" altLang="en-US" sz="1800" b="1" i="0" u="none" strike="noStrike" cap="none" normalizeH="0" baseline="0" dirty="0" smtClean="0">
                          <a:ln>
                            <a:noFill/>
                          </a:ln>
                          <a:solidFill>
                            <a:schemeClr val="tx1"/>
                          </a:solidFill>
                          <a:effectLst/>
                          <a:latin typeface="Century" charset="0"/>
                          <a:ea typeface="ＭＳ Ｐゴシック" charset="-128"/>
                        </a:rPr>
                        <a:t>億円</a:t>
                      </a:r>
                      <a:r>
                        <a:rPr kumimoji="1" lang="ja-JP" altLang="en-US" sz="1800" b="0" i="0" u="none" strike="noStrike" cap="none" normalizeH="0" baseline="0" dirty="0" smtClean="0">
                          <a:ln>
                            <a:noFill/>
                          </a:ln>
                          <a:solidFill>
                            <a:schemeClr val="tx1"/>
                          </a:solidFill>
                          <a:effectLst/>
                          <a:latin typeface="Century" charset="0"/>
                          <a:ea typeface="ＭＳ Ｐゴシック" charset="-128"/>
                        </a:rPr>
                        <a:t>（</a:t>
                      </a:r>
                      <a:r>
                        <a:rPr kumimoji="1" lang="en-US" altLang="ja-JP" sz="1800" b="0" i="0" u="none" strike="noStrike" cap="none" normalizeH="0" baseline="0" dirty="0" smtClean="0">
                          <a:ln>
                            <a:noFill/>
                          </a:ln>
                          <a:solidFill>
                            <a:schemeClr val="tx1"/>
                          </a:solidFill>
                          <a:effectLst/>
                          <a:latin typeface="Century" charset="0"/>
                          <a:ea typeface="ＭＳ Ｐゴシック" charset="-128"/>
                        </a:rPr>
                        <a:t>2014</a:t>
                      </a:r>
                      <a:r>
                        <a:rPr kumimoji="1" lang="ja-JP" altLang="en-US" sz="1800" b="0" i="0" u="none" strike="noStrike" cap="none" normalizeH="0" baseline="0" dirty="0" smtClean="0">
                          <a:ln>
                            <a:noFill/>
                          </a:ln>
                          <a:solidFill>
                            <a:schemeClr val="tx1"/>
                          </a:solidFill>
                          <a:effectLst/>
                          <a:latin typeface="Century" charset="0"/>
                          <a:ea typeface="ＭＳ Ｐゴシック" charset="-128"/>
                        </a:rPr>
                        <a:t>年度）</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70233">
                <a:tc row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Century" charset="0"/>
                          <a:ea typeface="ＭＳ Ｐゴシック" charset="-128"/>
                        </a:rPr>
                        <a:t>蔵書数</a:t>
                      </a:r>
                      <a:endParaRPr kumimoji="1" lang="en-US" altLang="ja-JP" sz="1800" b="0" i="0" u="none" strike="noStrike" cap="none" normalizeH="0" baseline="0" dirty="0" smtClean="0">
                        <a:ln>
                          <a:noFill/>
                        </a:ln>
                        <a:solidFill>
                          <a:schemeClr val="tx1"/>
                        </a:solidFill>
                        <a:effectLst/>
                        <a:latin typeface="Century" charset="0"/>
                        <a:ea typeface="ＭＳ Ｐゴシック" charset="-128"/>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cap="none" normalizeH="0" baseline="0" dirty="0" smtClean="0">
                          <a:ln>
                            <a:noFill/>
                          </a:ln>
                          <a:solidFill>
                            <a:schemeClr val="tx1"/>
                          </a:solidFill>
                          <a:effectLst/>
                          <a:latin typeface="Century" charset="0"/>
                          <a:ea typeface="ＭＳ Ｐゴシック" charset="-128"/>
                        </a:rPr>
                        <a:t>（</a:t>
                      </a:r>
                      <a:r>
                        <a:rPr kumimoji="1" lang="en-US" altLang="ja-JP" sz="1400" b="0" i="0" u="none" strike="noStrike" cap="none" normalizeH="0" baseline="0" dirty="0" smtClean="0">
                          <a:ln>
                            <a:noFill/>
                          </a:ln>
                          <a:solidFill>
                            <a:schemeClr val="tx1"/>
                          </a:solidFill>
                          <a:effectLst/>
                          <a:latin typeface="Century" charset="0"/>
                          <a:ea typeface="ＭＳ Ｐゴシック" charset="-128"/>
                        </a:rPr>
                        <a:t>2013</a:t>
                      </a:r>
                      <a:r>
                        <a:rPr kumimoji="1" lang="ja-JP" altLang="en-US" sz="1400" b="0" i="0" u="none" strike="noStrike" cap="none" normalizeH="0" baseline="0" dirty="0" smtClean="0">
                          <a:ln>
                            <a:noFill/>
                          </a:ln>
                          <a:solidFill>
                            <a:schemeClr val="tx1"/>
                          </a:solidFill>
                          <a:effectLst/>
                          <a:latin typeface="Century" charset="0"/>
                          <a:ea typeface="ＭＳ Ｐゴシック" charset="-128"/>
                        </a:rPr>
                        <a:t>年度末）</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800" b="0" i="0" u="none" strike="noStrike" cap="none" normalizeH="0" baseline="0" dirty="0" smtClean="0">
                          <a:ln>
                            <a:noFill/>
                          </a:ln>
                          <a:solidFill>
                            <a:schemeClr val="tx1"/>
                          </a:solidFill>
                          <a:effectLst/>
                          <a:latin typeface="Century" charset="0"/>
                          <a:ea typeface="ＭＳ Ｐゴシック" charset="-128"/>
                        </a:rPr>
                        <a:t>図書　約</a:t>
                      </a:r>
                      <a:r>
                        <a:rPr kumimoji="1" lang="en-US" altLang="ja-JP" sz="1800" b="0" i="0" u="none" strike="noStrike" cap="none" normalizeH="0" baseline="0" dirty="0" smtClean="0">
                          <a:ln>
                            <a:noFill/>
                          </a:ln>
                          <a:solidFill>
                            <a:schemeClr val="tx1"/>
                          </a:solidFill>
                          <a:effectLst/>
                          <a:latin typeface="Century" charset="0"/>
                          <a:ea typeface="ＭＳ Ｐゴシック" charset="-128"/>
                        </a:rPr>
                        <a:t>1,032</a:t>
                      </a:r>
                      <a:r>
                        <a:rPr kumimoji="1" lang="ja-JP" altLang="en-US" sz="1800" b="0" i="0" u="none" strike="noStrike" cap="none" normalizeH="0" baseline="0" dirty="0" smtClean="0">
                          <a:ln>
                            <a:noFill/>
                          </a:ln>
                          <a:solidFill>
                            <a:schemeClr val="tx1"/>
                          </a:solidFill>
                          <a:effectLst/>
                          <a:latin typeface="Century" charset="0"/>
                          <a:ea typeface="ＭＳ Ｐゴシック" charset="-128"/>
                        </a:rPr>
                        <a:t>万点</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70233">
                <a:tc vMerge="1">
                  <a:txBody>
                    <a:bodyPr/>
                    <a:lstStyle/>
                    <a:p>
                      <a:endParaRPr kumimoji="1" lang="ja-JP"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800" b="0" i="0" u="none" strike="noStrike" cap="none" normalizeH="0" baseline="0" dirty="0" smtClean="0">
                          <a:ln>
                            <a:noFill/>
                          </a:ln>
                          <a:solidFill>
                            <a:schemeClr val="tx1"/>
                          </a:solidFill>
                          <a:effectLst/>
                          <a:latin typeface="Century" charset="0"/>
                          <a:ea typeface="ＭＳ Ｐゴシック" charset="-128"/>
                        </a:rPr>
                        <a:t>逐次刊行物　約</a:t>
                      </a:r>
                      <a:r>
                        <a:rPr kumimoji="1" lang="en-US" altLang="ja-JP" sz="1800" b="0" i="0" u="none" strike="noStrike" cap="none" normalizeH="0" baseline="0" dirty="0" smtClean="0">
                          <a:ln>
                            <a:noFill/>
                          </a:ln>
                          <a:solidFill>
                            <a:schemeClr val="tx1"/>
                          </a:solidFill>
                          <a:effectLst/>
                          <a:latin typeface="Century" charset="0"/>
                          <a:ea typeface="ＭＳ Ｐゴシック" charset="-128"/>
                        </a:rPr>
                        <a:t>1,595</a:t>
                      </a:r>
                      <a:r>
                        <a:rPr kumimoji="1" lang="ja-JP" altLang="en-US" sz="1800" b="0" i="0" u="none" strike="noStrike" cap="none" normalizeH="0" baseline="0" dirty="0" smtClean="0">
                          <a:ln>
                            <a:noFill/>
                          </a:ln>
                          <a:solidFill>
                            <a:schemeClr val="tx1"/>
                          </a:solidFill>
                          <a:effectLst/>
                          <a:latin typeface="Century" charset="0"/>
                          <a:ea typeface="ＭＳ Ｐゴシック" charset="-128"/>
                        </a:rPr>
                        <a:t>万点</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70233">
                <a:tc vMerge="1">
                  <a:txBody>
                    <a:bodyPr/>
                    <a:lstStyle/>
                    <a:p>
                      <a:endParaRPr kumimoji="1" lang="ja-JP"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1" i="0" u="none" strike="noStrike" cap="none" normalizeH="0" baseline="0" dirty="0" smtClean="0">
                          <a:ln>
                            <a:noFill/>
                          </a:ln>
                          <a:solidFill>
                            <a:schemeClr val="tx1"/>
                          </a:solidFill>
                          <a:effectLst/>
                          <a:latin typeface="Arial" charset="0"/>
                          <a:ea typeface="ＭＳ Ｐゴシック" charset="-128"/>
                        </a:rPr>
                        <a:t>総計　約</a:t>
                      </a:r>
                      <a:r>
                        <a:rPr kumimoji="1" lang="en-US" altLang="ja-JP" sz="1800" b="1" i="0" u="none" strike="noStrike" kern="1200" cap="none" normalizeH="0" baseline="0" dirty="0" smtClean="0">
                          <a:ln>
                            <a:noFill/>
                          </a:ln>
                          <a:solidFill>
                            <a:schemeClr val="tx1"/>
                          </a:solidFill>
                          <a:effectLst/>
                          <a:latin typeface="Century" charset="0"/>
                          <a:ea typeface="ＭＳ Ｐゴシック" charset="-128"/>
                          <a:cs typeface="+mn-cs"/>
                        </a:rPr>
                        <a:t>4,028</a:t>
                      </a:r>
                      <a:r>
                        <a:rPr kumimoji="1" lang="ja-JP" altLang="en-US" sz="1800" b="1" i="0" u="none" strike="noStrike" cap="none" normalizeH="0" baseline="0" dirty="0" smtClean="0">
                          <a:ln>
                            <a:noFill/>
                          </a:ln>
                          <a:solidFill>
                            <a:schemeClr val="tx1"/>
                          </a:solidFill>
                          <a:effectLst/>
                          <a:latin typeface="Arial" charset="0"/>
                          <a:ea typeface="ＭＳ Ｐゴシック" charset="-128"/>
                        </a:rPr>
                        <a:t>万点</a:t>
                      </a:r>
                      <a:endParaRPr kumimoji="1" lang="ja-JP" altLang="en-US" sz="1800" b="1" i="0" u="none" strike="noStrike" cap="none" normalizeH="0" baseline="0" dirty="0" smtClean="0">
                        <a:ln>
                          <a:noFill/>
                        </a:ln>
                        <a:solidFill>
                          <a:schemeClr val="tx1"/>
                        </a:solidFill>
                        <a:effectLst/>
                        <a:latin typeface="Century" charset="0"/>
                        <a:ea typeface="ＭＳ Ｐゴシック" charset="-128"/>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70233">
                <a:tc row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Century" charset="0"/>
                          <a:ea typeface="ＭＳ Ｐゴシック" charset="-128"/>
                        </a:rPr>
                        <a:t>受入資料数</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cap="none" normalizeH="0" baseline="0" dirty="0" smtClean="0">
                          <a:ln>
                            <a:noFill/>
                          </a:ln>
                          <a:solidFill>
                            <a:schemeClr val="tx1"/>
                          </a:solidFill>
                          <a:effectLst/>
                          <a:latin typeface="Century" charset="0"/>
                          <a:ea typeface="ＭＳ Ｐゴシック" charset="-128"/>
                        </a:rPr>
                        <a:t>（</a:t>
                      </a:r>
                      <a:r>
                        <a:rPr kumimoji="1" lang="en-US" altLang="ja-JP" sz="1400" b="0" i="0" u="none" strike="noStrike" cap="none" normalizeH="0" baseline="0" dirty="0" smtClean="0">
                          <a:ln>
                            <a:noFill/>
                          </a:ln>
                          <a:solidFill>
                            <a:schemeClr val="tx1"/>
                          </a:solidFill>
                          <a:effectLst/>
                          <a:latin typeface="Century" charset="0"/>
                          <a:ea typeface="ＭＳ Ｐゴシック" charset="-128"/>
                        </a:rPr>
                        <a:t>2013</a:t>
                      </a:r>
                      <a:r>
                        <a:rPr kumimoji="1" lang="ja-JP" altLang="en-US" sz="1400" b="0" i="0" u="none" strike="noStrike" cap="none" normalizeH="0" baseline="0" dirty="0" smtClean="0">
                          <a:ln>
                            <a:noFill/>
                          </a:ln>
                          <a:solidFill>
                            <a:schemeClr val="tx1"/>
                          </a:solidFill>
                          <a:effectLst/>
                          <a:latin typeface="Century" charset="0"/>
                          <a:ea typeface="ＭＳ Ｐゴシック" charset="-128"/>
                        </a:rPr>
                        <a:t>年度）</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800" b="0" i="0" u="none" strike="noStrike" cap="none" normalizeH="0" baseline="0" dirty="0" smtClean="0">
                          <a:ln>
                            <a:noFill/>
                          </a:ln>
                          <a:solidFill>
                            <a:schemeClr val="tx1"/>
                          </a:solidFill>
                          <a:effectLst/>
                          <a:latin typeface="Arial" charset="0"/>
                          <a:ea typeface="ＭＳ Ｐゴシック" charset="-128"/>
                        </a:rPr>
                        <a:t>図書　約</a:t>
                      </a:r>
                      <a:r>
                        <a:rPr kumimoji="1" lang="en-US" altLang="ja-JP" sz="1800" b="0" i="0" u="none" strike="noStrike" cap="none" normalizeH="0" baseline="0" dirty="0" smtClean="0">
                          <a:ln>
                            <a:noFill/>
                          </a:ln>
                          <a:solidFill>
                            <a:schemeClr val="tx1"/>
                          </a:solidFill>
                          <a:effectLst/>
                          <a:latin typeface="Century" charset="0"/>
                          <a:ea typeface="ＭＳ Ｐゴシック" charset="-128"/>
                        </a:rPr>
                        <a:t>24</a:t>
                      </a:r>
                      <a:r>
                        <a:rPr kumimoji="1" lang="ja-JP" altLang="en-US" sz="1800" b="0" i="0" u="none" strike="noStrike" cap="none" normalizeH="0" baseline="0" dirty="0" smtClean="0">
                          <a:ln>
                            <a:noFill/>
                          </a:ln>
                          <a:solidFill>
                            <a:schemeClr val="tx1"/>
                          </a:solidFill>
                          <a:effectLst/>
                          <a:latin typeface="Century" charset="0"/>
                          <a:ea typeface="ＭＳ Ｐゴシック" charset="-128"/>
                        </a:rPr>
                        <a:t>万点</a:t>
                      </a:r>
                      <a:endParaRPr kumimoji="1" lang="ja-JP" altLang="en-US" sz="1800" b="0" i="0" u="none" strike="noStrike" cap="none" normalizeH="0" baseline="0" dirty="0" smtClean="0">
                        <a:ln>
                          <a:noFill/>
                        </a:ln>
                        <a:solidFill>
                          <a:schemeClr val="tx1"/>
                        </a:solidFill>
                        <a:effectLst/>
                        <a:latin typeface="Arial" charset="0"/>
                        <a:ea typeface="ＭＳ Ｐゴシック" charset="-128"/>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70233">
                <a:tc vMerge="1">
                  <a:txBody>
                    <a:bodyPr/>
                    <a:lstStyle/>
                    <a:p>
                      <a:endParaRPr kumimoji="1" lang="ja-JP"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800" b="0" i="0" u="none" strike="noStrike" cap="none" normalizeH="0" baseline="0" dirty="0" smtClean="0">
                          <a:ln>
                            <a:noFill/>
                          </a:ln>
                          <a:solidFill>
                            <a:schemeClr val="tx1"/>
                          </a:solidFill>
                          <a:effectLst/>
                          <a:latin typeface="Arial" charset="0"/>
                          <a:ea typeface="ＭＳ Ｐゴシック" charset="-128"/>
                        </a:rPr>
                        <a:t>逐次刊行物　約</a:t>
                      </a:r>
                      <a:r>
                        <a:rPr kumimoji="1" lang="en-US" altLang="ja-JP" sz="1800" b="0" i="0" u="none" strike="noStrike" cap="none" normalizeH="0" baseline="0" dirty="0" smtClean="0">
                          <a:ln>
                            <a:noFill/>
                          </a:ln>
                          <a:solidFill>
                            <a:schemeClr val="tx1"/>
                          </a:solidFill>
                          <a:effectLst/>
                          <a:latin typeface="Century" charset="0"/>
                          <a:ea typeface="ＭＳ Ｐゴシック" charset="-128"/>
                        </a:rPr>
                        <a:t>56</a:t>
                      </a:r>
                      <a:r>
                        <a:rPr kumimoji="1" lang="ja-JP" altLang="en-US" sz="1800" b="0" i="0" u="none" strike="noStrike" cap="none" normalizeH="0" baseline="0" dirty="0" smtClean="0">
                          <a:ln>
                            <a:noFill/>
                          </a:ln>
                          <a:solidFill>
                            <a:schemeClr val="tx1"/>
                          </a:solidFill>
                          <a:effectLst/>
                          <a:latin typeface="Century" charset="0"/>
                          <a:ea typeface="ＭＳ Ｐゴシック" charset="-128"/>
                        </a:rPr>
                        <a:t>万</a:t>
                      </a:r>
                      <a:r>
                        <a:rPr kumimoji="1" lang="ja-JP" altLang="en-US" sz="1800" b="0" i="0" u="none" strike="noStrike" cap="none" normalizeH="0" baseline="0" dirty="0" smtClean="0">
                          <a:ln>
                            <a:noFill/>
                          </a:ln>
                          <a:solidFill>
                            <a:schemeClr val="tx1"/>
                          </a:solidFill>
                          <a:effectLst/>
                          <a:latin typeface="Arial" charset="0"/>
                          <a:ea typeface="ＭＳ Ｐゴシック" charset="-128"/>
                        </a:rPr>
                        <a:t>点</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70233">
                <a:tc vMerge="1">
                  <a:txBody>
                    <a:bodyPr/>
                    <a:lstStyle/>
                    <a:p>
                      <a:endParaRPr kumimoji="1" lang="ja-JP"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1" i="0" u="none" strike="noStrike" cap="none" normalizeH="0" baseline="0" dirty="0" smtClean="0">
                          <a:ln>
                            <a:noFill/>
                          </a:ln>
                          <a:solidFill>
                            <a:schemeClr val="tx1"/>
                          </a:solidFill>
                          <a:effectLst/>
                          <a:latin typeface="Arial" charset="0"/>
                          <a:ea typeface="ＭＳ Ｐゴシック" charset="-128"/>
                        </a:rPr>
                        <a:t>総計　約</a:t>
                      </a:r>
                      <a:r>
                        <a:rPr kumimoji="1" lang="en-US" altLang="ja-JP" sz="1800" b="1" i="0" u="none" strike="noStrike" kern="1200" cap="none" normalizeH="0" baseline="0" dirty="0" smtClean="0">
                          <a:ln>
                            <a:noFill/>
                          </a:ln>
                          <a:solidFill>
                            <a:schemeClr val="tx1"/>
                          </a:solidFill>
                          <a:effectLst/>
                          <a:latin typeface="Century" charset="0"/>
                          <a:ea typeface="ＭＳ Ｐゴシック" charset="-128"/>
                          <a:cs typeface="+mn-cs"/>
                        </a:rPr>
                        <a:t>89</a:t>
                      </a:r>
                      <a:r>
                        <a:rPr kumimoji="1" lang="ja-JP" altLang="en-US" sz="1800" b="1" i="0" u="none" strike="noStrike" kern="1200" cap="none" normalizeH="0" baseline="0" dirty="0" smtClean="0">
                          <a:ln>
                            <a:noFill/>
                          </a:ln>
                          <a:solidFill>
                            <a:schemeClr val="tx1"/>
                          </a:solidFill>
                          <a:effectLst/>
                          <a:latin typeface="Century" charset="0"/>
                          <a:ea typeface="ＭＳ Ｐゴシック" charset="-128"/>
                          <a:cs typeface="+mn-cs"/>
                        </a:rPr>
                        <a:t>万点</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5082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Century" charset="0"/>
                          <a:ea typeface="ＭＳ Ｐゴシック" charset="-128"/>
                        </a:rPr>
                        <a:t>書誌データ作成数</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800" b="0" i="0" u="none" strike="noStrike" cap="none" normalizeH="0" baseline="0" dirty="0" smtClean="0">
                          <a:ln>
                            <a:noFill/>
                          </a:ln>
                          <a:solidFill>
                            <a:schemeClr val="tx1"/>
                          </a:solidFill>
                          <a:effectLst/>
                          <a:latin typeface="Century" charset="0"/>
                          <a:ea typeface="ＭＳ Ｐゴシック" charset="-128"/>
                        </a:rPr>
                        <a:t>2013</a:t>
                      </a:r>
                      <a:r>
                        <a:rPr kumimoji="1" lang="ja-JP" altLang="en-US" sz="1800" b="0" i="0" u="none" strike="noStrike" cap="none" normalizeH="0" baseline="0" dirty="0" smtClean="0">
                          <a:ln>
                            <a:noFill/>
                          </a:ln>
                          <a:solidFill>
                            <a:schemeClr val="tx1"/>
                          </a:solidFill>
                          <a:effectLst/>
                          <a:latin typeface="Century" charset="0"/>
                          <a:ea typeface="ＭＳ Ｐゴシック" charset="-128"/>
                        </a:rPr>
                        <a:t>年度新規作成：約</a:t>
                      </a:r>
                      <a:r>
                        <a:rPr kumimoji="1" lang="en-US" altLang="ja-JP" sz="1800" b="0" i="0" u="none" strike="noStrike" cap="none" normalizeH="0" baseline="0" dirty="0" smtClean="0">
                          <a:ln>
                            <a:noFill/>
                          </a:ln>
                          <a:solidFill>
                            <a:schemeClr val="tx1"/>
                          </a:solidFill>
                          <a:effectLst/>
                          <a:latin typeface="Century" charset="0"/>
                          <a:ea typeface="ＭＳ Ｐゴシック" charset="-128"/>
                        </a:rPr>
                        <a:t>64</a:t>
                      </a:r>
                      <a:r>
                        <a:rPr kumimoji="1" lang="ja-JP" altLang="en-US" sz="1800" b="0" i="0" u="none" strike="noStrike" cap="none" normalizeH="0" baseline="0" dirty="0" smtClean="0">
                          <a:ln>
                            <a:noFill/>
                          </a:ln>
                          <a:solidFill>
                            <a:schemeClr val="tx1"/>
                          </a:solidFill>
                          <a:effectLst/>
                          <a:latin typeface="Century" charset="0"/>
                          <a:ea typeface="ＭＳ Ｐゴシック" charset="-128"/>
                        </a:rPr>
                        <a:t>万件</a:t>
                      </a:r>
                      <a:endParaRPr kumimoji="1" lang="en-US" altLang="ja-JP" sz="1800" b="0" i="0" u="none" strike="noStrike" cap="none" normalizeH="0" baseline="0" dirty="0" smtClean="0">
                        <a:ln>
                          <a:noFill/>
                        </a:ln>
                        <a:solidFill>
                          <a:schemeClr val="tx1"/>
                        </a:solidFill>
                        <a:effectLst/>
                        <a:latin typeface="Century" charset="0"/>
                        <a:ea typeface="ＭＳ Ｐゴシック" charset="-128"/>
                      </a:endParaRPr>
                    </a:p>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800" b="1" i="0" u="none" strike="noStrike" cap="none" normalizeH="0" baseline="0" dirty="0" smtClean="0">
                          <a:ln>
                            <a:noFill/>
                          </a:ln>
                          <a:solidFill>
                            <a:schemeClr val="tx1"/>
                          </a:solidFill>
                          <a:effectLst/>
                          <a:latin typeface="Century" charset="0"/>
                          <a:ea typeface="ＭＳ Ｐゴシック" charset="-128"/>
                        </a:rPr>
                        <a:t>累計：約</a:t>
                      </a:r>
                      <a:r>
                        <a:rPr kumimoji="1" lang="en-US" altLang="ja-JP" sz="1800" b="1" i="0" u="none" strike="noStrike" cap="none" normalizeH="0" baseline="0" dirty="0" smtClean="0">
                          <a:ln>
                            <a:noFill/>
                          </a:ln>
                          <a:solidFill>
                            <a:schemeClr val="tx1"/>
                          </a:solidFill>
                          <a:effectLst/>
                          <a:latin typeface="Century" charset="0"/>
                          <a:ea typeface="ＭＳ Ｐゴシック" charset="-128"/>
                        </a:rPr>
                        <a:t>2,240</a:t>
                      </a:r>
                      <a:r>
                        <a:rPr kumimoji="1" lang="ja-JP" altLang="en-US" sz="1800" b="1" i="0" u="none" strike="noStrike" cap="none" normalizeH="0" baseline="0" dirty="0" smtClean="0">
                          <a:ln>
                            <a:noFill/>
                          </a:ln>
                          <a:solidFill>
                            <a:schemeClr val="tx1"/>
                          </a:solidFill>
                          <a:effectLst/>
                          <a:latin typeface="Century" charset="0"/>
                          <a:ea typeface="ＭＳ Ｐゴシック" charset="-128"/>
                        </a:rPr>
                        <a:t>万件</a:t>
                      </a:r>
                      <a:endParaRPr kumimoji="1" lang="en-US" altLang="ja-JP" sz="1800" b="1" i="0" u="none" strike="noStrike" cap="none" normalizeH="0" baseline="0" dirty="0" smtClean="0">
                        <a:ln>
                          <a:noFill/>
                        </a:ln>
                        <a:solidFill>
                          <a:schemeClr val="tx1"/>
                        </a:solidFill>
                        <a:effectLst/>
                        <a:latin typeface="Century" charset="0"/>
                        <a:ea typeface="ＭＳ Ｐゴシック" charset="-128"/>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2460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Century" charset="0"/>
                          <a:ea typeface="ＭＳ Ｐゴシック" charset="-128"/>
                        </a:rPr>
                        <a:t>利用者数</a:t>
                      </a:r>
                      <a:endParaRPr kumimoji="1" lang="en-US" altLang="ja-JP" sz="1800" b="0" i="0" u="none" strike="noStrike" cap="none" normalizeH="0" baseline="0" dirty="0" smtClean="0">
                        <a:ln>
                          <a:noFill/>
                        </a:ln>
                        <a:solidFill>
                          <a:schemeClr val="tx1"/>
                        </a:solidFill>
                        <a:effectLst/>
                        <a:latin typeface="Century" charset="0"/>
                        <a:ea typeface="ＭＳ Ｐゴシック" charset="-128"/>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cap="none" normalizeH="0" baseline="0" dirty="0" smtClean="0">
                          <a:ln>
                            <a:noFill/>
                          </a:ln>
                          <a:solidFill>
                            <a:schemeClr val="tx1"/>
                          </a:solidFill>
                          <a:effectLst/>
                          <a:latin typeface="Century" charset="0"/>
                          <a:ea typeface="ＭＳ Ｐゴシック" charset="-128"/>
                        </a:rPr>
                        <a:t>（</a:t>
                      </a:r>
                      <a:r>
                        <a:rPr kumimoji="1" lang="en-US" altLang="ja-JP" sz="1400" b="0" i="0" u="none" strike="noStrike" cap="none" normalizeH="0" baseline="0" dirty="0" smtClean="0">
                          <a:ln>
                            <a:noFill/>
                          </a:ln>
                          <a:solidFill>
                            <a:schemeClr val="tx1"/>
                          </a:solidFill>
                          <a:effectLst/>
                          <a:latin typeface="Century" charset="0"/>
                          <a:ea typeface="ＭＳ Ｐゴシック" charset="-128"/>
                        </a:rPr>
                        <a:t>2013</a:t>
                      </a:r>
                      <a:r>
                        <a:rPr kumimoji="1" lang="ja-JP" altLang="en-US" sz="1400" b="0" i="0" u="none" strike="noStrike" cap="none" normalizeH="0" baseline="0" dirty="0" smtClean="0">
                          <a:ln>
                            <a:noFill/>
                          </a:ln>
                          <a:solidFill>
                            <a:schemeClr val="tx1"/>
                          </a:solidFill>
                          <a:effectLst/>
                          <a:latin typeface="Century" charset="0"/>
                          <a:ea typeface="ＭＳ Ｐゴシック" charset="-128"/>
                        </a:rPr>
                        <a:t>年度）</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700" b="0" i="0" u="none" strike="noStrike" cap="none" normalizeH="0" baseline="0" dirty="0" smtClean="0">
                          <a:ln>
                            <a:noFill/>
                          </a:ln>
                          <a:solidFill>
                            <a:schemeClr val="tx1"/>
                          </a:solidFill>
                          <a:effectLst/>
                          <a:latin typeface="Century" charset="0"/>
                          <a:ea typeface="ＭＳ Ｐゴシック" charset="-128"/>
                        </a:rPr>
                        <a:t>東京本館約</a:t>
                      </a:r>
                      <a:r>
                        <a:rPr kumimoji="1" lang="en-US" altLang="ja-JP" sz="1700" b="0" i="0" u="none" strike="noStrike" cap="none" normalizeH="0" baseline="0" dirty="0" smtClean="0">
                          <a:ln>
                            <a:noFill/>
                          </a:ln>
                          <a:solidFill>
                            <a:schemeClr val="tx1"/>
                          </a:solidFill>
                          <a:effectLst/>
                          <a:latin typeface="Century" charset="0"/>
                          <a:ea typeface="ＭＳ Ｐゴシック" charset="-128"/>
                        </a:rPr>
                        <a:t>51</a:t>
                      </a:r>
                      <a:r>
                        <a:rPr kumimoji="1" lang="ja-JP" altLang="en-US" sz="1700" b="0" i="0" u="none" strike="noStrike" cap="none" normalizeH="0" baseline="0" dirty="0" smtClean="0">
                          <a:ln>
                            <a:noFill/>
                          </a:ln>
                          <a:solidFill>
                            <a:schemeClr val="tx1"/>
                          </a:solidFill>
                          <a:effectLst/>
                          <a:latin typeface="Century" charset="0"/>
                          <a:ea typeface="ＭＳ Ｐゴシック" charset="-128"/>
                        </a:rPr>
                        <a:t>万人（</a:t>
                      </a:r>
                      <a:r>
                        <a:rPr kumimoji="1" lang="en-US" altLang="ja-JP" sz="1700" b="1" i="0" u="none" strike="noStrike" cap="none" normalizeH="0" baseline="0" dirty="0" smtClean="0">
                          <a:ln>
                            <a:noFill/>
                          </a:ln>
                          <a:solidFill>
                            <a:schemeClr val="tx1"/>
                          </a:solidFill>
                          <a:effectLst/>
                          <a:latin typeface="Century" charset="0"/>
                          <a:ea typeface="ＭＳ Ｐゴシック" charset="-128"/>
                        </a:rPr>
                        <a:t>1,819</a:t>
                      </a:r>
                      <a:r>
                        <a:rPr kumimoji="1" lang="ja-JP" altLang="en-US" sz="1700" b="1" i="0" u="none" strike="noStrike" cap="none" normalizeH="0" baseline="0" dirty="0" smtClean="0">
                          <a:ln>
                            <a:noFill/>
                          </a:ln>
                          <a:solidFill>
                            <a:schemeClr val="tx1"/>
                          </a:solidFill>
                          <a:effectLst/>
                          <a:latin typeface="Century" charset="0"/>
                          <a:ea typeface="ＭＳ Ｐゴシック" charset="-128"/>
                        </a:rPr>
                        <a:t>人</a:t>
                      </a:r>
                      <a:r>
                        <a:rPr kumimoji="1" lang="en-US" altLang="ja-JP" sz="1700" b="1" i="0" u="none" strike="noStrike" cap="none" normalizeH="0" baseline="0" dirty="0" smtClean="0">
                          <a:ln>
                            <a:noFill/>
                          </a:ln>
                          <a:solidFill>
                            <a:schemeClr val="tx1"/>
                          </a:solidFill>
                          <a:effectLst/>
                          <a:latin typeface="Century" charset="0"/>
                          <a:ea typeface="ＭＳ Ｐゴシック" charset="-128"/>
                        </a:rPr>
                        <a:t>/</a:t>
                      </a:r>
                      <a:r>
                        <a:rPr kumimoji="1" lang="ja-JP" altLang="en-US" sz="1700" b="1" i="0" u="none" strike="noStrike" cap="none" normalizeH="0" baseline="0" dirty="0" smtClean="0">
                          <a:ln>
                            <a:noFill/>
                          </a:ln>
                          <a:solidFill>
                            <a:schemeClr val="tx1"/>
                          </a:solidFill>
                          <a:effectLst/>
                          <a:latin typeface="Century" charset="0"/>
                          <a:ea typeface="ＭＳ Ｐゴシック" charset="-128"/>
                        </a:rPr>
                        <a:t>日</a:t>
                      </a:r>
                      <a:r>
                        <a:rPr kumimoji="1" lang="ja-JP" altLang="en-US" sz="1700" b="0" i="0" u="none" strike="noStrike" cap="none" normalizeH="0" baseline="0" dirty="0" smtClean="0">
                          <a:ln>
                            <a:noFill/>
                          </a:ln>
                          <a:solidFill>
                            <a:schemeClr val="tx1"/>
                          </a:solidFill>
                          <a:effectLst/>
                          <a:latin typeface="Century" charset="0"/>
                          <a:ea typeface="ＭＳ Ｐゴシック" charset="-128"/>
                        </a:rPr>
                        <a:t>）</a:t>
                      </a:r>
                      <a:endParaRPr kumimoji="1" lang="en-US" altLang="ja-JP" sz="1700" b="0" i="0" u="none" strike="noStrike" cap="none" normalizeH="0" baseline="0" dirty="0" smtClean="0">
                        <a:ln>
                          <a:noFill/>
                        </a:ln>
                        <a:solidFill>
                          <a:schemeClr val="tx1"/>
                        </a:solidFill>
                        <a:effectLst/>
                        <a:latin typeface="Century" charset="0"/>
                        <a:ea typeface="ＭＳ Ｐゴシック" charset="-128"/>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Century" charset="0"/>
                          <a:ea typeface="ＭＳ Ｐゴシック" charset="-128"/>
                        </a:rPr>
                        <a:t>＋　遠隔利用・・・</a:t>
                      </a:r>
                      <a:endParaRPr kumimoji="1" lang="ja-JP" altLang="en-US" sz="1800" b="0" i="0" u="none" strike="noStrike" cap="none" normalizeH="0" baseline="0" dirty="0" smtClean="0">
                        <a:ln>
                          <a:noFill/>
                        </a:ln>
                        <a:solidFill>
                          <a:schemeClr val="tx1"/>
                        </a:solidFill>
                        <a:effectLst/>
                        <a:latin typeface="Arial" charset="0"/>
                        <a:ea typeface="ＭＳ Ｐゴシック" charset="-128"/>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7" name="Group 115"/>
          <p:cNvGraphicFramePr>
            <a:graphicFrameLocks noGrp="1"/>
          </p:cNvGraphicFramePr>
          <p:nvPr>
            <p:extLst/>
          </p:nvPr>
        </p:nvGraphicFramePr>
        <p:xfrm>
          <a:off x="6412178" y="1595545"/>
          <a:ext cx="4205719" cy="5062982"/>
        </p:xfrm>
        <a:graphic>
          <a:graphicData uri="http://schemas.openxmlformats.org/drawingml/2006/table">
            <a:tbl>
              <a:tblPr/>
              <a:tblGrid>
                <a:gridCol w="1276737"/>
                <a:gridCol w="2928982"/>
              </a:tblGrid>
              <a:tr h="485236">
                <a:tc row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ja-JP" altLang="en-US" dirty="0" smtClean="0"/>
                        <a:t>ｲﾝﾀｰﾈｯﾄ　資料の　　収集・保存</a:t>
                      </a:r>
                      <a:endParaRPr lang="en-US" altLang="ja-JP" dirty="0" smtClean="0"/>
                    </a:p>
                    <a:p>
                      <a:pPr marL="0" marR="0" lvl="0" indent="0" algn="ctr" defTabSz="914400" rtl="0" eaLnBrk="1" fontAlgn="base" latinLnBrk="0" hangingPunct="1">
                        <a:lnSpc>
                          <a:spcPct val="100000"/>
                        </a:lnSpc>
                        <a:spcBef>
                          <a:spcPct val="20000"/>
                        </a:spcBef>
                        <a:spcAft>
                          <a:spcPct val="0"/>
                        </a:spcAft>
                        <a:buClrTx/>
                        <a:buSzTx/>
                        <a:buFontTx/>
                        <a:buNone/>
                        <a:tabLst/>
                      </a:pPr>
                      <a:r>
                        <a:rPr lang="ja-JP" altLang="en-US" sz="1200" dirty="0" smtClean="0"/>
                        <a:t>（</a:t>
                      </a:r>
                      <a:r>
                        <a:rPr lang="en-US" altLang="ja-JP" sz="1200" dirty="0" smtClean="0"/>
                        <a:t>2013</a:t>
                      </a:r>
                      <a:r>
                        <a:rPr lang="ja-JP" altLang="en-US" sz="1200" dirty="0" smtClean="0"/>
                        <a:t>年度末）</a:t>
                      </a:r>
                      <a:endParaRPr kumimoji="1" lang="ja-JP" altLang="en-US" sz="1200" b="0" i="0" u="none" strike="noStrike" cap="none" normalizeH="0" baseline="0" dirty="0" smtClean="0">
                        <a:ln>
                          <a:noFill/>
                        </a:ln>
                        <a:solidFill>
                          <a:schemeClr val="tx1"/>
                        </a:solidFill>
                        <a:effectLst/>
                        <a:latin typeface="Century" charset="0"/>
                        <a:ea typeface="ＭＳ Ｐゴシック" charset="-128"/>
                      </a:endParaRPr>
                    </a:p>
                  </a:txBody>
                  <a:tcPr marL="90000" marR="90000" marT="46800" marB="46800" anchor="ct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ja-JP" altLang="en-US" sz="1600" dirty="0" smtClean="0"/>
                        <a:t>提供タイトル数</a:t>
                      </a:r>
                      <a:r>
                        <a:rPr lang="ja-JP" altLang="en-US" dirty="0" smtClean="0"/>
                        <a:t>：</a:t>
                      </a:r>
                      <a:r>
                        <a:rPr kumimoji="1" lang="en-US" altLang="ja-JP" sz="1800" b="0" i="0" u="none" strike="noStrike" kern="1200" cap="none" normalizeH="0" baseline="0" dirty="0" smtClean="0">
                          <a:ln>
                            <a:noFill/>
                          </a:ln>
                          <a:solidFill>
                            <a:schemeClr val="tx1"/>
                          </a:solidFill>
                          <a:effectLst/>
                          <a:latin typeface="Century" charset="0"/>
                          <a:ea typeface="ＭＳ Ｐゴシック" charset="-128"/>
                          <a:cs typeface="+mn-cs"/>
                        </a:rPr>
                        <a:t>7,610</a:t>
                      </a:r>
                      <a:r>
                        <a:rPr lang="ja-JP" altLang="en-US" dirty="0" smtClean="0"/>
                        <a:t>件</a:t>
                      </a:r>
                      <a:endParaRPr kumimoji="1" lang="ja-JP" altLang="en-US" sz="1800" b="0" i="0" u="none" strike="noStrike" cap="none" normalizeH="0" baseline="0" dirty="0" smtClean="0">
                        <a:ln>
                          <a:noFill/>
                        </a:ln>
                        <a:solidFill>
                          <a:schemeClr val="tx1"/>
                        </a:solidFill>
                        <a:effectLst/>
                        <a:latin typeface="Arial" charset="0"/>
                        <a:ea typeface="ＭＳ Ｐゴシック" charset="-128"/>
                      </a:endParaRPr>
                    </a:p>
                  </a:txBody>
                  <a:tcPr marL="90000" marR="90000" marT="46800" marB="46800" anchor="ct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824030">
                <a:tc vMerge="1">
                  <a:txBody>
                    <a:bodyPr/>
                    <a:lstStyle/>
                    <a:p>
                      <a:endParaRPr kumimoji="1" lang="ja-JP" altLang="en-US"/>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ja-JP" altLang="en-US" sz="1600" dirty="0" smtClean="0"/>
                        <a:t>収集個体数</a:t>
                      </a:r>
                      <a:r>
                        <a:rPr lang="ja-JP" altLang="en-US" dirty="0" smtClean="0"/>
                        <a:t>：</a:t>
                      </a:r>
                      <a:r>
                        <a:rPr kumimoji="1" lang="en-US" altLang="ja-JP" sz="1800" b="0" i="0" u="none" strike="noStrike" kern="1200" cap="none" normalizeH="0" baseline="0" dirty="0" smtClean="0">
                          <a:ln>
                            <a:noFill/>
                          </a:ln>
                          <a:solidFill>
                            <a:schemeClr val="tx1"/>
                          </a:solidFill>
                          <a:effectLst/>
                          <a:latin typeface="Century" charset="0"/>
                          <a:ea typeface="ＭＳ Ｐゴシック" charset="-128"/>
                          <a:cs typeface="+mn-cs"/>
                        </a:rPr>
                        <a:t>69,449</a:t>
                      </a:r>
                      <a:r>
                        <a:rPr lang="ja-JP" altLang="en-US" dirty="0" smtClean="0"/>
                        <a:t>件</a:t>
                      </a:r>
                      <a:endParaRPr lang="en-US" altLang="ja-JP" dirty="0" smtClean="0"/>
                    </a:p>
                    <a:p>
                      <a:r>
                        <a:rPr lang="ja-JP" altLang="en-US" sz="1200" dirty="0" smtClean="0"/>
                        <a:t>　　　（例：</a:t>
                      </a:r>
                      <a:r>
                        <a:rPr lang="en-US" altLang="ja-JP" sz="1200" dirty="0" smtClean="0"/>
                        <a:t>1</a:t>
                      </a:r>
                      <a:r>
                        <a:rPr lang="ja-JP" altLang="en-US" sz="1200" dirty="0" smtClean="0"/>
                        <a:t>タイトルにつき、</a:t>
                      </a:r>
                      <a:r>
                        <a:rPr lang="en-US" altLang="ja-JP" sz="1200" dirty="0" smtClean="0"/>
                        <a:t>4</a:t>
                      </a:r>
                      <a:r>
                        <a:rPr lang="ja-JP" altLang="en-US" sz="1200" dirty="0" smtClean="0"/>
                        <a:t>回収集</a:t>
                      </a:r>
                      <a:endParaRPr lang="en-US" altLang="ja-JP" sz="1200" dirty="0" smtClean="0"/>
                    </a:p>
                    <a:p>
                      <a:pPr algn="ctr"/>
                      <a:r>
                        <a:rPr lang="ja-JP" altLang="en-US" sz="1200" dirty="0" smtClean="0"/>
                        <a:t>すると、</a:t>
                      </a:r>
                      <a:r>
                        <a:rPr lang="en-US" altLang="ja-JP" sz="1200" dirty="0" smtClean="0"/>
                        <a:t>4</a:t>
                      </a:r>
                      <a:r>
                        <a:rPr lang="ja-JP" altLang="en-US" sz="1200" dirty="0" smtClean="0"/>
                        <a:t>個体）</a:t>
                      </a:r>
                      <a:endParaRPr lang="en-US" altLang="ja-JP" sz="1200" dirty="0" smtClean="0"/>
                    </a:p>
                  </a:txBody>
                  <a:tcPr marL="90000" marR="90000" marT="46800" marB="46800" anchor="ct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61128">
                <a:tc vMerge="1">
                  <a:txBody>
                    <a:bodyPr/>
                    <a:lstStyle/>
                    <a:p>
                      <a:endParaRPr kumimoji="1" lang="ja-JP" altLang="en-US"/>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ja-JP" altLang="en-US" b="1" dirty="0" smtClean="0"/>
                        <a:t>全容量：</a:t>
                      </a:r>
                      <a:r>
                        <a:rPr kumimoji="1" lang="en-US" altLang="ja-JP" sz="1800" b="1" i="0" u="none" strike="noStrike" kern="1200" cap="none" normalizeH="0" baseline="0" dirty="0" smtClean="0">
                          <a:ln>
                            <a:noFill/>
                          </a:ln>
                          <a:solidFill>
                            <a:schemeClr val="tx1"/>
                          </a:solidFill>
                          <a:effectLst/>
                          <a:latin typeface="Century" charset="0"/>
                          <a:ea typeface="ＭＳ Ｐゴシック" charset="-128"/>
                          <a:cs typeface="+mn-cs"/>
                        </a:rPr>
                        <a:t>358</a:t>
                      </a:r>
                      <a:r>
                        <a:rPr kumimoji="1" lang="ja-JP" altLang="en-US" sz="1800" b="1" i="0" u="none" strike="noStrike" kern="1200" cap="none" normalizeH="0" baseline="0" dirty="0" smtClean="0">
                          <a:ln>
                            <a:noFill/>
                          </a:ln>
                          <a:solidFill>
                            <a:schemeClr val="tx1"/>
                          </a:solidFill>
                          <a:effectLst/>
                          <a:latin typeface="Century" charset="0"/>
                          <a:ea typeface="ＭＳ Ｐゴシック" charset="-128"/>
                          <a:cs typeface="+mn-cs"/>
                        </a:rPr>
                        <a:t> </a:t>
                      </a:r>
                      <a:r>
                        <a:rPr kumimoji="1" lang="en-US" altLang="ja-JP" sz="1800" b="1" i="0" u="none" strike="noStrike" kern="1200" cap="none" normalizeH="0" baseline="0" dirty="0" smtClean="0">
                          <a:ln>
                            <a:noFill/>
                          </a:ln>
                          <a:solidFill>
                            <a:schemeClr val="tx1"/>
                          </a:solidFill>
                          <a:effectLst/>
                          <a:latin typeface="Century" charset="0"/>
                          <a:ea typeface="ＭＳ Ｐゴシック" charset="-128"/>
                          <a:cs typeface="+mn-cs"/>
                        </a:rPr>
                        <a:t>TB</a:t>
                      </a:r>
                    </a:p>
                    <a:p>
                      <a:pPr marL="0" marR="0" lvl="0" indent="0" algn="ctr" defTabSz="914400" rtl="0" eaLnBrk="1" fontAlgn="base" latinLnBrk="0" hangingPunct="1">
                        <a:lnSpc>
                          <a:spcPct val="100000"/>
                        </a:lnSpc>
                        <a:spcBef>
                          <a:spcPts val="0"/>
                        </a:spcBef>
                        <a:spcAft>
                          <a:spcPct val="0"/>
                        </a:spcAft>
                        <a:buClrTx/>
                        <a:buSzTx/>
                        <a:buFontTx/>
                        <a:buNone/>
                        <a:tabLst/>
                      </a:pPr>
                      <a:r>
                        <a:rPr lang="ja-JP" altLang="en-US" dirty="0" smtClean="0"/>
                        <a:t>（テラバイト）</a:t>
                      </a:r>
                      <a:endParaRPr kumimoji="1" lang="ja-JP" altLang="en-US" sz="1800" b="0" i="0" u="none" strike="noStrike" kern="1200" cap="none" normalizeH="0" baseline="0" dirty="0" smtClean="0">
                        <a:ln>
                          <a:noFill/>
                        </a:ln>
                        <a:solidFill>
                          <a:schemeClr val="tx1"/>
                        </a:solidFill>
                        <a:effectLst/>
                        <a:latin typeface="Century" charset="0"/>
                        <a:ea typeface="ＭＳ Ｐゴシック" charset="-128"/>
                        <a:cs typeface="+mn-cs"/>
                      </a:endParaRPr>
                    </a:p>
                  </a:txBody>
                  <a:tcPr marL="90000" marR="90000" marT="46800" marB="46800" anchor="ct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13228">
                <a:tc rowSpan="4">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Century" charset="0"/>
                          <a:ea typeface="ＭＳ Ｐゴシック" charset="-128"/>
                        </a:rPr>
                        <a:t>デジタル化資料数</a:t>
                      </a:r>
                      <a:endParaRPr kumimoji="1" lang="en-US" altLang="ja-JP" sz="1800" b="0" i="0" u="none" strike="noStrike" cap="none" normalizeH="0" baseline="0" dirty="0" smtClean="0">
                        <a:ln>
                          <a:noFill/>
                        </a:ln>
                        <a:solidFill>
                          <a:schemeClr val="tx1"/>
                        </a:solidFill>
                        <a:effectLst/>
                        <a:latin typeface="Century" charset="0"/>
                        <a:ea typeface="ＭＳ Ｐゴシック" charset="-128"/>
                      </a:endParaRPr>
                    </a:p>
                    <a:p>
                      <a:pPr marL="0" marR="0" lvl="0" indent="0" algn="ctr" defTabSz="914400" rtl="0" eaLnBrk="1" fontAlgn="base" latinLnBrk="0" hangingPunct="1">
                        <a:lnSpc>
                          <a:spcPct val="100000"/>
                        </a:lnSpc>
                        <a:spcBef>
                          <a:spcPct val="20000"/>
                        </a:spcBef>
                        <a:spcAft>
                          <a:spcPct val="0"/>
                        </a:spcAft>
                        <a:buClrTx/>
                        <a:buSzTx/>
                        <a:buFontTx/>
                        <a:buNone/>
                        <a:tabLst/>
                      </a:pPr>
                      <a:r>
                        <a:rPr lang="en-US" altLang="ja-JP" sz="1200" dirty="0" smtClean="0"/>
                        <a:t>(2014</a:t>
                      </a:r>
                      <a:r>
                        <a:rPr lang="ja-JP" altLang="en-US" sz="1200" dirty="0" smtClean="0"/>
                        <a:t>年</a:t>
                      </a:r>
                      <a:r>
                        <a:rPr lang="en-US" altLang="ja-JP" sz="1200" dirty="0" smtClean="0"/>
                        <a:t>10</a:t>
                      </a:r>
                      <a:r>
                        <a:rPr lang="ja-JP" altLang="en-US" sz="1200" dirty="0" smtClean="0"/>
                        <a:t>月</a:t>
                      </a:r>
                      <a:endParaRPr lang="en-US" altLang="ja-JP" sz="1200" dirty="0" smtClean="0"/>
                    </a:p>
                    <a:p>
                      <a:pPr marL="0" marR="0" lvl="0" indent="0" algn="ctr" defTabSz="914400" rtl="0" eaLnBrk="1" fontAlgn="base" latinLnBrk="0" hangingPunct="1">
                        <a:lnSpc>
                          <a:spcPct val="100000"/>
                        </a:lnSpc>
                        <a:spcBef>
                          <a:spcPct val="20000"/>
                        </a:spcBef>
                        <a:spcAft>
                          <a:spcPct val="0"/>
                        </a:spcAft>
                        <a:buClrTx/>
                        <a:buSzTx/>
                        <a:buFontTx/>
                        <a:buNone/>
                        <a:tabLst/>
                      </a:pPr>
                      <a:r>
                        <a:rPr lang="ja-JP" altLang="en-US" sz="1200" dirty="0" smtClean="0"/>
                        <a:t>時点</a:t>
                      </a:r>
                      <a:r>
                        <a:rPr lang="en-US" altLang="ja-JP" sz="1200" dirty="0" smtClean="0"/>
                        <a:t>)</a:t>
                      </a:r>
                      <a:endParaRPr kumimoji="1" lang="ja-JP" altLang="en-US" sz="1200" b="0" i="0" u="none" strike="noStrike" cap="none" normalizeH="0" baseline="0" dirty="0" smtClean="0">
                        <a:ln>
                          <a:noFill/>
                        </a:ln>
                        <a:solidFill>
                          <a:schemeClr val="tx1"/>
                        </a:solidFill>
                        <a:effectLst/>
                        <a:latin typeface="Century" charset="0"/>
                        <a:ea typeface="ＭＳ Ｐゴシック" charset="-128"/>
                      </a:endParaRPr>
                    </a:p>
                  </a:txBody>
                  <a:tcPr marL="90000" marR="90000" marT="46800" marB="46800" anchor="ct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600" dirty="0" smtClean="0"/>
                        <a:t>インターネット公開</a:t>
                      </a:r>
                      <a:r>
                        <a:rPr kumimoji="1" lang="ja-JP" altLang="en-US" dirty="0" smtClean="0"/>
                        <a:t>：</a:t>
                      </a:r>
                      <a:r>
                        <a:rPr lang="ja-JP" altLang="ja-JP" dirty="0" smtClean="0"/>
                        <a:t>約</a:t>
                      </a:r>
                      <a:r>
                        <a:rPr kumimoji="1" lang="en-US" altLang="ja-JP" sz="1800" b="0" i="0" u="none" strike="noStrike" kern="1200" cap="none" normalizeH="0" baseline="0" dirty="0" smtClean="0">
                          <a:ln>
                            <a:noFill/>
                          </a:ln>
                          <a:solidFill>
                            <a:schemeClr val="tx1"/>
                          </a:solidFill>
                          <a:effectLst/>
                          <a:latin typeface="Century" charset="0"/>
                          <a:ea typeface="ＭＳ Ｐゴシック" charset="-128"/>
                          <a:cs typeface="+mn-cs"/>
                        </a:rPr>
                        <a:t>48</a:t>
                      </a:r>
                      <a:r>
                        <a:rPr lang="ja-JP" altLang="ja-JP" dirty="0" smtClean="0"/>
                        <a:t>万</a:t>
                      </a:r>
                      <a:r>
                        <a:rPr lang="ja-JP" altLang="en-US" dirty="0" smtClean="0"/>
                        <a:t>点</a:t>
                      </a:r>
                      <a:endParaRPr kumimoji="1" lang="ja-JP" altLang="en-US" sz="1800" b="0" i="0" u="none" strike="noStrike" cap="none" normalizeH="0" baseline="0" dirty="0" smtClean="0">
                        <a:ln>
                          <a:noFill/>
                        </a:ln>
                        <a:solidFill>
                          <a:schemeClr val="tx1"/>
                        </a:solidFill>
                        <a:effectLst/>
                        <a:latin typeface="Century" charset="0"/>
                        <a:ea typeface="ＭＳ Ｐゴシック" charset="-128"/>
                      </a:endParaRPr>
                    </a:p>
                  </a:txBody>
                  <a:tcPr marL="90000" marR="90000" marT="46800" marB="46800" anchor="ct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13228">
                <a:tc vMerge="1">
                  <a:txBody>
                    <a:bodyPr/>
                    <a:lstStyle/>
                    <a:p>
                      <a:endParaRPr kumimoji="1" lang="ja-JP"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600" kern="1200" dirty="0" smtClean="0">
                          <a:solidFill>
                            <a:schemeClr val="tx1"/>
                          </a:solidFill>
                          <a:latin typeface="+mn-lt"/>
                          <a:ea typeface="+mn-ea"/>
                          <a:cs typeface="+mn-cs"/>
                        </a:rPr>
                        <a:t>館内限定提供：</a:t>
                      </a:r>
                      <a:r>
                        <a:rPr kumimoji="1" lang="ja-JP" altLang="ja-JP" sz="1800" b="0" i="0" u="none" strike="noStrike" kern="1200" cap="none" normalizeH="0" baseline="0" dirty="0" smtClean="0">
                          <a:ln>
                            <a:noFill/>
                          </a:ln>
                          <a:solidFill>
                            <a:schemeClr val="tx1"/>
                          </a:solidFill>
                          <a:effectLst/>
                          <a:latin typeface="Century" charset="0"/>
                          <a:ea typeface="ＭＳ Ｐゴシック" charset="-128"/>
                          <a:cs typeface="+mn-cs"/>
                        </a:rPr>
                        <a:t>約</a:t>
                      </a:r>
                      <a:r>
                        <a:rPr kumimoji="1" lang="en-US" altLang="ja-JP" sz="1800" b="0" i="0" u="none" strike="noStrike" kern="1200" cap="none" normalizeH="0" baseline="0" dirty="0" smtClean="0">
                          <a:ln>
                            <a:noFill/>
                          </a:ln>
                          <a:solidFill>
                            <a:schemeClr val="tx1"/>
                          </a:solidFill>
                          <a:effectLst/>
                          <a:latin typeface="Century" charset="0"/>
                          <a:ea typeface="ＭＳ Ｐゴシック" charset="-128"/>
                          <a:cs typeface="+mn-cs"/>
                        </a:rPr>
                        <a:t>198.5</a:t>
                      </a:r>
                      <a:r>
                        <a:rPr kumimoji="1" lang="ja-JP" altLang="ja-JP" sz="1800" b="0" i="0" u="none" strike="noStrike" kern="1200" cap="none" normalizeH="0" baseline="0" dirty="0" smtClean="0">
                          <a:ln>
                            <a:noFill/>
                          </a:ln>
                          <a:solidFill>
                            <a:schemeClr val="tx1"/>
                          </a:solidFill>
                          <a:effectLst/>
                          <a:latin typeface="Century" charset="0"/>
                          <a:ea typeface="ＭＳ Ｐゴシック" charset="-128"/>
                          <a:cs typeface="+mn-cs"/>
                        </a:rPr>
                        <a:t>万</a:t>
                      </a:r>
                      <a:r>
                        <a:rPr kumimoji="1" lang="ja-JP" altLang="en-US" sz="1800" b="0" i="0" u="none" strike="noStrike" kern="1200" cap="none" normalizeH="0" baseline="0" dirty="0" smtClean="0">
                          <a:ln>
                            <a:noFill/>
                          </a:ln>
                          <a:solidFill>
                            <a:schemeClr val="tx1"/>
                          </a:solidFill>
                          <a:effectLst/>
                          <a:latin typeface="Century" charset="0"/>
                          <a:ea typeface="ＭＳ Ｐゴシック" charset="-128"/>
                          <a:cs typeface="+mn-cs"/>
                        </a:rPr>
                        <a:t>点</a:t>
                      </a:r>
                    </a:p>
                  </a:txBody>
                  <a:tcPr marL="90000" marR="90000" marT="46800" marB="46800" anchor="ct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13228">
                <a:tc vMerge="1">
                  <a:txBody>
                    <a:bodyPr/>
                    <a:lstStyle/>
                    <a:p>
                      <a:endParaRPr kumimoji="1" lang="ja-JP"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800" b="0" i="0" u="none" strike="noStrike" kern="1200" cap="none" normalizeH="0" baseline="0" dirty="0" smtClean="0">
                          <a:ln>
                            <a:noFill/>
                          </a:ln>
                          <a:solidFill>
                            <a:schemeClr val="tx1"/>
                          </a:solidFill>
                          <a:effectLst/>
                          <a:latin typeface="Century" charset="0"/>
                          <a:ea typeface="ＭＳ Ｐゴシック" charset="-128"/>
                          <a:cs typeface="+mn-cs"/>
                        </a:rPr>
                        <a:t>（</a:t>
                      </a:r>
                      <a:r>
                        <a:rPr kumimoji="1" lang="ja-JP" altLang="en-US" sz="1600" kern="1200" dirty="0" smtClean="0">
                          <a:solidFill>
                            <a:schemeClr val="tx1"/>
                          </a:solidFill>
                          <a:latin typeface="+mn-lt"/>
                          <a:ea typeface="+mn-ea"/>
                          <a:cs typeface="+mn-cs"/>
                        </a:rPr>
                        <a:t>図書館送信：</a:t>
                      </a:r>
                      <a:r>
                        <a:rPr kumimoji="1" lang="ja-JP" altLang="en-US" sz="1800" b="0" i="0" u="none" strike="noStrike" kern="1200" cap="none" normalizeH="0" baseline="0" dirty="0" smtClean="0">
                          <a:ln>
                            <a:noFill/>
                          </a:ln>
                          <a:solidFill>
                            <a:schemeClr val="tx1"/>
                          </a:solidFill>
                          <a:effectLst/>
                          <a:latin typeface="Century" charset="0"/>
                          <a:ea typeface="ＭＳ Ｐゴシック" charset="-128"/>
                          <a:cs typeface="+mn-cs"/>
                        </a:rPr>
                        <a:t>約</a:t>
                      </a:r>
                      <a:r>
                        <a:rPr kumimoji="1" lang="en-US" altLang="ja-JP" sz="1800" b="0" i="0" u="none" strike="noStrike" kern="1200" cap="none" normalizeH="0" baseline="0" dirty="0" smtClean="0">
                          <a:ln>
                            <a:noFill/>
                          </a:ln>
                          <a:solidFill>
                            <a:schemeClr val="tx1"/>
                          </a:solidFill>
                          <a:effectLst/>
                          <a:latin typeface="Century" charset="0"/>
                          <a:ea typeface="ＭＳ Ｐゴシック" charset="-128"/>
                          <a:cs typeface="+mn-cs"/>
                        </a:rPr>
                        <a:t>131</a:t>
                      </a:r>
                      <a:r>
                        <a:rPr kumimoji="1" lang="ja-JP" altLang="en-US" sz="1800" b="0" i="0" u="none" strike="noStrike" kern="1200" cap="none" normalizeH="0" baseline="0" dirty="0" smtClean="0">
                          <a:ln>
                            <a:noFill/>
                          </a:ln>
                          <a:solidFill>
                            <a:schemeClr val="tx1"/>
                          </a:solidFill>
                          <a:effectLst/>
                          <a:latin typeface="Century" charset="0"/>
                          <a:ea typeface="ＭＳ Ｐゴシック" charset="-128"/>
                          <a:cs typeface="+mn-cs"/>
                        </a:rPr>
                        <a:t>万点）</a:t>
                      </a:r>
                    </a:p>
                  </a:txBody>
                  <a:tcPr marL="90000" marR="90000" marT="46800" marB="46800" anchor="ct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67552">
                <a:tc vMerge="1">
                  <a:txBody>
                    <a:bodyPr/>
                    <a:lstStyle/>
                    <a:p>
                      <a:endParaRPr kumimoji="1" lang="ja-JP"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b="1" dirty="0" smtClean="0"/>
                        <a:t>合計：</a:t>
                      </a:r>
                      <a:r>
                        <a:rPr lang="ja-JP" altLang="ja-JP" b="1" dirty="0" smtClean="0"/>
                        <a:t>約</a:t>
                      </a:r>
                      <a:r>
                        <a:rPr kumimoji="1" lang="en-US" altLang="ja-JP" sz="1800" b="1" i="0" u="none" strike="noStrike" kern="1200" cap="none" normalizeH="0" baseline="0" dirty="0" smtClean="0">
                          <a:ln>
                            <a:noFill/>
                          </a:ln>
                          <a:solidFill>
                            <a:schemeClr val="tx1"/>
                          </a:solidFill>
                          <a:effectLst/>
                          <a:latin typeface="Century" charset="0"/>
                          <a:ea typeface="ＭＳ Ｐゴシック" charset="-128"/>
                          <a:cs typeface="+mn-cs"/>
                        </a:rPr>
                        <a:t>246.5</a:t>
                      </a:r>
                      <a:r>
                        <a:rPr lang="ja-JP" altLang="ja-JP" b="1" dirty="0" smtClean="0"/>
                        <a:t>万</a:t>
                      </a:r>
                      <a:r>
                        <a:rPr lang="ja-JP" altLang="en-US" b="1" dirty="0" smtClean="0"/>
                        <a:t>点</a:t>
                      </a:r>
                      <a:endParaRPr kumimoji="1" lang="ja-JP" altLang="en-US" sz="1800" b="1" i="0" u="none" strike="noStrike" cap="none" normalizeH="0" baseline="0" dirty="0" smtClean="0">
                        <a:ln>
                          <a:noFill/>
                        </a:ln>
                        <a:solidFill>
                          <a:schemeClr val="tx1"/>
                        </a:solidFill>
                        <a:effectLst/>
                        <a:latin typeface="Century" charset="0"/>
                        <a:ea typeface="ＭＳ Ｐゴシック" charset="-128"/>
                      </a:endParaRPr>
                    </a:p>
                  </a:txBody>
                  <a:tcPr marL="90000" marR="90000" marT="46800" marB="46800" anchor="ct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82403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Century" charset="0"/>
                          <a:ea typeface="ＭＳ Ｐゴシック" charset="-128"/>
                        </a:rPr>
                        <a:t>国立国会図書館ﾃﾞｼﾞﾀﾙｺﾚｸｼｮﾝヘのｱｸｾｽ</a:t>
                      </a:r>
                      <a:r>
                        <a:rPr kumimoji="1" lang="ja-JP" altLang="en-US" sz="1400" b="0" i="0" u="none" strike="noStrike" cap="none" normalizeH="0" baseline="0" dirty="0" smtClean="0">
                          <a:ln>
                            <a:noFill/>
                          </a:ln>
                          <a:solidFill>
                            <a:schemeClr val="tx1"/>
                          </a:solidFill>
                          <a:effectLst/>
                          <a:latin typeface="Century" charset="0"/>
                          <a:ea typeface="ＭＳ Ｐゴシック" charset="-128"/>
                        </a:rPr>
                        <a:t>（</a:t>
                      </a:r>
                      <a:r>
                        <a:rPr kumimoji="1" lang="en-US" altLang="ja-JP" sz="1400" b="0" i="0" u="none" strike="noStrike" cap="none" normalizeH="0" baseline="0" dirty="0" smtClean="0">
                          <a:ln>
                            <a:noFill/>
                          </a:ln>
                          <a:solidFill>
                            <a:schemeClr val="tx1"/>
                          </a:solidFill>
                          <a:effectLst/>
                          <a:latin typeface="Century" charset="0"/>
                          <a:ea typeface="ＭＳ Ｐゴシック" charset="-128"/>
                        </a:rPr>
                        <a:t>2013</a:t>
                      </a:r>
                      <a:r>
                        <a:rPr kumimoji="1" lang="ja-JP" altLang="en-US" sz="1400" b="0" i="0" u="none" strike="noStrike" cap="none" normalizeH="0" baseline="0" dirty="0" smtClean="0">
                          <a:ln>
                            <a:noFill/>
                          </a:ln>
                          <a:solidFill>
                            <a:schemeClr val="tx1"/>
                          </a:solidFill>
                          <a:effectLst/>
                          <a:latin typeface="Century" charset="0"/>
                          <a:ea typeface="ＭＳ Ｐゴシック" charset="-128"/>
                        </a:rPr>
                        <a:t>年度）</a:t>
                      </a:r>
                    </a:p>
                  </a:txBody>
                  <a:tcPr marL="90000" marR="90000" marT="46800" marB="46800" anchor="ct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Century" charset="0"/>
                          <a:ea typeface="ＭＳ Ｐゴシック" charset="-128"/>
                        </a:rPr>
                        <a:t>約</a:t>
                      </a:r>
                      <a:r>
                        <a:rPr kumimoji="1" lang="en-US" altLang="ja-JP" sz="1800" b="0" i="0" u="none" strike="noStrike" cap="none" normalizeH="0" baseline="0" dirty="0" smtClean="0">
                          <a:ln>
                            <a:noFill/>
                          </a:ln>
                          <a:solidFill>
                            <a:schemeClr val="tx1"/>
                          </a:solidFill>
                          <a:effectLst/>
                          <a:latin typeface="Century" charset="0"/>
                          <a:ea typeface="ＭＳ Ｐゴシック" charset="-128"/>
                        </a:rPr>
                        <a:t>3</a:t>
                      </a:r>
                      <a:r>
                        <a:rPr kumimoji="1" lang="en-US" altLang="ja-JP" sz="1800" b="0" i="0" u="none" strike="noStrike" kern="1200" cap="none" normalizeH="0" baseline="0" dirty="0" smtClean="0">
                          <a:ln>
                            <a:noFill/>
                          </a:ln>
                          <a:solidFill>
                            <a:schemeClr val="tx1"/>
                          </a:solidFill>
                          <a:effectLst/>
                          <a:latin typeface="Century" charset="0"/>
                          <a:ea typeface="ＭＳ Ｐゴシック" charset="-128"/>
                          <a:cs typeface="+mn-cs"/>
                        </a:rPr>
                        <a:t>,151</a:t>
                      </a:r>
                      <a:r>
                        <a:rPr kumimoji="1" lang="ja-JP" altLang="en-US" sz="1800" b="0" i="0" u="none" strike="noStrike" cap="none" normalizeH="0" baseline="0" dirty="0" smtClean="0">
                          <a:ln>
                            <a:noFill/>
                          </a:ln>
                          <a:solidFill>
                            <a:schemeClr val="tx1"/>
                          </a:solidFill>
                          <a:effectLst/>
                          <a:latin typeface="Century" charset="0"/>
                          <a:ea typeface="ＭＳ Ｐゴシック" charset="-128"/>
                        </a:rPr>
                        <a:t>万件</a:t>
                      </a:r>
                      <a:endParaRPr kumimoji="1" lang="en-US" altLang="ja-JP" sz="1800" b="0" i="0" u="none" strike="noStrike" cap="none" normalizeH="0" baseline="0" dirty="0" smtClean="0">
                        <a:ln>
                          <a:noFill/>
                        </a:ln>
                        <a:solidFill>
                          <a:schemeClr val="tx1"/>
                        </a:solidFill>
                        <a:effectLst/>
                        <a:latin typeface="Century" charset="0"/>
                        <a:ea typeface="ＭＳ Ｐゴシック" charset="-128"/>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Century" pitchFamily="18" charset="0"/>
                          <a:ea typeface="+mj-ea"/>
                        </a:rPr>
                        <a:t>（約</a:t>
                      </a:r>
                      <a:r>
                        <a:rPr kumimoji="1" lang="en-US" altLang="ja-JP" sz="1800" b="0" i="0" u="none" strike="noStrike" kern="1200" cap="none" normalizeH="0" baseline="0" dirty="0" smtClean="0">
                          <a:ln>
                            <a:noFill/>
                          </a:ln>
                          <a:solidFill>
                            <a:schemeClr val="tx1"/>
                          </a:solidFill>
                          <a:effectLst/>
                          <a:latin typeface="Century" pitchFamily="18" charset="0"/>
                          <a:ea typeface="+mj-ea"/>
                          <a:cs typeface="+mn-cs"/>
                        </a:rPr>
                        <a:t>86,000</a:t>
                      </a:r>
                      <a:r>
                        <a:rPr kumimoji="1" lang="ja-JP" altLang="en-US" sz="1800" b="0" i="0" u="none" strike="noStrike" cap="none" normalizeH="0" baseline="0" dirty="0" smtClean="0">
                          <a:ln>
                            <a:noFill/>
                          </a:ln>
                          <a:solidFill>
                            <a:schemeClr val="tx1"/>
                          </a:solidFill>
                          <a:effectLst/>
                          <a:latin typeface="Century" pitchFamily="18" charset="0"/>
                          <a:ea typeface="+mj-ea"/>
                        </a:rPr>
                        <a:t>件</a:t>
                      </a:r>
                      <a:r>
                        <a:rPr kumimoji="1" lang="en-US" altLang="ja-JP" sz="1800" b="0" i="0" u="none" strike="noStrike" cap="none" normalizeH="0" baseline="0" dirty="0" smtClean="0">
                          <a:ln>
                            <a:noFill/>
                          </a:ln>
                          <a:solidFill>
                            <a:schemeClr val="tx1"/>
                          </a:solidFill>
                          <a:effectLst/>
                          <a:latin typeface="Century" pitchFamily="18" charset="0"/>
                          <a:ea typeface="+mj-ea"/>
                        </a:rPr>
                        <a:t>/</a:t>
                      </a:r>
                      <a:r>
                        <a:rPr kumimoji="1" lang="ja-JP" altLang="en-US" sz="1800" b="0" i="0" u="none" strike="noStrike" cap="none" normalizeH="0" baseline="0" dirty="0" smtClean="0">
                          <a:ln>
                            <a:noFill/>
                          </a:ln>
                          <a:solidFill>
                            <a:schemeClr val="tx1"/>
                          </a:solidFill>
                          <a:effectLst/>
                          <a:latin typeface="Century" pitchFamily="18" charset="0"/>
                          <a:ea typeface="+mj-ea"/>
                        </a:rPr>
                        <a:t>日）</a:t>
                      </a:r>
                      <a:endParaRPr kumimoji="1" lang="en-US" altLang="ja-JP" sz="1800" b="0" i="0" u="none" strike="noStrike" cap="none" normalizeH="0" baseline="0" dirty="0" smtClean="0">
                        <a:ln>
                          <a:noFill/>
                        </a:ln>
                        <a:solidFill>
                          <a:schemeClr val="tx1"/>
                        </a:solidFill>
                        <a:effectLst/>
                        <a:latin typeface="Century" pitchFamily="18" charset="0"/>
                        <a:ea typeface="+mj-ea"/>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Century" pitchFamily="18" charset="0"/>
                          <a:ea typeface="+mj-ea"/>
                        </a:rPr>
                        <a:t>（</a:t>
                      </a:r>
                      <a:r>
                        <a:rPr kumimoji="1" lang="ja-JP" altLang="en-US" sz="1800" b="1" i="0" u="none" strike="noStrike" cap="none" normalizeH="0" baseline="0" dirty="0" smtClean="0">
                          <a:ln>
                            <a:noFill/>
                          </a:ln>
                          <a:solidFill>
                            <a:schemeClr val="tx1"/>
                          </a:solidFill>
                          <a:effectLst/>
                          <a:latin typeface="Century" pitchFamily="18" charset="0"/>
                          <a:ea typeface="+mj-ea"/>
                        </a:rPr>
                        <a:t>毎秒約</a:t>
                      </a:r>
                      <a:r>
                        <a:rPr kumimoji="1" lang="en-US" altLang="ja-JP" sz="1800" b="1" i="0" u="none" strike="noStrike" cap="none" normalizeH="0" baseline="0" dirty="0" smtClean="0">
                          <a:ln>
                            <a:noFill/>
                          </a:ln>
                          <a:solidFill>
                            <a:schemeClr val="tx1"/>
                          </a:solidFill>
                          <a:effectLst/>
                          <a:latin typeface="Century" pitchFamily="18" charset="0"/>
                          <a:ea typeface="+mj-ea"/>
                        </a:rPr>
                        <a:t>1</a:t>
                      </a:r>
                      <a:r>
                        <a:rPr kumimoji="1" lang="ja-JP" altLang="en-US" sz="1800" b="1" i="0" u="none" strike="noStrike" cap="none" normalizeH="0" baseline="0" dirty="0" smtClean="0">
                          <a:ln>
                            <a:noFill/>
                          </a:ln>
                          <a:solidFill>
                            <a:schemeClr val="tx1"/>
                          </a:solidFill>
                          <a:effectLst/>
                          <a:latin typeface="Century" pitchFamily="18" charset="0"/>
                          <a:ea typeface="+mj-ea"/>
                        </a:rPr>
                        <a:t>件のアクセス</a:t>
                      </a:r>
                      <a:r>
                        <a:rPr kumimoji="1" lang="ja-JP" altLang="en-US" sz="1800" b="0" i="0" u="none" strike="noStrike" cap="none" normalizeH="0" baseline="0" dirty="0" smtClean="0">
                          <a:ln>
                            <a:noFill/>
                          </a:ln>
                          <a:solidFill>
                            <a:schemeClr val="tx1"/>
                          </a:solidFill>
                          <a:effectLst/>
                          <a:latin typeface="Century" pitchFamily="18" charset="0"/>
                          <a:ea typeface="+mj-ea"/>
                        </a:rPr>
                        <a:t>）</a:t>
                      </a:r>
                    </a:p>
                  </a:txBody>
                  <a:tcPr marL="90000" marR="90000" marT="46800" marB="46800" anchor="ct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2" name="テキスト ボックス 1"/>
          <p:cNvSpPr txBox="1"/>
          <p:nvPr/>
        </p:nvSpPr>
        <p:spPr>
          <a:xfrm>
            <a:off x="6600056" y="1164813"/>
            <a:ext cx="3801368" cy="369332"/>
          </a:xfrm>
          <a:prstGeom prst="rect">
            <a:avLst/>
          </a:prstGeom>
          <a:noFill/>
        </p:spPr>
        <p:txBody>
          <a:bodyPr wrap="square" rtlCol="0">
            <a:spAutoFit/>
          </a:bodyPr>
          <a:lstStyle/>
          <a:p>
            <a:r>
              <a:rPr lang="ja-JP" altLang="en-US" dirty="0">
                <a:solidFill>
                  <a:prstClr val="black"/>
                </a:solidFill>
                <a:latin typeface="Meiryo UI" panose="020B0604030504040204" pitchFamily="50" charset="-128"/>
                <a:ea typeface="Meiryo UI" panose="020B0604030504040204" pitchFamily="50" charset="-128"/>
              </a:rPr>
              <a:t>増加するデジタル資料とその利用</a:t>
            </a:r>
          </a:p>
        </p:txBody>
      </p:sp>
      <p:sp>
        <p:nvSpPr>
          <p:cNvPr id="4" name="タイトル 3"/>
          <p:cNvSpPr>
            <a:spLocks noGrp="1"/>
          </p:cNvSpPr>
          <p:nvPr>
            <p:ph type="title"/>
          </p:nvPr>
        </p:nvSpPr>
        <p:spPr>
          <a:xfrm>
            <a:off x="162560" y="54849"/>
            <a:ext cx="12029440" cy="696912"/>
          </a:xfrm>
        </p:spPr>
        <p:txBody>
          <a:bodyPr>
            <a:normAutofit/>
          </a:bodyPr>
          <a:lstStyle/>
          <a:p>
            <a:r>
              <a:rPr lang="ja-JP" altLang="en-US" dirty="0"/>
              <a:t>国立国会図書館の</a:t>
            </a:r>
            <a:r>
              <a:rPr lang="ja-JP" altLang="en-US" dirty="0" smtClean="0"/>
              <a:t>概況</a:t>
            </a:r>
            <a:endParaRPr kumimoji="1" lang="ja-JP" altLang="en-US" dirty="0"/>
          </a:p>
        </p:txBody>
      </p:sp>
      <p:sp>
        <p:nvSpPr>
          <p:cNvPr id="9" name="スライド番号プレースホルダー 1"/>
          <p:cNvSpPr>
            <a:spLocks noGrp="1"/>
          </p:cNvSpPr>
          <p:nvPr>
            <p:ph type="sldNum" sz="quarter" idx="12"/>
          </p:nvPr>
        </p:nvSpPr>
        <p:spPr/>
        <p:txBody>
          <a:bodyPr/>
          <a:lstStyle/>
          <a:p>
            <a:fld id="{AE81233C-BF56-4BFB-98E8-8EF39C2E5007}" type="slidenum">
              <a:rPr lang="ja-JP" altLang="en-US" smtClean="0">
                <a:solidFill>
                  <a:prstClr val="black"/>
                </a:solidFill>
              </a:rPr>
              <a:pPr/>
              <a:t>17</a:t>
            </a:fld>
            <a:endParaRPr lang="ja-JP" altLang="en-US" dirty="0">
              <a:solidFill>
                <a:prstClr val="black"/>
              </a:solidFill>
            </a:endParaRPr>
          </a:p>
        </p:txBody>
      </p:sp>
      <p:sp>
        <p:nvSpPr>
          <p:cNvPr id="8" name="円/楕円 7"/>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308335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smtClean="0"/>
              <a:t>NDL</a:t>
            </a:r>
            <a:r>
              <a:rPr lang="ja-JP" altLang="en-US" sz="4000" dirty="0"/>
              <a:t>の使命と目標</a:t>
            </a:r>
          </a:p>
        </p:txBody>
      </p:sp>
      <p:sp>
        <p:nvSpPr>
          <p:cNvPr id="4" name="日付プレースホルダ 3"/>
          <p:cNvSpPr>
            <a:spLocks noGrp="1"/>
          </p:cNvSpPr>
          <p:nvPr>
            <p:ph type="dt" sz="half" idx="4294967295"/>
          </p:nvPr>
        </p:nvSpPr>
        <p:spPr>
          <a:xfrm>
            <a:off x="1601538" y="5812720"/>
            <a:ext cx="1872208" cy="476250"/>
          </a:xfrm>
          <a:prstGeom prst="rect">
            <a:avLst/>
          </a:prstGeom>
        </p:spPr>
        <p:txBody>
          <a:bodyPr/>
          <a:lstStyle/>
          <a:p>
            <a:pPr>
              <a:defRPr/>
            </a:pPr>
            <a:r>
              <a:rPr lang="en-US" altLang="ja-JP" dirty="0" smtClean="0">
                <a:solidFill>
                  <a:srgbClr val="1F497D"/>
                </a:solidFill>
              </a:rPr>
              <a:t>19 September 2013</a:t>
            </a:r>
            <a:endParaRPr lang="ja-JP" altLang="en-US" dirty="0">
              <a:solidFill>
                <a:srgbClr val="1F497D"/>
              </a:solidFill>
            </a:endParaRPr>
          </a:p>
        </p:txBody>
      </p:sp>
      <p:sp>
        <p:nvSpPr>
          <p:cNvPr id="5" name="スライド番号プレースホルダ 4"/>
          <p:cNvSpPr>
            <a:spLocks noGrp="1"/>
          </p:cNvSpPr>
          <p:nvPr>
            <p:ph type="sldNum" sz="quarter" idx="4294967295"/>
          </p:nvPr>
        </p:nvSpPr>
        <p:spPr>
          <a:xfrm>
            <a:off x="10001322" y="5812720"/>
            <a:ext cx="457200" cy="457200"/>
          </a:xfrm>
          <a:prstGeom prst="ellipse">
            <a:avLst/>
          </a:prstGeom>
        </p:spPr>
        <p:txBody>
          <a:bodyPr/>
          <a:lstStyle/>
          <a:p>
            <a:pPr>
              <a:defRPr/>
            </a:pPr>
            <a:fld id="{5CBE7DF6-DC1C-4410-949E-874779C27DC5}" type="slidenum">
              <a:rPr lang="ja-JP" altLang="en-US" smtClean="0"/>
              <a:pPr>
                <a:defRPr/>
              </a:pPr>
              <a:t>18</a:t>
            </a:fld>
            <a:endParaRPr lang="ja-JP" altLang="en-US" dirty="0"/>
          </a:p>
        </p:txBody>
      </p:sp>
      <p:sp>
        <p:nvSpPr>
          <p:cNvPr id="6" name="フッター プレースホルダ 5"/>
          <p:cNvSpPr>
            <a:spLocks noGrp="1"/>
          </p:cNvSpPr>
          <p:nvPr>
            <p:ph type="ftr" sz="quarter" idx="4294967295"/>
          </p:nvPr>
        </p:nvSpPr>
        <p:spPr>
          <a:xfrm>
            <a:off x="3617762" y="5812720"/>
            <a:ext cx="5040560" cy="457200"/>
          </a:xfrm>
          <a:prstGeom prst="rect">
            <a:avLst/>
          </a:prstGeom>
        </p:spPr>
        <p:txBody>
          <a:bodyPr/>
          <a:lstStyle/>
          <a:p>
            <a:pPr>
              <a:defRPr/>
            </a:pPr>
            <a:r>
              <a:rPr lang="en-US" altLang="ja-JP" dirty="0" smtClean="0">
                <a:solidFill>
                  <a:srgbClr val="1F497D"/>
                </a:solidFill>
              </a:rPr>
              <a:t>EAJRS 2013 Paris Conference</a:t>
            </a:r>
          </a:p>
        </p:txBody>
      </p:sp>
      <p:sp>
        <p:nvSpPr>
          <p:cNvPr id="7" name="二等辺三角形 6"/>
          <p:cNvSpPr/>
          <p:nvPr/>
        </p:nvSpPr>
        <p:spPr>
          <a:xfrm>
            <a:off x="9378403" y="2500352"/>
            <a:ext cx="793179" cy="72008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prstClr val="white"/>
              </a:solidFill>
              <a:latin typeface="Meiryo UI" panose="020B0604030504040204" pitchFamily="50" charset="-128"/>
              <a:ea typeface="Meiryo UI" panose="020B0604030504040204" pitchFamily="50" charset="-128"/>
            </a:endParaRPr>
          </a:p>
        </p:txBody>
      </p:sp>
      <p:sp>
        <p:nvSpPr>
          <p:cNvPr id="9" name="二等辺三角形 8"/>
          <p:cNvSpPr/>
          <p:nvPr/>
        </p:nvSpPr>
        <p:spPr>
          <a:xfrm>
            <a:off x="7074146" y="2500353"/>
            <a:ext cx="864096" cy="720849"/>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prstClr val="white"/>
              </a:solidFill>
              <a:latin typeface="Meiryo UI" panose="020B0604030504040204" pitchFamily="50" charset="-128"/>
              <a:ea typeface="Meiryo UI" panose="020B0604030504040204" pitchFamily="50" charset="-128"/>
            </a:endParaRPr>
          </a:p>
        </p:txBody>
      </p:sp>
      <p:sp>
        <p:nvSpPr>
          <p:cNvPr id="10" name="二等辺三角形 9"/>
          <p:cNvSpPr/>
          <p:nvPr/>
        </p:nvSpPr>
        <p:spPr>
          <a:xfrm>
            <a:off x="4337842" y="2500352"/>
            <a:ext cx="864096" cy="72008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prstClr val="white"/>
              </a:solidFill>
              <a:latin typeface="Meiryo UI" panose="020B0604030504040204" pitchFamily="50" charset="-128"/>
              <a:ea typeface="Meiryo UI" panose="020B0604030504040204" pitchFamily="50" charset="-128"/>
            </a:endParaRPr>
          </a:p>
        </p:txBody>
      </p:sp>
      <p:sp>
        <p:nvSpPr>
          <p:cNvPr id="11" name="二等辺三角形 10"/>
          <p:cNvSpPr/>
          <p:nvPr/>
        </p:nvSpPr>
        <p:spPr>
          <a:xfrm>
            <a:off x="2249610" y="2572361"/>
            <a:ext cx="792088" cy="720849"/>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prstClr val="white"/>
              </a:solidFill>
              <a:latin typeface="Meiryo UI" panose="020B0604030504040204" pitchFamily="50" charset="-128"/>
              <a:ea typeface="Meiryo UI" panose="020B0604030504040204" pitchFamily="50" charset="-128"/>
            </a:endParaRPr>
          </a:p>
        </p:txBody>
      </p:sp>
      <p:sp>
        <p:nvSpPr>
          <p:cNvPr id="12" name="正方形/長方形 11"/>
          <p:cNvSpPr/>
          <p:nvPr/>
        </p:nvSpPr>
        <p:spPr>
          <a:xfrm>
            <a:off x="1566042" y="4372560"/>
            <a:ext cx="9144000" cy="216024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base">
              <a:spcBef>
                <a:spcPct val="0"/>
              </a:spcBef>
              <a:spcAft>
                <a:spcPct val="0"/>
              </a:spcAft>
              <a:defRPr/>
            </a:pPr>
            <a:endParaRPr lang="en-US" altLang="ja-JP" sz="1400" dirty="0">
              <a:solidFill>
                <a:prstClr val="white"/>
              </a:solidFill>
              <a:latin typeface="Meiryo UI" panose="020B0604030504040204" pitchFamily="50" charset="-128"/>
              <a:ea typeface="Meiryo UI" panose="020B0604030504040204" pitchFamily="50" charset="-128"/>
              <a:cs typeface="Times New Roman" pitchFamily="18" charset="0"/>
            </a:endParaRPr>
          </a:p>
          <a:p>
            <a:pPr fontAlgn="base">
              <a:spcBef>
                <a:spcPct val="0"/>
              </a:spcBef>
              <a:spcAft>
                <a:spcPct val="0"/>
              </a:spcAft>
              <a:defRPr/>
            </a:pPr>
            <a:endParaRPr lang="en-US" altLang="ja-JP" sz="1400" dirty="0">
              <a:solidFill>
                <a:prstClr val="white"/>
              </a:solidFill>
              <a:latin typeface="Meiryo UI" panose="020B0604030504040204" pitchFamily="50" charset="-128"/>
              <a:ea typeface="Meiryo UI" panose="020B0604030504040204" pitchFamily="50" charset="-128"/>
              <a:cs typeface="Times New Roman" pitchFamily="18" charset="0"/>
            </a:endParaRPr>
          </a:p>
          <a:p>
            <a:pPr fontAlgn="base">
              <a:spcBef>
                <a:spcPct val="0"/>
              </a:spcBef>
              <a:spcAft>
                <a:spcPct val="0"/>
              </a:spcAft>
              <a:defRPr/>
            </a:pPr>
            <a:endParaRPr lang="en-US" altLang="ja-JP" sz="1400" dirty="0">
              <a:solidFill>
                <a:prstClr val="white"/>
              </a:solidFill>
              <a:latin typeface="Meiryo UI" panose="020B0604030504040204" pitchFamily="50" charset="-128"/>
              <a:ea typeface="Meiryo UI" panose="020B0604030504040204" pitchFamily="50" charset="-128"/>
              <a:cs typeface="Times New Roman" pitchFamily="18" charset="0"/>
            </a:endParaRPr>
          </a:p>
          <a:p>
            <a:pPr fontAlgn="base">
              <a:spcBef>
                <a:spcPct val="0"/>
              </a:spcBef>
              <a:spcAft>
                <a:spcPct val="0"/>
              </a:spcAft>
              <a:defRPr/>
            </a:pPr>
            <a:endParaRPr lang="en-US" altLang="ja-JP" sz="1400" dirty="0">
              <a:solidFill>
                <a:prstClr val="white"/>
              </a:solidFill>
              <a:latin typeface="Meiryo UI" panose="020B0604030504040204" pitchFamily="50" charset="-128"/>
              <a:ea typeface="Meiryo UI" panose="020B0604030504040204" pitchFamily="50" charset="-128"/>
              <a:cs typeface="Times New Roman" pitchFamily="18" charset="0"/>
            </a:endParaRPr>
          </a:p>
          <a:p>
            <a:pPr fontAlgn="base">
              <a:spcBef>
                <a:spcPct val="0"/>
              </a:spcBef>
              <a:spcAft>
                <a:spcPct val="0"/>
              </a:spcAft>
              <a:defRPr/>
            </a:pPr>
            <a:endParaRPr lang="en-US" altLang="ja-JP" dirty="0">
              <a:solidFill>
                <a:prstClr val="white"/>
              </a:solidFill>
              <a:latin typeface="Meiryo UI" panose="020B0604030504040204" pitchFamily="50" charset="-128"/>
              <a:ea typeface="Meiryo UI" panose="020B0604030504040204" pitchFamily="50" charset="-128"/>
              <a:cs typeface="Times New Roman" pitchFamily="18" charset="0"/>
            </a:endParaRPr>
          </a:p>
          <a:p>
            <a:pPr fontAlgn="base">
              <a:spcBef>
                <a:spcPct val="0"/>
              </a:spcBef>
              <a:spcAft>
                <a:spcPct val="0"/>
              </a:spcAft>
              <a:defRPr/>
            </a:pPr>
            <a:endParaRPr lang="en-US" altLang="ja-JP" sz="1000" dirty="0">
              <a:solidFill>
                <a:prstClr val="white"/>
              </a:solidFill>
              <a:latin typeface="Meiryo UI" panose="020B0604030504040204" pitchFamily="50" charset="-128"/>
              <a:ea typeface="Meiryo UI" panose="020B0604030504040204" pitchFamily="50" charset="-128"/>
              <a:cs typeface="Times New Roman" pitchFamily="18" charset="0"/>
            </a:endParaRPr>
          </a:p>
          <a:p>
            <a:pPr fontAlgn="base">
              <a:spcBef>
                <a:spcPct val="0"/>
              </a:spcBef>
              <a:spcAft>
                <a:spcPct val="0"/>
              </a:spcAft>
              <a:defRPr/>
            </a:pPr>
            <a:endParaRPr lang="en-US" altLang="ja-JP" sz="800" dirty="0">
              <a:solidFill>
                <a:prstClr val="white"/>
              </a:solidFill>
              <a:latin typeface="Meiryo UI" panose="020B0604030504040204" pitchFamily="50" charset="-128"/>
              <a:ea typeface="Meiryo UI" panose="020B0604030504040204" pitchFamily="50" charset="-128"/>
              <a:cs typeface="Times New Roman" pitchFamily="18" charset="0"/>
            </a:endParaRPr>
          </a:p>
          <a:p>
            <a:pPr fontAlgn="base">
              <a:spcBef>
                <a:spcPct val="0"/>
              </a:spcBef>
              <a:spcAft>
                <a:spcPct val="0"/>
              </a:spcAft>
              <a:defRPr/>
            </a:pPr>
            <a:r>
              <a:rPr lang="ja-JP" altLang="en-US" b="1" dirty="0">
                <a:solidFill>
                  <a:prstClr val="white"/>
                </a:solidFill>
                <a:latin typeface="Meiryo UI" panose="020B0604030504040204" pitchFamily="50" charset="-128"/>
                <a:ea typeface="Meiryo UI" panose="020B0604030504040204" pitchFamily="50" charset="-128"/>
                <a:cs typeface="Times New Roman" pitchFamily="18" charset="0"/>
              </a:rPr>
              <a:t>　　　目標６：運営管理　</a:t>
            </a:r>
            <a:r>
              <a:rPr lang="ja-JP" altLang="en-US" sz="1600" b="1" dirty="0">
                <a:solidFill>
                  <a:prstClr val="white"/>
                </a:solidFill>
                <a:latin typeface="Meiryo UI" panose="020B0604030504040204" pitchFamily="50" charset="-128"/>
                <a:ea typeface="Meiryo UI" panose="020B0604030504040204" pitchFamily="50" charset="-128"/>
                <a:cs typeface="Times New Roman" pitchFamily="18" charset="0"/>
              </a:rPr>
              <a:t>・透明性が高く効率的な運営管理</a:t>
            </a:r>
            <a:r>
              <a:rPr lang="ja-JP" altLang="en-US" sz="1600" dirty="0">
                <a:solidFill>
                  <a:prstClr val="white"/>
                </a:solidFill>
                <a:latin typeface="Meiryo UI" panose="020B0604030504040204" pitchFamily="50" charset="-128"/>
                <a:ea typeface="Meiryo UI" panose="020B0604030504040204" pitchFamily="50" charset="-128"/>
                <a:cs typeface="Times New Roman" pitchFamily="18" charset="0"/>
              </a:rPr>
              <a:t>　　</a:t>
            </a:r>
            <a:endParaRPr lang="en-US" altLang="ja-JP" sz="1600" dirty="0">
              <a:solidFill>
                <a:prstClr val="white"/>
              </a:solidFill>
              <a:latin typeface="Meiryo UI" panose="020B0604030504040204" pitchFamily="50" charset="-128"/>
              <a:ea typeface="Meiryo UI" panose="020B0604030504040204" pitchFamily="50" charset="-128"/>
              <a:cs typeface="Times New Roman" pitchFamily="18" charset="0"/>
            </a:endParaRPr>
          </a:p>
          <a:p>
            <a:pPr fontAlgn="base">
              <a:spcBef>
                <a:spcPct val="0"/>
              </a:spcBef>
              <a:spcAft>
                <a:spcPct val="0"/>
              </a:spcAft>
              <a:defRPr/>
            </a:pPr>
            <a:r>
              <a:rPr lang="ja-JP" altLang="en-US" sz="1600" dirty="0">
                <a:solidFill>
                  <a:prstClr val="white"/>
                </a:solidFill>
                <a:latin typeface="Meiryo UI" panose="020B0604030504040204" pitchFamily="50" charset="-128"/>
                <a:ea typeface="Meiryo UI" panose="020B0604030504040204" pitchFamily="50" charset="-128"/>
                <a:cs typeface="Times New Roman" pitchFamily="18" charset="0"/>
              </a:rPr>
              <a:t>　　　　　　　　　</a:t>
            </a:r>
            <a:r>
              <a:rPr lang="ja-JP" altLang="en-US" sz="1600" b="1" dirty="0">
                <a:solidFill>
                  <a:prstClr val="white"/>
                </a:solidFill>
                <a:latin typeface="Meiryo UI" panose="020B0604030504040204" pitchFamily="50" charset="-128"/>
                <a:ea typeface="Meiryo UI" panose="020B0604030504040204" pitchFamily="50" charset="-128"/>
                <a:cs typeface="Times New Roman" pitchFamily="18" charset="0"/>
              </a:rPr>
              <a:t>・高度なサービス提供を担う人材を育成　・必要な施設整備の推進</a:t>
            </a:r>
            <a:r>
              <a:rPr lang="ja-JP" altLang="en-US" sz="1600" b="1" dirty="0">
                <a:solidFill>
                  <a:prstClr val="white"/>
                </a:solidFill>
                <a:latin typeface="Meiryo UI" panose="020B0604030504040204" pitchFamily="50" charset="-128"/>
                <a:ea typeface="Meiryo UI" panose="020B0604030504040204" pitchFamily="50" charset="-128"/>
              </a:rPr>
              <a:t> </a:t>
            </a:r>
          </a:p>
          <a:p>
            <a:pPr algn="ctr">
              <a:defRPr/>
            </a:pPr>
            <a:endParaRPr lang="ja-JP" altLang="en-US" dirty="0">
              <a:solidFill>
                <a:prstClr val="white"/>
              </a:solidFill>
              <a:latin typeface="Meiryo UI" panose="020B0604030504040204" pitchFamily="50" charset="-128"/>
              <a:ea typeface="Meiryo UI" panose="020B0604030504040204" pitchFamily="50" charset="-128"/>
            </a:endParaRPr>
          </a:p>
        </p:txBody>
      </p:sp>
      <p:sp>
        <p:nvSpPr>
          <p:cNvPr id="13" name="角丸四角形 12"/>
          <p:cNvSpPr/>
          <p:nvPr/>
        </p:nvSpPr>
        <p:spPr>
          <a:xfrm>
            <a:off x="1961578" y="1276216"/>
            <a:ext cx="8496944" cy="1224136"/>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fontAlgn="base" hangingPunct="0">
              <a:lnSpc>
                <a:spcPts val="2400"/>
              </a:lnSpc>
              <a:spcBef>
                <a:spcPct val="0"/>
              </a:spcBef>
              <a:spcAft>
                <a:spcPct val="0"/>
              </a:spcAft>
              <a:defRPr/>
            </a:pPr>
            <a:r>
              <a:rPr lang="ja-JP" altLang="en-US" dirty="0">
                <a:solidFill>
                  <a:prstClr val="white"/>
                </a:solidFill>
                <a:latin typeface="Meiryo UI" panose="020B0604030504040204" pitchFamily="50" charset="-128"/>
                <a:ea typeface="Meiryo UI" panose="020B0604030504040204" pitchFamily="50" charset="-128"/>
                <a:cs typeface="Times New Roman" pitchFamily="18" charset="0"/>
              </a:rPr>
              <a:t>　国立国会図書館は、出版物を中心に国内外の資料、情報を広く収集し、保存して、知識・文化の基盤となり、国会の活動を補佐するとともに、行政・司法及び国民に図書館サービスを提供することを通じ、国民の創造的な活動に貢献し、民主主義の発展に寄与します。</a:t>
            </a:r>
            <a:endParaRPr lang="ja-JP" altLang="en-US" dirty="0">
              <a:solidFill>
                <a:prstClr val="white"/>
              </a:solidFill>
              <a:latin typeface="Meiryo UI" panose="020B0604030504040204" pitchFamily="50" charset="-128"/>
              <a:ea typeface="Meiryo UI" panose="020B0604030504040204" pitchFamily="50" charset="-128"/>
            </a:endParaRPr>
          </a:p>
        </p:txBody>
      </p:sp>
      <p:sp>
        <p:nvSpPr>
          <p:cNvPr id="14" name="角丸四角形 13"/>
          <p:cNvSpPr/>
          <p:nvPr/>
        </p:nvSpPr>
        <p:spPr>
          <a:xfrm>
            <a:off x="1889570" y="3004408"/>
            <a:ext cx="1584176" cy="1872208"/>
          </a:xfrm>
          <a:prstGeom prst="roundRect">
            <a:avLst/>
          </a:prstGeom>
          <a:solidFill>
            <a:schemeClr val="accent1">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fontAlgn="base">
              <a:spcBef>
                <a:spcPct val="0"/>
              </a:spcBef>
              <a:spcAft>
                <a:spcPct val="0"/>
              </a:spcAft>
              <a:defRPr/>
            </a:pPr>
            <a:r>
              <a:rPr lang="zh-TW" altLang="en-US" b="1" dirty="0">
                <a:solidFill>
                  <a:prstClr val="black"/>
                </a:solidFill>
                <a:latin typeface="Meiryo UI" panose="020B0604030504040204" pitchFamily="50" charset="-128"/>
                <a:ea typeface="Meiryo UI" panose="020B0604030504040204" pitchFamily="50" charset="-128"/>
                <a:cs typeface="Times New Roman" pitchFamily="18" charset="0"/>
              </a:rPr>
              <a:t>目標１：</a:t>
            </a:r>
            <a:r>
              <a:rPr lang="ja-JP" altLang="en-US" b="1" dirty="0">
                <a:solidFill>
                  <a:prstClr val="black"/>
                </a:solidFill>
                <a:latin typeface="Meiryo UI" panose="020B0604030504040204" pitchFamily="50" charset="-128"/>
                <a:ea typeface="Meiryo UI" panose="020B0604030504040204" pitchFamily="50" charset="-128"/>
                <a:cs typeface="Times New Roman" pitchFamily="18" charset="0"/>
              </a:rPr>
              <a:t>国会の活動の補佐</a:t>
            </a:r>
            <a:endParaRPr lang="en-US" altLang="zh-TW" b="1" dirty="0">
              <a:solidFill>
                <a:prstClr val="black"/>
              </a:solidFill>
              <a:latin typeface="Meiryo UI" panose="020B0604030504040204" pitchFamily="50" charset="-128"/>
              <a:ea typeface="Meiryo UI" panose="020B0604030504040204" pitchFamily="50" charset="-128"/>
              <a:cs typeface="Times New Roman" pitchFamily="18" charset="0"/>
            </a:endParaRPr>
          </a:p>
          <a:p>
            <a:pPr eaLnBrk="0" fontAlgn="base" hangingPunct="0">
              <a:spcBef>
                <a:spcPct val="0"/>
              </a:spcBef>
              <a:spcAft>
                <a:spcPct val="0"/>
              </a:spcAft>
              <a:defRPr/>
            </a:pPr>
            <a:r>
              <a:rPr lang="ja-JP" altLang="en-US" sz="1600" dirty="0">
                <a:solidFill>
                  <a:prstClr val="black"/>
                </a:solidFill>
                <a:latin typeface="Meiryo UI" panose="020B0604030504040204" pitchFamily="50" charset="-128"/>
                <a:ea typeface="Meiryo UI" panose="020B0604030504040204" pitchFamily="50" charset="-128"/>
                <a:cs typeface="Times New Roman" pitchFamily="18" charset="0"/>
              </a:rPr>
              <a:t>・信頼性の高い専門的調査・分析と迅速、的確な情報提供を強化</a:t>
            </a:r>
            <a:endParaRPr lang="ja-JP" altLang="en-US" sz="1600" dirty="0">
              <a:solidFill>
                <a:prstClr val="black"/>
              </a:solidFill>
              <a:latin typeface="Meiryo UI" panose="020B0604030504040204" pitchFamily="50" charset="-128"/>
              <a:ea typeface="Meiryo UI" panose="020B0604030504040204" pitchFamily="50" charset="-128"/>
            </a:endParaRPr>
          </a:p>
          <a:p>
            <a:pPr>
              <a:defRPr/>
            </a:pPr>
            <a:endParaRPr lang="ja-JP" altLang="en-US" dirty="0">
              <a:solidFill>
                <a:prstClr val="white"/>
              </a:solidFill>
              <a:latin typeface="Meiryo UI" panose="020B0604030504040204" pitchFamily="50" charset="-128"/>
              <a:ea typeface="Meiryo UI" panose="020B0604030504040204" pitchFamily="50" charset="-128"/>
            </a:endParaRPr>
          </a:p>
        </p:txBody>
      </p:sp>
      <p:sp>
        <p:nvSpPr>
          <p:cNvPr id="15" name="角丸四角形 14"/>
          <p:cNvSpPr/>
          <p:nvPr/>
        </p:nvSpPr>
        <p:spPr>
          <a:xfrm>
            <a:off x="3545754" y="3004408"/>
            <a:ext cx="2448272" cy="1872208"/>
          </a:xfrm>
          <a:prstGeom prst="roundRect">
            <a:avLst/>
          </a:prstGeom>
          <a:solidFill>
            <a:schemeClr val="accent1">
              <a:lumMod val="20000"/>
              <a:lumOff val="8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a:normAutofit fontScale="70000" lnSpcReduction="20000"/>
          </a:bodyPr>
          <a:lstStyle/>
          <a:p>
            <a:pPr fontAlgn="base">
              <a:spcBef>
                <a:spcPct val="0"/>
              </a:spcBef>
              <a:spcAft>
                <a:spcPct val="0"/>
              </a:spcAft>
              <a:defRPr/>
            </a:pPr>
            <a:r>
              <a:rPr lang="ja-JP" altLang="en-US" sz="2600" b="1" dirty="0">
                <a:solidFill>
                  <a:prstClr val="black"/>
                </a:solidFill>
                <a:latin typeface="Meiryo UI" panose="020B0604030504040204" pitchFamily="50" charset="-128"/>
                <a:ea typeface="Meiryo UI" panose="020B0604030504040204" pitchFamily="50" charset="-128"/>
                <a:cs typeface="Times New Roman" pitchFamily="18" charset="0"/>
              </a:rPr>
              <a:t>目標２：収集・保存</a:t>
            </a:r>
          </a:p>
          <a:p>
            <a:pPr eaLnBrk="0" fontAlgn="base" hangingPunct="0">
              <a:spcBef>
                <a:spcPct val="0"/>
              </a:spcBef>
              <a:spcAft>
                <a:spcPct val="0"/>
              </a:spcAft>
              <a:defRPr/>
            </a:pPr>
            <a:endParaRPr lang="en-US" altLang="ja-JP" sz="1600" dirty="0">
              <a:solidFill>
                <a:prstClr val="black"/>
              </a:solidFill>
              <a:latin typeface="Meiryo UI" panose="020B0604030504040204" pitchFamily="50" charset="-128"/>
              <a:ea typeface="Meiryo UI" panose="020B0604030504040204" pitchFamily="50" charset="-128"/>
              <a:cs typeface="Times New Roman" pitchFamily="18" charset="0"/>
            </a:endParaRPr>
          </a:p>
          <a:p>
            <a:pPr eaLnBrk="0" fontAlgn="base" hangingPunct="0">
              <a:spcBef>
                <a:spcPct val="0"/>
              </a:spcBef>
              <a:spcAft>
                <a:spcPct val="0"/>
              </a:spcAft>
              <a:defRPr/>
            </a:pPr>
            <a:r>
              <a:rPr lang="ja-JP" altLang="en-US" sz="2300" dirty="0">
                <a:solidFill>
                  <a:prstClr val="black"/>
                </a:solidFill>
                <a:latin typeface="Meiryo UI" panose="020B0604030504040204" pitchFamily="50" charset="-128"/>
                <a:ea typeface="Meiryo UI" panose="020B0604030504040204" pitchFamily="50" charset="-128"/>
                <a:cs typeface="Times New Roman" pitchFamily="18" charset="0"/>
              </a:rPr>
              <a:t>・納本制度の一層充実、国内出版物の網羅的収集</a:t>
            </a:r>
            <a:endParaRPr lang="en-US" altLang="ja-JP" sz="2300" dirty="0">
              <a:solidFill>
                <a:prstClr val="black"/>
              </a:solidFill>
              <a:latin typeface="Meiryo UI" panose="020B0604030504040204" pitchFamily="50" charset="-128"/>
              <a:ea typeface="Meiryo UI" panose="020B0604030504040204" pitchFamily="50" charset="-128"/>
              <a:cs typeface="Times New Roman" pitchFamily="18" charset="0"/>
            </a:endParaRPr>
          </a:p>
          <a:p>
            <a:pPr eaLnBrk="0" fontAlgn="base" hangingPunct="0">
              <a:spcBef>
                <a:spcPts val="600"/>
              </a:spcBef>
              <a:spcAft>
                <a:spcPct val="0"/>
              </a:spcAft>
              <a:defRPr/>
            </a:pPr>
            <a:r>
              <a:rPr lang="ja-JP" altLang="en-US" sz="2300" dirty="0">
                <a:solidFill>
                  <a:prstClr val="black"/>
                </a:solidFill>
                <a:latin typeface="Meiryo UI" panose="020B0604030504040204" pitchFamily="50" charset="-128"/>
                <a:ea typeface="Meiryo UI" panose="020B0604030504040204" pitchFamily="50" charset="-128"/>
                <a:cs typeface="Times New Roman" pitchFamily="18" charset="0"/>
              </a:rPr>
              <a:t>・電子的に流通する情報を含め、様々な資料・情報を文化的資産として収集、保存</a:t>
            </a:r>
            <a:r>
              <a:rPr lang="ja-JP" altLang="en-US" sz="2300" dirty="0">
                <a:solidFill>
                  <a:prstClr val="black"/>
                </a:solidFill>
                <a:latin typeface="Meiryo UI" panose="020B0604030504040204" pitchFamily="50" charset="-128"/>
                <a:ea typeface="Meiryo UI" panose="020B0604030504040204" pitchFamily="50" charset="-128"/>
              </a:rPr>
              <a:t> </a:t>
            </a:r>
            <a:endParaRPr lang="ja-JP" altLang="en-US" dirty="0">
              <a:solidFill>
                <a:prstClr val="black"/>
              </a:solidFill>
              <a:latin typeface="Meiryo UI" panose="020B0604030504040204" pitchFamily="50" charset="-128"/>
              <a:ea typeface="Meiryo UI" panose="020B0604030504040204" pitchFamily="50" charset="-128"/>
            </a:endParaRPr>
          </a:p>
        </p:txBody>
      </p:sp>
      <p:sp>
        <p:nvSpPr>
          <p:cNvPr id="16" name="角丸四角形 15"/>
          <p:cNvSpPr/>
          <p:nvPr/>
        </p:nvSpPr>
        <p:spPr>
          <a:xfrm>
            <a:off x="6066034" y="3004408"/>
            <a:ext cx="2952328" cy="1872208"/>
          </a:xfrm>
          <a:prstGeom prst="roundRect">
            <a:avLst/>
          </a:prstGeom>
          <a:solidFill>
            <a:schemeClr val="accent1">
              <a:lumMod val="20000"/>
              <a:lumOff val="8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a:normAutofit fontScale="25000" lnSpcReduction="20000"/>
          </a:bodyPr>
          <a:lstStyle/>
          <a:p>
            <a:pPr fontAlgn="base">
              <a:spcBef>
                <a:spcPct val="0"/>
              </a:spcBef>
              <a:spcAft>
                <a:spcPct val="0"/>
              </a:spcAft>
              <a:defRPr/>
            </a:pPr>
            <a:r>
              <a:rPr lang="ja-JP" altLang="en-US" sz="7200" b="1" dirty="0">
                <a:solidFill>
                  <a:prstClr val="black"/>
                </a:solidFill>
                <a:latin typeface="Meiryo UI" panose="020B0604030504040204" pitchFamily="50" charset="-128"/>
                <a:ea typeface="Meiryo UI" panose="020B0604030504040204" pitchFamily="50" charset="-128"/>
                <a:cs typeface="Times New Roman" pitchFamily="18" charset="0"/>
              </a:rPr>
              <a:t>目標３：情報アクセス</a:t>
            </a:r>
          </a:p>
          <a:p>
            <a:pPr eaLnBrk="0" fontAlgn="base" hangingPunct="0">
              <a:spcBef>
                <a:spcPct val="0"/>
              </a:spcBef>
              <a:spcAft>
                <a:spcPct val="0"/>
              </a:spcAft>
              <a:defRPr/>
            </a:pPr>
            <a:endParaRPr lang="en-US" altLang="ja-JP" sz="2600" dirty="0">
              <a:solidFill>
                <a:prstClr val="black"/>
              </a:solidFill>
              <a:latin typeface="Meiryo UI" panose="020B0604030504040204" pitchFamily="50" charset="-128"/>
              <a:ea typeface="Meiryo UI" panose="020B0604030504040204" pitchFamily="50" charset="-128"/>
              <a:cs typeface="Times New Roman" pitchFamily="18" charset="0"/>
            </a:endParaRPr>
          </a:p>
          <a:p>
            <a:pPr eaLnBrk="0" fontAlgn="base" hangingPunct="0">
              <a:spcBef>
                <a:spcPct val="0"/>
              </a:spcBef>
              <a:spcAft>
                <a:spcPct val="0"/>
              </a:spcAft>
              <a:defRPr/>
            </a:pPr>
            <a:r>
              <a:rPr lang="ja-JP" altLang="en-US" sz="6400" dirty="0">
                <a:solidFill>
                  <a:prstClr val="black"/>
                </a:solidFill>
                <a:latin typeface="Meiryo UI" panose="020B0604030504040204" pitchFamily="50" charset="-128"/>
                <a:ea typeface="Meiryo UI" panose="020B0604030504040204" pitchFamily="50" charset="-128"/>
                <a:cs typeface="Times New Roman" pitchFamily="18" charset="0"/>
              </a:rPr>
              <a:t>・収集資料や必要な情報・知　識に迅速かつ的確にアクセスできる環境・手段の整備</a:t>
            </a:r>
            <a:endParaRPr lang="en-US" altLang="ja-JP" sz="6400" dirty="0">
              <a:solidFill>
                <a:prstClr val="black"/>
              </a:solidFill>
              <a:latin typeface="Meiryo UI" panose="020B0604030504040204" pitchFamily="50" charset="-128"/>
              <a:ea typeface="Meiryo UI" panose="020B0604030504040204" pitchFamily="50" charset="-128"/>
              <a:cs typeface="Times New Roman" pitchFamily="18" charset="0"/>
            </a:endParaRPr>
          </a:p>
          <a:p>
            <a:pPr eaLnBrk="0" fontAlgn="base" hangingPunct="0">
              <a:spcBef>
                <a:spcPts val="600"/>
              </a:spcBef>
              <a:spcAft>
                <a:spcPct val="0"/>
              </a:spcAft>
              <a:defRPr/>
            </a:pPr>
            <a:r>
              <a:rPr lang="ja-JP" altLang="en-US" sz="6400" dirty="0">
                <a:solidFill>
                  <a:prstClr val="black"/>
                </a:solidFill>
                <a:latin typeface="Meiryo UI" panose="020B0604030504040204" pitchFamily="50" charset="-128"/>
                <a:ea typeface="Meiryo UI" panose="020B0604030504040204" pitchFamily="50" charset="-128"/>
                <a:cs typeface="Times New Roman" pitchFamily="18" charset="0"/>
              </a:rPr>
              <a:t>・情報環境に対応した資料のデジタル化、探索手段の向上</a:t>
            </a:r>
            <a:r>
              <a:rPr lang="ja-JP" altLang="en-US" sz="6400" dirty="0">
                <a:solidFill>
                  <a:prstClr val="black"/>
                </a:solidFill>
                <a:latin typeface="Meiryo UI" panose="020B0604030504040204" pitchFamily="50" charset="-128"/>
                <a:ea typeface="Meiryo UI" panose="020B0604030504040204" pitchFamily="50" charset="-128"/>
              </a:rPr>
              <a:t> </a:t>
            </a:r>
          </a:p>
          <a:p>
            <a:pPr algn="ctr">
              <a:defRPr/>
            </a:pPr>
            <a:endParaRPr lang="ja-JP" altLang="en-US" sz="4000" dirty="0">
              <a:solidFill>
                <a:prstClr val="white"/>
              </a:solidFill>
              <a:latin typeface="Meiryo UI" panose="020B0604030504040204" pitchFamily="50" charset="-128"/>
              <a:ea typeface="Meiryo UI" panose="020B0604030504040204" pitchFamily="50" charset="-128"/>
            </a:endParaRPr>
          </a:p>
        </p:txBody>
      </p:sp>
      <p:sp>
        <p:nvSpPr>
          <p:cNvPr id="17" name="角丸四角形 16"/>
          <p:cNvSpPr/>
          <p:nvPr/>
        </p:nvSpPr>
        <p:spPr>
          <a:xfrm>
            <a:off x="9090370" y="3004409"/>
            <a:ext cx="1440160" cy="1872209"/>
          </a:xfrm>
          <a:prstGeom prst="roundRect">
            <a:avLst/>
          </a:prstGeom>
          <a:solidFill>
            <a:schemeClr val="accent1">
              <a:lumMod val="20000"/>
              <a:lumOff val="8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a:lstStyle/>
          <a:p>
            <a:pPr fontAlgn="base">
              <a:spcBef>
                <a:spcPct val="0"/>
              </a:spcBef>
              <a:spcAft>
                <a:spcPct val="0"/>
              </a:spcAft>
              <a:defRPr/>
            </a:pPr>
            <a:r>
              <a:rPr lang="ja-JP" altLang="en-US" b="1" dirty="0">
                <a:solidFill>
                  <a:prstClr val="black"/>
                </a:solidFill>
                <a:latin typeface="Meiryo UI" panose="020B0604030504040204" pitchFamily="50" charset="-128"/>
                <a:ea typeface="Meiryo UI" panose="020B0604030504040204" pitchFamily="50" charset="-128"/>
                <a:cs typeface="Times New Roman" pitchFamily="18" charset="0"/>
              </a:rPr>
              <a:t>目標５：東日本大震災アーカイブ</a:t>
            </a:r>
          </a:p>
          <a:p>
            <a:pPr eaLnBrk="0" fontAlgn="base" hangingPunct="0">
              <a:spcBef>
                <a:spcPts val="600"/>
              </a:spcBef>
              <a:spcAft>
                <a:spcPct val="0"/>
              </a:spcAft>
              <a:defRPr/>
            </a:pPr>
            <a:r>
              <a:rPr lang="ja-JP" altLang="en-US" sz="1600" dirty="0">
                <a:solidFill>
                  <a:prstClr val="black"/>
                </a:solidFill>
                <a:latin typeface="Meiryo UI" panose="020B0604030504040204" pitchFamily="50" charset="-128"/>
                <a:ea typeface="Meiryo UI" panose="020B0604030504040204" pitchFamily="50" charset="-128"/>
                <a:cs typeface="Times New Roman" pitchFamily="18" charset="0"/>
              </a:rPr>
              <a:t>・未曽有の災害の教訓を後世に伝える</a:t>
            </a:r>
            <a:endParaRPr lang="ja-JP" altLang="en-US" sz="1600" dirty="0">
              <a:solidFill>
                <a:prstClr val="black"/>
              </a:solidFill>
              <a:latin typeface="Meiryo UI" panose="020B0604030504040204" pitchFamily="50" charset="-128"/>
              <a:ea typeface="Meiryo UI" panose="020B0604030504040204" pitchFamily="50" charset="-128"/>
            </a:endParaRPr>
          </a:p>
          <a:p>
            <a:pPr algn="ctr">
              <a:defRPr/>
            </a:pPr>
            <a:endParaRPr lang="ja-JP" altLang="en-US" sz="1400" dirty="0">
              <a:solidFill>
                <a:prstClr val="white"/>
              </a:solidFill>
              <a:latin typeface="Meiryo UI" panose="020B0604030504040204" pitchFamily="50" charset="-128"/>
              <a:ea typeface="Meiryo UI" panose="020B0604030504040204" pitchFamily="50" charset="-128"/>
            </a:endParaRPr>
          </a:p>
        </p:txBody>
      </p:sp>
      <p:sp>
        <p:nvSpPr>
          <p:cNvPr id="18" name="角丸四角形 17"/>
          <p:cNvSpPr/>
          <p:nvPr/>
        </p:nvSpPr>
        <p:spPr>
          <a:xfrm>
            <a:off x="1943322" y="4948624"/>
            <a:ext cx="8500144" cy="720080"/>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a:lstStyle/>
          <a:p>
            <a:pPr algn="ctr" fontAlgn="base">
              <a:spcBef>
                <a:spcPct val="0"/>
              </a:spcBef>
              <a:spcAft>
                <a:spcPts val="600"/>
              </a:spcAft>
              <a:defRPr/>
            </a:pPr>
            <a:r>
              <a:rPr lang="ja-JP" altLang="en-US" b="1" dirty="0">
                <a:solidFill>
                  <a:prstClr val="white"/>
                </a:solidFill>
                <a:latin typeface="Meiryo UI" panose="020B0604030504040204" pitchFamily="50" charset="-128"/>
                <a:ea typeface="Meiryo UI" panose="020B0604030504040204" pitchFamily="50" charset="-128"/>
                <a:cs typeface="Times New Roman" pitchFamily="18" charset="0"/>
              </a:rPr>
              <a:t>目標４：協力・連携</a:t>
            </a:r>
          </a:p>
          <a:p>
            <a:pPr eaLnBrk="0" fontAlgn="base" hangingPunct="0">
              <a:spcBef>
                <a:spcPct val="0"/>
              </a:spcBef>
              <a:spcAft>
                <a:spcPct val="0"/>
              </a:spcAft>
              <a:defRPr/>
            </a:pPr>
            <a:r>
              <a:rPr lang="ja-JP" altLang="en-US" sz="1600" b="1" dirty="0">
                <a:solidFill>
                  <a:prstClr val="white"/>
                </a:solidFill>
                <a:latin typeface="Meiryo UI" panose="020B0604030504040204" pitchFamily="50" charset="-128"/>
                <a:ea typeface="Meiryo UI" panose="020B0604030504040204" pitchFamily="50" charset="-128"/>
                <a:cs typeface="Times New Roman" pitchFamily="18" charset="0"/>
              </a:rPr>
              <a:t>・国内外の関係機関と連携、知識・文化の基盤を一層豊かにし、人々の役に立つものへ</a:t>
            </a:r>
            <a:r>
              <a:rPr lang="ja-JP" altLang="en-US" sz="1600" b="1" dirty="0">
                <a:solidFill>
                  <a:prstClr val="white"/>
                </a:solidFill>
                <a:latin typeface="Meiryo UI" panose="020B0604030504040204" pitchFamily="50" charset="-128"/>
                <a:ea typeface="Meiryo UI" panose="020B0604030504040204" pitchFamily="50" charset="-128"/>
              </a:rPr>
              <a:t> </a:t>
            </a:r>
          </a:p>
          <a:p>
            <a:pPr algn="ctr">
              <a:defRPr/>
            </a:pPr>
            <a:endParaRPr lang="ja-JP" altLang="en-US" sz="1400" dirty="0">
              <a:solidFill>
                <a:prstClr val="white"/>
              </a:solidFill>
              <a:latin typeface="Meiryo UI" panose="020B0604030504040204" pitchFamily="50" charset="-128"/>
              <a:ea typeface="Meiryo UI" panose="020B0604030504040204" pitchFamily="50" charset="-128"/>
            </a:endParaRPr>
          </a:p>
        </p:txBody>
      </p:sp>
      <p:sp>
        <p:nvSpPr>
          <p:cNvPr id="19" name="テキスト ボックス 18"/>
          <p:cNvSpPr txBox="1"/>
          <p:nvPr/>
        </p:nvSpPr>
        <p:spPr>
          <a:xfrm>
            <a:off x="3545754" y="2572360"/>
            <a:ext cx="5328592" cy="369332"/>
          </a:xfrm>
          <a:prstGeom prst="rect">
            <a:avLst/>
          </a:prstGeom>
          <a:noFill/>
        </p:spPr>
        <p:txBody>
          <a:bodyPr wrap="square" rtlCol="0">
            <a:spAutoFit/>
          </a:bodyPr>
          <a:lstStyle/>
          <a:p>
            <a:pPr fontAlgn="base">
              <a:spcBef>
                <a:spcPct val="0"/>
              </a:spcBef>
              <a:spcAft>
                <a:spcPct val="0"/>
              </a:spcAft>
            </a:pPr>
            <a:r>
              <a:rPr lang="ja-JP" altLang="en-US" b="1" i="1" dirty="0">
                <a:solidFill>
                  <a:prstClr val="black"/>
                </a:solidFill>
                <a:latin typeface="Meiryo UI" panose="020B0604030504040204" pitchFamily="50" charset="-128"/>
                <a:ea typeface="Meiryo UI" panose="020B0604030504040204" pitchFamily="50" charset="-128"/>
              </a:rPr>
              <a:t>おおむね　</a:t>
            </a:r>
            <a:r>
              <a:rPr lang="en-US" altLang="ja-JP" b="1" i="1" dirty="0">
                <a:solidFill>
                  <a:prstClr val="black"/>
                </a:solidFill>
                <a:latin typeface="Meiryo UI" panose="020B0604030504040204" pitchFamily="50" charset="-128"/>
                <a:ea typeface="Meiryo UI" panose="020B0604030504040204" pitchFamily="50" charset="-128"/>
              </a:rPr>
              <a:t>5</a:t>
            </a:r>
            <a:r>
              <a:rPr lang="ja-JP" altLang="en-US" b="1" i="1" dirty="0">
                <a:solidFill>
                  <a:prstClr val="black"/>
                </a:solidFill>
                <a:latin typeface="Meiryo UI" panose="020B0604030504040204" pitchFamily="50" charset="-128"/>
                <a:ea typeface="Meiryo UI" panose="020B0604030504040204" pitchFamily="50" charset="-128"/>
              </a:rPr>
              <a:t>年間に最大限に努力すべき６つの目標</a:t>
            </a:r>
          </a:p>
        </p:txBody>
      </p:sp>
      <p:sp>
        <p:nvSpPr>
          <p:cNvPr id="20" name="テキスト ボックス 19"/>
          <p:cNvSpPr txBox="1"/>
          <p:nvPr/>
        </p:nvSpPr>
        <p:spPr>
          <a:xfrm>
            <a:off x="3473746" y="772160"/>
            <a:ext cx="5256584" cy="523220"/>
          </a:xfrm>
          <a:prstGeom prst="rect">
            <a:avLst/>
          </a:prstGeom>
          <a:noFill/>
        </p:spPr>
        <p:txBody>
          <a:bodyPr wrap="square" rtlCol="0">
            <a:spAutoFit/>
          </a:bodyPr>
          <a:lstStyle/>
          <a:p>
            <a:pPr fontAlgn="base">
              <a:spcBef>
                <a:spcPct val="0"/>
              </a:spcBef>
              <a:spcAft>
                <a:spcPct val="0"/>
              </a:spcAft>
            </a:pPr>
            <a:r>
              <a:rPr lang="ja-JP" altLang="en-US" sz="2800" dirty="0">
                <a:solidFill>
                  <a:prstClr val="black"/>
                </a:solidFill>
                <a:latin typeface="Meiryo UI" panose="020B0604030504040204" pitchFamily="50" charset="-128"/>
                <a:ea typeface="Meiryo UI" panose="020B0604030504040204" pitchFamily="50" charset="-128"/>
              </a:rPr>
              <a:t>私たちの使命・目標　</a:t>
            </a:r>
            <a:r>
              <a:rPr lang="en-US" altLang="ja-JP" sz="2800" dirty="0">
                <a:solidFill>
                  <a:prstClr val="black"/>
                </a:solidFill>
                <a:latin typeface="Meiryo UI" panose="020B0604030504040204" pitchFamily="50" charset="-128"/>
                <a:ea typeface="Meiryo UI" panose="020B0604030504040204" pitchFamily="50" charset="-128"/>
              </a:rPr>
              <a:t>2012-2016</a:t>
            </a:r>
            <a:endParaRPr lang="ja-JP" altLang="en-US" sz="2800" dirty="0">
              <a:solidFill>
                <a:prstClr val="black"/>
              </a:solidFill>
              <a:latin typeface="Meiryo UI" panose="020B0604030504040204" pitchFamily="50" charset="-128"/>
              <a:ea typeface="Meiryo UI" panose="020B0604030504040204" pitchFamily="50" charset="-128"/>
            </a:endParaRPr>
          </a:p>
        </p:txBody>
      </p:sp>
      <p:sp>
        <p:nvSpPr>
          <p:cNvPr id="21" name="円/楕円 20"/>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725303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normAutofit/>
          </a:bodyPr>
          <a:lstStyle/>
          <a:p>
            <a:r>
              <a:rPr lang="ja-JP" altLang="en-US" dirty="0">
                <a:latin typeface="HG丸ｺﾞｼｯｸM-PRO" pitchFamily="50" charset="-128"/>
                <a:ea typeface="HG丸ｺﾞｼｯｸM-PRO" pitchFamily="50" charset="-128"/>
              </a:rPr>
              <a:t>電子図書館</a:t>
            </a:r>
            <a:r>
              <a:rPr lang="en-US" altLang="ja-JP" dirty="0">
                <a:latin typeface="HG丸ｺﾞｼｯｸM-PRO" pitchFamily="50" charset="-128"/>
                <a:ea typeface="HG丸ｺﾞｼｯｸM-PRO" pitchFamily="50" charset="-128"/>
              </a:rPr>
              <a:t>20</a:t>
            </a:r>
            <a:r>
              <a:rPr lang="ja-JP" altLang="en-US" dirty="0">
                <a:latin typeface="HG丸ｺﾞｼｯｸM-PRO" pitchFamily="50" charset="-128"/>
                <a:ea typeface="HG丸ｺﾞｼｯｸM-PRO" pitchFamily="50" charset="-128"/>
              </a:rPr>
              <a:t>年の歩み</a:t>
            </a:r>
            <a:r>
              <a:rPr lang="en-US" altLang="ja-JP" dirty="0">
                <a:latin typeface="HG丸ｺﾞｼｯｸM-PRO" pitchFamily="50" charset="-128"/>
                <a:ea typeface="HG丸ｺﾞｼｯｸM-PRO" pitchFamily="50" charset="-128"/>
              </a:rPr>
              <a:t/>
            </a:r>
            <a:br>
              <a:rPr lang="en-US" altLang="ja-JP" dirty="0">
                <a:latin typeface="HG丸ｺﾞｼｯｸM-PRO" pitchFamily="50" charset="-128"/>
                <a:ea typeface="HG丸ｺﾞｼｯｸM-PRO" pitchFamily="50" charset="-128"/>
              </a:rPr>
            </a:br>
            <a:r>
              <a:rPr lang="ja-JP" altLang="en-US" dirty="0"/>
              <a:t/>
            </a:r>
            <a:br>
              <a:rPr lang="ja-JP" altLang="en-US" dirty="0"/>
            </a:br>
            <a:endParaRPr kumimoji="1" lang="ja-JP" altLang="en-US" dirty="0">
              <a:latin typeface="HG丸ｺﾞｼｯｸM-PRO" pitchFamily="50" charset="-128"/>
              <a:ea typeface="HG丸ｺﾞｼｯｸM-PRO" pitchFamily="50" charset="-128"/>
            </a:endParaRPr>
          </a:p>
        </p:txBody>
      </p:sp>
      <p:sp>
        <p:nvSpPr>
          <p:cNvPr id="3" name="テキスト プレースホルダー 2"/>
          <p:cNvSpPr>
            <a:spLocks noGrp="1"/>
          </p:cNvSpPr>
          <p:nvPr>
            <p:ph type="body" idx="1"/>
          </p:nvPr>
        </p:nvSpPr>
        <p:spPr/>
        <p:txBody>
          <a:bodyPr/>
          <a:lstStyle/>
          <a:p>
            <a:r>
              <a:rPr lang="ja-JP" altLang="en-US" dirty="0"/>
              <a:t>☆知的情報資源の利活用に向けた活動の原点</a:t>
            </a:r>
            <a:br>
              <a:rPr lang="ja-JP" altLang="en-US" dirty="0"/>
            </a:br>
            <a:endParaRPr kumimoji="1" lang="ja-JP" altLang="en-US" dirty="0"/>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19</a:t>
            </a:fld>
            <a:endParaRPr kumimoji="0" lang="en-US"/>
          </a:p>
        </p:txBody>
      </p:sp>
      <p:sp>
        <p:nvSpPr>
          <p:cNvPr id="6" name="円/楕円 5"/>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455758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a:xfrm>
            <a:off x="838200" y="213360"/>
            <a:ext cx="10515600" cy="640020"/>
          </a:xfrm>
        </p:spPr>
        <p:txBody>
          <a:bodyPr>
            <a:normAutofit fontScale="90000"/>
          </a:bodyPr>
          <a:lstStyle/>
          <a:p>
            <a:r>
              <a:rPr lang="ja-JP" altLang="en-US" dirty="0"/>
              <a:t>☆</a:t>
            </a:r>
            <a:r>
              <a:rPr lang="ja-JP" altLang="en-US" dirty="0" smtClean="0"/>
              <a:t>私の職歴</a:t>
            </a:r>
            <a:endParaRPr kumimoji="1" lang="ja-JP" altLang="en-US" dirty="0"/>
          </a:p>
        </p:txBody>
      </p:sp>
      <p:sp>
        <p:nvSpPr>
          <p:cNvPr id="7" name="コンテンツ プレースホルダー 6"/>
          <p:cNvSpPr>
            <a:spLocks noGrp="1"/>
          </p:cNvSpPr>
          <p:nvPr>
            <p:ph sz="half" idx="1"/>
          </p:nvPr>
        </p:nvSpPr>
        <p:spPr>
          <a:xfrm>
            <a:off x="142240" y="989904"/>
            <a:ext cx="5704904" cy="5366446"/>
          </a:xfrm>
        </p:spPr>
        <p:txBody>
          <a:bodyPr>
            <a:normAutofit fontScale="92500" lnSpcReduction="20000"/>
          </a:bodyPr>
          <a:lstStyle/>
          <a:p>
            <a:r>
              <a:rPr lang="ja-JP" altLang="en-US" dirty="0" smtClean="0">
                <a:solidFill>
                  <a:srgbClr val="C00000"/>
                </a:solidFill>
              </a:rPr>
              <a:t>電子機器メーカー</a:t>
            </a:r>
            <a:r>
              <a:rPr lang="en-US" altLang="ja-JP" dirty="0" smtClean="0">
                <a:solidFill>
                  <a:srgbClr val="C00000"/>
                </a:solidFill>
              </a:rPr>
              <a:t>【</a:t>
            </a:r>
            <a:r>
              <a:rPr lang="ja-JP" altLang="en-US" dirty="0" smtClean="0">
                <a:solidFill>
                  <a:srgbClr val="C00000"/>
                </a:solidFill>
              </a:rPr>
              <a:t>民間</a:t>
            </a:r>
            <a:r>
              <a:rPr lang="en-US" altLang="ja-JP" dirty="0" smtClean="0">
                <a:solidFill>
                  <a:srgbClr val="C00000"/>
                </a:solidFill>
              </a:rPr>
              <a:t>】</a:t>
            </a:r>
          </a:p>
          <a:p>
            <a:pPr lvl="1"/>
            <a:r>
              <a:rPr lang="ja-JP" altLang="en-US" dirty="0" smtClean="0"/>
              <a:t>部品在庫管理・発注管理、製品受注管理システム開発</a:t>
            </a:r>
            <a:endParaRPr lang="en-US" altLang="ja-JP" dirty="0" smtClean="0"/>
          </a:p>
          <a:p>
            <a:r>
              <a:rPr lang="ja-JP" altLang="en-US" dirty="0" smtClean="0">
                <a:solidFill>
                  <a:srgbClr val="C00000"/>
                </a:solidFill>
              </a:rPr>
              <a:t>情報</a:t>
            </a:r>
            <a:r>
              <a:rPr lang="ja-JP" altLang="en-US" dirty="0">
                <a:solidFill>
                  <a:srgbClr val="C00000"/>
                </a:solidFill>
              </a:rPr>
              <a:t>処理振興機構（</a:t>
            </a:r>
            <a:r>
              <a:rPr lang="en-US" altLang="ja-JP" dirty="0" smtClean="0">
                <a:solidFill>
                  <a:srgbClr val="C00000"/>
                </a:solidFill>
              </a:rPr>
              <a:t>IPA</a:t>
            </a:r>
            <a:r>
              <a:rPr lang="ja-JP" altLang="en-US" dirty="0" smtClean="0">
                <a:solidFill>
                  <a:srgbClr val="C00000"/>
                </a:solidFill>
              </a:rPr>
              <a:t>）</a:t>
            </a:r>
            <a:r>
              <a:rPr lang="en-US" altLang="ja-JP" dirty="0" smtClean="0">
                <a:solidFill>
                  <a:srgbClr val="C00000"/>
                </a:solidFill>
              </a:rPr>
              <a:t>【</a:t>
            </a:r>
            <a:r>
              <a:rPr lang="ja-JP" altLang="en-US" dirty="0" smtClean="0">
                <a:solidFill>
                  <a:srgbClr val="C00000"/>
                </a:solidFill>
              </a:rPr>
              <a:t>独法</a:t>
            </a:r>
            <a:r>
              <a:rPr lang="en-US" altLang="ja-JP" dirty="0" smtClean="0">
                <a:solidFill>
                  <a:srgbClr val="C00000"/>
                </a:solidFill>
              </a:rPr>
              <a:t>】</a:t>
            </a:r>
            <a:r>
              <a:rPr lang="ja-JP" altLang="en-US" dirty="0" smtClean="0">
                <a:solidFill>
                  <a:srgbClr val="C00000"/>
                </a:solidFill>
              </a:rPr>
              <a:t>（</a:t>
            </a:r>
            <a:r>
              <a:rPr lang="en-US" altLang="ja-JP" dirty="0" smtClean="0">
                <a:solidFill>
                  <a:srgbClr val="C00000"/>
                </a:solidFill>
              </a:rPr>
              <a:t>1986</a:t>
            </a:r>
            <a:r>
              <a:rPr lang="ja-JP" altLang="en-US" dirty="0" smtClean="0">
                <a:solidFill>
                  <a:srgbClr val="C00000"/>
                </a:solidFill>
              </a:rPr>
              <a:t>年</a:t>
            </a:r>
            <a:r>
              <a:rPr lang="en-US" altLang="ja-JP" dirty="0" smtClean="0">
                <a:solidFill>
                  <a:srgbClr val="C00000"/>
                </a:solidFill>
              </a:rPr>
              <a:t>〜</a:t>
            </a:r>
            <a:r>
              <a:rPr lang="ja-JP" altLang="en-US" dirty="0" smtClean="0">
                <a:solidFill>
                  <a:srgbClr val="C00000"/>
                </a:solidFill>
              </a:rPr>
              <a:t>）</a:t>
            </a:r>
            <a:endParaRPr lang="en-US" altLang="ja-JP" dirty="0" smtClean="0">
              <a:solidFill>
                <a:srgbClr val="C00000"/>
              </a:solidFill>
            </a:endParaRPr>
          </a:p>
          <a:p>
            <a:pPr lvl="1"/>
            <a:r>
              <a:rPr lang="ja-JP" altLang="en-US" dirty="0" smtClean="0"/>
              <a:t>ソフトウェア生産工業化プロジェクト（</a:t>
            </a:r>
            <a:r>
              <a:rPr lang="en-US" altLang="ja-JP" dirty="0" smtClean="0"/>
              <a:t>Σ</a:t>
            </a:r>
            <a:r>
              <a:rPr lang="ja-JP" altLang="en-US" dirty="0" smtClean="0"/>
              <a:t>プロジェクト）</a:t>
            </a:r>
            <a:endParaRPr lang="en-US" altLang="ja-JP" dirty="0" smtClean="0"/>
          </a:p>
          <a:p>
            <a:pPr lvl="1"/>
            <a:r>
              <a:rPr lang="en-US" altLang="ja-JP" dirty="0" smtClean="0"/>
              <a:t>NDL</a:t>
            </a:r>
            <a:r>
              <a:rPr lang="ja-JP" altLang="ja-JP" dirty="0" smtClean="0"/>
              <a:t>パイロット</a:t>
            </a:r>
            <a:r>
              <a:rPr lang="ja-JP" altLang="ja-JP" dirty="0"/>
              <a:t>電子図書館、総合目録</a:t>
            </a:r>
            <a:r>
              <a:rPr lang="ja-JP" altLang="ja-JP" dirty="0" smtClean="0"/>
              <a:t>、新産業</a:t>
            </a:r>
            <a:r>
              <a:rPr lang="ja-JP" altLang="ja-JP" dirty="0"/>
              <a:t>創造</a:t>
            </a:r>
            <a:r>
              <a:rPr lang="en-US" altLang="ja-JP" dirty="0" smtClean="0"/>
              <a:t>DB</a:t>
            </a:r>
            <a:r>
              <a:rPr lang="ja-JP" altLang="en-US" dirty="0" err="1" smtClean="0"/>
              <a:t>、</a:t>
            </a:r>
            <a:r>
              <a:rPr lang="ja-JP" altLang="en-US" dirty="0" smtClean="0"/>
              <a:t>教育の高度化（</a:t>
            </a:r>
            <a:r>
              <a:rPr lang="en-US" altLang="ja-JP" dirty="0" smtClean="0"/>
              <a:t>100</a:t>
            </a:r>
            <a:r>
              <a:rPr lang="ja-JP" altLang="en-US" dirty="0" smtClean="0"/>
              <a:t>校プロジェクト「）</a:t>
            </a:r>
            <a:endParaRPr lang="en-US" altLang="ja-JP" dirty="0" smtClean="0"/>
          </a:p>
          <a:p>
            <a:pPr lvl="1"/>
            <a:r>
              <a:rPr lang="ja-JP" altLang="en-US" dirty="0" smtClean="0"/>
              <a:t>組織内</a:t>
            </a:r>
            <a:r>
              <a:rPr lang="ja-JP" altLang="ja-JP" dirty="0" smtClean="0"/>
              <a:t>ネットワークシステム</a:t>
            </a:r>
            <a:r>
              <a:rPr lang="ja-JP" altLang="ja-JP" dirty="0"/>
              <a:t>構築・</a:t>
            </a:r>
            <a:r>
              <a:rPr lang="ja-JP" altLang="ja-JP" dirty="0" smtClean="0"/>
              <a:t>運用</a:t>
            </a:r>
            <a:endParaRPr lang="en-US" altLang="ja-JP" dirty="0" smtClean="0"/>
          </a:p>
          <a:p>
            <a:pPr lvl="2"/>
            <a:r>
              <a:rPr lang="en-US" altLang="ja-JP" dirty="0"/>
              <a:t>2000</a:t>
            </a:r>
            <a:r>
              <a:rPr lang="ja-JP" altLang="ja-JP" dirty="0"/>
              <a:t>年問題対応</a:t>
            </a:r>
          </a:p>
          <a:p>
            <a:pPr lvl="1"/>
            <a:r>
              <a:rPr lang="ja-JP" altLang="ja-JP" dirty="0"/>
              <a:t>国としての情報セキュリティ</a:t>
            </a:r>
            <a:r>
              <a:rPr lang="ja-JP" altLang="ja-JP" dirty="0" smtClean="0"/>
              <a:t>対策</a:t>
            </a:r>
            <a:endParaRPr lang="en-US" altLang="ja-JP" dirty="0" smtClean="0"/>
          </a:p>
          <a:p>
            <a:pPr lvl="2"/>
            <a:r>
              <a:rPr lang="ja-JP" altLang="en-US" dirty="0" smtClean="0"/>
              <a:t>セキュリティ製品評価・情報セキュリティマネジメント）</a:t>
            </a:r>
            <a:endParaRPr lang="ja-JP" altLang="en-US" dirty="0"/>
          </a:p>
          <a:p>
            <a:pPr lvl="2"/>
            <a:r>
              <a:rPr lang="en-US" altLang="ja-JP" dirty="0" smtClean="0"/>
              <a:t>2000</a:t>
            </a:r>
            <a:r>
              <a:rPr lang="ja-JP" altLang="en-US" dirty="0"/>
              <a:t>年</a:t>
            </a:r>
            <a:r>
              <a:rPr lang="en-US" altLang="ja-JP" dirty="0"/>
              <a:t>4</a:t>
            </a:r>
            <a:r>
              <a:rPr lang="ja-JP" altLang="en-US" dirty="0" smtClean="0"/>
              <a:t>月：</a:t>
            </a:r>
            <a:r>
              <a:rPr lang="ja-JP" altLang="en-US" dirty="0"/>
              <a:t>内閣官房情報セキュリティ対策推進室専門調査チーム</a:t>
            </a:r>
            <a:r>
              <a:rPr lang="ja-JP" altLang="en-US" dirty="0" smtClean="0"/>
              <a:t>非常勤職員併任</a:t>
            </a:r>
            <a:endParaRPr lang="en-US" altLang="ja-JP" dirty="0" smtClean="0"/>
          </a:p>
          <a:p>
            <a:pPr lvl="2"/>
            <a:r>
              <a:rPr lang="ja-JP" altLang="en-US" dirty="0" smtClean="0"/>
              <a:t>中央省庁</a:t>
            </a:r>
            <a:r>
              <a:rPr lang="en-US" altLang="ja-JP" dirty="0" smtClean="0"/>
              <a:t>Web</a:t>
            </a:r>
            <a:r>
              <a:rPr lang="ja-JP" altLang="en-US" dirty="0" smtClean="0"/>
              <a:t>改ざん事件対応</a:t>
            </a:r>
            <a:endParaRPr lang="ja-JP" altLang="en-US" dirty="0"/>
          </a:p>
          <a:p>
            <a:pPr lvl="1"/>
            <a:endParaRPr kumimoji="1" lang="ja-JP" altLang="en-US" dirty="0"/>
          </a:p>
        </p:txBody>
      </p:sp>
      <p:sp>
        <p:nvSpPr>
          <p:cNvPr id="8" name="コンテンツ プレースホルダー 7"/>
          <p:cNvSpPr>
            <a:spLocks noGrp="1"/>
          </p:cNvSpPr>
          <p:nvPr>
            <p:ph sz="half" idx="2"/>
          </p:nvPr>
        </p:nvSpPr>
        <p:spPr>
          <a:xfrm>
            <a:off x="5707320" y="989904"/>
            <a:ext cx="6261160" cy="5868096"/>
          </a:xfrm>
        </p:spPr>
        <p:txBody>
          <a:bodyPr>
            <a:normAutofit fontScale="92500" lnSpcReduction="20000"/>
          </a:bodyPr>
          <a:lstStyle/>
          <a:p>
            <a:r>
              <a:rPr lang="ja-JP" altLang="en-US" dirty="0" smtClean="0">
                <a:solidFill>
                  <a:srgbClr val="C00000"/>
                </a:solidFill>
              </a:rPr>
              <a:t>国立国会図書館</a:t>
            </a:r>
            <a:r>
              <a:rPr lang="en-US" altLang="ja-JP" dirty="0" smtClean="0">
                <a:solidFill>
                  <a:srgbClr val="C00000"/>
                </a:solidFill>
              </a:rPr>
              <a:t>【</a:t>
            </a:r>
            <a:r>
              <a:rPr lang="ja-JP" altLang="en-US" dirty="0" smtClean="0">
                <a:solidFill>
                  <a:srgbClr val="C00000"/>
                </a:solidFill>
              </a:rPr>
              <a:t>立法府</a:t>
            </a:r>
            <a:r>
              <a:rPr lang="en-US" altLang="ja-JP" dirty="0" smtClean="0">
                <a:solidFill>
                  <a:srgbClr val="C00000"/>
                </a:solidFill>
              </a:rPr>
              <a:t>】</a:t>
            </a:r>
            <a:r>
              <a:rPr lang="ja-JP" altLang="en-US" dirty="0" smtClean="0">
                <a:solidFill>
                  <a:srgbClr val="C00000"/>
                </a:solidFill>
              </a:rPr>
              <a:t>（</a:t>
            </a:r>
            <a:r>
              <a:rPr lang="en-US" altLang="ja-JP" dirty="0" smtClean="0">
                <a:solidFill>
                  <a:srgbClr val="C00000"/>
                </a:solidFill>
              </a:rPr>
              <a:t>2002</a:t>
            </a:r>
            <a:r>
              <a:rPr lang="ja-JP" altLang="en-US" dirty="0" smtClean="0">
                <a:solidFill>
                  <a:srgbClr val="C00000"/>
                </a:solidFill>
              </a:rPr>
              <a:t>年</a:t>
            </a:r>
            <a:r>
              <a:rPr lang="en-US" altLang="ja-JP" dirty="0" smtClean="0">
                <a:solidFill>
                  <a:srgbClr val="C00000"/>
                </a:solidFill>
              </a:rPr>
              <a:t>〜2015</a:t>
            </a:r>
            <a:r>
              <a:rPr lang="ja-JP" altLang="en-US" dirty="0" smtClean="0">
                <a:solidFill>
                  <a:srgbClr val="C00000"/>
                </a:solidFill>
              </a:rPr>
              <a:t>年）</a:t>
            </a:r>
            <a:endParaRPr lang="en-US" altLang="zh-TW" dirty="0" smtClean="0">
              <a:solidFill>
                <a:srgbClr val="C00000"/>
              </a:solidFill>
            </a:endParaRPr>
          </a:p>
          <a:p>
            <a:pPr lvl="1"/>
            <a:r>
              <a:rPr lang="en-US" altLang="ja-JP" dirty="0" smtClean="0"/>
              <a:t>e-Japan</a:t>
            </a:r>
            <a:r>
              <a:rPr lang="ja-JP" altLang="ja-JP" dirty="0"/>
              <a:t>戦略でのデジタルアーカイブ構築構想の</a:t>
            </a:r>
            <a:r>
              <a:rPr lang="ja-JP" altLang="ja-JP" dirty="0" smtClean="0"/>
              <a:t>立案</a:t>
            </a:r>
            <a:endParaRPr lang="en-US" altLang="ja-JP" dirty="0" smtClean="0"/>
          </a:p>
          <a:p>
            <a:pPr lvl="2"/>
            <a:r>
              <a:rPr lang="ja-JP" altLang="ja-JP" dirty="0"/>
              <a:t>内閣官房</a:t>
            </a:r>
            <a:r>
              <a:rPr lang="en-US" altLang="ja-JP" dirty="0"/>
              <a:t>IT</a:t>
            </a:r>
            <a:r>
              <a:rPr lang="ja-JP" altLang="ja-JP" dirty="0"/>
              <a:t>担当室、総務省と</a:t>
            </a:r>
            <a:r>
              <a:rPr lang="ja-JP" altLang="ja-JP" dirty="0" smtClean="0"/>
              <a:t>連携</a:t>
            </a:r>
            <a:endParaRPr lang="ja-JP" altLang="ja-JP" dirty="0"/>
          </a:p>
          <a:p>
            <a:pPr lvl="1"/>
            <a:r>
              <a:rPr lang="zh-TW" altLang="en-US" dirty="0"/>
              <a:t>電子図書館中期計画</a:t>
            </a:r>
            <a:r>
              <a:rPr lang="en-US" altLang="zh-TW" dirty="0"/>
              <a:t>2004</a:t>
            </a:r>
            <a:r>
              <a:rPr lang="zh-TW" altLang="en-US" dirty="0" smtClean="0"/>
              <a:t>策定</a:t>
            </a:r>
            <a:endParaRPr lang="en-US" altLang="zh-TW" dirty="0" smtClean="0"/>
          </a:p>
          <a:p>
            <a:pPr lvl="1"/>
            <a:r>
              <a:rPr lang="en-US" altLang="ja-JP" dirty="0" smtClean="0"/>
              <a:t>NDL</a:t>
            </a:r>
            <a:r>
              <a:rPr lang="ja-JP" altLang="ja-JP" dirty="0"/>
              <a:t>の情報セキュリティ基本方針・対策基準の</a:t>
            </a:r>
            <a:r>
              <a:rPr lang="ja-JP" altLang="ja-JP" dirty="0" smtClean="0"/>
              <a:t>策定</a:t>
            </a:r>
            <a:endParaRPr lang="en-US" altLang="zh-TW" dirty="0" smtClean="0"/>
          </a:p>
          <a:p>
            <a:pPr lvl="1"/>
            <a:r>
              <a:rPr lang="ja-JP" altLang="ja-JP" dirty="0" smtClean="0"/>
              <a:t>ポータルプロトタイプ</a:t>
            </a:r>
            <a:r>
              <a:rPr lang="ja-JP" altLang="en-US" dirty="0" smtClean="0"/>
              <a:t>、</a:t>
            </a:r>
            <a:r>
              <a:rPr lang="en-US" altLang="ja-JP" dirty="0" smtClean="0"/>
              <a:t>PORTA</a:t>
            </a:r>
            <a:r>
              <a:rPr lang="ja-JP" altLang="en-US" dirty="0" smtClean="0"/>
              <a:t>構築</a:t>
            </a:r>
            <a:endParaRPr lang="en-US" altLang="ja-JP" dirty="0" smtClean="0"/>
          </a:p>
          <a:p>
            <a:pPr lvl="2"/>
            <a:r>
              <a:rPr lang="ja-JP" altLang="en-US" dirty="0" smtClean="0"/>
              <a:t>業務システム最適化計画策定</a:t>
            </a:r>
            <a:endParaRPr lang="zh-TW" altLang="en-US" dirty="0"/>
          </a:p>
          <a:p>
            <a:pPr lvl="1"/>
            <a:r>
              <a:rPr lang="ja-JP" altLang="en-US" dirty="0"/>
              <a:t>次期図書館サービス構想（</a:t>
            </a:r>
            <a:r>
              <a:rPr lang="en-US" altLang="ja-JP" dirty="0"/>
              <a:t>NDL</a:t>
            </a:r>
            <a:r>
              <a:rPr lang="ja-JP" altLang="en-US" dirty="0"/>
              <a:t>サーチ、次期基盤システム</a:t>
            </a:r>
            <a:r>
              <a:rPr lang="ja-JP" altLang="en-US" dirty="0" smtClean="0"/>
              <a:t>）</a:t>
            </a:r>
            <a:endParaRPr lang="en-US" altLang="ja-JP" dirty="0"/>
          </a:p>
          <a:p>
            <a:pPr lvl="1"/>
            <a:r>
              <a:rPr lang="en-US" altLang="ja-JP" dirty="0" smtClean="0"/>
              <a:t>NDL</a:t>
            </a:r>
            <a:r>
              <a:rPr lang="ja-JP" altLang="en-US" dirty="0" smtClean="0"/>
              <a:t>サーチの開発</a:t>
            </a:r>
            <a:endParaRPr lang="en-US" altLang="ja-JP" dirty="0" smtClean="0"/>
          </a:p>
          <a:p>
            <a:pPr lvl="1"/>
            <a:r>
              <a:rPr lang="ja-JP" altLang="en-US" dirty="0" smtClean="0"/>
              <a:t>基盤システム、来館者管理システム、来館者管理システム等のリニューアル</a:t>
            </a:r>
            <a:endParaRPr lang="ja-JP" altLang="en-US" dirty="0"/>
          </a:p>
          <a:p>
            <a:pPr lvl="1"/>
            <a:r>
              <a:rPr lang="ja-JP" altLang="en-US" dirty="0" smtClean="0"/>
              <a:t>東日本大震災アーカイブ（ひなぎく）構築</a:t>
            </a:r>
            <a:endParaRPr lang="en-US" altLang="ja-JP" dirty="0" smtClean="0"/>
          </a:p>
          <a:p>
            <a:pPr lvl="2"/>
            <a:r>
              <a:rPr lang="ja-JP" altLang="en-US" dirty="0"/>
              <a:t>知識インフラ構築の先行</a:t>
            </a:r>
            <a:r>
              <a:rPr lang="ja-JP" altLang="en-US" dirty="0" smtClean="0"/>
              <a:t>事例</a:t>
            </a:r>
            <a:endParaRPr lang="en-US" altLang="ja-JP" dirty="0" smtClean="0"/>
          </a:p>
          <a:p>
            <a:pPr lvl="1"/>
            <a:r>
              <a:rPr lang="ja-JP" altLang="en-US" dirty="0" smtClean="0"/>
              <a:t>文化資産のナショナルアーカイブを構想</a:t>
            </a:r>
            <a:endParaRPr lang="en-US" altLang="ja-JP" dirty="0" smtClean="0"/>
          </a:p>
        </p:txBody>
      </p:sp>
      <p:sp>
        <p:nvSpPr>
          <p:cNvPr id="4" name="フッター プレースホルダー 3"/>
          <p:cNvSpPr>
            <a:spLocks noGrp="1"/>
          </p:cNvSpPr>
          <p:nvPr>
            <p:ph type="ftr" sz="quarter" idx="11"/>
          </p:nvPr>
        </p:nvSpPr>
        <p:spPr/>
        <p:txBody>
          <a:bodyPr/>
          <a:lstStyle/>
          <a:p>
            <a:endParaRPr lang="en-US" dirty="0">
              <a:solidFill>
                <a:prstClr val="black">
                  <a:tint val="75000"/>
                </a:prstClr>
              </a:solidFill>
            </a:endParaRPr>
          </a:p>
        </p:txBody>
      </p:sp>
      <p:sp>
        <p:nvSpPr>
          <p:cNvPr id="5" name="スライド番号プレースホルダー 4"/>
          <p:cNvSpPr>
            <a:spLocks noGrp="1"/>
          </p:cNvSpPr>
          <p:nvPr>
            <p:ph type="sldNum" sz="quarter" idx="12"/>
          </p:nvPr>
        </p:nvSpPr>
        <p:spPr/>
        <p:txBody>
          <a:bodyPr/>
          <a:lstStyle/>
          <a:p>
            <a:fld id="{042AED99-7FB4-404E-8A97-64753DCE42EC}" type="slidenum">
              <a:rPr lang="en-US" smtClean="0">
                <a:solidFill>
                  <a:prstClr val="black">
                    <a:tint val="75000"/>
                  </a:prstClr>
                </a:solidFill>
              </a:rPr>
              <a:pPr/>
              <a:t>2</a:t>
            </a:fld>
            <a:endParaRPr lang="en-US" dirty="0">
              <a:solidFill>
                <a:prstClr val="black">
                  <a:tint val="75000"/>
                </a:prstClr>
              </a:solidFill>
            </a:endParaRPr>
          </a:p>
        </p:txBody>
      </p:sp>
      <p:sp>
        <p:nvSpPr>
          <p:cNvPr id="10" name="円/楕円 9"/>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76029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AutoShape 8"/>
          <p:cNvSpPr>
            <a:spLocks noChangeArrowheads="1"/>
          </p:cNvSpPr>
          <p:nvPr/>
        </p:nvSpPr>
        <p:spPr bwMode="auto">
          <a:xfrm>
            <a:off x="921" y="5774177"/>
            <a:ext cx="10645307" cy="994274"/>
          </a:xfrm>
          <a:prstGeom prst="roundRect">
            <a:avLst>
              <a:gd name="adj" fmla="val 15524"/>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sz="1600" dirty="0" smtClean="0">
                <a:latin typeface="メイリオ" panose="020B0604030504040204" pitchFamily="50" charset="-128"/>
                <a:ea typeface="メイリオ" panose="020B0604030504040204" pitchFamily="50" charset="-128"/>
              </a:rPr>
              <a:t>海外の動き</a:t>
            </a:r>
            <a:endParaRPr lang="en-US" altLang="ja-JP" sz="1600" dirty="0">
              <a:latin typeface="メイリオ" panose="020B0604030504040204" pitchFamily="50" charset="-128"/>
              <a:ea typeface="メイリオ" panose="020B0604030504040204" pitchFamily="50" charset="-128"/>
            </a:endParaRPr>
          </a:p>
        </p:txBody>
      </p:sp>
      <p:sp>
        <p:nvSpPr>
          <p:cNvPr id="30" name="AutoShape 8"/>
          <p:cNvSpPr>
            <a:spLocks noChangeArrowheads="1"/>
          </p:cNvSpPr>
          <p:nvPr/>
        </p:nvSpPr>
        <p:spPr bwMode="auto">
          <a:xfrm>
            <a:off x="921" y="3687363"/>
            <a:ext cx="10645307" cy="1988548"/>
          </a:xfrm>
          <a:prstGeom prst="roundRect">
            <a:avLst>
              <a:gd name="adj" fmla="val 15524"/>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sz="1600" dirty="0" smtClean="0">
                <a:latin typeface="メイリオ" panose="020B0604030504040204" pitchFamily="50" charset="-128"/>
                <a:ea typeface="メイリオ" panose="020B0604030504040204" pitchFamily="50" charset="-128"/>
              </a:rPr>
              <a:t>構想・基本計画</a:t>
            </a:r>
            <a:endParaRPr lang="en-US" altLang="ja-JP" sz="1600" dirty="0">
              <a:latin typeface="メイリオ" panose="020B0604030504040204" pitchFamily="50" charset="-128"/>
              <a:ea typeface="メイリオ" panose="020B0604030504040204" pitchFamily="50" charset="-128"/>
            </a:endParaRPr>
          </a:p>
        </p:txBody>
      </p:sp>
      <p:sp>
        <p:nvSpPr>
          <p:cNvPr id="23" name="上矢印 22"/>
          <p:cNvSpPr/>
          <p:nvPr/>
        </p:nvSpPr>
        <p:spPr>
          <a:xfrm>
            <a:off x="5599212" y="2160899"/>
            <a:ext cx="536509" cy="1803555"/>
          </a:xfrm>
          <a:prstGeom prst="up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 name="タイトル 1"/>
          <p:cNvSpPr>
            <a:spLocks noGrp="1"/>
          </p:cNvSpPr>
          <p:nvPr>
            <p:ph type="title"/>
          </p:nvPr>
        </p:nvSpPr>
        <p:spPr>
          <a:xfrm>
            <a:off x="717452" y="29845"/>
            <a:ext cx="11372948" cy="742315"/>
          </a:xfrm>
        </p:spPr>
        <p:txBody>
          <a:bodyPr>
            <a:normAutofit/>
          </a:bodyPr>
          <a:lstStyle/>
          <a:p>
            <a:r>
              <a:rPr lang="ja-JP" altLang="en-US" dirty="0"/>
              <a:t>☆電子図書館</a:t>
            </a:r>
            <a:r>
              <a:rPr lang="en-US" altLang="ja-JP" dirty="0"/>
              <a:t>20</a:t>
            </a:r>
            <a:r>
              <a:rPr lang="ja-JP" altLang="en-US" dirty="0"/>
              <a:t>年の</a:t>
            </a:r>
            <a:r>
              <a:rPr lang="ja-JP" altLang="en-US" dirty="0" smtClean="0"/>
              <a:t>歩みと今後</a:t>
            </a:r>
            <a:r>
              <a:rPr lang="en-US" altLang="ja-JP" dirty="0" smtClean="0"/>
              <a:t>【</a:t>
            </a:r>
            <a:r>
              <a:rPr lang="ja-JP" altLang="en-US" dirty="0"/>
              <a:t>概</a:t>
            </a:r>
            <a:r>
              <a:rPr lang="ja-JP" altLang="en-US" dirty="0" smtClean="0"/>
              <a:t>観</a:t>
            </a:r>
            <a:r>
              <a:rPr lang="en-US" altLang="ja-JP" dirty="0" smtClean="0"/>
              <a:t>】</a:t>
            </a:r>
            <a:endParaRPr kumimoji="1" lang="ja-JP" altLang="en-US"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10210377" y="1645920"/>
            <a:ext cx="1775479" cy="4831492"/>
          </a:xfrm>
        </p:spPr>
        <p:txBody>
          <a:bodyPr/>
          <a:lstStyle/>
          <a:p>
            <a:endParaRPr kumimoji="1" lang="ja-JP" altLang="en-US" dirty="0">
              <a:latin typeface="メイリオ" panose="020B0604030504040204" pitchFamily="50" charset="-128"/>
              <a:ea typeface="メイリオ" panose="020B0604030504040204" pitchFamily="50" charset="-128"/>
            </a:endParaRPr>
          </a:p>
        </p:txBody>
      </p:sp>
      <p:sp>
        <p:nvSpPr>
          <p:cNvPr id="4" name="フローチャート: 端子 3"/>
          <p:cNvSpPr/>
          <p:nvPr/>
        </p:nvSpPr>
        <p:spPr>
          <a:xfrm>
            <a:off x="0" y="4029390"/>
            <a:ext cx="1661160" cy="714415"/>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電子図書館構想</a:t>
            </a:r>
            <a:endParaRPr kumimoji="1" lang="ja-JP" altLang="en-US" sz="1400" dirty="0">
              <a:latin typeface="メイリオ" panose="020B0604030504040204" pitchFamily="50" charset="-128"/>
              <a:ea typeface="メイリオ" panose="020B0604030504040204" pitchFamily="50" charset="-128"/>
            </a:endParaRPr>
          </a:p>
        </p:txBody>
      </p:sp>
      <p:sp>
        <p:nvSpPr>
          <p:cNvPr id="5" name="フローチャート: 端子 4"/>
          <p:cNvSpPr/>
          <p:nvPr/>
        </p:nvSpPr>
        <p:spPr>
          <a:xfrm>
            <a:off x="1031401" y="2617615"/>
            <a:ext cx="2575530" cy="872187"/>
          </a:xfrm>
          <a:prstGeom prst="flowChartTerminator">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近代デジタルライブラリ</a:t>
            </a:r>
            <a:endParaRPr kumimoji="1"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貴重書デジタルライブラリ</a:t>
            </a:r>
            <a:endParaRPr lang="en-US" altLang="ja-JP" sz="1400" dirty="0" smtClean="0">
              <a:latin typeface="メイリオ" panose="020B0604030504040204" pitchFamily="50" charset="-128"/>
              <a:ea typeface="メイリオ" panose="020B0604030504040204" pitchFamily="50" charset="-128"/>
            </a:endParaRPr>
          </a:p>
          <a:p>
            <a:pPr algn="ctr"/>
            <a:r>
              <a:rPr kumimoji="1" lang="en-US" altLang="ja-JP" sz="1400" dirty="0" smtClean="0">
                <a:latin typeface="メイリオ" panose="020B0604030504040204" pitchFamily="50" charset="-128"/>
                <a:ea typeface="メイリオ" panose="020B0604030504040204" pitchFamily="50" charset="-128"/>
              </a:rPr>
              <a:t>WARP</a:t>
            </a:r>
            <a:r>
              <a:rPr kumimoji="1" lang="ja-JP" altLang="en-US" sz="1400" dirty="0" smtClean="0">
                <a:latin typeface="メイリオ" panose="020B0604030504040204" pitchFamily="50" charset="-128"/>
                <a:ea typeface="メイリオ" panose="020B0604030504040204" pitchFamily="50" charset="-128"/>
              </a:rPr>
              <a:t>（選択的）</a:t>
            </a:r>
            <a:endParaRPr kumimoji="1"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プロトタイプ⇒</a:t>
            </a:r>
            <a:r>
              <a:rPr lang="en-US" altLang="ja-JP" sz="1400" dirty="0" smtClean="0">
                <a:latin typeface="メイリオ" panose="020B0604030504040204" pitchFamily="50" charset="-128"/>
                <a:ea typeface="メイリオ" panose="020B0604030504040204" pitchFamily="50" charset="-128"/>
              </a:rPr>
              <a:t>PORTA</a:t>
            </a:r>
            <a:endParaRPr kumimoji="1" lang="ja-JP" altLang="en-US" sz="1400" dirty="0">
              <a:latin typeface="メイリオ" panose="020B0604030504040204" pitchFamily="50" charset="-128"/>
              <a:ea typeface="メイリオ" panose="020B0604030504040204" pitchFamily="50" charset="-128"/>
            </a:endParaRPr>
          </a:p>
        </p:txBody>
      </p:sp>
      <p:sp>
        <p:nvSpPr>
          <p:cNvPr id="6" name="フローチャート: 端子 5"/>
          <p:cNvSpPr/>
          <p:nvPr/>
        </p:nvSpPr>
        <p:spPr>
          <a:xfrm>
            <a:off x="4468123" y="3974427"/>
            <a:ext cx="1841238" cy="714415"/>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知識インフラ構想</a:t>
            </a:r>
            <a:endParaRPr kumimoji="1" lang="ja-JP" altLang="en-US" sz="1400" dirty="0">
              <a:latin typeface="メイリオ" panose="020B0604030504040204" pitchFamily="50" charset="-128"/>
              <a:ea typeface="メイリオ" panose="020B0604030504040204" pitchFamily="50" charset="-128"/>
            </a:endParaRPr>
          </a:p>
        </p:txBody>
      </p:sp>
      <p:sp>
        <p:nvSpPr>
          <p:cNvPr id="7" name="フローチャート: 端子 6"/>
          <p:cNvSpPr/>
          <p:nvPr/>
        </p:nvSpPr>
        <p:spPr>
          <a:xfrm>
            <a:off x="2027512" y="3997252"/>
            <a:ext cx="1661160" cy="714415"/>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電子図書館</a:t>
            </a:r>
            <a:endParaRPr kumimoji="1"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中期計画</a:t>
            </a:r>
            <a:r>
              <a:rPr lang="en-US" altLang="ja-JP" sz="1400" dirty="0" smtClean="0">
                <a:latin typeface="メイリオ" panose="020B0604030504040204" pitchFamily="50" charset="-128"/>
                <a:ea typeface="メイリオ" panose="020B0604030504040204" pitchFamily="50" charset="-128"/>
              </a:rPr>
              <a:t>2004</a:t>
            </a:r>
            <a:endParaRPr kumimoji="1" lang="ja-JP" altLang="en-US" sz="1400" dirty="0">
              <a:latin typeface="メイリオ" panose="020B0604030504040204" pitchFamily="50" charset="-128"/>
              <a:ea typeface="メイリオ" panose="020B0604030504040204" pitchFamily="50" charset="-128"/>
            </a:endParaRPr>
          </a:p>
        </p:txBody>
      </p:sp>
      <p:sp>
        <p:nvSpPr>
          <p:cNvPr id="8" name="フローチャート: 端子 7"/>
          <p:cNvSpPr/>
          <p:nvPr/>
        </p:nvSpPr>
        <p:spPr>
          <a:xfrm>
            <a:off x="4468124" y="1559128"/>
            <a:ext cx="2572882" cy="714415"/>
          </a:xfrm>
          <a:prstGeom prst="flowChartTerminator">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東日本大震災アーカイブ</a:t>
            </a:r>
            <a:endParaRPr kumimoji="1"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（あらゆる記録・記憶を）</a:t>
            </a:r>
            <a:endParaRPr kumimoji="1" lang="ja-JP" altLang="en-US" sz="1400" dirty="0">
              <a:latin typeface="メイリオ" panose="020B0604030504040204" pitchFamily="50" charset="-128"/>
              <a:ea typeface="メイリオ" panose="020B0604030504040204" pitchFamily="50" charset="-128"/>
            </a:endParaRPr>
          </a:p>
        </p:txBody>
      </p:sp>
      <p:sp>
        <p:nvSpPr>
          <p:cNvPr id="9" name="フローチャート: 端子 8"/>
          <p:cNvSpPr/>
          <p:nvPr/>
        </p:nvSpPr>
        <p:spPr>
          <a:xfrm>
            <a:off x="6901513" y="4394892"/>
            <a:ext cx="1841238" cy="714415"/>
          </a:xfrm>
          <a:prstGeom prst="flowChartTerminator">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電子書籍の</a:t>
            </a:r>
            <a:endParaRPr kumimoji="1"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ナショナルアーカイブ構想</a:t>
            </a:r>
            <a:endParaRPr kumimoji="1" lang="ja-JP" altLang="en-US" sz="1400" dirty="0">
              <a:latin typeface="メイリオ" panose="020B0604030504040204" pitchFamily="50" charset="-128"/>
              <a:ea typeface="メイリオ" panose="020B0604030504040204" pitchFamily="50" charset="-128"/>
            </a:endParaRPr>
          </a:p>
        </p:txBody>
      </p:sp>
      <p:sp>
        <p:nvSpPr>
          <p:cNvPr id="10" name="フローチャート: 端子 9"/>
          <p:cNvSpPr/>
          <p:nvPr/>
        </p:nvSpPr>
        <p:spPr>
          <a:xfrm>
            <a:off x="8637049" y="3835340"/>
            <a:ext cx="1841238" cy="714415"/>
          </a:xfrm>
          <a:prstGeom prst="flowChartTerminator">
            <a:avLst/>
          </a:prstGeom>
        </p:spPr>
        <p:style>
          <a:lnRef idx="1">
            <a:schemeClr val="dk1"/>
          </a:lnRef>
          <a:fillRef idx="2">
            <a:schemeClr val="dk1"/>
          </a:fillRef>
          <a:effectRef idx="1">
            <a:schemeClr val="dk1"/>
          </a:effectRef>
          <a:fontRef idx="minor">
            <a:schemeClr val="dk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文化資産の</a:t>
            </a:r>
            <a:endParaRPr kumimoji="1"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ナショナルアーカイブ構想</a:t>
            </a:r>
            <a:endParaRPr kumimoji="1" lang="ja-JP" altLang="en-US" sz="1400" dirty="0">
              <a:latin typeface="メイリオ" panose="020B0604030504040204" pitchFamily="50" charset="-128"/>
              <a:ea typeface="メイリオ" panose="020B0604030504040204" pitchFamily="50" charset="-128"/>
            </a:endParaRPr>
          </a:p>
        </p:txBody>
      </p:sp>
      <p:sp>
        <p:nvSpPr>
          <p:cNvPr id="11" name="フローチャート: 端子 10"/>
          <p:cNvSpPr/>
          <p:nvPr/>
        </p:nvSpPr>
        <p:spPr>
          <a:xfrm>
            <a:off x="7984340" y="5816837"/>
            <a:ext cx="1841238" cy="853616"/>
          </a:xfrm>
          <a:prstGeom prst="flowChartTerminato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sz="1400" dirty="0" err="1" smtClean="0">
                <a:latin typeface="メイリオ" panose="020B0604030504040204" pitchFamily="50" charset="-128"/>
                <a:ea typeface="メイリオ" panose="020B0604030504040204" pitchFamily="50" charset="-128"/>
              </a:rPr>
              <a:t>Europeana</a:t>
            </a:r>
            <a:endParaRPr kumimoji="1" lang="en-US" altLang="ja-JP" sz="1400" dirty="0" smtClean="0">
              <a:latin typeface="メイリオ" panose="020B0604030504040204" pitchFamily="50" charset="-128"/>
              <a:ea typeface="メイリオ" panose="020B0604030504040204" pitchFamily="50" charset="-128"/>
            </a:endParaRPr>
          </a:p>
          <a:p>
            <a:pPr algn="ctr"/>
            <a:r>
              <a:rPr kumimoji="1" lang="en-US" altLang="ja-JP" sz="1400" dirty="0" smtClean="0">
                <a:latin typeface="メイリオ" panose="020B0604030504040204" pitchFamily="50" charset="-128"/>
                <a:ea typeface="メイリオ" panose="020B0604030504040204" pitchFamily="50" charset="-128"/>
              </a:rPr>
              <a:t>DPLA</a:t>
            </a:r>
            <a:r>
              <a:rPr lang="ja-JP" altLang="en-US" sz="1400" dirty="0" smtClean="0"/>
              <a:t>（</a:t>
            </a:r>
            <a:r>
              <a:rPr lang="en-US" altLang="ja-JP" sz="1400" dirty="0"/>
              <a:t>Digital Public Library of </a:t>
            </a:r>
            <a:r>
              <a:rPr lang="en-US" altLang="ja-JP" sz="1400" dirty="0" smtClean="0"/>
              <a:t>America</a:t>
            </a:r>
            <a:r>
              <a:rPr lang="ja-JP" altLang="en-US" sz="1400" dirty="0" smtClean="0"/>
              <a:t>）</a:t>
            </a:r>
            <a:endParaRPr kumimoji="1" lang="en-US" altLang="ja-JP" sz="1400" dirty="0" smtClean="0">
              <a:latin typeface="メイリオ" panose="020B0604030504040204" pitchFamily="50" charset="-128"/>
              <a:ea typeface="メイリオ" panose="020B0604030504040204" pitchFamily="50" charset="-128"/>
            </a:endParaRPr>
          </a:p>
        </p:txBody>
      </p:sp>
      <p:sp>
        <p:nvSpPr>
          <p:cNvPr id="12" name="フローチャート: 端子 11"/>
          <p:cNvSpPr/>
          <p:nvPr/>
        </p:nvSpPr>
        <p:spPr>
          <a:xfrm>
            <a:off x="5084109" y="5905019"/>
            <a:ext cx="1841238" cy="714415"/>
          </a:xfrm>
          <a:prstGeom prst="flowChartTerminato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sz="1400" dirty="0" smtClean="0">
                <a:latin typeface="メイリオ" panose="020B0604030504040204" pitchFamily="50" charset="-128"/>
                <a:ea typeface="メイリオ" panose="020B0604030504040204" pitchFamily="50" charset="-128"/>
              </a:rPr>
              <a:t>World Digital Library</a:t>
            </a:r>
            <a:endParaRPr kumimoji="1" lang="ja-JP" altLang="en-US" sz="1400" dirty="0">
              <a:latin typeface="メイリオ" panose="020B0604030504040204" pitchFamily="50" charset="-128"/>
              <a:ea typeface="メイリオ" panose="020B0604030504040204" pitchFamily="50" charset="-128"/>
            </a:endParaRPr>
          </a:p>
        </p:txBody>
      </p:sp>
      <p:sp>
        <p:nvSpPr>
          <p:cNvPr id="13" name="フローチャート: 端子 12"/>
          <p:cNvSpPr/>
          <p:nvPr/>
        </p:nvSpPr>
        <p:spPr>
          <a:xfrm>
            <a:off x="3659080" y="4778035"/>
            <a:ext cx="1841238" cy="714415"/>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sz="1400" dirty="0" smtClean="0">
                <a:latin typeface="メイリオ" panose="020B0604030504040204" pitchFamily="50" charset="-128"/>
                <a:ea typeface="メイリオ" panose="020B0604030504040204" pitchFamily="50" charset="-128"/>
              </a:rPr>
              <a:t>MLA</a:t>
            </a:r>
            <a:r>
              <a:rPr lang="ja-JP" altLang="en-US" sz="1400" dirty="0">
                <a:latin typeface="メイリオ" panose="020B0604030504040204" pitchFamily="50" charset="-128"/>
                <a:ea typeface="メイリオ" panose="020B0604030504040204" pitchFamily="50" charset="-128"/>
              </a:rPr>
              <a:t>連携</a:t>
            </a:r>
            <a:endParaRPr kumimoji="1" lang="en-US" altLang="ja-JP" sz="1400" dirty="0" smtClean="0">
              <a:latin typeface="メイリオ" panose="020B0604030504040204" pitchFamily="50" charset="-128"/>
              <a:ea typeface="メイリオ" panose="020B0604030504040204" pitchFamily="50" charset="-128"/>
            </a:endParaRPr>
          </a:p>
        </p:txBody>
      </p:sp>
      <p:sp>
        <p:nvSpPr>
          <p:cNvPr id="15" name="フローチャート: 端子 14"/>
          <p:cNvSpPr/>
          <p:nvPr/>
        </p:nvSpPr>
        <p:spPr>
          <a:xfrm>
            <a:off x="7354279" y="1230968"/>
            <a:ext cx="3082654" cy="2253552"/>
          </a:xfrm>
          <a:prstGeom prst="flowChartTerminator">
            <a:avLst/>
          </a:prstGeom>
        </p:spPr>
        <p:style>
          <a:lnRef idx="0">
            <a:schemeClr val="dk1"/>
          </a:lnRef>
          <a:fillRef idx="3">
            <a:schemeClr val="dk1"/>
          </a:fillRef>
          <a:effectRef idx="3">
            <a:schemeClr val="dk1"/>
          </a:effectRef>
          <a:fontRef idx="minor">
            <a:schemeClr val="lt1"/>
          </a:fontRef>
        </p:style>
        <p:txBody>
          <a:bodyPr rtlCol="0" anchor="t" anchorCtr="0"/>
          <a:lstStyle/>
          <a:p>
            <a:pPr algn="ctr"/>
            <a:r>
              <a:rPr lang="ja-JP" altLang="en-US" sz="1400" dirty="0" smtClean="0">
                <a:latin typeface="メイリオ" panose="020B0604030504040204" pitchFamily="50" charset="-128"/>
                <a:ea typeface="メイリオ" panose="020B0604030504040204" pitchFamily="50" charset="-128"/>
              </a:rPr>
              <a:t>文化資産のナショナルアーカイブ構築</a:t>
            </a:r>
            <a:endParaRPr lang="en-US" altLang="ja-JP" sz="1400" dirty="0" smtClean="0">
              <a:latin typeface="メイリオ" panose="020B0604030504040204" pitchFamily="50" charset="-128"/>
              <a:ea typeface="メイリオ" panose="020B0604030504040204" pitchFamily="50" charset="-128"/>
            </a:endParaRPr>
          </a:p>
          <a:p>
            <a:pPr algn="ctr"/>
            <a:r>
              <a:rPr kumimoji="1" lang="ja-JP" altLang="en-US" sz="1400" dirty="0" smtClean="0">
                <a:latin typeface="メイリオ" panose="020B0604030504040204" pitchFamily="50" charset="-128"/>
                <a:ea typeface="メイリオ" panose="020B0604030504040204" pitchFamily="50" charset="-128"/>
              </a:rPr>
              <a:t>知識活用基盤</a:t>
            </a:r>
            <a:endParaRPr kumimoji="1"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知識創造基盤</a:t>
            </a:r>
            <a:endParaRPr lang="en-US" altLang="ja-JP" sz="1400" dirty="0" smtClean="0">
              <a:latin typeface="メイリオ" panose="020B0604030504040204" pitchFamily="50" charset="-128"/>
              <a:ea typeface="メイリオ" panose="020B0604030504040204" pitchFamily="50" charset="-128"/>
            </a:endParaRPr>
          </a:p>
          <a:p>
            <a:pPr algn="ctr"/>
            <a:r>
              <a:rPr kumimoji="1" lang="ja-JP" altLang="en-US" sz="1400" dirty="0" smtClean="0">
                <a:latin typeface="メイリオ" panose="020B0604030504040204" pitchFamily="50" charset="-128"/>
                <a:ea typeface="メイリオ" panose="020B0604030504040204" pitchFamily="50" charset="-128"/>
              </a:rPr>
              <a:t>恒久的保存</a:t>
            </a:r>
            <a:r>
              <a:rPr kumimoji="1" lang="ja-JP" altLang="en-US" sz="1400" dirty="0">
                <a:latin typeface="メイリオ" panose="020B0604030504040204" pitchFamily="50" charset="-128"/>
                <a:ea typeface="メイリオ" panose="020B0604030504040204" pitchFamily="50" charset="-128"/>
              </a:rPr>
              <a:t>基盤</a:t>
            </a:r>
          </a:p>
        </p:txBody>
      </p:sp>
      <p:sp>
        <p:nvSpPr>
          <p:cNvPr id="16" name="フローチャート: 端子 15"/>
          <p:cNvSpPr/>
          <p:nvPr/>
        </p:nvSpPr>
        <p:spPr>
          <a:xfrm>
            <a:off x="7063721" y="2675630"/>
            <a:ext cx="1841238" cy="714415"/>
          </a:xfrm>
          <a:prstGeom prst="flowChartTermina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電子書籍の</a:t>
            </a:r>
            <a:endParaRPr kumimoji="1"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ナショナルアーカイブ構想</a:t>
            </a:r>
            <a:endParaRPr kumimoji="1" lang="ja-JP" altLang="en-US" sz="1400" dirty="0">
              <a:latin typeface="メイリオ" panose="020B0604030504040204" pitchFamily="50" charset="-128"/>
              <a:ea typeface="メイリオ" panose="020B0604030504040204" pitchFamily="50" charset="-128"/>
            </a:endParaRPr>
          </a:p>
        </p:txBody>
      </p:sp>
      <p:sp>
        <p:nvSpPr>
          <p:cNvPr id="17" name="フローチャート: 端子 16"/>
          <p:cNvSpPr/>
          <p:nvPr/>
        </p:nvSpPr>
        <p:spPr>
          <a:xfrm>
            <a:off x="3959162" y="2674355"/>
            <a:ext cx="2273508" cy="866060"/>
          </a:xfrm>
          <a:prstGeom prst="flowChartTerminator">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デジタルコレクション</a:t>
            </a:r>
            <a:endParaRPr lang="en-US" altLang="ja-JP" sz="1400" dirty="0" smtClean="0">
              <a:latin typeface="メイリオ" panose="020B0604030504040204" pitchFamily="50" charset="-128"/>
              <a:ea typeface="メイリオ" panose="020B0604030504040204" pitchFamily="50" charset="-128"/>
            </a:endParaRPr>
          </a:p>
          <a:p>
            <a:pPr algn="ctr"/>
            <a:r>
              <a:rPr lang="en-US" altLang="ja-JP" sz="1400" dirty="0" smtClean="0">
                <a:latin typeface="メイリオ" panose="020B0604030504040204" pitchFamily="50" charset="-128"/>
                <a:ea typeface="メイリオ" panose="020B0604030504040204" pitchFamily="50" charset="-128"/>
              </a:rPr>
              <a:t>WARP</a:t>
            </a:r>
            <a:r>
              <a:rPr lang="ja-JP" altLang="en-US" sz="1400" dirty="0" smtClean="0">
                <a:latin typeface="メイリオ" panose="020B0604030504040204" pitchFamily="50" charset="-128"/>
                <a:ea typeface="メイリオ" panose="020B0604030504040204" pitchFamily="50" charset="-128"/>
              </a:rPr>
              <a:t>（制度的）</a:t>
            </a:r>
            <a:endParaRPr lang="en-US" altLang="ja-JP" sz="1400" dirty="0" smtClean="0">
              <a:latin typeface="メイリオ" panose="020B0604030504040204" pitchFamily="50" charset="-128"/>
              <a:ea typeface="メイリオ" panose="020B0604030504040204" pitchFamily="50" charset="-128"/>
            </a:endParaRPr>
          </a:p>
          <a:p>
            <a:pPr algn="ctr"/>
            <a:r>
              <a:rPr lang="en-US" altLang="ja-JP" sz="1400" dirty="0" smtClean="0">
                <a:latin typeface="メイリオ" panose="020B0604030504040204" pitchFamily="50" charset="-128"/>
                <a:ea typeface="メイリオ" panose="020B0604030504040204" pitchFamily="50" charset="-128"/>
              </a:rPr>
              <a:t>NDL</a:t>
            </a:r>
            <a:r>
              <a:rPr lang="ja-JP" altLang="en-US" sz="1400" dirty="0" smtClean="0">
                <a:latin typeface="メイリオ" panose="020B0604030504040204" pitchFamily="50" charset="-128"/>
                <a:ea typeface="メイリオ" panose="020B0604030504040204" pitchFamily="50" charset="-128"/>
              </a:rPr>
              <a:t>サーチ</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リサーチ</a:t>
            </a:r>
            <a:r>
              <a:rPr lang="ja-JP" altLang="en-US" sz="1400" dirty="0">
                <a:latin typeface="メイリオ" panose="020B0604030504040204" pitchFamily="50" charset="-128"/>
                <a:ea typeface="メイリオ" panose="020B0604030504040204" pitchFamily="50" charset="-128"/>
              </a:rPr>
              <a:t>ナビ</a:t>
            </a:r>
            <a:endParaRPr lang="en-US" altLang="ja-JP" sz="1400" dirty="0">
              <a:latin typeface="メイリオ" panose="020B0604030504040204" pitchFamily="50" charset="-128"/>
              <a:ea typeface="メイリオ" panose="020B0604030504040204" pitchFamily="50" charset="-128"/>
            </a:endParaRPr>
          </a:p>
        </p:txBody>
      </p:sp>
      <p:sp>
        <p:nvSpPr>
          <p:cNvPr id="18" name="フローチャート: 端子 17"/>
          <p:cNvSpPr/>
          <p:nvPr/>
        </p:nvSpPr>
        <p:spPr>
          <a:xfrm>
            <a:off x="9065623" y="709660"/>
            <a:ext cx="3126377" cy="714415"/>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インターナショナル</a:t>
            </a:r>
            <a:r>
              <a:rPr lang="ja-JP" altLang="en-US" sz="1400" dirty="0" smtClean="0">
                <a:latin typeface="メイリオ" panose="020B0604030504040204" pitchFamily="50" charset="-128"/>
                <a:ea typeface="メイリオ" panose="020B0604030504040204" pitchFamily="50" charset="-128"/>
              </a:rPr>
              <a:t>アーカイブ</a:t>
            </a:r>
            <a:endParaRPr lang="en-US" altLang="ja-JP" sz="1400" dirty="0" smtClean="0">
              <a:latin typeface="メイリオ" panose="020B0604030504040204" pitchFamily="50" charset="-128"/>
              <a:ea typeface="メイリオ" panose="020B0604030504040204" pitchFamily="50" charset="-128"/>
            </a:endParaRPr>
          </a:p>
          <a:p>
            <a:pPr algn="ctr"/>
            <a:r>
              <a:rPr kumimoji="1" lang="ja-JP" altLang="en-US" sz="1200" dirty="0" smtClean="0">
                <a:latin typeface="メイリオ" panose="020B0604030504040204" pitchFamily="50" charset="-128"/>
                <a:ea typeface="メイリオ" panose="020B0604030504040204" pitchFamily="50" charset="-128"/>
              </a:rPr>
              <a:t>世界規模</a:t>
            </a:r>
            <a:r>
              <a:rPr lang="ja-JP" altLang="en-US" sz="1200" dirty="0" smtClean="0">
                <a:latin typeface="メイリオ" panose="020B0604030504040204" pitchFamily="50" charset="-128"/>
                <a:ea typeface="メイリオ" panose="020B0604030504040204" pitchFamily="50" charset="-128"/>
              </a:rPr>
              <a:t>での知識の利活用基盤</a:t>
            </a:r>
            <a:endParaRPr kumimoji="1" lang="en-US" altLang="ja-JP" sz="1200" dirty="0" smtClean="0">
              <a:latin typeface="メイリオ" panose="020B0604030504040204" pitchFamily="50" charset="-128"/>
              <a:ea typeface="メイリオ" panose="020B0604030504040204" pitchFamily="50" charset="-128"/>
            </a:endParaRPr>
          </a:p>
        </p:txBody>
      </p:sp>
      <p:sp>
        <p:nvSpPr>
          <p:cNvPr id="19" name="上矢印 18"/>
          <p:cNvSpPr/>
          <p:nvPr/>
        </p:nvSpPr>
        <p:spPr>
          <a:xfrm>
            <a:off x="2117521" y="3508052"/>
            <a:ext cx="536509" cy="514979"/>
          </a:xfrm>
          <a:prstGeom prst="up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0" name="右矢印 19"/>
          <p:cNvSpPr/>
          <p:nvPr/>
        </p:nvSpPr>
        <p:spPr>
          <a:xfrm>
            <a:off x="1490200" y="4095440"/>
            <a:ext cx="555759" cy="51497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1" name="右矢印 20"/>
          <p:cNvSpPr/>
          <p:nvPr/>
        </p:nvSpPr>
        <p:spPr>
          <a:xfrm>
            <a:off x="3749137" y="4050882"/>
            <a:ext cx="555759" cy="51497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4" name="右矢印 23"/>
          <p:cNvSpPr/>
          <p:nvPr/>
        </p:nvSpPr>
        <p:spPr>
          <a:xfrm>
            <a:off x="3532729" y="2924238"/>
            <a:ext cx="555759" cy="514979"/>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5" name="右矢印 24"/>
          <p:cNvSpPr/>
          <p:nvPr/>
        </p:nvSpPr>
        <p:spPr>
          <a:xfrm>
            <a:off x="6232670" y="2617615"/>
            <a:ext cx="815147" cy="514979"/>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6" name="右矢印 25"/>
          <p:cNvSpPr/>
          <p:nvPr/>
        </p:nvSpPr>
        <p:spPr>
          <a:xfrm>
            <a:off x="6240622" y="2992810"/>
            <a:ext cx="815147" cy="514979"/>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7" name="右矢印 26"/>
          <p:cNvSpPr/>
          <p:nvPr/>
        </p:nvSpPr>
        <p:spPr>
          <a:xfrm>
            <a:off x="7041005" y="1645920"/>
            <a:ext cx="432502" cy="514979"/>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8" name="右矢印 27"/>
          <p:cNvSpPr/>
          <p:nvPr/>
        </p:nvSpPr>
        <p:spPr>
          <a:xfrm>
            <a:off x="6321842" y="4431352"/>
            <a:ext cx="555759" cy="514979"/>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9" name="右矢印 28"/>
          <p:cNvSpPr/>
          <p:nvPr/>
        </p:nvSpPr>
        <p:spPr>
          <a:xfrm>
            <a:off x="6356506" y="3916373"/>
            <a:ext cx="2106903" cy="51497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32" name="フローチャート: 端子 31"/>
          <p:cNvSpPr/>
          <p:nvPr/>
        </p:nvSpPr>
        <p:spPr>
          <a:xfrm>
            <a:off x="2984700" y="5881769"/>
            <a:ext cx="1841238" cy="714415"/>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sz="1400" dirty="0" smtClean="0">
                <a:latin typeface="メイリオ" panose="020B0604030504040204" pitchFamily="50" charset="-128"/>
                <a:ea typeface="メイリオ" panose="020B0604030504040204" pitchFamily="50" charset="-128"/>
              </a:rPr>
              <a:t>CJKDLI</a:t>
            </a:r>
          </a:p>
          <a:p>
            <a:pPr algn="ctr"/>
            <a:r>
              <a:rPr lang="ja-JP" altLang="en-US" sz="1400" dirty="0" smtClean="0">
                <a:latin typeface="メイリオ" panose="020B0604030504040204" pitchFamily="50" charset="-128"/>
                <a:ea typeface="メイリオ" panose="020B0604030504040204" pitchFamily="50" charset="-128"/>
              </a:rPr>
              <a:t>日中韓電子図書館イニシアティブ</a:t>
            </a:r>
            <a:endParaRPr kumimoji="1" lang="en-US" altLang="ja-JP" sz="1400" dirty="0" smtClean="0">
              <a:latin typeface="メイリオ" panose="020B0604030504040204" pitchFamily="50" charset="-128"/>
              <a:ea typeface="メイリオ" panose="020B0604030504040204" pitchFamily="50" charset="-128"/>
            </a:endParaRPr>
          </a:p>
        </p:txBody>
      </p:sp>
      <p:sp>
        <p:nvSpPr>
          <p:cNvPr id="33" name="フローチャート: 端子 32"/>
          <p:cNvSpPr/>
          <p:nvPr/>
        </p:nvSpPr>
        <p:spPr>
          <a:xfrm>
            <a:off x="7396232" y="5341128"/>
            <a:ext cx="2027481" cy="302644"/>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知財計画</a:t>
            </a:r>
            <a:r>
              <a:rPr lang="ja-JP" altLang="en-US" sz="1400" dirty="0" smtClean="0">
                <a:latin typeface="メイリオ" panose="020B0604030504040204" pitchFamily="50" charset="-128"/>
                <a:ea typeface="メイリオ" panose="020B0604030504040204" pitchFamily="50" charset="-128"/>
              </a:rPr>
              <a:t>２０１</a:t>
            </a:r>
            <a:r>
              <a:rPr lang="en-US" altLang="ja-JP" sz="1400" dirty="0">
                <a:latin typeface="メイリオ" panose="020B0604030504040204" pitchFamily="50" charset="-128"/>
                <a:ea typeface="メイリオ" panose="020B0604030504040204" pitchFamily="50" charset="-128"/>
              </a:rPr>
              <a:t>X</a:t>
            </a:r>
            <a:endParaRPr kumimoji="1" lang="en-US" altLang="ja-JP" sz="1400" dirty="0" smtClean="0">
              <a:latin typeface="メイリオ" panose="020B0604030504040204" pitchFamily="50" charset="-128"/>
              <a:ea typeface="メイリオ" panose="020B0604030504040204" pitchFamily="50" charset="-128"/>
            </a:endParaRPr>
          </a:p>
        </p:txBody>
      </p:sp>
      <p:sp>
        <p:nvSpPr>
          <p:cNvPr id="34" name="フローチャート: 端子 33"/>
          <p:cNvSpPr/>
          <p:nvPr/>
        </p:nvSpPr>
        <p:spPr>
          <a:xfrm>
            <a:off x="1490200" y="5228601"/>
            <a:ext cx="2027481" cy="302644"/>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1400" dirty="0" smtClean="0">
                <a:latin typeface="メイリオ" panose="020B0604030504040204" pitchFamily="50" charset="-128"/>
                <a:ea typeface="メイリオ" panose="020B0604030504040204" pitchFamily="50" charset="-128"/>
              </a:rPr>
              <a:t>e-JAPAN</a:t>
            </a:r>
            <a:r>
              <a:rPr kumimoji="1" lang="ja-JP" altLang="en-US" sz="1400" dirty="0" smtClean="0">
                <a:latin typeface="メイリオ" panose="020B0604030504040204" pitchFamily="50" charset="-128"/>
                <a:ea typeface="メイリオ" panose="020B0604030504040204" pitchFamily="50" charset="-128"/>
              </a:rPr>
              <a:t>重点計画</a:t>
            </a:r>
            <a:endParaRPr kumimoji="1" lang="en-US" altLang="ja-JP" sz="1400" dirty="0" smtClean="0">
              <a:latin typeface="メイリオ" panose="020B0604030504040204" pitchFamily="50" charset="-128"/>
              <a:ea typeface="メイリオ" panose="020B0604030504040204" pitchFamily="50" charset="-128"/>
            </a:endParaRPr>
          </a:p>
        </p:txBody>
      </p:sp>
      <p:sp>
        <p:nvSpPr>
          <p:cNvPr id="35" name="円/楕円 34"/>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880549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第</a:t>
            </a:r>
            <a:r>
              <a:rPr lang="en-US" altLang="ja-JP" dirty="0" smtClean="0"/>
              <a:t>1</a:t>
            </a:r>
            <a:r>
              <a:rPr lang="ja-JP" altLang="en-US" dirty="0"/>
              <a:t>ステージ</a:t>
            </a:r>
            <a:r>
              <a:rPr lang="en-US" altLang="ja-JP" dirty="0"/>
              <a:t>【1994</a:t>
            </a:r>
            <a:r>
              <a:rPr lang="ja-JP" altLang="en-US" dirty="0"/>
              <a:t>～</a:t>
            </a:r>
            <a:r>
              <a:rPr lang="en-US" altLang="ja-JP" dirty="0"/>
              <a:t>2002</a:t>
            </a:r>
            <a:r>
              <a:rPr lang="en-US" altLang="ja-JP" dirty="0" smtClean="0"/>
              <a:t>】</a:t>
            </a:r>
            <a:r>
              <a:rPr lang="ja-JP" altLang="en-US" dirty="0" smtClean="0"/>
              <a:t>揺籃期</a:t>
            </a:r>
            <a:r>
              <a:rPr lang="ja-JP" altLang="en-US" dirty="0"/>
              <a:t>・</a:t>
            </a:r>
            <a:r>
              <a:rPr lang="ja-JP" altLang="en-US" dirty="0" smtClean="0"/>
              <a:t>始動期</a:t>
            </a:r>
            <a:endParaRPr kumimoji="1" lang="ja-JP" altLang="en-US" dirty="0"/>
          </a:p>
        </p:txBody>
      </p:sp>
      <p:sp>
        <p:nvSpPr>
          <p:cNvPr id="3" name="コンテンツ プレースホルダー 2"/>
          <p:cNvSpPr>
            <a:spLocks noGrp="1"/>
          </p:cNvSpPr>
          <p:nvPr>
            <p:ph idx="1"/>
          </p:nvPr>
        </p:nvSpPr>
        <p:spPr>
          <a:xfrm>
            <a:off x="717452" y="1032986"/>
            <a:ext cx="10496550" cy="5062538"/>
          </a:xfrm>
        </p:spPr>
        <p:txBody>
          <a:bodyPr>
            <a:noAutofit/>
          </a:bodyPr>
          <a:lstStyle/>
          <a:p>
            <a:r>
              <a:rPr lang="en-US" altLang="ja-JP" sz="3200" dirty="0" smtClean="0">
                <a:solidFill>
                  <a:srgbClr val="FF0000"/>
                </a:solidFill>
              </a:rPr>
              <a:t>1994</a:t>
            </a:r>
            <a:r>
              <a:rPr lang="en-US" altLang="ja-JP" sz="3200" dirty="0">
                <a:solidFill>
                  <a:srgbClr val="FF0000"/>
                </a:solidFill>
              </a:rPr>
              <a:t>: </a:t>
            </a:r>
            <a:r>
              <a:rPr lang="ja-JP" altLang="en-US" sz="3200" dirty="0">
                <a:solidFill>
                  <a:srgbClr val="FF0000"/>
                </a:solidFill>
              </a:rPr>
              <a:t>パイロット電子図書館実証実験プロジェクト開始</a:t>
            </a:r>
          </a:p>
          <a:p>
            <a:pPr lvl="1"/>
            <a:r>
              <a:rPr lang="ja-JP" altLang="en-US" sz="2800" dirty="0" smtClean="0"/>
              <a:t>インターネット上</a:t>
            </a:r>
            <a:r>
              <a:rPr lang="ja-JP" altLang="en-US" sz="2800" dirty="0"/>
              <a:t>のサイバー空間において、図書館における情報の蓄積と提供についてその可能性を検証する</a:t>
            </a:r>
            <a:r>
              <a:rPr lang="ja-JP" altLang="en-US" sz="2800" dirty="0" smtClean="0"/>
              <a:t>実験</a:t>
            </a:r>
            <a:endParaRPr lang="en-US" altLang="ja-JP" sz="2800" dirty="0" smtClean="0"/>
          </a:p>
          <a:p>
            <a:pPr lvl="1"/>
            <a:r>
              <a:rPr lang="ja-JP" altLang="en-US" sz="2800" dirty="0" smtClean="0"/>
              <a:t>我が国</a:t>
            </a:r>
            <a:r>
              <a:rPr lang="ja-JP" altLang="en-US" sz="2800" dirty="0"/>
              <a:t>で最初の、また最大規模の電子図書館の実証</a:t>
            </a:r>
            <a:r>
              <a:rPr lang="ja-JP" altLang="en-US" sz="2800" dirty="0" smtClean="0"/>
              <a:t>実験</a:t>
            </a:r>
            <a:endParaRPr lang="en-US" altLang="ja-JP" sz="2800" dirty="0" smtClean="0"/>
          </a:p>
          <a:p>
            <a:pPr lvl="1"/>
            <a:r>
              <a:rPr lang="ja-JP" altLang="en-US" sz="2800" dirty="0" smtClean="0"/>
              <a:t>その後</a:t>
            </a:r>
            <a:r>
              <a:rPr lang="ja-JP" altLang="en-US" sz="2800" dirty="0"/>
              <a:t>の国立国会図書館の電子図書館事業に多大な影響。</a:t>
            </a:r>
          </a:p>
          <a:p>
            <a:r>
              <a:rPr lang="en-US" altLang="ja-JP" sz="3200" dirty="0" smtClean="0"/>
              <a:t>1995/10 </a:t>
            </a:r>
            <a:r>
              <a:rPr lang="ja-JP" altLang="en-US" sz="3200" dirty="0"/>
              <a:t>パイロット電子図書館、総合目録ネットワーク実証実験開始</a:t>
            </a:r>
          </a:p>
          <a:p>
            <a:r>
              <a:rPr lang="en-US" altLang="ja-JP" sz="3200" dirty="0" smtClean="0">
                <a:solidFill>
                  <a:srgbClr val="FF0000"/>
                </a:solidFill>
              </a:rPr>
              <a:t>1998</a:t>
            </a:r>
            <a:r>
              <a:rPr lang="en-US" altLang="ja-JP" sz="3200" dirty="0">
                <a:solidFill>
                  <a:srgbClr val="FF0000"/>
                </a:solidFill>
              </a:rPr>
              <a:t>: </a:t>
            </a:r>
            <a:r>
              <a:rPr lang="ja-JP" altLang="en-US" sz="3200" dirty="0">
                <a:solidFill>
                  <a:srgbClr val="FF0000"/>
                </a:solidFill>
              </a:rPr>
              <a:t>国立国会図書館電子図書館構想</a:t>
            </a:r>
          </a:p>
          <a:p>
            <a:r>
              <a:rPr lang="en-US" altLang="ja-JP" sz="3200" dirty="0" smtClean="0"/>
              <a:t>2000</a:t>
            </a:r>
            <a:r>
              <a:rPr lang="en-US" altLang="ja-JP" sz="3200" dirty="0"/>
              <a:t>: </a:t>
            </a:r>
            <a:r>
              <a:rPr lang="ja-JP" altLang="en-US" sz="3200" dirty="0"/>
              <a:t>国立国会図書館蔵書目録、国会会議録、貴重書画像データベースを</a:t>
            </a:r>
            <a:r>
              <a:rPr lang="ja-JP" altLang="en-US" sz="3200" dirty="0" smtClean="0"/>
              <a:t>公開</a:t>
            </a:r>
            <a:endParaRPr lang="ja-JP" altLang="en-US" sz="3200" dirty="0"/>
          </a:p>
          <a:p>
            <a:pPr lvl="1"/>
            <a:r>
              <a:rPr lang="ja-JP" altLang="en-US" sz="2800" dirty="0" smtClean="0"/>
              <a:t>大規模ストレージに格納し、大容量のマルチメディア通信回線を用いて試行提供。</a:t>
            </a:r>
          </a:p>
        </p:txBody>
      </p:sp>
      <p:sp>
        <p:nvSpPr>
          <p:cNvPr id="4" name="フッター プレースホルダー 3"/>
          <p:cNvSpPr>
            <a:spLocks noGrp="1"/>
          </p:cNvSpPr>
          <p:nvPr>
            <p:ph type="ftr" sz="quarter" idx="11"/>
          </p:nvPr>
        </p:nvSpPr>
        <p:spPr/>
        <p:txBody>
          <a:bodyPr/>
          <a:lstStyle/>
          <a:p>
            <a:endParaRPr kumimoji="0" lang="en-US" dirty="0"/>
          </a:p>
        </p:txBody>
      </p:sp>
      <p:sp>
        <p:nvSpPr>
          <p:cNvPr id="5" name="スライド番号プレースホルダー 4"/>
          <p:cNvSpPr>
            <a:spLocks noGrp="1"/>
          </p:cNvSpPr>
          <p:nvPr>
            <p:ph type="sldNum" sz="quarter" idx="12"/>
          </p:nvPr>
        </p:nvSpPr>
        <p:spPr/>
        <p:txBody>
          <a:bodyPr/>
          <a:lstStyle/>
          <a:p>
            <a:fld id="{042AED99-7FB4-404E-8A97-64753DCE42EC}" type="slidenum">
              <a:rPr kumimoji="0" lang="en-US" smtClean="0"/>
              <a:pPr/>
              <a:t>21</a:t>
            </a:fld>
            <a:endParaRPr kumimoji="0" lang="en-US"/>
          </a:p>
        </p:txBody>
      </p:sp>
      <p:sp>
        <p:nvSpPr>
          <p:cNvPr id="6" name="円/楕円 5"/>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42017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ja-JP" altLang="en-US" dirty="0"/>
              <a:t> </a:t>
            </a:r>
            <a:r>
              <a:rPr lang="ja-JP" altLang="en-US" dirty="0" smtClean="0"/>
              <a:t>電子</a:t>
            </a:r>
            <a:r>
              <a:rPr kumimoji="1" lang="ja-JP" altLang="en-US" dirty="0" smtClean="0"/>
              <a:t>図書館構想（</a:t>
            </a:r>
            <a:r>
              <a:rPr kumimoji="1" lang="en-US" altLang="ja-JP" dirty="0" smtClean="0"/>
              <a:t>1998</a:t>
            </a:r>
            <a:r>
              <a:rPr kumimoji="1" lang="ja-JP" altLang="en-US" dirty="0" smtClean="0"/>
              <a:t>年</a:t>
            </a:r>
            <a:r>
              <a:rPr lang="zh-TW" altLang="en-US" dirty="0" smtClean="0"/>
              <a:t>電子</a:t>
            </a:r>
            <a:r>
              <a:rPr lang="zh-TW" altLang="en-US" dirty="0"/>
              <a:t>図書館推進会議</a:t>
            </a:r>
            <a:r>
              <a:rPr kumimoji="1" lang="ja-JP" altLang="en-US" dirty="0" smtClean="0"/>
              <a:t>）</a:t>
            </a:r>
            <a:endParaRPr kumimoji="1" lang="ja-JP" altLang="en-US" dirty="0"/>
          </a:p>
        </p:txBody>
      </p:sp>
      <p:sp>
        <p:nvSpPr>
          <p:cNvPr id="4" name="コンテンツ プレースホルダー 3"/>
          <p:cNvSpPr>
            <a:spLocks noGrp="1"/>
          </p:cNvSpPr>
          <p:nvPr>
            <p:ph idx="1"/>
          </p:nvPr>
        </p:nvSpPr>
        <p:spPr>
          <a:xfrm>
            <a:off x="419725" y="965200"/>
            <a:ext cx="11497455" cy="5705423"/>
          </a:xfrm>
        </p:spPr>
        <p:txBody>
          <a:bodyPr>
            <a:normAutofit/>
          </a:bodyPr>
          <a:lstStyle/>
          <a:p>
            <a:r>
              <a:rPr lang="ja-JP" altLang="en-US" dirty="0" smtClean="0"/>
              <a:t>パイロット電子図書館実証実験</a:t>
            </a:r>
            <a:endParaRPr lang="en-US" altLang="ja-JP" dirty="0" smtClean="0"/>
          </a:p>
          <a:p>
            <a:pPr lvl="1"/>
            <a:r>
              <a:rPr lang="en-US" altLang="ja-JP" dirty="0"/>
              <a:t>21</a:t>
            </a:r>
            <a:r>
              <a:rPr lang="ja-JP" altLang="en-US" dirty="0"/>
              <a:t>世紀の高度情報社会において、</a:t>
            </a:r>
            <a:r>
              <a:rPr lang="ja-JP" altLang="en-US" dirty="0">
                <a:solidFill>
                  <a:srgbClr val="FF0000"/>
                </a:solidFill>
              </a:rPr>
              <a:t>地球規模の知的財産を誰でも容易に利用できるように</a:t>
            </a:r>
            <a:r>
              <a:rPr lang="ja-JP" altLang="en-US" dirty="0"/>
              <a:t>、地球上に広く分散して個々に収集・蓄積されている知的資源を、</a:t>
            </a:r>
            <a:r>
              <a:rPr lang="ja-JP" altLang="en-US" dirty="0">
                <a:solidFill>
                  <a:srgbClr val="FF0000"/>
                </a:solidFill>
              </a:rPr>
              <a:t>空間的・時間的制約を越えてアクセス可能とする環境を提供するための実証実験</a:t>
            </a:r>
            <a:endParaRPr lang="en-US" altLang="ja-JP" dirty="0" smtClean="0">
              <a:solidFill>
                <a:srgbClr val="FF0000"/>
              </a:solidFill>
            </a:endParaRPr>
          </a:p>
          <a:p>
            <a:r>
              <a:rPr lang="ja-JP" altLang="ja-JP" dirty="0" smtClean="0"/>
              <a:t>「</a:t>
            </a:r>
            <a:r>
              <a:rPr lang="ja-JP" altLang="ja-JP" dirty="0"/>
              <a:t>知識・情報・文化の新しい基盤の構築をめざして一自由で創造的な情報社会のために一」と題する</a:t>
            </a:r>
            <a:r>
              <a:rPr lang="ja-JP" altLang="ja-JP" dirty="0" smtClean="0"/>
              <a:t>報告書</a:t>
            </a:r>
            <a:endParaRPr lang="en-US" altLang="ja-JP" dirty="0" smtClean="0"/>
          </a:p>
          <a:p>
            <a:pPr lvl="1"/>
            <a:r>
              <a:rPr lang="ja-JP" altLang="ja-JP" dirty="0" smtClean="0"/>
              <a:t>「</a:t>
            </a:r>
            <a:r>
              <a:rPr lang="ja-JP" altLang="ja-JP" dirty="0"/>
              <a:t>電子図書館構想」は、 電子図書館推進会議報告書を受けて、国立国会図書館が実現すべき電子図書館のあり方を示した</a:t>
            </a:r>
            <a:r>
              <a:rPr lang="ja-JP" altLang="ja-JP" dirty="0" smtClean="0"/>
              <a:t>もの</a:t>
            </a:r>
            <a:endParaRPr lang="en-US" altLang="ja-JP" dirty="0" smtClean="0"/>
          </a:p>
          <a:p>
            <a:pPr lvl="1"/>
            <a:r>
              <a:rPr lang="ja-JP" altLang="en-US" dirty="0" smtClean="0"/>
              <a:t>電子</a:t>
            </a:r>
            <a:r>
              <a:rPr lang="ja-JP" altLang="en-US" dirty="0"/>
              <a:t>図書館</a:t>
            </a:r>
            <a:r>
              <a:rPr lang="ja-JP" altLang="en-US" dirty="0" smtClean="0"/>
              <a:t>とは</a:t>
            </a:r>
            <a:endParaRPr lang="en-US" altLang="ja-JP" dirty="0" smtClean="0"/>
          </a:p>
          <a:p>
            <a:pPr lvl="2"/>
            <a:r>
              <a:rPr lang="ja-JP" altLang="ja-JP" dirty="0"/>
              <a:t>電子図書館とは、「図書館が通信ネットワークを介して行う一次情報（資料そのもの）及び二次情報（資料に関する情報）の電子的な提供とそのための基盤」と定義し、 </a:t>
            </a:r>
            <a:r>
              <a:rPr lang="ja-JP" altLang="ja-JP" dirty="0">
                <a:solidFill>
                  <a:srgbClr val="C00000"/>
                </a:solidFill>
              </a:rPr>
              <a:t>資料を電子化するとともに、電子化された資料及び電子出版物を通信ネットワークを介して提供する</a:t>
            </a:r>
            <a:r>
              <a:rPr lang="ja-JP" altLang="ja-JP" dirty="0" smtClean="0"/>
              <a:t>もの</a:t>
            </a:r>
            <a:endParaRPr lang="en-US" altLang="ja-JP" dirty="0" smtClean="0"/>
          </a:p>
          <a:p>
            <a:pPr lvl="2"/>
            <a:r>
              <a:rPr lang="ja-JP" altLang="ja-JP" dirty="0"/>
              <a:t>資料を通信ネットワークを介して提供することによって、 利用者にとって豊富な情報の入手、 地域による情報へのアクセスの格差及び情報へのアクセスの格差の是正が可能と</a:t>
            </a:r>
            <a:r>
              <a:rPr lang="ja-JP" altLang="ja-JP" dirty="0" smtClean="0"/>
              <a:t>なる</a:t>
            </a:r>
            <a:endParaRPr lang="en-US" altLang="ja-JP" dirty="0" smtClean="0"/>
          </a:p>
          <a:p>
            <a:pPr lvl="2"/>
            <a:r>
              <a:rPr lang="ja-JP" altLang="ja-JP" dirty="0"/>
              <a:t>電子図書館は、 情報の保存とアクセスにおいて、 電子情報の時代に、 </a:t>
            </a:r>
            <a:r>
              <a:rPr lang="ja-JP" altLang="ja-JP" dirty="0">
                <a:solidFill>
                  <a:srgbClr val="FF0000"/>
                </a:solidFill>
              </a:rPr>
              <a:t>印刷物中心の時代と同様に、あるいはそれ以上に、 必要な役割を果たすことを</a:t>
            </a:r>
            <a:r>
              <a:rPr lang="ja-JP" altLang="ja-JP" dirty="0" smtClean="0">
                <a:solidFill>
                  <a:srgbClr val="FF0000"/>
                </a:solidFill>
              </a:rPr>
              <a:t>目指す</a:t>
            </a:r>
            <a:endParaRPr lang="en-US" altLang="ja-JP" dirty="0" smtClean="0">
              <a:solidFill>
                <a:srgbClr val="FF0000"/>
              </a:solidFill>
            </a:endParaRPr>
          </a:p>
        </p:txBody>
      </p:sp>
      <p:sp>
        <p:nvSpPr>
          <p:cNvPr id="5" name="円/楕円 4"/>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838957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 </a:t>
            </a:r>
            <a:r>
              <a:rPr lang="ja-JP" altLang="en-US" dirty="0" smtClean="0"/>
              <a:t> 第</a:t>
            </a:r>
            <a:r>
              <a:rPr lang="en-US" altLang="ja-JP" dirty="0" smtClean="0"/>
              <a:t>2</a:t>
            </a:r>
            <a:r>
              <a:rPr lang="ja-JP" altLang="en-US" dirty="0" smtClean="0"/>
              <a:t>ステージ</a:t>
            </a:r>
            <a:r>
              <a:rPr lang="en-US" altLang="ja-JP" dirty="0"/>
              <a:t>【2002</a:t>
            </a:r>
            <a:r>
              <a:rPr lang="ja-JP" altLang="en-US" dirty="0"/>
              <a:t>～</a:t>
            </a:r>
            <a:r>
              <a:rPr lang="en-US" altLang="ja-JP" dirty="0" smtClean="0"/>
              <a:t>2007】</a:t>
            </a:r>
            <a:r>
              <a:rPr lang="ja-JP" altLang="en-US" dirty="0" smtClean="0"/>
              <a:t>サービス離陸期</a:t>
            </a:r>
            <a:endParaRPr kumimoji="1" lang="ja-JP" altLang="en-US" dirty="0"/>
          </a:p>
        </p:txBody>
      </p:sp>
      <p:sp>
        <p:nvSpPr>
          <p:cNvPr id="3" name="コンテンツ プレースホルダー 2"/>
          <p:cNvSpPr>
            <a:spLocks noGrp="1"/>
          </p:cNvSpPr>
          <p:nvPr>
            <p:ph idx="1"/>
          </p:nvPr>
        </p:nvSpPr>
        <p:spPr>
          <a:xfrm>
            <a:off x="579120" y="965200"/>
            <a:ext cx="11201400" cy="5511800"/>
          </a:xfrm>
        </p:spPr>
        <p:txBody>
          <a:bodyPr>
            <a:noAutofit/>
          </a:bodyPr>
          <a:lstStyle/>
          <a:p>
            <a:r>
              <a:rPr lang="en-US" altLang="ja-JP" sz="3200" dirty="0" smtClean="0"/>
              <a:t>2002/10</a:t>
            </a:r>
            <a:r>
              <a:rPr lang="en-US" altLang="ja-JP" sz="3200" dirty="0"/>
              <a:t>: </a:t>
            </a:r>
            <a:r>
              <a:rPr lang="ja-JP" altLang="en-US" sz="3200" dirty="0"/>
              <a:t>関西館開館、近代デジタルライブラリー、インターネット資源選択的蓄積実験事業（</a:t>
            </a:r>
            <a:r>
              <a:rPr lang="en-US" altLang="ja-JP" sz="3200" dirty="0"/>
              <a:t>WARP</a:t>
            </a:r>
            <a:r>
              <a:rPr lang="ja-JP" altLang="en-US" sz="3200" dirty="0"/>
              <a:t>）、データベース・ナビゲーション・サービス（</a:t>
            </a:r>
            <a:r>
              <a:rPr lang="en-US" altLang="ja-JP" sz="3200" dirty="0" err="1"/>
              <a:t>Dnavi</a:t>
            </a:r>
            <a:r>
              <a:rPr lang="ja-JP" altLang="en-US" sz="3200" dirty="0"/>
              <a:t>）を公開</a:t>
            </a:r>
          </a:p>
          <a:p>
            <a:r>
              <a:rPr lang="en-US" altLang="ja-JP" sz="3200" dirty="0" smtClean="0">
                <a:solidFill>
                  <a:srgbClr val="FF0000"/>
                </a:solidFill>
              </a:rPr>
              <a:t>2003/6: </a:t>
            </a:r>
            <a:r>
              <a:rPr lang="en-US" altLang="ja-JP" sz="3200" dirty="0">
                <a:solidFill>
                  <a:srgbClr val="FF0000"/>
                </a:solidFill>
              </a:rPr>
              <a:t>e-Japan</a:t>
            </a:r>
            <a:r>
              <a:rPr lang="ja-JP" altLang="en-US" sz="3200" dirty="0">
                <a:solidFill>
                  <a:srgbClr val="FF0000"/>
                </a:solidFill>
              </a:rPr>
              <a:t>重点</a:t>
            </a:r>
            <a:r>
              <a:rPr lang="ja-JP" altLang="en-US" sz="3200" dirty="0" smtClean="0">
                <a:solidFill>
                  <a:srgbClr val="FF0000"/>
                </a:solidFill>
              </a:rPr>
              <a:t>計画</a:t>
            </a:r>
            <a:r>
              <a:rPr lang="en-US" altLang="ja-JP" sz="3200" dirty="0" smtClean="0">
                <a:solidFill>
                  <a:srgbClr val="FF0000"/>
                </a:solidFill>
              </a:rPr>
              <a:t>2003(IT</a:t>
            </a:r>
            <a:r>
              <a:rPr lang="ja-JP" altLang="en-US" sz="3200" dirty="0">
                <a:solidFill>
                  <a:srgbClr val="FF0000"/>
                </a:solidFill>
              </a:rPr>
              <a:t>戦略本部</a:t>
            </a:r>
            <a:r>
              <a:rPr lang="en-US" altLang="ja-JP" sz="3200" dirty="0">
                <a:solidFill>
                  <a:srgbClr val="FF0000"/>
                </a:solidFill>
              </a:rPr>
              <a:t>)</a:t>
            </a:r>
          </a:p>
          <a:p>
            <a:r>
              <a:rPr lang="en-US" altLang="ja-JP" sz="3200" dirty="0" smtClean="0">
                <a:solidFill>
                  <a:srgbClr val="FF0000"/>
                </a:solidFill>
              </a:rPr>
              <a:t>2004/2</a:t>
            </a:r>
            <a:r>
              <a:rPr lang="en-US" altLang="ja-JP" sz="3200" dirty="0">
                <a:solidFill>
                  <a:srgbClr val="FF0000"/>
                </a:solidFill>
              </a:rPr>
              <a:t>: </a:t>
            </a:r>
            <a:r>
              <a:rPr lang="ja-JP" altLang="en-US" sz="3200" dirty="0">
                <a:solidFill>
                  <a:srgbClr val="FF0000"/>
                </a:solidFill>
              </a:rPr>
              <a:t>電子図書館中期計画</a:t>
            </a:r>
            <a:r>
              <a:rPr lang="en-US" altLang="ja-JP" sz="3200" dirty="0">
                <a:solidFill>
                  <a:srgbClr val="FF0000"/>
                </a:solidFill>
              </a:rPr>
              <a:t>2004</a:t>
            </a:r>
            <a:r>
              <a:rPr lang="ja-JP" altLang="en-US" sz="3200" dirty="0">
                <a:solidFill>
                  <a:srgbClr val="FF0000"/>
                </a:solidFill>
              </a:rPr>
              <a:t>策定</a:t>
            </a:r>
          </a:p>
          <a:p>
            <a:r>
              <a:rPr lang="en-US" altLang="ja-JP" sz="3200" dirty="0" smtClean="0"/>
              <a:t>2004/10</a:t>
            </a:r>
            <a:r>
              <a:rPr lang="en-US" altLang="ja-JP" sz="3200" dirty="0"/>
              <a:t>:</a:t>
            </a:r>
            <a:r>
              <a:rPr lang="ja-JP" altLang="en-US" sz="3200" dirty="0"/>
              <a:t>デジタルアーカイブポータルプロトタイプの開発に着手</a:t>
            </a:r>
          </a:p>
          <a:p>
            <a:r>
              <a:rPr lang="en-US" altLang="ja-JP" sz="3200" dirty="0" smtClean="0"/>
              <a:t>2005/4</a:t>
            </a:r>
            <a:r>
              <a:rPr lang="en-US" altLang="ja-JP" sz="3200" dirty="0"/>
              <a:t>: NDL</a:t>
            </a:r>
            <a:r>
              <a:rPr lang="ja-JP" altLang="en-US" sz="3200" dirty="0"/>
              <a:t>デジタルアーカイブシステムの開発に着手</a:t>
            </a:r>
          </a:p>
          <a:p>
            <a:r>
              <a:rPr lang="en-US" altLang="ja-JP" sz="3200" dirty="0" smtClean="0"/>
              <a:t>2005/7</a:t>
            </a:r>
            <a:r>
              <a:rPr lang="en-US" altLang="ja-JP" sz="3200" dirty="0"/>
              <a:t>: </a:t>
            </a:r>
            <a:r>
              <a:rPr lang="ja-JP" altLang="en-US" sz="3200" dirty="0"/>
              <a:t>デジタルアーカイブポータルプロトタイプ試験公開</a:t>
            </a:r>
          </a:p>
          <a:p>
            <a:r>
              <a:rPr lang="en-US" altLang="ja-JP" sz="3200" dirty="0" smtClean="0">
                <a:solidFill>
                  <a:srgbClr val="FF0000"/>
                </a:solidFill>
              </a:rPr>
              <a:t>2007/10</a:t>
            </a:r>
            <a:r>
              <a:rPr lang="en-US" altLang="ja-JP" sz="3200" dirty="0">
                <a:solidFill>
                  <a:srgbClr val="FF0000"/>
                </a:solidFill>
              </a:rPr>
              <a:t>: PORTA</a:t>
            </a:r>
            <a:r>
              <a:rPr lang="ja-JP" altLang="en-US" sz="3200" dirty="0">
                <a:solidFill>
                  <a:srgbClr val="FF0000"/>
                </a:solidFill>
              </a:rPr>
              <a:t>正式公開</a:t>
            </a:r>
          </a:p>
          <a:p>
            <a:pPr lvl="1"/>
            <a:r>
              <a:rPr lang="ja-JP" altLang="en-US" dirty="0" smtClean="0"/>
              <a:t>国内</a:t>
            </a:r>
            <a:r>
              <a:rPr lang="ja-JP" altLang="en-US" dirty="0"/>
              <a:t>においては館種を問わない全国の図書館との連携の強化と、博物館や文書館などの文化機関との連携の強化。</a:t>
            </a:r>
          </a:p>
          <a:p>
            <a:endParaRPr kumimoji="1" lang="ja-JP" altLang="en-US" sz="3200" dirty="0"/>
          </a:p>
        </p:txBody>
      </p:sp>
      <p:sp>
        <p:nvSpPr>
          <p:cNvPr id="4" name="フッター プレースホルダー 3"/>
          <p:cNvSpPr>
            <a:spLocks noGrp="1"/>
          </p:cNvSpPr>
          <p:nvPr>
            <p:ph type="ftr" sz="quarter" idx="11"/>
          </p:nvPr>
        </p:nvSpPr>
        <p:spPr/>
        <p:txBody>
          <a:bodyPr/>
          <a:lstStyle/>
          <a:p>
            <a:endParaRPr kumimoji="0" lang="en-US" dirty="0"/>
          </a:p>
        </p:txBody>
      </p:sp>
      <p:sp>
        <p:nvSpPr>
          <p:cNvPr id="5" name="スライド番号プレースホルダー 4"/>
          <p:cNvSpPr>
            <a:spLocks noGrp="1"/>
          </p:cNvSpPr>
          <p:nvPr>
            <p:ph type="sldNum" sz="quarter" idx="12"/>
          </p:nvPr>
        </p:nvSpPr>
        <p:spPr/>
        <p:txBody>
          <a:bodyPr/>
          <a:lstStyle/>
          <a:p>
            <a:fld id="{042AED99-7FB4-404E-8A97-64753DCE42EC}" type="slidenum">
              <a:rPr kumimoji="0" lang="en-US" smtClean="0"/>
              <a:pPr/>
              <a:t>23</a:t>
            </a:fld>
            <a:endParaRPr kumimoji="0" lang="en-US"/>
          </a:p>
        </p:txBody>
      </p:sp>
      <p:sp>
        <p:nvSpPr>
          <p:cNvPr id="7" name="円/楕円 6"/>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378275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 </a:t>
            </a:r>
            <a:r>
              <a:rPr lang="ja-JP" altLang="en-US" dirty="0" smtClean="0"/>
              <a:t> 第</a:t>
            </a:r>
            <a:r>
              <a:rPr lang="en-US" altLang="ja-JP" dirty="0"/>
              <a:t>3</a:t>
            </a:r>
            <a:r>
              <a:rPr lang="ja-JP" altLang="en-US" dirty="0" smtClean="0"/>
              <a:t>ステージ</a:t>
            </a:r>
            <a:r>
              <a:rPr lang="en-US" altLang="ja-JP" dirty="0"/>
              <a:t>【</a:t>
            </a:r>
            <a:r>
              <a:rPr lang="en-US" altLang="ja-JP" dirty="0" smtClean="0"/>
              <a:t>2008</a:t>
            </a:r>
            <a:r>
              <a:rPr lang="ja-JP" altLang="en-US" dirty="0" smtClean="0"/>
              <a:t>～</a:t>
            </a:r>
            <a:r>
              <a:rPr lang="en-US" altLang="ja-JP" dirty="0"/>
              <a:t>2012</a:t>
            </a:r>
            <a:r>
              <a:rPr lang="en-US" altLang="ja-JP" dirty="0" smtClean="0"/>
              <a:t>】</a:t>
            </a:r>
            <a:r>
              <a:rPr lang="ja-JP" altLang="en-US" dirty="0" smtClean="0"/>
              <a:t>サービス発展期</a:t>
            </a:r>
            <a:endParaRPr kumimoji="1" lang="ja-JP" altLang="en-US" dirty="0"/>
          </a:p>
        </p:txBody>
      </p:sp>
      <p:sp>
        <p:nvSpPr>
          <p:cNvPr id="3" name="コンテンツ プレースホルダー 2"/>
          <p:cNvSpPr>
            <a:spLocks noGrp="1"/>
          </p:cNvSpPr>
          <p:nvPr>
            <p:ph idx="1"/>
          </p:nvPr>
        </p:nvSpPr>
        <p:spPr/>
        <p:txBody>
          <a:bodyPr>
            <a:noAutofit/>
          </a:bodyPr>
          <a:lstStyle/>
          <a:p>
            <a:r>
              <a:rPr lang="en-US" altLang="ja-JP" sz="3200" dirty="0"/>
              <a:t>2008/6: </a:t>
            </a:r>
            <a:r>
              <a:rPr lang="ja-JP" altLang="en-US" sz="3200" dirty="0"/>
              <a:t>知財計画</a:t>
            </a:r>
            <a:r>
              <a:rPr lang="en-US" altLang="ja-JP" sz="3200" dirty="0"/>
              <a:t>2008(</a:t>
            </a:r>
            <a:r>
              <a:rPr lang="ja-JP" altLang="en-US" sz="3200" dirty="0"/>
              <a:t>知財本部</a:t>
            </a:r>
            <a:r>
              <a:rPr lang="en-US" altLang="ja-JP" sz="3200" dirty="0"/>
              <a:t>)</a:t>
            </a:r>
          </a:p>
          <a:p>
            <a:r>
              <a:rPr lang="en-US" altLang="ja-JP" sz="3200" dirty="0">
                <a:solidFill>
                  <a:srgbClr val="FF0000"/>
                </a:solidFill>
              </a:rPr>
              <a:t>2009/5: </a:t>
            </a:r>
            <a:r>
              <a:rPr lang="ja-JP" altLang="en-US" sz="3200" dirty="0">
                <a:solidFill>
                  <a:srgbClr val="FF0000"/>
                </a:solidFill>
              </a:rPr>
              <a:t>大規模デジタル化の実施開始</a:t>
            </a:r>
          </a:p>
          <a:p>
            <a:r>
              <a:rPr lang="en-US" altLang="ja-JP" sz="3200" dirty="0"/>
              <a:t>2009/10: </a:t>
            </a:r>
            <a:r>
              <a:rPr lang="ja-JP" altLang="en-US" sz="3200" dirty="0"/>
              <a:t>日中韓電子図書館イニシアティブ協定締結</a:t>
            </a:r>
          </a:p>
          <a:p>
            <a:pPr lvl="1"/>
            <a:r>
              <a:rPr lang="ja-JP" altLang="en-US" dirty="0"/>
              <a:t>東アジアの日中韓</a:t>
            </a:r>
            <a:r>
              <a:rPr lang="en-US" altLang="ja-JP" dirty="0"/>
              <a:t>3</a:t>
            </a:r>
            <a:r>
              <a:rPr lang="ja-JP" altLang="en-US" dirty="0"/>
              <a:t>カ国を初めとするアジア諸国との連携の強化や、世界各国とのグローバルな協力の推進</a:t>
            </a:r>
          </a:p>
          <a:p>
            <a:r>
              <a:rPr lang="en-US" altLang="ja-JP" sz="3200" dirty="0"/>
              <a:t>2010/8: </a:t>
            </a:r>
            <a:r>
              <a:rPr lang="en-US" altLang="ja-JP" sz="3200" dirty="0" err="1"/>
              <a:t>NDLSearch</a:t>
            </a:r>
            <a:r>
              <a:rPr lang="ja-JP" altLang="en-US" sz="3200" dirty="0"/>
              <a:t>試験公開</a:t>
            </a:r>
          </a:p>
          <a:p>
            <a:r>
              <a:rPr lang="en-US" altLang="ja-JP" sz="3200" dirty="0">
                <a:solidFill>
                  <a:srgbClr val="FF0000"/>
                </a:solidFill>
              </a:rPr>
              <a:t>2010/4: </a:t>
            </a:r>
            <a:r>
              <a:rPr lang="ja-JP" altLang="en-US" sz="3200" dirty="0">
                <a:solidFill>
                  <a:srgbClr val="FF0000"/>
                </a:solidFill>
              </a:rPr>
              <a:t>国等のインターネット資料の制度収集開始</a:t>
            </a:r>
          </a:p>
          <a:p>
            <a:r>
              <a:rPr lang="en-US" altLang="ja-JP" sz="3200" dirty="0">
                <a:solidFill>
                  <a:srgbClr val="FF0000"/>
                </a:solidFill>
              </a:rPr>
              <a:t>2012/1: </a:t>
            </a:r>
            <a:r>
              <a:rPr lang="en-US" altLang="ja-JP" sz="3200" dirty="0" err="1">
                <a:solidFill>
                  <a:srgbClr val="FF0000"/>
                </a:solidFill>
              </a:rPr>
              <a:t>NDLSearch</a:t>
            </a:r>
            <a:r>
              <a:rPr lang="ja-JP" altLang="en-US" sz="3200" dirty="0" err="1">
                <a:solidFill>
                  <a:srgbClr val="FF0000"/>
                </a:solidFill>
              </a:rPr>
              <a:t>、</a:t>
            </a:r>
            <a:r>
              <a:rPr lang="ja-JP" altLang="en-US" sz="3200" dirty="0">
                <a:solidFill>
                  <a:srgbClr val="FF0000"/>
                </a:solidFill>
              </a:rPr>
              <a:t>新</a:t>
            </a:r>
            <a:r>
              <a:rPr lang="en-US" altLang="ja-JP" sz="3200" dirty="0">
                <a:solidFill>
                  <a:srgbClr val="FF0000"/>
                </a:solidFill>
              </a:rPr>
              <a:t>NDL-OPAC</a:t>
            </a:r>
            <a:r>
              <a:rPr lang="ja-JP" altLang="en-US" sz="3200" dirty="0" err="1">
                <a:solidFill>
                  <a:srgbClr val="FF0000"/>
                </a:solidFill>
              </a:rPr>
              <a:t>、</a:t>
            </a:r>
            <a:r>
              <a:rPr lang="ja-JP" altLang="en-US" sz="3200" dirty="0">
                <a:solidFill>
                  <a:srgbClr val="FF0000"/>
                </a:solidFill>
              </a:rPr>
              <a:t>来館者管理システム等、全面リニューアル公開</a:t>
            </a:r>
            <a:endParaRPr lang="en-US" altLang="ja-JP" sz="3200" dirty="0">
              <a:solidFill>
                <a:srgbClr val="FF0000"/>
              </a:solidFill>
            </a:endParaRPr>
          </a:p>
          <a:p>
            <a:pPr lvl="0"/>
            <a:r>
              <a:rPr lang="en-US" altLang="ja-JP" sz="3200" dirty="0">
                <a:solidFill>
                  <a:srgbClr val="FF0000"/>
                </a:solidFill>
              </a:rPr>
              <a:t>2012/4: </a:t>
            </a:r>
            <a:r>
              <a:rPr lang="ja-JP" altLang="en-US" sz="3200" dirty="0">
                <a:solidFill>
                  <a:srgbClr val="FF0000"/>
                </a:solidFill>
              </a:rPr>
              <a:t>東日本大震災アーカイブ</a:t>
            </a:r>
            <a:r>
              <a:rPr lang="ja-JP" altLang="ja-JP" sz="3200" dirty="0">
                <a:solidFill>
                  <a:srgbClr val="FF0000"/>
                </a:solidFill>
              </a:rPr>
              <a:t>開発</a:t>
            </a:r>
            <a:r>
              <a:rPr lang="ja-JP" altLang="ja-JP" sz="3200" dirty="0" smtClean="0">
                <a:solidFill>
                  <a:srgbClr val="FF0000"/>
                </a:solidFill>
              </a:rPr>
              <a:t>開始</a:t>
            </a:r>
            <a:endParaRPr lang="en-US" altLang="ja-JP" sz="3200" dirty="0" smtClean="0">
              <a:solidFill>
                <a:srgbClr val="FF0000"/>
              </a:solidFill>
            </a:endParaRPr>
          </a:p>
        </p:txBody>
      </p:sp>
      <p:sp>
        <p:nvSpPr>
          <p:cNvPr id="4" name="フッター プレースホルダー 3"/>
          <p:cNvSpPr>
            <a:spLocks noGrp="1"/>
          </p:cNvSpPr>
          <p:nvPr>
            <p:ph type="ftr" sz="quarter" idx="11"/>
          </p:nvPr>
        </p:nvSpPr>
        <p:spPr/>
        <p:txBody>
          <a:bodyPr/>
          <a:lstStyle/>
          <a:p>
            <a:endParaRPr kumimoji="0" lang="en-US" dirty="0"/>
          </a:p>
        </p:txBody>
      </p:sp>
      <p:sp>
        <p:nvSpPr>
          <p:cNvPr id="5" name="スライド番号プレースホルダー 4"/>
          <p:cNvSpPr>
            <a:spLocks noGrp="1"/>
          </p:cNvSpPr>
          <p:nvPr>
            <p:ph type="sldNum" sz="quarter" idx="12"/>
          </p:nvPr>
        </p:nvSpPr>
        <p:spPr/>
        <p:txBody>
          <a:bodyPr/>
          <a:lstStyle/>
          <a:p>
            <a:fld id="{042AED99-7FB4-404E-8A97-64753DCE42EC}" type="slidenum">
              <a:rPr kumimoji="0" lang="en-US" smtClean="0"/>
              <a:pPr/>
              <a:t>24</a:t>
            </a:fld>
            <a:endParaRPr kumimoji="0" lang="en-US"/>
          </a:p>
        </p:txBody>
      </p:sp>
      <p:sp>
        <p:nvSpPr>
          <p:cNvPr id="7" name="円/楕円 6"/>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44921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smtClean="0"/>
              <a:t>第</a:t>
            </a:r>
            <a:r>
              <a:rPr lang="en-US" altLang="ja-JP" sz="3600" dirty="0" smtClean="0"/>
              <a:t>4</a:t>
            </a:r>
            <a:r>
              <a:rPr lang="ja-JP" altLang="en-US" sz="3600" dirty="0" smtClean="0"/>
              <a:t>ステージ</a:t>
            </a:r>
            <a:r>
              <a:rPr lang="en-US" altLang="ja-JP" sz="3600" dirty="0"/>
              <a:t>【2012</a:t>
            </a:r>
            <a:r>
              <a:rPr lang="ja-JP" altLang="en-US" sz="3600" dirty="0"/>
              <a:t>～</a:t>
            </a:r>
            <a:r>
              <a:rPr lang="en-US" altLang="ja-JP" sz="3600" dirty="0"/>
              <a:t>2014】	</a:t>
            </a:r>
            <a:r>
              <a:rPr lang="ja-JP" altLang="en-US" sz="3600" dirty="0"/>
              <a:t>総括と再始動期、</a:t>
            </a:r>
            <a:r>
              <a:rPr lang="ja-JP" altLang="en-US" sz="3600" dirty="0" smtClean="0"/>
              <a:t>見直し期</a:t>
            </a:r>
            <a:endParaRPr kumimoji="1" lang="ja-JP" altLang="en-US" sz="3600" dirty="0"/>
          </a:p>
        </p:txBody>
      </p:sp>
      <p:sp>
        <p:nvSpPr>
          <p:cNvPr id="3" name="コンテンツ プレースホルダー 2"/>
          <p:cNvSpPr>
            <a:spLocks noGrp="1"/>
          </p:cNvSpPr>
          <p:nvPr>
            <p:ph idx="1"/>
          </p:nvPr>
        </p:nvSpPr>
        <p:spPr>
          <a:xfrm>
            <a:off x="414337" y="965200"/>
            <a:ext cx="11344275" cy="5211763"/>
          </a:xfrm>
        </p:spPr>
        <p:txBody>
          <a:bodyPr>
            <a:normAutofit/>
          </a:bodyPr>
          <a:lstStyle/>
          <a:p>
            <a:pPr lvl="0"/>
            <a:r>
              <a:rPr lang="en-US" altLang="ja-JP" dirty="0" smtClean="0"/>
              <a:t>2012/7</a:t>
            </a:r>
            <a:r>
              <a:rPr lang="en-US" altLang="ja-JP" dirty="0"/>
              <a:t>:</a:t>
            </a:r>
            <a:r>
              <a:rPr lang="ja-JP" altLang="ja-JP" dirty="0"/>
              <a:t>「私たちの使命・目標</a:t>
            </a:r>
            <a:r>
              <a:rPr lang="en-US" altLang="ja-JP" dirty="0"/>
              <a:t>2012-2016</a:t>
            </a:r>
            <a:r>
              <a:rPr lang="ja-JP" altLang="ja-JP" dirty="0"/>
              <a:t>」</a:t>
            </a:r>
          </a:p>
          <a:p>
            <a:pPr lvl="0"/>
            <a:r>
              <a:rPr lang="en-US" altLang="ja-JP" dirty="0"/>
              <a:t>2013/3: </a:t>
            </a:r>
            <a:r>
              <a:rPr lang="ja-JP" altLang="en-US" dirty="0" smtClean="0"/>
              <a:t>東日本大震災アーカイブ（</a:t>
            </a:r>
            <a:r>
              <a:rPr lang="ja-JP" altLang="ja-JP" dirty="0" smtClean="0"/>
              <a:t>ひなぎく</a:t>
            </a:r>
            <a:r>
              <a:rPr lang="ja-JP" altLang="en-US" dirty="0" smtClean="0"/>
              <a:t>）</a:t>
            </a:r>
            <a:r>
              <a:rPr lang="ja-JP" altLang="ja-JP" dirty="0" smtClean="0"/>
              <a:t>公開</a:t>
            </a:r>
            <a:r>
              <a:rPr lang="ja-JP" altLang="en-US" sz="2000" dirty="0" smtClean="0"/>
              <a:t>（</a:t>
            </a:r>
            <a:r>
              <a:rPr lang="en-US" altLang="ja-JP" sz="2000" dirty="0" smtClean="0"/>
              <a:t>2011</a:t>
            </a:r>
            <a:r>
              <a:rPr lang="ja-JP" altLang="en-US" sz="2000" dirty="0" smtClean="0"/>
              <a:t>年度補正予算）</a:t>
            </a:r>
            <a:endParaRPr lang="ja-JP" altLang="ja-JP" dirty="0"/>
          </a:p>
          <a:p>
            <a:pPr lvl="0"/>
            <a:r>
              <a:rPr lang="en-US" altLang="ja-JP" dirty="0"/>
              <a:t>2013/5:</a:t>
            </a:r>
            <a:r>
              <a:rPr lang="ja-JP" altLang="ja-JP" dirty="0"/>
              <a:t>「戦略的目標」</a:t>
            </a:r>
          </a:p>
          <a:p>
            <a:r>
              <a:rPr lang="en-US" altLang="ja-JP" dirty="0"/>
              <a:t>2013/5: </a:t>
            </a:r>
            <a:r>
              <a:rPr lang="ja-JP" altLang="en-US" dirty="0" smtClean="0"/>
              <a:t>資料デジタル化にかかる基本方針策定</a:t>
            </a:r>
            <a:endParaRPr lang="en-US" altLang="ja-JP" dirty="0" smtClean="0"/>
          </a:p>
          <a:p>
            <a:pPr lvl="0"/>
            <a:r>
              <a:rPr lang="en-US" altLang="ja-JP" dirty="0" smtClean="0"/>
              <a:t>2013/5</a:t>
            </a:r>
            <a:r>
              <a:rPr lang="en-US" altLang="ja-JP" dirty="0"/>
              <a:t>: </a:t>
            </a:r>
            <a:r>
              <a:rPr lang="ja-JP" altLang="ja-JP" dirty="0"/>
              <a:t>リニューアル総括及び次期業務・システム最適化計画策定</a:t>
            </a:r>
          </a:p>
          <a:p>
            <a:pPr lvl="0"/>
            <a:r>
              <a:rPr lang="en-US" altLang="ja-JP" dirty="0"/>
              <a:t>2013/7: </a:t>
            </a:r>
            <a:r>
              <a:rPr lang="ja-JP" altLang="ja-JP" dirty="0"/>
              <a:t>民間オンライン資料制度収集</a:t>
            </a:r>
            <a:r>
              <a:rPr lang="ja-JP" altLang="ja-JP" dirty="0" smtClean="0"/>
              <a:t>開始</a:t>
            </a:r>
            <a:r>
              <a:rPr lang="ja-JP" altLang="en-US" sz="2000" dirty="0" smtClean="0"/>
              <a:t>（</a:t>
            </a:r>
            <a:r>
              <a:rPr lang="en-US" altLang="ja-JP" sz="2000" dirty="0"/>
              <a:t>2012</a:t>
            </a:r>
            <a:r>
              <a:rPr lang="zh-TW" altLang="en-US" sz="2000" dirty="0" smtClean="0"/>
              <a:t>年</a:t>
            </a:r>
            <a:r>
              <a:rPr lang="en-US" altLang="zh-TW" sz="2000" dirty="0" smtClean="0"/>
              <a:t>6</a:t>
            </a:r>
            <a:r>
              <a:rPr lang="zh-TW" altLang="en-US" sz="2000" dirty="0" smtClean="0"/>
              <a:t>月</a:t>
            </a:r>
            <a:r>
              <a:rPr lang="ja-JP" altLang="en-US" sz="2000" dirty="0" smtClean="0"/>
              <a:t>国立国会図書館法改正）</a:t>
            </a:r>
            <a:endParaRPr lang="ja-JP" altLang="ja-JP" sz="2000" dirty="0"/>
          </a:p>
          <a:p>
            <a:r>
              <a:rPr lang="en-US" altLang="ja-JP" dirty="0" smtClean="0">
                <a:solidFill>
                  <a:srgbClr val="C00000"/>
                </a:solidFill>
              </a:rPr>
              <a:t>2013/10〜2014/5: </a:t>
            </a:r>
            <a:r>
              <a:rPr lang="ja-JP" altLang="en-US" dirty="0">
                <a:solidFill>
                  <a:srgbClr val="C00000"/>
                </a:solidFill>
              </a:rPr>
              <a:t>「国立デジタル文化資産振興センター（仮称）」設立</a:t>
            </a:r>
            <a:r>
              <a:rPr lang="ja-JP" altLang="en-US" dirty="0" smtClean="0">
                <a:solidFill>
                  <a:srgbClr val="C00000"/>
                </a:solidFill>
              </a:rPr>
              <a:t>構想</a:t>
            </a:r>
            <a:r>
              <a:rPr lang="zh-TW" altLang="en-US" dirty="0">
                <a:solidFill>
                  <a:srgbClr val="C00000"/>
                </a:solidFill>
              </a:rPr>
              <a:t>提言</a:t>
            </a:r>
            <a:r>
              <a:rPr lang="ja-JP" altLang="en-US" dirty="0">
                <a:solidFill>
                  <a:srgbClr val="C00000"/>
                </a:solidFill>
              </a:rPr>
              <a:t>（デジタル文化資産推進議員連盟）</a:t>
            </a:r>
            <a:endParaRPr lang="ja-JP" altLang="ja-JP" dirty="0">
              <a:solidFill>
                <a:srgbClr val="C00000"/>
              </a:solidFill>
            </a:endParaRPr>
          </a:p>
          <a:p>
            <a:pPr lvl="0"/>
            <a:r>
              <a:rPr lang="en-US" altLang="ja-JP" dirty="0" smtClean="0"/>
              <a:t>2014/1</a:t>
            </a:r>
            <a:r>
              <a:rPr lang="en-US" altLang="ja-JP" dirty="0"/>
              <a:t>: </a:t>
            </a:r>
            <a:r>
              <a:rPr lang="ja-JP" altLang="ja-JP" dirty="0"/>
              <a:t>図書館向けデジタル化資料送信サービス</a:t>
            </a:r>
            <a:r>
              <a:rPr lang="ja-JP" altLang="ja-JP" dirty="0" smtClean="0"/>
              <a:t>開始</a:t>
            </a:r>
            <a:r>
              <a:rPr lang="ja-JP" altLang="en-US" sz="2000" dirty="0" smtClean="0"/>
              <a:t>（</a:t>
            </a:r>
            <a:r>
              <a:rPr lang="en-US" altLang="ja-JP" sz="2000" dirty="0" smtClean="0"/>
              <a:t>2012</a:t>
            </a:r>
            <a:r>
              <a:rPr lang="ja-JP" altLang="en-US" sz="2000" dirty="0" smtClean="0"/>
              <a:t>年著作権法改正）</a:t>
            </a:r>
            <a:endParaRPr lang="en-US" altLang="ja-JP" sz="3600" dirty="0" smtClean="0"/>
          </a:p>
          <a:p>
            <a:endParaRPr kumimoji="1" lang="ja-JP" altLang="en-US" dirty="0"/>
          </a:p>
        </p:txBody>
      </p:sp>
      <p:sp>
        <p:nvSpPr>
          <p:cNvPr id="4" name="フッター プレースホルダー 3"/>
          <p:cNvSpPr>
            <a:spLocks noGrp="1"/>
          </p:cNvSpPr>
          <p:nvPr>
            <p:ph type="ftr" sz="quarter" idx="11"/>
          </p:nvPr>
        </p:nvSpPr>
        <p:spPr/>
        <p:txBody>
          <a:bodyPr/>
          <a:lstStyle/>
          <a:p>
            <a:endParaRPr kumimoji="0" lang="en-US" dirty="0"/>
          </a:p>
        </p:txBody>
      </p:sp>
      <p:sp>
        <p:nvSpPr>
          <p:cNvPr id="5" name="スライド番号プレースホルダー 4"/>
          <p:cNvSpPr>
            <a:spLocks noGrp="1"/>
          </p:cNvSpPr>
          <p:nvPr>
            <p:ph type="sldNum" sz="quarter" idx="12"/>
          </p:nvPr>
        </p:nvSpPr>
        <p:spPr/>
        <p:txBody>
          <a:bodyPr/>
          <a:lstStyle/>
          <a:p>
            <a:fld id="{042AED99-7FB4-404E-8A97-64753DCE42EC}" type="slidenum">
              <a:rPr kumimoji="0" lang="en-US" smtClean="0"/>
              <a:pPr/>
              <a:t>25</a:t>
            </a:fld>
            <a:endParaRPr kumimoji="0" lang="en-US"/>
          </a:p>
        </p:txBody>
      </p:sp>
      <p:sp>
        <p:nvSpPr>
          <p:cNvPr id="6" name="円/楕円 5"/>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326080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lstStyle/>
          <a:p>
            <a:r>
              <a:rPr lang="en-US" altLang="ja-JP" dirty="0" smtClean="0"/>
              <a:t>【</a:t>
            </a:r>
            <a:r>
              <a:rPr lang="en-US" altLang="ja-JP" dirty="0"/>
              <a:t>1994</a:t>
            </a:r>
            <a:r>
              <a:rPr lang="ja-JP" altLang="en-US" dirty="0"/>
              <a:t>～</a:t>
            </a:r>
            <a:r>
              <a:rPr lang="en-US" altLang="ja-JP" dirty="0"/>
              <a:t>2002】</a:t>
            </a:r>
            <a:r>
              <a:rPr lang="ja-JP" altLang="en-US" dirty="0"/>
              <a:t>揺籃期・</a:t>
            </a:r>
            <a:r>
              <a:rPr lang="ja-JP" altLang="en-US" dirty="0" smtClean="0"/>
              <a:t>始動期</a:t>
            </a:r>
            <a:endParaRPr kumimoji="1" lang="ja-JP" altLang="en-US" dirty="0">
              <a:latin typeface="HG丸ｺﾞｼｯｸM-PRO" pitchFamily="50" charset="-128"/>
              <a:ea typeface="HG丸ｺﾞｼｯｸM-PRO" pitchFamily="50" charset="-128"/>
            </a:endParaRPr>
          </a:p>
        </p:txBody>
      </p:sp>
      <p:sp>
        <p:nvSpPr>
          <p:cNvPr id="2" name="フッター プレースホルダー 1"/>
          <p:cNvSpPr>
            <a:spLocks noGrp="1"/>
          </p:cNvSpPr>
          <p:nvPr>
            <p:ph type="ftr" sz="quarter" idx="11"/>
          </p:nvPr>
        </p:nvSpPr>
        <p:spPr/>
        <p:txBody>
          <a:bodyPr/>
          <a:lstStyle/>
          <a:p>
            <a:pPr>
              <a:defRPr/>
            </a:pPr>
            <a:endParaRPr lang="ja-JP" altLang="en-US" dirty="0">
              <a:solidFill>
                <a:prstClr val="black">
                  <a:lumMod val="85000"/>
                  <a:lumOff val="15000"/>
                </a:prstClr>
              </a:solidFill>
            </a:endParaRPr>
          </a:p>
        </p:txBody>
      </p:sp>
      <p:sp>
        <p:nvSpPr>
          <p:cNvPr id="7" name="スライド番号プレースホルダ 6"/>
          <p:cNvSpPr>
            <a:spLocks noGrp="1"/>
          </p:cNvSpPr>
          <p:nvPr>
            <p:ph type="sldNum" sz="quarter" idx="12"/>
          </p:nvPr>
        </p:nvSpPr>
        <p:spPr/>
        <p:txBody>
          <a:bodyPr/>
          <a:lstStyle/>
          <a:p>
            <a:fld id="{042AED99-7FB4-404E-8A97-64753DCE42EC}" type="slidenum">
              <a:rPr lang="en-US" smtClean="0">
                <a:solidFill>
                  <a:prstClr val="black">
                    <a:lumMod val="85000"/>
                    <a:lumOff val="15000"/>
                  </a:prstClr>
                </a:solidFill>
              </a:rPr>
              <a:pPr/>
              <a:t>26</a:t>
            </a:fld>
            <a:endParaRPr lang="en-US">
              <a:solidFill>
                <a:prstClr val="black">
                  <a:lumMod val="85000"/>
                  <a:lumOff val="15000"/>
                </a:prstClr>
              </a:solidFill>
            </a:endParaRPr>
          </a:p>
        </p:txBody>
      </p:sp>
      <p:sp>
        <p:nvSpPr>
          <p:cNvPr id="3" name="サブタイトル 2"/>
          <p:cNvSpPr>
            <a:spLocks noGrp="1"/>
          </p:cNvSpPr>
          <p:nvPr>
            <p:ph type="subTitle" idx="1"/>
          </p:nvPr>
        </p:nvSpPr>
        <p:spPr/>
        <p:txBody>
          <a:bodyPr/>
          <a:lstStyle/>
          <a:p>
            <a:r>
              <a:rPr lang="ja-JP" altLang="en-US" dirty="0" smtClean="0"/>
              <a:t>「地球</a:t>
            </a:r>
            <a:r>
              <a:rPr lang="ja-JP" altLang="en-US" dirty="0"/>
              <a:t>規模の知的財産を誰でも容易に利用できるよう</a:t>
            </a:r>
            <a:r>
              <a:rPr lang="ja-JP" altLang="en-US" dirty="0" smtClean="0"/>
              <a:t>に」</a:t>
            </a:r>
            <a:endParaRPr kumimoji="1" lang="ja-JP" altLang="en-US" dirty="0"/>
          </a:p>
        </p:txBody>
      </p:sp>
      <p:sp>
        <p:nvSpPr>
          <p:cNvPr id="5" name="円/楕円 4"/>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273580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0"/>
            <a:ext cx="9144000" cy="928670"/>
          </a:xfrm>
        </p:spPr>
        <p:txBody>
          <a:bodyPr>
            <a:normAutofit/>
          </a:bodyPr>
          <a:lstStyle/>
          <a:p>
            <a:r>
              <a:rPr lang="ja-JP" altLang="en-US" dirty="0" smtClean="0"/>
              <a:t>パイロット</a:t>
            </a:r>
            <a:r>
              <a:rPr kumimoji="1" lang="ja-JP" altLang="en-US" dirty="0" smtClean="0"/>
              <a:t>電子図書館プロジェクト</a:t>
            </a:r>
            <a:endParaRPr kumimoji="1" lang="ja-JP" altLang="en-US" dirty="0"/>
          </a:p>
        </p:txBody>
      </p:sp>
      <p:sp>
        <p:nvSpPr>
          <p:cNvPr id="3" name="コンテンツ プレースホルダー 2"/>
          <p:cNvSpPr>
            <a:spLocks noGrp="1"/>
          </p:cNvSpPr>
          <p:nvPr>
            <p:ph idx="1"/>
          </p:nvPr>
        </p:nvSpPr>
        <p:spPr>
          <a:xfrm>
            <a:off x="0" y="1004886"/>
            <a:ext cx="5447928" cy="5592466"/>
          </a:xfrm>
        </p:spPr>
        <p:txBody>
          <a:bodyPr>
            <a:normAutofit fontScale="92500" lnSpcReduction="10000"/>
          </a:bodyPr>
          <a:lstStyle/>
          <a:p>
            <a:r>
              <a:rPr lang="en-US" altLang="ja-JP" dirty="0"/>
              <a:t>1994</a:t>
            </a:r>
            <a:r>
              <a:rPr lang="ja-JP" altLang="ja-JP" dirty="0"/>
              <a:t>年</a:t>
            </a:r>
            <a:r>
              <a:rPr lang="en-US" altLang="ja-JP" dirty="0"/>
              <a:t>1</a:t>
            </a:r>
            <a:r>
              <a:rPr lang="ja-JP" altLang="ja-JP" dirty="0"/>
              <a:t>月、</a:t>
            </a:r>
            <a:r>
              <a:rPr lang="zh-TW" altLang="ja-JP" dirty="0"/>
              <a:t>通産省の高度情報化プロジェクト事業の一環</a:t>
            </a:r>
            <a:r>
              <a:rPr lang="ja-JP" altLang="ja-JP" dirty="0"/>
              <a:t>で、情報処理振興事業協会（</a:t>
            </a:r>
            <a:r>
              <a:rPr lang="ja-JP" altLang="ja-JP" dirty="0">
                <a:solidFill>
                  <a:srgbClr val="FF0000"/>
                </a:solidFill>
              </a:rPr>
              <a:t>現情報処理推進機構（</a:t>
            </a:r>
            <a:r>
              <a:rPr lang="en-US" altLang="ja-JP" dirty="0">
                <a:solidFill>
                  <a:srgbClr val="FF0000"/>
                </a:solidFill>
              </a:rPr>
              <a:t>IPA</a:t>
            </a:r>
            <a:r>
              <a:rPr lang="ja-JP" altLang="ja-JP" dirty="0">
                <a:solidFill>
                  <a:srgbClr val="FF0000"/>
                </a:solidFill>
              </a:rPr>
              <a:t>）と国立国会図書館（</a:t>
            </a:r>
            <a:r>
              <a:rPr lang="en-US" altLang="ja-JP" dirty="0">
                <a:solidFill>
                  <a:srgbClr val="FF0000"/>
                </a:solidFill>
              </a:rPr>
              <a:t>NDL</a:t>
            </a:r>
            <a:r>
              <a:rPr lang="ja-JP" altLang="ja-JP" dirty="0">
                <a:solidFill>
                  <a:srgbClr val="FF0000"/>
                </a:solidFill>
              </a:rPr>
              <a:t>）</a:t>
            </a:r>
            <a:r>
              <a:rPr lang="ja-JP" altLang="ja-JP" dirty="0"/>
              <a:t>が協力</a:t>
            </a:r>
            <a:r>
              <a:rPr lang="ja-JP" altLang="ja-JP" dirty="0" smtClean="0"/>
              <a:t>して</a:t>
            </a:r>
            <a:r>
              <a:rPr lang="ja-JP" altLang="en-US" dirty="0" smtClean="0"/>
              <a:t>実施</a:t>
            </a:r>
            <a:endParaRPr lang="en-US" altLang="ja-JP" dirty="0" smtClean="0"/>
          </a:p>
          <a:p>
            <a:r>
              <a:rPr lang="en-US" altLang="ja-JP" dirty="0" smtClean="0"/>
              <a:t>NDL</a:t>
            </a:r>
            <a:r>
              <a:rPr lang="ja-JP" altLang="en-US" dirty="0" err="1" smtClean="0"/>
              <a:t>、</a:t>
            </a:r>
            <a:r>
              <a:rPr lang="ja-JP" altLang="en-US" dirty="0"/>
              <a:t>協力出版社、その他から提供された多種多様な実験用コンテンツ（画像情報、テキスト情報、書誌情報）をインターネットを介して検索・閲覧するための実証実験</a:t>
            </a:r>
            <a:r>
              <a:rPr lang="ja-JP" altLang="en-US" dirty="0" smtClean="0"/>
              <a:t>システム</a:t>
            </a:r>
            <a:endParaRPr lang="en-US" altLang="ja-JP" dirty="0" smtClean="0"/>
          </a:p>
          <a:p>
            <a:r>
              <a:rPr lang="ja-JP" altLang="en-US" dirty="0" smtClean="0"/>
              <a:t>国会</a:t>
            </a:r>
            <a:r>
              <a:rPr lang="ja-JP" altLang="en-US" dirty="0"/>
              <a:t>図書館所蔵の「貴重書」、「明治期刊行図書」、「第２次大戦前後の経済分野図書」、「国内刊行雑誌」など約１</a:t>
            </a:r>
            <a:r>
              <a:rPr lang="en-US" altLang="ja-JP" dirty="0"/>
              <a:t>,</a:t>
            </a:r>
            <a:r>
              <a:rPr lang="ja-JP" altLang="en-US" dirty="0"/>
              <a:t>０００万ページのコンテンツを検索・閲覧する実験</a:t>
            </a:r>
            <a:endParaRPr kumimoji="1" lang="ja-JP" altLang="en-US" dirty="0"/>
          </a:p>
        </p:txBody>
      </p:sp>
      <p:sp>
        <p:nvSpPr>
          <p:cNvPr id="4" name="スライド番号プレースホルダー 3"/>
          <p:cNvSpPr>
            <a:spLocks noGrp="1"/>
          </p:cNvSpPr>
          <p:nvPr>
            <p:ph type="sldNum" sz="quarter" idx="12"/>
          </p:nvPr>
        </p:nvSpPr>
        <p:spPr/>
        <p:txBody>
          <a:bodyPr/>
          <a:lstStyle/>
          <a:p>
            <a:fld id="{042AED99-7FB4-404E-8A97-64753DCE42EC}" type="slidenum">
              <a:rPr lang="en-US" smtClean="0"/>
              <a:pPr/>
              <a:t>27</a:t>
            </a:fld>
            <a:endParaRPr lang="en-US" dirty="0"/>
          </a:p>
        </p:txBody>
      </p:sp>
      <p:pic>
        <p:nvPicPr>
          <p:cNvPr id="1026" name="Picture 2" descr="http://web.archive.org/web/19980110195322/http:/www.cii.ipa.go.jp/el/new/img0000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4092" y="2527594"/>
            <a:ext cx="5256584" cy="4193881"/>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p:cNvPicPr>
            <a:picLocks noChangeAspect="1"/>
          </p:cNvPicPr>
          <p:nvPr/>
        </p:nvPicPr>
        <p:blipFill>
          <a:blip r:embed="rId4"/>
          <a:stretch>
            <a:fillRect/>
          </a:stretch>
        </p:blipFill>
        <p:spPr>
          <a:xfrm>
            <a:off x="5591944" y="1013738"/>
            <a:ext cx="4618856" cy="5547389"/>
          </a:xfrm>
          <a:prstGeom prst="rect">
            <a:avLst/>
          </a:prstGeom>
        </p:spPr>
      </p:pic>
      <p:sp>
        <p:nvSpPr>
          <p:cNvPr id="7" name="横巻き 6"/>
          <p:cNvSpPr/>
          <p:nvPr/>
        </p:nvSpPr>
        <p:spPr>
          <a:xfrm>
            <a:off x="11156525" y="74765"/>
            <a:ext cx="1024151"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1994</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p>
        </p:txBody>
      </p:sp>
      <p:sp>
        <p:nvSpPr>
          <p:cNvPr id="8" name="円/楕円 7"/>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556067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lstStyle/>
          <a:p>
            <a:r>
              <a:rPr lang="ja-JP" altLang="en-US" dirty="0"/>
              <a:t>☆ </a:t>
            </a:r>
            <a:r>
              <a:rPr lang="en-US" altLang="ja-JP" dirty="0" smtClean="0"/>
              <a:t>【</a:t>
            </a:r>
            <a:r>
              <a:rPr lang="en-US" altLang="ja-JP" dirty="0"/>
              <a:t>2002</a:t>
            </a:r>
            <a:r>
              <a:rPr lang="ja-JP" altLang="en-US" dirty="0"/>
              <a:t>～</a:t>
            </a:r>
            <a:r>
              <a:rPr lang="en-US" altLang="ja-JP" dirty="0"/>
              <a:t>2008</a:t>
            </a:r>
            <a:r>
              <a:rPr lang="en-US" altLang="ja-JP" dirty="0" smtClean="0"/>
              <a:t>】</a:t>
            </a:r>
            <a:r>
              <a:rPr lang="ja-JP" altLang="en-US" dirty="0"/>
              <a:t>サービス離陸期</a:t>
            </a:r>
            <a:r>
              <a:rPr lang="en-US" altLang="ja-JP" dirty="0" smtClean="0"/>
              <a:t/>
            </a:r>
            <a:br>
              <a:rPr lang="en-US" altLang="ja-JP" dirty="0" smtClean="0"/>
            </a:br>
            <a:r>
              <a:rPr lang="ja-JP" altLang="en-US" dirty="0" smtClean="0"/>
              <a:t>電子</a:t>
            </a:r>
            <a:r>
              <a:rPr lang="ja-JP" altLang="en-US" dirty="0"/>
              <a:t>図書館中期計画</a:t>
            </a:r>
            <a:r>
              <a:rPr lang="en-US" altLang="ja-JP" dirty="0"/>
              <a:t>2004</a:t>
            </a:r>
            <a:r>
              <a:rPr lang="ja-JP" altLang="en-US" dirty="0"/>
              <a:t>の実現</a:t>
            </a:r>
            <a:endParaRPr kumimoji="1" lang="ja-JP" altLang="en-US" dirty="0">
              <a:latin typeface="HG丸ｺﾞｼｯｸM-PRO" pitchFamily="50" charset="-128"/>
              <a:ea typeface="HG丸ｺﾞｼｯｸM-PRO" pitchFamily="50" charset="-128"/>
            </a:endParaRPr>
          </a:p>
        </p:txBody>
      </p:sp>
      <p:sp>
        <p:nvSpPr>
          <p:cNvPr id="2" name="フッター プレースホルダー 1"/>
          <p:cNvSpPr>
            <a:spLocks noGrp="1"/>
          </p:cNvSpPr>
          <p:nvPr>
            <p:ph type="ftr" sz="quarter" idx="11"/>
          </p:nvPr>
        </p:nvSpPr>
        <p:spPr/>
        <p:txBody>
          <a:bodyPr/>
          <a:lstStyle/>
          <a:p>
            <a:pPr>
              <a:defRPr/>
            </a:pPr>
            <a:endParaRPr lang="ja-JP" altLang="en-US" dirty="0">
              <a:solidFill>
                <a:prstClr val="black">
                  <a:lumMod val="85000"/>
                  <a:lumOff val="15000"/>
                </a:prstClr>
              </a:solidFill>
            </a:endParaRPr>
          </a:p>
        </p:txBody>
      </p:sp>
      <p:sp>
        <p:nvSpPr>
          <p:cNvPr id="7" name="スライド番号プレースホルダ 6"/>
          <p:cNvSpPr>
            <a:spLocks noGrp="1"/>
          </p:cNvSpPr>
          <p:nvPr>
            <p:ph type="sldNum" sz="quarter" idx="12"/>
          </p:nvPr>
        </p:nvSpPr>
        <p:spPr/>
        <p:txBody>
          <a:bodyPr/>
          <a:lstStyle/>
          <a:p>
            <a:fld id="{042AED99-7FB4-404E-8A97-64753DCE42EC}" type="slidenum">
              <a:rPr lang="en-US" smtClean="0">
                <a:solidFill>
                  <a:prstClr val="black">
                    <a:lumMod val="85000"/>
                    <a:lumOff val="15000"/>
                  </a:prstClr>
                </a:solidFill>
              </a:rPr>
              <a:pPr/>
              <a:t>28</a:t>
            </a:fld>
            <a:endParaRPr lang="en-US">
              <a:solidFill>
                <a:prstClr val="black">
                  <a:lumMod val="85000"/>
                  <a:lumOff val="15000"/>
                </a:prstClr>
              </a:solidFill>
            </a:endParaRPr>
          </a:p>
        </p:txBody>
      </p:sp>
      <p:sp>
        <p:nvSpPr>
          <p:cNvPr id="3" name="サブタイトル 2"/>
          <p:cNvSpPr>
            <a:spLocks noGrp="1"/>
          </p:cNvSpPr>
          <p:nvPr>
            <p:ph type="subTitle" idx="1"/>
          </p:nvPr>
        </p:nvSpPr>
        <p:spPr/>
        <p:style>
          <a:lnRef idx="1">
            <a:schemeClr val="accent3"/>
          </a:lnRef>
          <a:fillRef idx="2">
            <a:schemeClr val="accent3"/>
          </a:fillRef>
          <a:effectRef idx="1">
            <a:schemeClr val="accent3"/>
          </a:effectRef>
          <a:fontRef idx="minor">
            <a:schemeClr val="dk1"/>
          </a:fontRef>
        </p:style>
        <p:txBody>
          <a:bodyPr/>
          <a:lstStyle/>
          <a:p>
            <a:r>
              <a:rPr lang="ja-JP" altLang="en-US" dirty="0"/>
              <a:t>日本のデジタル情報全体へのナビゲーション総合サイトを構築する</a:t>
            </a:r>
          </a:p>
          <a:p>
            <a:endParaRPr kumimoji="1" lang="ja-JP" altLang="en-US" dirty="0"/>
          </a:p>
        </p:txBody>
      </p:sp>
      <p:sp>
        <p:nvSpPr>
          <p:cNvPr id="5" name="円/楕円 4"/>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304343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94593" y="0"/>
            <a:ext cx="12097407" cy="909639"/>
          </a:xfrm>
        </p:spPr>
        <p:txBody>
          <a:bodyPr>
            <a:normAutofit/>
          </a:bodyPr>
          <a:lstStyle/>
          <a:p>
            <a:r>
              <a:rPr lang="ja-JP" altLang="en-US" sz="4000" dirty="0" smtClean="0"/>
              <a:t>電子</a:t>
            </a:r>
            <a:r>
              <a:rPr lang="ja-JP" altLang="en-US" sz="4000" dirty="0"/>
              <a:t>図書館中期計画</a:t>
            </a:r>
            <a:r>
              <a:rPr lang="en-US" altLang="ja-JP" sz="4000" dirty="0"/>
              <a:t>2004</a:t>
            </a:r>
            <a:endParaRPr lang="ja-JP" altLang="en-US" sz="4000" dirty="0"/>
          </a:p>
        </p:txBody>
      </p:sp>
      <p:sp>
        <p:nvSpPr>
          <p:cNvPr id="10244" name="Rectangle 3"/>
          <p:cNvSpPr>
            <a:spLocks noGrp="1" noChangeArrowheads="1"/>
          </p:cNvSpPr>
          <p:nvPr>
            <p:ph sz="quarter" idx="1"/>
          </p:nvPr>
        </p:nvSpPr>
        <p:spPr>
          <a:xfrm>
            <a:off x="2063750" y="3070226"/>
            <a:ext cx="8229600" cy="1319213"/>
          </a:xfrm>
        </p:spPr>
        <p:txBody>
          <a:bodyPr>
            <a:normAutofit lnSpcReduction="10000"/>
          </a:bodyPr>
          <a:lstStyle/>
          <a:p>
            <a:pPr eaLnBrk="1" hangingPunct="1">
              <a:lnSpc>
                <a:spcPct val="80000"/>
              </a:lnSpc>
            </a:pPr>
            <a:r>
              <a:rPr lang="en-US" altLang="ja-JP" sz="1600" b="1" dirty="0"/>
              <a:t>NDL</a:t>
            </a:r>
            <a:r>
              <a:rPr lang="ja-JP" altLang="en-US" sz="1600" b="1" dirty="0"/>
              <a:t>所蔵の資料の電子化の推進</a:t>
            </a:r>
          </a:p>
          <a:p>
            <a:pPr lvl="1" eaLnBrk="1" hangingPunct="1">
              <a:lnSpc>
                <a:spcPct val="80000"/>
              </a:lnSpc>
            </a:pPr>
            <a:r>
              <a:rPr lang="ja-JP" altLang="en-US" sz="1600" b="1" dirty="0">
                <a:solidFill>
                  <a:schemeClr val="tx2"/>
                </a:solidFill>
              </a:rPr>
              <a:t>図書等のデジタル化</a:t>
            </a:r>
          </a:p>
          <a:p>
            <a:pPr eaLnBrk="1" hangingPunct="1">
              <a:lnSpc>
                <a:spcPct val="80000"/>
              </a:lnSpc>
            </a:pPr>
            <a:r>
              <a:rPr lang="ja-JP" altLang="en-US" sz="1800" b="1" dirty="0"/>
              <a:t>インターネット情報資源の収集と保存</a:t>
            </a:r>
          </a:p>
          <a:p>
            <a:pPr lvl="1" eaLnBrk="1" hangingPunct="1">
              <a:lnSpc>
                <a:spcPct val="80000"/>
              </a:lnSpc>
            </a:pPr>
            <a:r>
              <a:rPr lang="en-US" altLang="ja-JP" sz="1600" b="1" dirty="0">
                <a:solidFill>
                  <a:schemeClr val="tx2"/>
                </a:solidFill>
              </a:rPr>
              <a:t>Web</a:t>
            </a:r>
            <a:r>
              <a:rPr lang="ja-JP" altLang="en-US" sz="1600" b="1" dirty="0">
                <a:solidFill>
                  <a:schemeClr val="tx2"/>
                </a:solidFill>
              </a:rPr>
              <a:t>アーカイブとデジタル・デポジット</a:t>
            </a:r>
          </a:p>
          <a:p>
            <a:pPr lvl="1" eaLnBrk="1" hangingPunct="1">
              <a:lnSpc>
                <a:spcPct val="80000"/>
              </a:lnSpc>
            </a:pPr>
            <a:r>
              <a:rPr lang="ja-JP" altLang="en-US" sz="1600" b="1" dirty="0">
                <a:solidFill>
                  <a:schemeClr val="tx2"/>
                </a:solidFill>
              </a:rPr>
              <a:t>長期保存対策</a:t>
            </a:r>
          </a:p>
          <a:p>
            <a:pPr eaLnBrk="1" hangingPunct="1">
              <a:lnSpc>
                <a:spcPct val="80000"/>
              </a:lnSpc>
              <a:buFont typeface="Wingdings" pitchFamily="2" charset="2"/>
              <a:buNone/>
            </a:pPr>
            <a:endParaRPr lang="en-US" altLang="ja-JP" sz="1800" dirty="0">
              <a:solidFill>
                <a:schemeClr val="tx2"/>
              </a:solidFill>
            </a:endParaRPr>
          </a:p>
        </p:txBody>
      </p:sp>
      <p:sp>
        <p:nvSpPr>
          <p:cNvPr id="10245" name="Rectangle 4"/>
          <p:cNvSpPr>
            <a:spLocks noChangeArrowheads="1"/>
          </p:cNvSpPr>
          <p:nvPr/>
        </p:nvSpPr>
        <p:spPr bwMode="auto">
          <a:xfrm>
            <a:off x="2209800" y="1125539"/>
            <a:ext cx="7772400" cy="1152525"/>
          </a:xfrm>
          <a:prstGeom prst="rect">
            <a:avLst/>
          </a:prstGeom>
          <a:solidFill>
            <a:schemeClr val="bg1"/>
          </a:solidFill>
          <a:ln w="9525">
            <a:noFill/>
            <a:miter lim="800000"/>
            <a:headEnd/>
            <a:tailEnd/>
          </a:ln>
        </p:spPr>
        <p:txBody>
          <a:bodyPr/>
          <a:lstStyle/>
          <a:p>
            <a:pPr marL="342900" indent="-342900">
              <a:spcBef>
                <a:spcPct val="20000"/>
              </a:spcBef>
              <a:buClr>
                <a:schemeClr val="bg2"/>
              </a:buClr>
              <a:buSzPct val="75000"/>
              <a:buFont typeface="Wingdings" pitchFamily="2" charset="2"/>
              <a:buChar char="p"/>
            </a:pPr>
            <a:r>
              <a:rPr lang="ja-JP" altLang="en-US" sz="2000" dirty="0">
                <a:latin typeface="Meiryo UI" panose="020B0604030504040204" pitchFamily="50" charset="-128"/>
                <a:ea typeface="Meiryo UI" panose="020B0604030504040204" pitchFamily="50" charset="-128"/>
              </a:rPr>
              <a:t>国のデジタルアーカイブの重要拠点となる</a:t>
            </a:r>
          </a:p>
          <a:p>
            <a:pPr marL="342900" indent="-342900">
              <a:spcBef>
                <a:spcPct val="20000"/>
              </a:spcBef>
              <a:buClr>
                <a:schemeClr val="bg2"/>
              </a:buClr>
              <a:buSzPct val="75000"/>
              <a:buFont typeface="Wingdings" pitchFamily="2" charset="2"/>
              <a:buChar char="p"/>
            </a:pPr>
            <a:r>
              <a:rPr lang="ja-JP" altLang="en-US" sz="2000" dirty="0">
                <a:latin typeface="Meiryo UI" panose="020B0604030504040204" pitchFamily="50" charset="-128"/>
                <a:ea typeface="Meiryo UI" panose="020B0604030504040204" pitchFamily="50" charset="-128"/>
              </a:rPr>
              <a:t>日本のデジタル情報全体へのナビゲーション総合サイトを構築する</a:t>
            </a:r>
            <a:endParaRPr lang="ja-JP" altLang="en-US" sz="2400" dirty="0">
              <a:latin typeface="Meiryo UI" panose="020B0604030504040204" pitchFamily="50" charset="-128"/>
              <a:ea typeface="Meiryo UI" panose="020B0604030504040204" pitchFamily="50" charset="-128"/>
            </a:endParaRPr>
          </a:p>
          <a:p>
            <a:pPr marL="342900" indent="-342900">
              <a:spcBef>
                <a:spcPct val="20000"/>
              </a:spcBef>
              <a:buClr>
                <a:schemeClr val="bg2"/>
              </a:buClr>
              <a:buSzPct val="75000"/>
            </a:pPr>
            <a:r>
              <a:rPr lang="ja-JP" altLang="en-US" sz="2400" dirty="0">
                <a:latin typeface="Meiryo UI" panose="020B0604030504040204" pitchFamily="50" charset="-128"/>
                <a:ea typeface="Meiryo UI" panose="020B0604030504040204" pitchFamily="50" charset="-128"/>
              </a:rPr>
              <a:t>　</a:t>
            </a:r>
          </a:p>
          <a:p>
            <a:pPr marL="342900" indent="-342900">
              <a:spcBef>
                <a:spcPct val="20000"/>
              </a:spcBef>
              <a:buClr>
                <a:schemeClr val="bg2"/>
              </a:buClr>
              <a:buSzPct val="75000"/>
            </a:pPr>
            <a:endParaRPr lang="en-US" altLang="ja-JP" sz="2400" dirty="0">
              <a:latin typeface="Meiryo UI" panose="020B0604030504040204" pitchFamily="50" charset="-128"/>
              <a:ea typeface="Meiryo UI" panose="020B0604030504040204" pitchFamily="50" charset="-128"/>
            </a:endParaRPr>
          </a:p>
        </p:txBody>
      </p:sp>
      <p:sp>
        <p:nvSpPr>
          <p:cNvPr id="10246" name="AutoShape 5"/>
          <p:cNvSpPr>
            <a:spLocks noChangeArrowheads="1"/>
          </p:cNvSpPr>
          <p:nvPr/>
        </p:nvSpPr>
        <p:spPr bwMode="auto">
          <a:xfrm rot="1721730">
            <a:off x="7127875" y="1892300"/>
            <a:ext cx="719138" cy="788988"/>
          </a:xfrm>
          <a:prstGeom prst="downArrow">
            <a:avLst>
              <a:gd name="adj1" fmla="val 35713"/>
              <a:gd name="adj2" fmla="val 48121"/>
            </a:avLst>
          </a:prstGeom>
          <a:gradFill rotWithShape="0">
            <a:gsLst>
              <a:gs pos="0">
                <a:srgbClr val="0000CC"/>
              </a:gs>
              <a:gs pos="100000">
                <a:schemeClr val="bg1"/>
              </a:gs>
            </a:gsLst>
            <a:lin ang="5400000" scaled="1"/>
          </a:gradFill>
          <a:ln w="25400">
            <a:solidFill>
              <a:schemeClr val="tx1"/>
            </a:solidFill>
            <a:miter lim="800000"/>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10247" name="Rectangle 6"/>
          <p:cNvSpPr>
            <a:spLocks noChangeArrowheads="1"/>
          </p:cNvSpPr>
          <p:nvPr/>
        </p:nvSpPr>
        <p:spPr bwMode="auto">
          <a:xfrm>
            <a:off x="1774825" y="2483893"/>
            <a:ext cx="5219700" cy="512762"/>
          </a:xfrm>
          <a:prstGeom prst="rect">
            <a:avLst/>
          </a:prstGeom>
          <a:gradFill rotWithShape="0">
            <a:gsLst>
              <a:gs pos="0">
                <a:srgbClr val="FFCC00"/>
              </a:gs>
              <a:gs pos="100000">
                <a:schemeClr val="bg1"/>
              </a:gs>
            </a:gsLst>
            <a:lin ang="0" scaled="1"/>
          </a:gradFill>
          <a:ln w="25400">
            <a:solidFill>
              <a:schemeClr val="tx1"/>
            </a:solidFill>
            <a:miter lim="800000"/>
            <a:headEnd/>
            <a:tailEnd/>
          </a:ln>
        </p:spPr>
        <p:txBody>
          <a:bodyPr wrap="none" anchor="ctr"/>
          <a:lstStyle/>
          <a:p>
            <a:pPr algn="l"/>
            <a:r>
              <a:rPr lang="en-US" altLang="ja-JP" sz="2800" dirty="0">
                <a:latin typeface="Meiryo UI" panose="020B0604030504040204" pitchFamily="50" charset="-128"/>
                <a:ea typeface="Meiryo UI" panose="020B0604030504040204" pitchFamily="50" charset="-128"/>
              </a:rPr>
              <a:t>① </a:t>
            </a:r>
            <a:r>
              <a:rPr lang="ja-JP" altLang="en-US" sz="2800" dirty="0">
                <a:latin typeface="Meiryo UI" panose="020B0604030504040204" pitchFamily="50" charset="-128"/>
                <a:ea typeface="Meiryo UI" panose="020B0604030504040204" pitchFamily="50" charset="-128"/>
              </a:rPr>
              <a:t>デジタル･アーカイブの構築  </a:t>
            </a:r>
            <a:r>
              <a:rPr lang="ja-JP" altLang="en-US" sz="2800" dirty="0">
                <a:solidFill>
                  <a:schemeClr val="bg2"/>
                </a:solidFill>
                <a:latin typeface="Meiryo UI" panose="020B0604030504040204" pitchFamily="50" charset="-128"/>
                <a:ea typeface="Meiryo UI" panose="020B0604030504040204" pitchFamily="50" charset="-128"/>
              </a:rPr>
              <a:t>　</a:t>
            </a:r>
          </a:p>
        </p:txBody>
      </p:sp>
      <p:sp>
        <p:nvSpPr>
          <p:cNvPr id="10248" name="Rectangle 7"/>
          <p:cNvSpPr>
            <a:spLocks noChangeArrowheads="1"/>
          </p:cNvSpPr>
          <p:nvPr/>
        </p:nvSpPr>
        <p:spPr bwMode="auto">
          <a:xfrm>
            <a:off x="2711451" y="4365626"/>
            <a:ext cx="5472113" cy="512763"/>
          </a:xfrm>
          <a:prstGeom prst="rect">
            <a:avLst/>
          </a:prstGeom>
          <a:gradFill rotWithShape="0">
            <a:gsLst>
              <a:gs pos="0">
                <a:schemeClr val="folHlink"/>
              </a:gs>
              <a:gs pos="100000">
                <a:schemeClr val="bg1"/>
              </a:gs>
            </a:gsLst>
            <a:lin ang="0" scaled="1"/>
          </a:gradFill>
          <a:ln w="25400">
            <a:solidFill>
              <a:schemeClr val="tx1"/>
            </a:solidFill>
            <a:miter lim="800000"/>
            <a:headEnd/>
            <a:tailEnd/>
          </a:ln>
        </p:spPr>
        <p:txBody>
          <a:bodyPr wrap="none" anchor="ctr"/>
          <a:lstStyle/>
          <a:p>
            <a:pPr algn="l"/>
            <a:r>
              <a:rPr lang="en-US" altLang="ja-JP" sz="2800" dirty="0">
                <a:latin typeface="Meiryo UI" panose="020B0604030504040204" pitchFamily="50" charset="-128"/>
                <a:ea typeface="Meiryo UI" panose="020B0604030504040204" pitchFamily="50" charset="-128"/>
              </a:rPr>
              <a:t>② </a:t>
            </a:r>
            <a:r>
              <a:rPr lang="ja-JP" altLang="en-US" sz="2800" dirty="0">
                <a:latin typeface="Meiryo UI" panose="020B0604030504040204" pitchFamily="50" charset="-128"/>
                <a:ea typeface="Meiryo UI" panose="020B0604030504040204" pitchFamily="50" charset="-128"/>
              </a:rPr>
              <a:t>情報資源に関する情報の充実  　</a:t>
            </a:r>
          </a:p>
        </p:txBody>
      </p:sp>
      <p:sp>
        <p:nvSpPr>
          <p:cNvPr id="10249" name="Rectangle 8"/>
          <p:cNvSpPr>
            <a:spLocks noChangeArrowheads="1"/>
          </p:cNvSpPr>
          <p:nvPr/>
        </p:nvSpPr>
        <p:spPr bwMode="auto">
          <a:xfrm>
            <a:off x="3719513" y="5302251"/>
            <a:ext cx="6629400" cy="512763"/>
          </a:xfrm>
          <a:prstGeom prst="rect">
            <a:avLst/>
          </a:prstGeom>
          <a:gradFill rotWithShape="0">
            <a:gsLst>
              <a:gs pos="0">
                <a:srgbClr val="009900"/>
              </a:gs>
              <a:gs pos="100000">
                <a:schemeClr val="bg1"/>
              </a:gs>
            </a:gsLst>
            <a:lin ang="0" scaled="1"/>
          </a:gradFill>
          <a:ln w="25400">
            <a:solidFill>
              <a:schemeClr val="tx1"/>
            </a:solidFill>
            <a:miter lim="800000"/>
            <a:headEnd/>
            <a:tailEnd/>
          </a:ln>
        </p:spPr>
        <p:txBody>
          <a:bodyPr wrap="none" anchor="ctr"/>
          <a:lstStyle/>
          <a:p>
            <a:pPr algn="l"/>
            <a:r>
              <a:rPr lang="en-US" altLang="ja-JP" sz="2800" dirty="0">
                <a:latin typeface="Meiryo UI" panose="020B0604030504040204" pitchFamily="50" charset="-128"/>
                <a:ea typeface="Meiryo UI" panose="020B0604030504040204" pitchFamily="50" charset="-128"/>
              </a:rPr>
              <a:t>③ </a:t>
            </a:r>
            <a:r>
              <a:rPr lang="ja-JP" altLang="en-US" sz="2800" dirty="0">
                <a:latin typeface="Meiryo UI" panose="020B0604030504040204" pitchFamily="50" charset="-128"/>
                <a:ea typeface="Meiryo UI" panose="020B0604030504040204" pitchFamily="50" charset="-128"/>
              </a:rPr>
              <a:t>デジタル･アーカイブのポータル機能   　</a:t>
            </a:r>
          </a:p>
        </p:txBody>
      </p:sp>
      <p:sp>
        <p:nvSpPr>
          <p:cNvPr id="10250" name="Rectangle 9"/>
          <p:cNvSpPr>
            <a:spLocks noChangeArrowheads="1"/>
          </p:cNvSpPr>
          <p:nvPr/>
        </p:nvSpPr>
        <p:spPr bwMode="auto">
          <a:xfrm>
            <a:off x="7596199" y="2357431"/>
            <a:ext cx="2771775" cy="449263"/>
          </a:xfrm>
          <a:prstGeom prst="rect">
            <a:avLst/>
          </a:prstGeom>
          <a:noFill/>
          <a:ln w="9525">
            <a:noFill/>
            <a:miter lim="800000"/>
            <a:headEnd/>
            <a:tailEnd/>
          </a:ln>
        </p:spPr>
        <p:txBody>
          <a:bodyPr wrap="none" anchor="ctr"/>
          <a:lstStyle/>
          <a:p>
            <a:pPr algn="l"/>
            <a:r>
              <a:rPr lang="ja-JP" altLang="en-US" sz="2800" i="1" dirty="0">
                <a:solidFill>
                  <a:srgbClr val="FF3300"/>
                </a:solidFill>
                <a:latin typeface="Meiryo UI" panose="020B0604030504040204" pitchFamily="50" charset="-128"/>
                <a:ea typeface="Meiryo UI" panose="020B0604030504040204" pitchFamily="50" charset="-128"/>
              </a:rPr>
              <a:t>アクションプラン　　</a:t>
            </a:r>
          </a:p>
        </p:txBody>
      </p:sp>
      <p:sp>
        <p:nvSpPr>
          <p:cNvPr id="732170" name="AutoShape 10"/>
          <p:cNvSpPr>
            <a:spLocks noChangeArrowheads="1"/>
          </p:cNvSpPr>
          <p:nvPr/>
        </p:nvSpPr>
        <p:spPr bwMode="auto">
          <a:xfrm>
            <a:off x="3071814" y="5619750"/>
            <a:ext cx="936625" cy="546100"/>
          </a:xfrm>
          <a:prstGeom prst="star5">
            <a:avLst/>
          </a:prstGeom>
          <a:solidFill>
            <a:srgbClr val="FF0000"/>
          </a:solidFill>
          <a:ln w="9525" algn="ctr">
            <a:noFill/>
            <a:miter lim="800000"/>
            <a:headEnd/>
            <a:tailEnd/>
          </a:ln>
          <a:effectLst/>
        </p:spPr>
        <p:txBody>
          <a:bodyPr wrap="none" anchor="ctr"/>
          <a:lstStyle/>
          <a:p>
            <a:pPr>
              <a:defRPr/>
            </a:pPr>
            <a:endParaRPr lang="ja-JP" altLang="en-US">
              <a:latin typeface="Meiryo UI" panose="020B0604030504040204" pitchFamily="50" charset="-128"/>
              <a:ea typeface="Meiryo UI" panose="020B0604030504040204" pitchFamily="50" charset="-128"/>
            </a:endParaRPr>
          </a:p>
        </p:txBody>
      </p:sp>
      <p:sp>
        <p:nvSpPr>
          <p:cNvPr id="10252" name="Rectangle 11"/>
          <p:cNvSpPr>
            <a:spLocks noChangeArrowheads="1"/>
          </p:cNvSpPr>
          <p:nvPr/>
        </p:nvSpPr>
        <p:spPr bwMode="auto">
          <a:xfrm>
            <a:off x="3359150" y="4941888"/>
            <a:ext cx="4895850" cy="360362"/>
          </a:xfrm>
          <a:prstGeom prst="rect">
            <a:avLst/>
          </a:prstGeom>
          <a:noFill/>
          <a:ln w="9525">
            <a:noFill/>
            <a:miter lim="800000"/>
            <a:headEnd/>
            <a:tailEnd/>
          </a:ln>
        </p:spPr>
        <p:txBody>
          <a:bodyPr/>
          <a:lstStyle/>
          <a:p>
            <a:pPr marL="342900" indent="-342900">
              <a:spcBef>
                <a:spcPct val="20000"/>
              </a:spcBef>
              <a:buClr>
                <a:schemeClr val="bg2"/>
              </a:buClr>
              <a:buSzPct val="75000"/>
              <a:buFont typeface="Wingdings" pitchFamily="2" charset="2"/>
              <a:buChar char="p"/>
            </a:pPr>
            <a:r>
              <a:rPr lang="ja-JP" altLang="en-US" dirty="0">
                <a:solidFill>
                  <a:schemeClr val="tx2"/>
                </a:solidFill>
                <a:latin typeface="Meiryo UI" panose="020B0604030504040204" pitchFamily="50" charset="-128"/>
                <a:ea typeface="Meiryo UI" panose="020B0604030504040204" pitchFamily="50" charset="-128"/>
              </a:rPr>
              <a:t>レファレンス情報、解題情報、統制語辞書類</a:t>
            </a:r>
          </a:p>
        </p:txBody>
      </p:sp>
      <p:sp>
        <p:nvSpPr>
          <p:cNvPr id="10253" name="Rectangle 12"/>
          <p:cNvSpPr>
            <a:spLocks noChangeArrowheads="1"/>
          </p:cNvSpPr>
          <p:nvPr/>
        </p:nvSpPr>
        <p:spPr bwMode="auto">
          <a:xfrm>
            <a:off x="4151313" y="5878513"/>
            <a:ext cx="6265862" cy="360362"/>
          </a:xfrm>
          <a:prstGeom prst="rect">
            <a:avLst/>
          </a:prstGeom>
          <a:noFill/>
          <a:ln w="9525">
            <a:noFill/>
            <a:miter lim="800000"/>
            <a:headEnd/>
            <a:tailEnd/>
          </a:ln>
        </p:spPr>
        <p:txBody>
          <a:bodyPr/>
          <a:lstStyle/>
          <a:p>
            <a:pPr marL="342900" indent="-342900">
              <a:spcBef>
                <a:spcPct val="20000"/>
              </a:spcBef>
              <a:buClr>
                <a:schemeClr val="bg2"/>
              </a:buClr>
              <a:buSzPct val="75000"/>
              <a:buFont typeface="Wingdings" pitchFamily="2" charset="2"/>
              <a:buChar char="p"/>
            </a:pPr>
            <a:r>
              <a:rPr lang="ja-JP" altLang="en-US">
                <a:solidFill>
                  <a:schemeClr val="tx2"/>
                </a:solidFill>
                <a:latin typeface="Meiryo UI" panose="020B0604030504040204" pitchFamily="50" charset="-128"/>
                <a:ea typeface="Meiryo UI" panose="020B0604030504040204" pitchFamily="50" charset="-128"/>
              </a:rPr>
              <a:t>デジタルアーカイブの統合検索、ワンストップナビゲーション</a:t>
            </a:r>
          </a:p>
        </p:txBody>
      </p:sp>
      <p:sp>
        <p:nvSpPr>
          <p:cNvPr id="15" name="スライド番号プレースホルダ 14"/>
          <p:cNvSpPr>
            <a:spLocks noGrp="1"/>
          </p:cNvSpPr>
          <p:nvPr>
            <p:ph type="sldNum" sz="quarter" idx="4294967295"/>
          </p:nvPr>
        </p:nvSpPr>
        <p:spPr>
          <a:xfrm>
            <a:off x="9667900" y="6215082"/>
            <a:ext cx="609600" cy="521208"/>
          </a:xfrm>
          <a:prstGeom prst="rect">
            <a:avLst/>
          </a:prstGeom>
        </p:spPr>
        <p:txBody>
          <a:bodyPr/>
          <a:lstStyle/>
          <a:p>
            <a:pPr>
              <a:defRPr/>
            </a:pPr>
            <a:fld id="{8F9B926E-BC0B-409E-8F4F-491A1AB00D14}" type="slidenum">
              <a:rPr lang="en-US" altLang="ja-JP" smtClean="0"/>
              <a:pPr>
                <a:defRPr/>
              </a:pPr>
              <a:t>29</a:t>
            </a:fld>
            <a:endParaRPr lang="en-US" altLang="ja-JP"/>
          </a:p>
        </p:txBody>
      </p:sp>
      <p:sp>
        <p:nvSpPr>
          <p:cNvPr id="2" name="円/楕円 1"/>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483583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ja-JP" altLang="en-US" dirty="0"/>
              <a:t>☆ </a:t>
            </a:r>
            <a:r>
              <a:rPr kumimoji="1" lang="ja-JP" altLang="en-US" dirty="0" smtClean="0"/>
              <a:t>今日のお話し</a:t>
            </a:r>
            <a:endParaRPr kumimoji="1" lang="ja-JP" altLang="en-US" sz="3600" dirty="0"/>
          </a:p>
        </p:txBody>
      </p:sp>
      <p:sp>
        <p:nvSpPr>
          <p:cNvPr id="3" name="コンテンツ プレースホルダー 2"/>
          <p:cNvSpPr>
            <a:spLocks noGrp="1"/>
          </p:cNvSpPr>
          <p:nvPr>
            <p:ph idx="1"/>
          </p:nvPr>
        </p:nvSpPr>
        <p:spPr>
          <a:xfrm>
            <a:off x="838200" y="965200"/>
            <a:ext cx="10515600" cy="5670731"/>
          </a:xfrm>
        </p:spPr>
        <p:txBody>
          <a:bodyPr>
            <a:normAutofit fontScale="85000" lnSpcReduction="20000"/>
          </a:bodyPr>
          <a:lstStyle/>
          <a:p>
            <a:r>
              <a:rPr lang="ja-JP" altLang="en-US" dirty="0" smtClean="0">
                <a:latin typeface="メイリオ" panose="020B0604030504040204" pitchFamily="50" charset="-128"/>
                <a:ea typeface="メイリオ" panose="020B0604030504040204" pitchFamily="50" charset="-128"/>
              </a:rPr>
              <a:t>はじめに</a:t>
            </a:r>
            <a:endParaRPr lang="en-US" altLang="ja-JP" dirty="0" smtClean="0">
              <a:latin typeface="メイリオ" panose="020B0604030504040204" pitchFamily="50" charset="-128"/>
              <a:ea typeface="メイリオ" panose="020B0604030504040204" pitchFamily="50" charset="-128"/>
            </a:endParaRPr>
          </a:p>
          <a:p>
            <a:pPr lvl="1"/>
            <a:r>
              <a:rPr lang="ja-JP" altLang="en-US" dirty="0" smtClean="0">
                <a:latin typeface="メイリオ" panose="020B0604030504040204" pitchFamily="50" charset="-128"/>
                <a:ea typeface="メイリオ" panose="020B0604030504040204" pitchFamily="50" charset="-128"/>
              </a:rPr>
              <a:t>私のバックグラウンド</a:t>
            </a:r>
            <a:endParaRPr lang="en-US" altLang="ja-JP" dirty="0" smtClean="0">
              <a:latin typeface="メイリオ" panose="020B0604030504040204" pitchFamily="50" charset="-128"/>
              <a:ea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rPr>
              <a:t>電子図書館サービスとは？ナショナルアーカイブとは？</a:t>
            </a:r>
            <a:endParaRPr lang="en-US" altLang="ja-JP" dirty="0" smtClean="0">
              <a:latin typeface="メイリオ" panose="020B0604030504040204" pitchFamily="50" charset="-128"/>
              <a:ea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rPr>
              <a:t>最近</a:t>
            </a:r>
            <a:r>
              <a:rPr lang="ja-JP" altLang="en-US" dirty="0">
                <a:latin typeface="メイリオ" panose="020B0604030504040204" pitchFamily="50" charset="-128"/>
                <a:ea typeface="メイリオ" panose="020B0604030504040204" pitchFamily="50" charset="-128"/>
              </a:rPr>
              <a:t>のトピックス、</a:t>
            </a:r>
            <a:r>
              <a:rPr lang="ja-JP" altLang="en-US" dirty="0" smtClean="0">
                <a:latin typeface="メイリオ" panose="020B0604030504040204" pitchFamily="50" charset="-128"/>
                <a:ea typeface="メイリオ" panose="020B0604030504040204" pitchFamily="50" charset="-128"/>
              </a:rPr>
              <a:t>議論は？</a:t>
            </a:r>
            <a:endParaRPr lang="en-US" altLang="ja-JP" dirty="0" smtClean="0">
              <a:latin typeface="メイリオ" panose="020B0604030504040204" pitchFamily="50" charset="-128"/>
              <a:ea typeface="メイリオ" panose="020B0604030504040204" pitchFamily="50" charset="-128"/>
            </a:endParaRPr>
          </a:p>
          <a:p>
            <a:pPr lvl="1"/>
            <a:r>
              <a:rPr lang="ja-JP" altLang="en-US" dirty="0" smtClean="0">
                <a:latin typeface="メイリオ" panose="020B0604030504040204" pitchFamily="50" charset="-128"/>
                <a:ea typeface="メイリオ" panose="020B0604030504040204" pitchFamily="50" charset="-128"/>
              </a:rPr>
              <a:t>図書館大会、図書館総合展、ニュースでは、どんな話題が？</a:t>
            </a:r>
            <a:endParaRPr lang="en-US" altLang="ja-JP" dirty="0" smtClean="0">
              <a:latin typeface="メイリオ" panose="020B0604030504040204" pitchFamily="50" charset="-128"/>
              <a:ea typeface="メイリオ" panose="020B0604030504040204" pitchFamily="50" charset="-128"/>
            </a:endParaRPr>
          </a:p>
          <a:p>
            <a:r>
              <a:rPr lang="en-US" altLang="ja-JP" dirty="0" smtClean="0">
                <a:latin typeface="メイリオ" panose="020B0604030504040204" pitchFamily="50" charset="-128"/>
                <a:ea typeface="メイリオ" panose="020B0604030504040204" pitchFamily="50" charset="-128"/>
              </a:rPr>
              <a:t>NDL</a:t>
            </a:r>
            <a:r>
              <a:rPr lang="ja-JP" altLang="ja-JP" dirty="0">
                <a:latin typeface="メイリオ" panose="020B0604030504040204" pitchFamily="50" charset="-128"/>
                <a:ea typeface="メイリオ" panose="020B0604030504040204" pitchFamily="50" charset="-128"/>
              </a:rPr>
              <a:t>の目指してきた電子図書館とは？</a:t>
            </a:r>
          </a:p>
          <a:p>
            <a:pPr lvl="1"/>
            <a:r>
              <a:rPr lang="ja-JP" altLang="en-US" dirty="0" smtClean="0">
                <a:latin typeface="メイリオ" panose="020B0604030504040204" pitchFamily="50" charset="-128"/>
                <a:ea typeface="メイリオ" panose="020B0604030504040204" pitchFamily="50" charset="-128"/>
              </a:rPr>
              <a:t>電子図書館構想と</a:t>
            </a:r>
            <a:r>
              <a:rPr lang="en-US" altLang="ja-JP" dirty="0" smtClean="0">
                <a:latin typeface="メイリオ" panose="020B0604030504040204" pitchFamily="50" charset="-128"/>
                <a:ea typeface="メイリオ" panose="020B0604030504040204" pitchFamily="50" charset="-128"/>
              </a:rPr>
              <a:t>20</a:t>
            </a:r>
            <a:r>
              <a:rPr lang="ja-JP" altLang="en-US" dirty="0" smtClean="0">
                <a:latin typeface="メイリオ" panose="020B0604030504040204" pitchFamily="50" charset="-128"/>
                <a:ea typeface="メイリオ" panose="020B0604030504040204" pitchFamily="50" charset="-128"/>
              </a:rPr>
              <a:t>年の歩み</a:t>
            </a:r>
            <a:endParaRPr lang="en-US" altLang="ja-JP" dirty="0" smtClean="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電子図書館構想の延長線の活動の方向性は</a:t>
            </a:r>
            <a:r>
              <a:rPr lang="ja-JP" altLang="en-US" dirty="0" smtClean="0">
                <a:latin typeface="メイリオ" panose="020B0604030504040204" pitchFamily="50" charset="-128"/>
                <a:ea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endParaRPr>
          </a:p>
          <a:p>
            <a:pPr marL="685800" lvl="2">
              <a:spcBef>
                <a:spcPts val="1000"/>
              </a:spcBef>
            </a:pPr>
            <a:r>
              <a:rPr lang="ja-JP" altLang="ja-JP" dirty="0">
                <a:latin typeface="メイリオ" panose="020B0604030504040204" pitchFamily="50" charset="-128"/>
                <a:ea typeface="メイリオ" panose="020B0604030504040204" pitchFamily="50" charset="-128"/>
              </a:rPr>
              <a:t>知識インフラ構想</a:t>
            </a:r>
            <a:r>
              <a:rPr lang="ja-JP" altLang="en-US" dirty="0">
                <a:latin typeface="メイリオ" panose="020B0604030504040204" pitchFamily="50" charset="-128"/>
                <a:ea typeface="メイリオ" panose="020B0604030504040204" pitchFamily="50" charset="-128"/>
              </a:rPr>
              <a:t>の実現</a:t>
            </a:r>
            <a:endParaRPr lang="en-US" altLang="ja-JP" dirty="0">
              <a:latin typeface="メイリオ" panose="020B0604030504040204" pitchFamily="50" charset="-128"/>
              <a:ea typeface="メイリオ" panose="020B0604030504040204" pitchFamily="50" charset="-128"/>
            </a:endParaRPr>
          </a:p>
          <a:p>
            <a:pPr marL="685800" lvl="2">
              <a:spcBef>
                <a:spcPts val="1000"/>
              </a:spcBef>
            </a:pPr>
            <a:r>
              <a:rPr lang="ja-JP" altLang="en-US" dirty="0">
                <a:latin typeface="メイリオ" panose="020B0604030504040204" pitchFamily="50" charset="-128"/>
                <a:ea typeface="メイリオ" panose="020B0604030504040204" pitchFamily="50" charset="-128"/>
              </a:rPr>
              <a:t>ナショナルアーカイブに関するいくつかの動き</a:t>
            </a:r>
            <a:endParaRPr lang="en-US" altLang="ja-JP" dirty="0">
              <a:latin typeface="メイリオ" panose="020B0604030504040204" pitchFamily="50" charset="-128"/>
              <a:ea typeface="メイリオ" panose="020B0604030504040204" pitchFamily="50" charset="-128"/>
            </a:endParaRPr>
          </a:p>
          <a:p>
            <a:pPr marL="1143000" lvl="3">
              <a:spcBef>
                <a:spcPts val="1000"/>
              </a:spcBef>
            </a:pPr>
            <a:r>
              <a:rPr lang="ja-JP" altLang="en-US" dirty="0">
                <a:latin typeface="メイリオ" panose="020B0604030504040204" pitchFamily="50" charset="-128"/>
                <a:ea typeface="メイリオ" panose="020B0604030504040204" pitchFamily="50" charset="-128"/>
              </a:rPr>
              <a:t>電子書籍に関するナショナルアーカイブ</a:t>
            </a:r>
            <a:endParaRPr lang="en-US" altLang="ja-JP" dirty="0">
              <a:latin typeface="メイリオ" panose="020B0604030504040204" pitchFamily="50" charset="-128"/>
              <a:ea typeface="メイリオ" panose="020B0604030504040204" pitchFamily="50" charset="-128"/>
            </a:endParaRPr>
          </a:p>
          <a:p>
            <a:pPr marL="1143000" lvl="3">
              <a:spcBef>
                <a:spcPts val="1000"/>
              </a:spcBef>
            </a:pPr>
            <a:r>
              <a:rPr lang="ja-JP" altLang="en-US" dirty="0">
                <a:latin typeface="メイリオ" panose="020B0604030504040204" pitchFamily="50" charset="-128"/>
                <a:ea typeface="メイリオ" panose="020B0604030504040204" pitchFamily="50" charset="-128"/>
              </a:rPr>
              <a:t>文化資産全体のナショナルアーカイブ</a:t>
            </a:r>
            <a:endParaRPr lang="en-US" altLang="ja-JP" dirty="0">
              <a:latin typeface="メイリオ" panose="020B0604030504040204" pitchFamily="50" charset="-128"/>
              <a:ea typeface="メイリオ" panose="020B0604030504040204" pitchFamily="50" charset="-128"/>
            </a:endParaRPr>
          </a:p>
          <a:p>
            <a:r>
              <a:rPr lang="ja-JP" altLang="ja-JP" dirty="0"/>
              <a:t>出版界と</a:t>
            </a:r>
            <a:r>
              <a:rPr lang="en-US" altLang="ja-JP" dirty="0"/>
              <a:t>NDL</a:t>
            </a:r>
            <a:r>
              <a:rPr lang="ja-JP" altLang="ja-JP" dirty="0"/>
              <a:t>はどんな役割を持って連携していくべきか</a:t>
            </a:r>
            <a:r>
              <a:rPr lang="ja-JP" altLang="ja-JP" dirty="0" smtClean="0"/>
              <a:t>？</a:t>
            </a:r>
            <a:endParaRPr lang="en-US" altLang="ja-JP" dirty="0" smtClean="0"/>
          </a:p>
          <a:p>
            <a:pPr marL="685800" lvl="2">
              <a:spcBef>
                <a:spcPts val="1000"/>
              </a:spcBef>
            </a:pPr>
            <a:r>
              <a:rPr lang="ja-JP" altLang="en-US" dirty="0">
                <a:hlinkClick r:id="rId3" action="ppaction://hlinksldjump"/>
              </a:rPr>
              <a:t>電子書籍ナショナルアーカイブ</a:t>
            </a:r>
            <a:r>
              <a:rPr lang="ja-JP" altLang="en-US" dirty="0"/>
              <a:t>の実現</a:t>
            </a:r>
            <a:r>
              <a:rPr lang="ja-JP" altLang="en-US" dirty="0" smtClean="0"/>
              <a:t>イメージ</a:t>
            </a:r>
            <a:endParaRPr lang="en-US" altLang="ja-JP" dirty="0"/>
          </a:p>
          <a:p>
            <a:r>
              <a:rPr lang="ja-JP" altLang="en-US" dirty="0"/>
              <a:t>国の文化資産のアーカイブの実現イメージ</a:t>
            </a:r>
            <a:endParaRPr lang="en-US" altLang="ja-JP" dirty="0"/>
          </a:p>
          <a:p>
            <a:pPr lvl="1"/>
            <a:r>
              <a:rPr lang="ja-JP" altLang="en-US" dirty="0"/>
              <a:t>文化資産全体のナショナルアーカイブに必要な機能</a:t>
            </a:r>
            <a:endParaRPr lang="en-US" altLang="ja-JP" dirty="0"/>
          </a:p>
          <a:p>
            <a:r>
              <a:rPr lang="ja-JP" altLang="en-US" dirty="0" smtClean="0"/>
              <a:t>おわり</a:t>
            </a:r>
            <a:r>
              <a:rPr lang="ja-JP" altLang="en-US" dirty="0"/>
              <a:t>に</a:t>
            </a:r>
            <a:endParaRPr lang="en-US" altLang="ja-JP" dirty="0"/>
          </a:p>
          <a:p>
            <a:endParaRPr lang="ja-JP" altLang="en-US" dirty="0"/>
          </a:p>
          <a:p>
            <a:pPr lvl="1"/>
            <a:endParaRPr lang="en-US" altLang="ja-JP" dirty="0">
              <a:latin typeface="メイリオ" panose="020B0604030504040204" pitchFamily="50" charset="-128"/>
              <a:ea typeface="メイリオ" panose="020B0604030504040204" pitchFamily="50" charset="-128"/>
            </a:endParaRPr>
          </a:p>
          <a:p>
            <a:pPr lvl="1"/>
            <a:endParaRPr kumimoji="1" lang="ja-JP" altLang="en-US" dirty="0">
              <a:latin typeface="メイリオ" panose="020B0604030504040204" pitchFamily="50" charset="-128"/>
              <a:ea typeface="メイリオ" panose="020B0604030504040204" pitchFamily="50" charset="-128"/>
            </a:endParaRPr>
          </a:p>
        </p:txBody>
      </p:sp>
      <p:sp>
        <p:nvSpPr>
          <p:cNvPr id="7" name="円/楕円 6"/>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372386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1920" y="29845"/>
            <a:ext cx="11968480" cy="1113155"/>
          </a:xfrm>
        </p:spPr>
        <p:txBody>
          <a:bodyPr>
            <a:normAutofit fontScale="90000"/>
          </a:bodyPr>
          <a:lstStyle/>
          <a:p>
            <a:r>
              <a:rPr lang="ja-JP" altLang="en-US" dirty="0" smtClean="0">
                <a:latin typeface="ＭＳ Ｐゴシック" panose="020B0600070205080204" pitchFamily="50" charset="-128"/>
              </a:rPr>
              <a:t>国立</a:t>
            </a:r>
            <a:r>
              <a:rPr lang="ja-JP" altLang="en-US" dirty="0">
                <a:latin typeface="ＭＳ Ｐゴシック" panose="020B0600070205080204" pitchFamily="50" charset="-128"/>
              </a:rPr>
              <a:t>国会図書館電子図書館中期計画</a:t>
            </a:r>
            <a:r>
              <a:rPr lang="en-US" altLang="ja-JP" dirty="0">
                <a:latin typeface="ＭＳ Ｐゴシック" panose="020B0600070205080204" pitchFamily="50" charset="-128"/>
              </a:rPr>
              <a:t>2004</a:t>
            </a:r>
            <a:br>
              <a:rPr lang="en-US" altLang="ja-JP" dirty="0">
                <a:latin typeface="ＭＳ Ｐゴシック" panose="020B0600070205080204" pitchFamily="50" charset="-128"/>
              </a:rPr>
            </a:br>
            <a:r>
              <a:rPr lang="ja-JP" altLang="en-US" dirty="0">
                <a:latin typeface="ＭＳ Ｐゴシック" panose="020B0600070205080204" pitchFamily="50" charset="-128"/>
              </a:rPr>
              <a:t>で目指すところ</a:t>
            </a:r>
            <a:endParaRPr kumimoji="1" lang="ja-JP" altLang="en-US" dirty="0"/>
          </a:p>
        </p:txBody>
      </p:sp>
      <p:sp>
        <p:nvSpPr>
          <p:cNvPr id="3" name="コンテンツ プレースホルダー 2"/>
          <p:cNvSpPr>
            <a:spLocks noGrp="1"/>
          </p:cNvSpPr>
          <p:nvPr>
            <p:ph idx="1"/>
          </p:nvPr>
        </p:nvSpPr>
        <p:spPr>
          <a:xfrm>
            <a:off x="838200" y="1328738"/>
            <a:ext cx="10515600" cy="5286375"/>
          </a:xfrm>
        </p:spPr>
        <p:txBody>
          <a:bodyPr>
            <a:normAutofit fontScale="92500"/>
          </a:bodyPr>
          <a:lstStyle/>
          <a:p>
            <a:pPr>
              <a:buFont typeface="Wingdings" panose="05000000000000000000" pitchFamily="2" charset="2"/>
              <a:buChar char="n"/>
            </a:pPr>
            <a:r>
              <a:rPr lang="ja-JP" altLang="en-US" dirty="0">
                <a:solidFill>
                  <a:srgbClr val="C00000"/>
                </a:solidFill>
              </a:rPr>
              <a:t>国としてのデジタルアーカイブの構築を目指して</a:t>
            </a:r>
          </a:p>
          <a:p>
            <a:pPr lvl="1">
              <a:buFont typeface="Wingdings" panose="05000000000000000000" pitchFamily="2" charset="2"/>
              <a:buChar char="Ø"/>
            </a:pPr>
            <a:r>
              <a:rPr lang="ja-JP" altLang="en-US" dirty="0"/>
              <a:t>国としてのデジタルアーカイブの構築と提供を目指す</a:t>
            </a:r>
            <a:r>
              <a:rPr lang="ja-JP" altLang="en-US" dirty="0" smtClean="0"/>
              <a:t>。</a:t>
            </a:r>
            <a:endParaRPr lang="en-US" altLang="ja-JP" dirty="0" smtClean="0"/>
          </a:p>
          <a:p>
            <a:pPr lvl="1">
              <a:buFont typeface="Wingdings" panose="05000000000000000000" pitchFamily="2" charset="2"/>
              <a:buChar char="Ø"/>
            </a:pPr>
            <a:r>
              <a:rPr lang="ja-JP" altLang="en-US" dirty="0"/>
              <a:t>世界規模のデジタルアーカイブの構築に向けて、日本の実施主体としての一翼を担う。</a:t>
            </a:r>
          </a:p>
          <a:p>
            <a:pPr>
              <a:buFont typeface="Wingdings" panose="05000000000000000000" pitchFamily="2" charset="2"/>
              <a:buChar char="n"/>
            </a:pPr>
            <a:r>
              <a:rPr lang="ja-JP" altLang="en-US" dirty="0" smtClean="0">
                <a:solidFill>
                  <a:srgbClr val="C00000"/>
                </a:solidFill>
              </a:rPr>
              <a:t>各組織</a:t>
            </a:r>
            <a:r>
              <a:rPr lang="ja-JP" altLang="en-US" dirty="0">
                <a:solidFill>
                  <a:srgbClr val="C00000"/>
                </a:solidFill>
              </a:rPr>
              <a:t>でデジタルコンテンツを作成、提供</a:t>
            </a:r>
          </a:p>
          <a:p>
            <a:pPr lvl="1">
              <a:buFont typeface="Wingdings" panose="05000000000000000000" pitchFamily="2" charset="2"/>
              <a:buChar char="Ø"/>
            </a:pPr>
            <a:r>
              <a:rPr lang="ja-JP" altLang="en-US" dirty="0"/>
              <a:t>デジタル化した紙資料、ボーンデジタルをウェブで公開</a:t>
            </a:r>
          </a:p>
          <a:p>
            <a:pPr>
              <a:buFont typeface="Wingdings" panose="05000000000000000000" pitchFamily="2" charset="2"/>
              <a:buChar char="n"/>
            </a:pPr>
            <a:r>
              <a:rPr lang="ja-JP" altLang="en-US" dirty="0">
                <a:solidFill>
                  <a:srgbClr val="C00000"/>
                </a:solidFill>
              </a:rPr>
              <a:t>分担して、デジタルアーカイブで保存</a:t>
            </a:r>
          </a:p>
          <a:p>
            <a:pPr lvl="1">
              <a:buFont typeface="Wingdings" panose="05000000000000000000" pitchFamily="2" charset="2"/>
              <a:buChar char="Ø"/>
            </a:pPr>
            <a:r>
              <a:rPr lang="ja-JP" altLang="en-US" dirty="0"/>
              <a:t>後世に残すために、デジタルアーカイブを構築</a:t>
            </a:r>
          </a:p>
          <a:p>
            <a:pPr lvl="1">
              <a:buFont typeface="Wingdings" panose="05000000000000000000" pitchFamily="2" charset="2"/>
              <a:buChar char="Ø"/>
            </a:pPr>
            <a:r>
              <a:rPr lang="ja-JP" altLang="en-US" dirty="0"/>
              <a:t>各機関のアーカイブの集合で国のデジタルアーカイブを構成</a:t>
            </a:r>
          </a:p>
          <a:p>
            <a:pPr lvl="2">
              <a:buFont typeface="Wingdings" panose="05000000000000000000" pitchFamily="2" charset="2"/>
              <a:buChar char="ü"/>
            </a:pPr>
            <a:r>
              <a:rPr lang="en-US" altLang="ja-JP" dirty="0"/>
              <a:t>NDL</a:t>
            </a:r>
            <a:r>
              <a:rPr lang="ja-JP" altLang="en-US" dirty="0" err="1"/>
              <a:t>だけで</a:t>
            </a:r>
            <a:r>
              <a:rPr lang="ja-JP" altLang="en-US" dirty="0"/>
              <a:t>なく、分野、地域、業種毎に</a:t>
            </a:r>
          </a:p>
          <a:p>
            <a:pPr>
              <a:buFont typeface="Wingdings" panose="05000000000000000000" pitchFamily="2" charset="2"/>
              <a:buChar char="n"/>
            </a:pPr>
            <a:r>
              <a:rPr lang="ja-JP" altLang="en-US" dirty="0">
                <a:solidFill>
                  <a:srgbClr val="C00000"/>
                </a:solidFill>
              </a:rPr>
              <a:t>どこに保存されていても一元検索と提供</a:t>
            </a:r>
          </a:p>
          <a:p>
            <a:pPr lvl="1">
              <a:buFont typeface="Wingdings" panose="05000000000000000000" pitchFamily="2" charset="2"/>
              <a:buChar char="Ø"/>
            </a:pPr>
            <a:r>
              <a:rPr lang="ja-JP" altLang="en-US" dirty="0"/>
              <a:t>各デジタルアーカイブを、統合利用できる環境の整備</a:t>
            </a:r>
          </a:p>
          <a:p>
            <a:pPr lvl="1">
              <a:buFont typeface="Wingdings" panose="05000000000000000000" pitchFamily="2" charset="2"/>
              <a:buChar char="Ø"/>
            </a:pPr>
            <a:r>
              <a:rPr lang="ja-JP" altLang="en-US" dirty="0"/>
              <a:t>各分野、地域等毎のポータルの構築</a:t>
            </a:r>
          </a:p>
          <a:p>
            <a:pPr lvl="1">
              <a:buFont typeface="Wingdings" panose="05000000000000000000" pitchFamily="2" charset="2"/>
              <a:buChar char="Ø"/>
            </a:pPr>
            <a:r>
              <a:rPr lang="ja-JP" altLang="en-US" dirty="0"/>
              <a:t>各ポータルをあわせて、国のデジタルアーカイブポータルを提供</a:t>
            </a:r>
          </a:p>
          <a:p>
            <a:pPr>
              <a:buFont typeface="Wingdings" panose="05000000000000000000" pitchFamily="2" charset="2"/>
              <a:buChar char="n"/>
            </a:pPr>
            <a:endParaRPr kumimoji="1" lang="ja-JP" altLang="en-US" dirty="0"/>
          </a:p>
        </p:txBody>
      </p:sp>
      <p:sp>
        <p:nvSpPr>
          <p:cNvPr id="4" name="横巻き 3"/>
          <p:cNvSpPr/>
          <p:nvPr/>
        </p:nvSpPr>
        <p:spPr>
          <a:xfrm>
            <a:off x="10978663" y="175142"/>
            <a:ext cx="1024151"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2004</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p>
        </p:txBody>
      </p:sp>
      <p:sp>
        <p:nvSpPr>
          <p:cNvPr id="5" name="円/楕円 4"/>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661421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 </a:t>
            </a:r>
            <a:r>
              <a:rPr kumimoji="1" lang="en-US" altLang="ja-JP" dirty="0" smtClean="0"/>
              <a:t>NDL</a:t>
            </a:r>
            <a:r>
              <a:rPr kumimoji="1" lang="ja-JP" altLang="en-US" dirty="0" smtClean="0"/>
              <a:t>電子図書館サービスの全体像</a:t>
            </a:r>
            <a:endParaRPr kumimoji="1" lang="ja-JP" altLang="en-US" dirty="0"/>
          </a:p>
        </p:txBody>
      </p:sp>
      <p:pic>
        <p:nvPicPr>
          <p:cNvPr id="12291" name="Picture 2"/>
          <p:cNvPicPr>
            <a:picLocks noChangeAspect="1" noChangeArrowheads="1"/>
          </p:cNvPicPr>
          <p:nvPr/>
        </p:nvPicPr>
        <p:blipFill>
          <a:blip r:embed="rId3" cstate="print"/>
          <a:srcRect/>
          <a:stretch>
            <a:fillRect/>
          </a:stretch>
        </p:blipFill>
        <p:spPr bwMode="auto">
          <a:xfrm>
            <a:off x="6019800" y="3352800"/>
            <a:ext cx="152400" cy="152400"/>
          </a:xfrm>
          <a:prstGeom prst="rect">
            <a:avLst/>
          </a:prstGeom>
          <a:noFill/>
          <a:ln w="9525" algn="ctr">
            <a:noFill/>
            <a:miter lim="800000"/>
            <a:headEnd/>
            <a:tailEnd/>
          </a:ln>
        </p:spPr>
      </p:pic>
      <p:pic>
        <p:nvPicPr>
          <p:cNvPr id="12292" name="Picture 3"/>
          <p:cNvPicPr>
            <a:picLocks noChangeAspect="1" noChangeArrowheads="1"/>
          </p:cNvPicPr>
          <p:nvPr/>
        </p:nvPicPr>
        <p:blipFill>
          <a:blip r:embed="rId4" cstate="print"/>
          <a:srcRect/>
          <a:stretch>
            <a:fillRect/>
          </a:stretch>
        </p:blipFill>
        <p:spPr bwMode="auto">
          <a:xfrm>
            <a:off x="1745139" y="90805"/>
            <a:ext cx="8691562" cy="6419850"/>
          </a:xfrm>
          <a:prstGeom prst="rect">
            <a:avLst/>
          </a:prstGeom>
          <a:noFill/>
          <a:ln w="9525">
            <a:noFill/>
            <a:miter lim="800000"/>
            <a:headEnd/>
            <a:tailEnd/>
          </a:ln>
        </p:spPr>
      </p:pic>
      <p:sp>
        <p:nvSpPr>
          <p:cNvPr id="6" name="スライド番号プレースホルダ 5"/>
          <p:cNvSpPr>
            <a:spLocks noGrp="1"/>
          </p:cNvSpPr>
          <p:nvPr>
            <p:ph type="sldNum" sz="quarter" idx="12"/>
          </p:nvPr>
        </p:nvSpPr>
        <p:spPr/>
        <p:txBody>
          <a:bodyPr/>
          <a:lstStyle/>
          <a:p>
            <a:pPr>
              <a:defRPr/>
            </a:pPr>
            <a:fld id="{0B2B34E5-7F87-43F8-8E50-7B4643C98316}" type="slidenum">
              <a:rPr lang="en-US" altLang="ja-JP" smtClean="0"/>
              <a:pPr>
                <a:defRPr/>
              </a:pPr>
              <a:t>31</a:t>
            </a:fld>
            <a:endParaRPr lang="en-US" altLang="ja-JP"/>
          </a:p>
        </p:txBody>
      </p:sp>
      <p:sp>
        <p:nvSpPr>
          <p:cNvPr id="5" name="横巻き 4"/>
          <p:cNvSpPr/>
          <p:nvPr/>
        </p:nvSpPr>
        <p:spPr>
          <a:xfrm>
            <a:off x="10715915" y="172416"/>
            <a:ext cx="1024151"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2004</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p>
        </p:txBody>
      </p:sp>
      <p:sp>
        <p:nvSpPr>
          <p:cNvPr id="3" name="フッター プレースホルダー 2"/>
          <p:cNvSpPr>
            <a:spLocks noGrp="1"/>
          </p:cNvSpPr>
          <p:nvPr>
            <p:ph type="ftr" sz="quarter" idx="11"/>
          </p:nvPr>
        </p:nvSpPr>
        <p:spPr/>
        <p:txBody>
          <a:bodyPr/>
          <a:lstStyle/>
          <a:p>
            <a:endParaRPr kumimoji="0" lang="en-US" dirty="0"/>
          </a:p>
        </p:txBody>
      </p:sp>
      <p:sp>
        <p:nvSpPr>
          <p:cNvPr id="8" name="円/楕円 7"/>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832154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txBody>
          <a:bodyPr/>
          <a:lstStyle/>
          <a:p>
            <a:r>
              <a:rPr lang="ja-JP" altLang="en-US" dirty="0"/>
              <a:t>デジタル･アーカイブのポータル機能</a:t>
            </a:r>
            <a:endParaRPr kumimoji="1" lang="ja-JP" altLang="en-US" dirty="0"/>
          </a:p>
        </p:txBody>
      </p:sp>
      <p:sp>
        <p:nvSpPr>
          <p:cNvPr id="5" name="サブタイトル 4"/>
          <p:cNvSpPr>
            <a:spLocks noGrp="1"/>
          </p:cNvSpPr>
          <p:nvPr>
            <p:ph type="subTitle" idx="1"/>
          </p:nvPr>
        </p:nvSpPr>
        <p:spPr/>
        <p:txBody>
          <a:bodyPr/>
          <a:lstStyle/>
          <a:p>
            <a:r>
              <a:rPr lang="ja-JP" altLang="en-US" dirty="0" smtClean="0"/>
              <a:t>デジタル</a:t>
            </a:r>
            <a:r>
              <a:rPr lang="ja-JP" altLang="en-US" dirty="0"/>
              <a:t>情報</a:t>
            </a:r>
            <a:r>
              <a:rPr lang="ja-JP" altLang="en-US" dirty="0" smtClean="0"/>
              <a:t>の統合検索のプロトタイピングから、実用システムへ</a:t>
            </a:r>
            <a:endParaRPr kumimoji="1" lang="ja-JP" altLang="en-US" dirty="0"/>
          </a:p>
        </p:txBody>
      </p:sp>
      <p:sp>
        <p:nvSpPr>
          <p:cNvPr id="6" name="円/楕円 5"/>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427946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928670"/>
          </a:xfrm>
        </p:spPr>
        <p:txBody>
          <a:bodyPr>
            <a:normAutofit/>
          </a:bodyPr>
          <a:lstStyle/>
          <a:p>
            <a:r>
              <a:rPr lang="ja-JP" altLang="en-US" dirty="0" smtClean="0"/>
              <a:t>開発当初のサービス要件と</a:t>
            </a:r>
            <a:r>
              <a:rPr lang="ja-JP" altLang="en-US" dirty="0"/>
              <a:t>システム化</a:t>
            </a:r>
            <a:r>
              <a:rPr lang="ja-JP" altLang="en-US" sz="2800" dirty="0"/>
              <a:t>（</a:t>
            </a:r>
            <a:r>
              <a:rPr lang="en-US" altLang="ja-JP" sz="2800" dirty="0"/>
              <a:t>2004</a:t>
            </a:r>
            <a:r>
              <a:rPr lang="ja-JP" altLang="en-US" sz="2800" dirty="0"/>
              <a:t>年</a:t>
            </a:r>
            <a:r>
              <a:rPr lang="ja-JP" altLang="en-US" sz="2800" dirty="0" smtClean="0"/>
              <a:t>）</a:t>
            </a:r>
            <a:endParaRPr kumimoji="1" lang="ja-JP" altLang="en-US" sz="2800" dirty="0"/>
          </a:p>
        </p:txBody>
      </p:sp>
      <p:sp>
        <p:nvSpPr>
          <p:cNvPr id="3" name="コンテンツ プレースホルダー 2"/>
          <p:cNvSpPr>
            <a:spLocks noGrp="1"/>
          </p:cNvSpPr>
          <p:nvPr>
            <p:ph idx="1"/>
          </p:nvPr>
        </p:nvSpPr>
        <p:spPr>
          <a:xfrm>
            <a:off x="172995" y="1052736"/>
            <a:ext cx="11850129" cy="5805264"/>
          </a:xfrm>
        </p:spPr>
        <p:txBody>
          <a:bodyPr>
            <a:normAutofit fontScale="92500" lnSpcReduction="20000"/>
          </a:bodyPr>
          <a:lstStyle/>
          <a:p>
            <a:r>
              <a:rPr lang="ja-JP" altLang="en-US" dirty="0"/>
              <a:t>サービス要件定義に</a:t>
            </a:r>
            <a:r>
              <a:rPr lang="ja-JP" altLang="en-US" dirty="0" smtClean="0"/>
              <a:t>おいて</a:t>
            </a:r>
            <a:endParaRPr lang="en-US" altLang="ja-JP" dirty="0" smtClean="0"/>
          </a:p>
          <a:p>
            <a:pPr lvl="1"/>
            <a:r>
              <a:rPr lang="ja-JP" altLang="en-US" dirty="0" smtClean="0">
                <a:solidFill>
                  <a:srgbClr val="FF0000"/>
                </a:solidFill>
              </a:rPr>
              <a:t>利用</a:t>
            </a:r>
            <a:r>
              <a:rPr lang="ja-JP" altLang="en-US" dirty="0">
                <a:solidFill>
                  <a:srgbClr val="FF0000"/>
                </a:solidFill>
              </a:rPr>
              <a:t>イメージ</a:t>
            </a:r>
            <a:endParaRPr lang="en-US" altLang="ja-JP" dirty="0">
              <a:solidFill>
                <a:srgbClr val="FF0000"/>
              </a:solidFill>
            </a:endParaRPr>
          </a:p>
          <a:p>
            <a:pPr lvl="2"/>
            <a:r>
              <a:rPr lang="ja-JP" altLang="en-US" dirty="0">
                <a:solidFill>
                  <a:srgbClr val="FF0000"/>
                </a:solidFill>
              </a:rPr>
              <a:t>利用者の情報探索行動の全般を</a:t>
            </a:r>
            <a:r>
              <a:rPr lang="ja-JP" altLang="en-US" dirty="0" smtClean="0">
                <a:solidFill>
                  <a:srgbClr val="FF0000"/>
                </a:solidFill>
              </a:rPr>
              <a:t>サポート</a:t>
            </a:r>
            <a:endParaRPr lang="en-US" altLang="ja-JP" dirty="0" smtClean="0">
              <a:solidFill>
                <a:srgbClr val="FF0000"/>
              </a:solidFill>
            </a:endParaRPr>
          </a:p>
          <a:p>
            <a:pPr lvl="3"/>
            <a:r>
              <a:rPr lang="ja-JP" altLang="en-US" dirty="0"/>
              <a:t>問題の定義、情報ニーズの</a:t>
            </a:r>
            <a:r>
              <a:rPr lang="ja-JP" altLang="en-US" dirty="0" smtClean="0"/>
              <a:t>識別、情報</a:t>
            </a:r>
            <a:r>
              <a:rPr lang="ja-JP" altLang="en-US" dirty="0"/>
              <a:t>探索戦略の</a:t>
            </a:r>
            <a:r>
              <a:rPr lang="ja-JP" altLang="en-US" dirty="0" smtClean="0"/>
              <a:t>策定、情報</a:t>
            </a:r>
            <a:r>
              <a:rPr lang="ja-JP" altLang="en-US" dirty="0"/>
              <a:t>探索戦略の</a:t>
            </a:r>
            <a:r>
              <a:rPr lang="ja-JP" altLang="en-US" dirty="0" smtClean="0"/>
              <a:t>策定、情報</a:t>
            </a:r>
            <a:r>
              <a:rPr lang="ja-JP" altLang="en-US" dirty="0"/>
              <a:t>の獲得（情報源の咀嚼、情報の</a:t>
            </a:r>
            <a:r>
              <a:rPr lang="ja-JP" altLang="en-US" dirty="0" smtClean="0"/>
              <a:t>抽出、情報</a:t>
            </a:r>
            <a:r>
              <a:rPr lang="ja-JP" altLang="en-US" dirty="0"/>
              <a:t>の統合（情報の組織化、提示</a:t>
            </a:r>
            <a:r>
              <a:rPr lang="ja-JP" altLang="en-US" dirty="0" smtClean="0"/>
              <a:t>）、評価</a:t>
            </a:r>
            <a:r>
              <a:rPr lang="ja-JP" altLang="en-US" dirty="0"/>
              <a:t>（成果の評価、プロセスの評価）</a:t>
            </a:r>
          </a:p>
          <a:p>
            <a:pPr lvl="2"/>
            <a:r>
              <a:rPr lang="ja-JP" altLang="en-US" dirty="0" smtClean="0">
                <a:solidFill>
                  <a:srgbClr val="FF0000"/>
                </a:solidFill>
              </a:rPr>
              <a:t>二次</a:t>
            </a:r>
            <a:r>
              <a:rPr lang="ja-JP" altLang="en-US" dirty="0">
                <a:solidFill>
                  <a:srgbClr val="FF0000"/>
                </a:solidFill>
              </a:rPr>
              <a:t>情報の統合検索に留まらず、一次情報の閲覧および入手まで</a:t>
            </a:r>
            <a:endParaRPr lang="en-US" altLang="ja-JP" dirty="0">
              <a:solidFill>
                <a:srgbClr val="FF0000"/>
              </a:solidFill>
            </a:endParaRPr>
          </a:p>
          <a:p>
            <a:pPr lvl="1"/>
            <a:r>
              <a:rPr lang="ja-JP" altLang="en-US" dirty="0">
                <a:solidFill>
                  <a:srgbClr val="FF0000"/>
                </a:solidFill>
              </a:rPr>
              <a:t>デジタルアーカイブの構築の在り方にも言及</a:t>
            </a:r>
            <a:endParaRPr lang="en-US" altLang="ja-JP" dirty="0">
              <a:solidFill>
                <a:srgbClr val="FF0000"/>
              </a:solidFill>
            </a:endParaRPr>
          </a:p>
          <a:p>
            <a:pPr lvl="2"/>
            <a:r>
              <a:rPr lang="ja-JP" altLang="en-US" dirty="0"/>
              <a:t>交換用の標準メタデータ記述要素、記述規則の適用、交換用</a:t>
            </a:r>
            <a:r>
              <a:rPr lang="en-US" altLang="ja-JP" dirty="0"/>
              <a:t>API</a:t>
            </a:r>
            <a:r>
              <a:rPr lang="ja-JP" altLang="en-US" dirty="0"/>
              <a:t>の実装</a:t>
            </a:r>
            <a:endParaRPr lang="en-US" altLang="ja-JP" dirty="0"/>
          </a:p>
          <a:p>
            <a:pPr lvl="2"/>
            <a:r>
              <a:rPr lang="ja-JP" altLang="en-US" dirty="0"/>
              <a:t>巨大な知識ベースとして「意味ある情報資源」として利用できるように、本文内容を組織化、検索できるように研究開発、技術開発成果を活用</a:t>
            </a:r>
            <a:endParaRPr lang="en-US" altLang="ja-JP" dirty="0"/>
          </a:p>
          <a:p>
            <a:r>
              <a:rPr lang="ja-JP" altLang="en-US" dirty="0">
                <a:solidFill>
                  <a:srgbClr val="FF0000"/>
                </a:solidFill>
              </a:rPr>
              <a:t>システム化において</a:t>
            </a:r>
            <a:endParaRPr lang="en-US" altLang="ja-JP" dirty="0">
              <a:solidFill>
                <a:srgbClr val="FF0000"/>
              </a:solidFill>
            </a:endParaRPr>
          </a:p>
          <a:p>
            <a:pPr lvl="1"/>
            <a:r>
              <a:rPr lang="ja-JP" altLang="en-US" dirty="0">
                <a:solidFill>
                  <a:srgbClr val="FF0000"/>
                </a:solidFill>
              </a:rPr>
              <a:t>先進的かつ将来標準的な仕様となることが見込まれる技術の適用</a:t>
            </a:r>
          </a:p>
          <a:p>
            <a:pPr lvl="1"/>
            <a:r>
              <a:rPr lang="ja-JP" altLang="en-US" dirty="0" smtClean="0">
                <a:solidFill>
                  <a:srgbClr val="FF0000"/>
                </a:solidFill>
              </a:rPr>
              <a:t>オープンソース・パッケージソフトの活用</a:t>
            </a:r>
            <a:endParaRPr lang="en-US" altLang="ja-JP" dirty="0" smtClean="0">
              <a:solidFill>
                <a:srgbClr val="FF0000"/>
              </a:solidFill>
            </a:endParaRPr>
          </a:p>
          <a:p>
            <a:pPr lvl="2"/>
            <a:r>
              <a:rPr lang="ja-JP" altLang="en-US" dirty="0" smtClean="0"/>
              <a:t>適用</a:t>
            </a:r>
            <a:r>
              <a:rPr lang="ja-JP" altLang="en-US" dirty="0"/>
              <a:t>事例が多いオープンソースの活用。可能な限り新規開発はしない。カスタマイズは必要最低限とする。</a:t>
            </a:r>
          </a:p>
          <a:p>
            <a:pPr lvl="1"/>
            <a:r>
              <a:rPr lang="en-US" altLang="ja-JP" dirty="0" smtClean="0">
                <a:solidFill>
                  <a:srgbClr val="FF0000"/>
                </a:solidFill>
              </a:rPr>
              <a:t>Web</a:t>
            </a:r>
            <a:r>
              <a:rPr lang="ja-JP" altLang="en-US" dirty="0" smtClean="0">
                <a:solidFill>
                  <a:srgbClr val="FF0000"/>
                </a:solidFill>
              </a:rPr>
              <a:t>サービスとして他サービスから利用しやすいように</a:t>
            </a:r>
            <a:endParaRPr lang="en-US" altLang="ja-JP" dirty="0" smtClean="0">
              <a:solidFill>
                <a:srgbClr val="FF0000"/>
              </a:solidFill>
            </a:endParaRPr>
          </a:p>
          <a:p>
            <a:pPr lvl="2"/>
            <a:r>
              <a:rPr lang="ja-JP" altLang="en-US" dirty="0" smtClean="0"/>
              <a:t>各々</a:t>
            </a:r>
            <a:r>
              <a:rPr lang="ja-JP" altLang="en-US" dirty="0"/>
              <a:t>の機能は独立した</a:t>
            </a:r>
            <a:r>
              <a:rPr lang="en-US" altLang="ja-JP" dirty="0"/>
              <a:t>Web</a:t>
            </a:r>
            <a:r>
              <a:rPr lang="ja-JP" altLang="en-US" dirty="0"/>
              <a:t>サービス機能として、他システムからも容易に利用できるものを目指す。その仕様としては、図書館界のみならず、デジタルアーカイブの世界で標準となり得る仕様を採用</a:t>
            </a:r>
          </a:p>
          <a:p>
            <a:pPr lvl="1"/>
            <a:r>
              <a:rPr lang="en-US" altLang="ja-JP" dirty="0" smtClean="0">
                <a:solidFill>
                  <a:srgbClr val="FF0000"/>
                </a:solidFill>
              </a:rPr>
              <a:t>Web2.0</a:t>
            </a:r>
            <a:r>
              <a:rPr lang="ja-JP" altLang="en-US" dirty="0">
                <a:solidFill>
                  <a:srgbClr val="FF0000"/>
                </a:solidFill>
              </a:rPr>
              <a:t>世代のポータルを</a:t>
            </a:r>
            <a:r>
              <a:rPr lang="ja-JP" altLang="en-US" dirty="0" smtClean="0">
                <a:solidFill>
                  <a:srgbClr val="FF0000"/>
                </a:solidFill>
              </a:rPr>
              <a:t>目指して、他サービスと合わせてマッシュアップ</a:t>
            </a:r>
            <a:endParaRPr lang="en-US" altLang="ja-JP" dirty="0" smtClean="0">
              <a:solidFill>
                <a:srgbClr val="FF0000"/>
              </a:solidFill>
            </a:endParaRPr>
          </a:p>
          <a:p>
            <a:pPr lvl="2"/>
            <a:r>
              <a:rPr lang="ja-JP" altLang="en-US" dirty="0" smtClean="0"/>
              <a:t>メタデータ</a:t>
            </a:r>
            <a:r>
              <a:rPr lang="ja-JP" altLang="en-US" dirty="0"/>
              <a:t>の</a:t>
            </a:r>
            <a:r>
              <a:rPr lang="ja-JP" altLang="en-US" dirty="0" smtClean="0"/>
              <a:t>取得、 </a:t>
            </a:r>
            <a:r>
              <a:rPr lang="en-US" altLang="ja-JP" dirty="0"/>
              <a:t>RSS</a:t>
            </a:r>
            <a:r>
              <a:rPr lang="ja-JP" altLang="en-US" dirty="0"/>
              <a:t>の</a:t>
            </a:r>
            <a:r>
              <a:rPr lang="ja-JP" altLang="en-US" dirty="0" smtClean="0"/>
              <a:t>活用、ソーシャルブックマーク、辞書</a:t>
            </a:r>
            <a:r>
              <a:rPr lang="ja-JP" altLang="en-US" dirty="0"/>
              <a:t>の</a:t>
            </a:r>
            <a:r>
              <a:rPr lang="ja-JP" altLang="en-US" dirty="0" smtClean="0"/>
              <a:t>活用、メタデータ</a:t>
            </a:r>
            <a:r>
              <a:rPr lang="ja-JP" altLang="en-US" dirty="0"/>
              <a:t>の自動生成，組織化，</a:t>
            </a:r>
            <a:r>
              <a:rPr lang="ja-JP" altLang="en-US" dirty="0" smtClean="0"/>
              <a:t>保存、メタデータ</a:t>
            </a:r>
            <a:r>
              <a:rPr lang="ja-JP" altLang="en-US" dirty="0"/>
              <a:t>提供と</a:t>
            </a:r>
            <a:r>
              <a:rPr lang="ja-JP" altLang="en-US" dirty="0" smtClean="0"/>
              <a:t>インタフェース、ウェブサービス</a:t>
            </a:r>
            <a:r>
              <a:rPr lang="ja-JP" altLang="en-US" dirty="0"/>
              <a:t>による</a:t>
            </a:r>
            <a:r>
              <a:rPr lang="ja-JP" altLang="en-US" dirty="0" smtClean="0"/>
              <a:t>連携、</a:t>
            </a:r>
            <a:r>
              <a:rPr lang="en-US" altLang="ja-JP" dirty="0" smtClean="0"/>
              <a:t>Blog</a:t>
            </a:r>
            <a:r>
              <a:rPr lang="en-US" altLang="ja-JP" dirty="0"/>
              <a:t>, </a:t>
            </a:r>
            <a:r>
              <a:rPr lang="en-US" altLang="ja-JP" dirty="0" smtClean="0"/>
              <a:t>wiki</a:t>
            </a:r>
            <a:r>
              <a:rPr lang="ja-JP" altLang="en-US" dirty="0" err="1" smtClean="0"/>
              <a:t>、</a:t>
            </a:r>
            <a:r>
              <a:rPr lang="ja-JP" altLang="en-US" dirty="0" smtClean="0"/>
              <a:t>システム基盤（仮想化技術）</a:t>
            </a:r>
            <a:endParaRPr lang="ja-JP" altLang="en-US" dirty="0"/>
          </a:p>
          <a:p>
            <a:pPr lvl="1"/>
            <a:endParaRPr kumimoji="1" lang="ja-JP" altLang="en-US" dirty="0"/>
          </a:p>
        </p:txBody>
      </p:sp>
      <p:sp>
        <p:nvSpPr>
          <p:cNvPr id="4" name="フッター プレースホルダー 3"/>
          <p:cNvSpPr>
            <a:spLocks noGrp="1"/>
          </p:cNvSpPr>
          <p:nvPr>
            <p:ph type="ftr" sz="quarter" idx="11"/>
          </p:nvPr>
        </p:nvSpPr>
        <p:spPr/>
        <p:txBody>
          <a:bodyPr/>
          <a:lstStyle/>
          <a:p>
            <a:endParaRPr kumimoji="0" lang="en-US"/>
          </a:p>
        </p:txBody>
      </p:sp>
      <p:sp>
        <p:nvSpPr>
          <p:cNvPr id="5" name="スライド番号プレースホルダー 4"/>
          <p:cNvSpPr>
            <a:spLocks noGrp="1"/>
          </p:cNvSpPr>
          <p:nvPr>
            <p:ph type="sldNum" sz="quarter" idx="12"/>
          </p:nvPr>
        </p:nvSpPr>
        <p:spPr/>
        <p:txBody>
          <a:bodyPr/>
          <a:lstStyle/>
          <a:p>
            <a:fld id="{042AED99-7FB4-404E-8A97-64753DCE42EC}" type="slidenum">
              <a:rPr kumimoji="0" lang="en-US" smtClean="0"/>
              <a:pPr/>
              <a:t>33</a:t>
            </a:fld>
            <a:endParaRPr kumimoji="0" lang="en-US"/>
          </a:p>
        </p:txBody>
      </p:sp>
      <p:sp>
        <p:nvSpPr>
          <p:cNvPr id="6" name="円/楕円 5"/>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090003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スライド番号プレースホルダー 5"/>
          <p:cNvSpPr>
            <a:spLocks noGrp="1"/>
          </p:cNvSpPr>
          <p:nvPr>
            <p:ph type="sldNum" sz="quarter" idx="12"/>
          </p:nvPr>
        </p:nvSpPr>
        <p:spPr/>
        <p:txBody>
          <a:bodyPr/>
          <a:lstStyle/>
          <a:p>
            <a:fld id="{A8B4CD0D-88CB-48FD-9F36-C41F79F596EC}" type="slidenum">
              <a:rPr lang="en-US" altLang="ja-JP">
                <a:solidFill>
                  <a:srgbClr val="000000"/>
                </a:solidFill>
              </a:rPr>
              <a:pPr/>
              <a:t>34</a:t>
            </a:fld>
            <a:endParaRPr lang="en-US" altLang="ja-JP">
              <a:solidFill>
                <a:srgbClr val="000000"/>
              </a:solidFill>
            </a:endParaRPr>
          </a:p>
        </p:txBody>
      </p:sp>
      <p:sp>
        <p:nvSpPr>
          <p:cNvPr id="792672" name="AutoShape 96"/>
          <p:cNvSpPr>
            <a:spLocks noChangeArrowheads="1"/>
          </p:cNvSpPr>
          <p:nvPr/>
        </p:nvSpPr>
        <p:spPr bwMode="auto">
          <a:xfrm>
            <a:off x="7319964" y="1412876"/>
            <a:ext cx="1081087" cy="7207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ja-JP" sz="1200">
              <a:solidFill>
                <a:srgbClr val="663300"/>
              </a:solidFill>
              <a:latin typeface="Meiryo UI" panose="020B0604030504040204" pitchFamily="50" charset="-128"/>
              <a:ea typeface="Meiryo UI" panose="020B0604030504040204" pitchFamily="50" charset="-128"/>
            </a:endParaRPr>
          </a:p>
        </p:txBody>
      </p:sp>
      <p:sp>
        <p:nvSpPr>
          <p:cNvPr id="792671" name="AutoShape 95"/>
          <p:cNvSpPr>
            <a:spLocks noChangeArrowheads="1"/>
          </p:cNvSpPr>
          <p:nvPr/>
        </p:nvSpPr>
        <p:spPr bwMode="auto">
          <a:xfrm>
            <a:off x="7248525" y="1557339"/>
            <a:ext cx="1079500" cy="7207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ja-JP" sz="1200">
              <a:solidFill>
                <a:srgbClr val="663300"/>
              </a:solidFill>
              <a:latin typeface="Meiryo UI" panose="020B0604030504040204" pitchFamily="50" charset="-128"/>
              <a:ea typeface="Meiryo UI" panose="020B0604030504040204" pitchFamily="50" charset="-128"/>
            </a:endParaRPr>
          </a:p>
        </p:txBody>
      </p:sp>
      <p:sp>
        <p:nvSpPr>
          <p:cNvPr id="792578" name="AutoShape 2"/>
          <p:cNvSpPr>
            <a:spLocks noChangeArrowheads="1"/>
          </p:cNvSpPr>
          <p:nvPr/>
        </p:nvSpPr>
        <p:spPr bwMode="auto">
          <a:xfrm>
            <a:off x="4872039" y="1487488"/>
            <a:ext cx="1150937" cy="4246562"/>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lstStyle/>
          <a:p>
            <a:pPr algn="ctr" fontAlgn="base">
              <a:spcBef>
                <a:spcPct val="0"/>
              </a:spcBef>
              <a:spcAft>
                <a:spcPct val="0"/>
              </a:spcAft>
            </a:pPr>
            <a:r>
              <a:rPr lang="en-US" altLang="ja-JP" dirty="0">
                <a:solidFill>
                  <a:srgbClr val="663300"/>
                </a:solidFill>
                <a:latin typeface="Meiryo UI" panose="020B0604030504040204" pitchFamily="50" charset="-128"/>
                <a:ea typeface="Meiryo UI" panose="020B0604030504040204" pitchFamily="50" charset="-128"/>
              </a:rPr>
              <a:t>PORTA</a:t>
            </a:r>
          </a:p>
          <a:p>
            <a:pPr algn="ctr" fontAlgn="base">
              <a:spcBef>
                <a:spcPct val="0"/>
              </a:spcBef>
              <a:spcAft>
                <a:spcPct val="0"/>
              </a:spcAft>
            </a:pPr>
            <a:r>
              <a:rPr lang="ja-JP" altLang="en-US" dirty="0">
                <a:solidFill>
                  <a:srgbClr val="663300"/>
                </a:solidFill>
                <a:latin typeface="Meiryo UI" panose="020B0604030504040204" pitchFamily="50" charset="-128"/>
                <a:ea typeface="Meiryo UI" panose="020B0604030504040204" pitchFamily="50" charset="-128"/>
              </a:rPr>
              <a:t>検索機能</a:t>
            </a:r>
          </a:p>
        </p:txBody>
      </p:sp>
      <p:sp>
        <p:nvSpPr>
          <p:cNvPr id="792579" name="Line 3"/>
          <p:cNvSpPr>
            <a:spLocks noChangeShapeType="1"/>
          </p:cNvSpPr>
          <p:nvPr/>
        </p:nvSpPr>
        <p:spPr bwMode="auto">
          <a:xfrm>
            <a:off x="8256588" y="2060575"/>
            <a:ext cx="647700"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80" name="Line 4"/>
          <p:cNvSpPr>
            <a:spLocks noChangeShapeType="1"/>
          </p:cNvSpPr>
          <p:nvPr/>
        </p:nvSpPr>
        <p:spPr bwMode="auto">
          <a:xfrm flipH="1">
            <a:off x="8185150" y="1771650"/>
            <a:ext cx="769938"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81" name="Line 5"/>
          <p:cNvSpPr>
            <a:spLocks noChangeShapeType="1"/>
          </p:cNvSpPr>
          <p:nvPr/>
        </p:nvSpPr>
        <p:spPr bwMode="auto">
          <a:xfrm flipH="1">
            <a:off x="6024564" y="2205038"/>
            <a:ext cx="1152525" cy="0"/>
          </a:xfrm>
          <a:prstGeom prst="line">
            <a:avLst/>
          </a:prstGeom>
          <a:noFill/>
          <a:ln w="101600">
            <a:solidFill>
              <a:srgbClr val="FF9900"/>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82" name="Line 6"/>
          <p:cNvSpPr>
            <a:spLocks noChangeShapeType="1"/>
          </p:cNvSpPr>
          <p:nvPr/>
        </p:nvSpPr>
        <p:spPr bwMode="auto">
          <a:xfrm>
            <a:off x="6022976" y="1841500"/>
            <a:ext cx="1152525" cy="0"/>
          </a:xfrm>
          <a:prstGeom prst="line">
            <a:avLst/>
          </a:prstGeom>
          <a:noFill/>
          <a:ln w="101600">
            <a:solidFill>
              <a:srgbClr val="FF9900"/>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83" name="Line 7"/>
          <p:cNvSpPr>
            <a:spLocks noChangeShapeType="1"/>
          </p:cNvSpPr>
          <p:nvPr/>
        </p:nvSpPr>
        <p:spPr bwMode="auto">
          <a:xfrm flipH="1">
            <a:off x="6096001" y="4868863"/>
            <a:ext cx="1871663"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84" name="Line 8"/>
          <p:cNvSpPr>
            <a:spLocks noChangeShapeType="1"/>
          </p:cNvSpPr>
          <p:nvPr/>
        </p:nvSpPr>
        <p:spPr bwMode="auto">
          <a:xfrm>
            <a:off x="6096000" y="4581525"/>
            <a:ext cx="1944688"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85" name="AutoShape 9"/>
          <p:cNvSpPr>
            <a:spLocks noChangeArrowheads="1"/>
          </p:cNvSpPr>
          <p:nvPr/>
        </p:nvSpPr>
        <p:spPr bwMode="auto">
          <a:xfrm>
            <a:off x="6743701" y="2708275"/>
            <a:ext cx="2016125" cy="719138"/>
          </a:xfrm>
          <a:prstGeom prst="wedgeRoundRectCallout">
            <a:avLst>
              <a:gd name="adj1" fmla="val -57403"/>
              <a:gd name="adj2" fmla="val -103861"/>
              <a:gd name="adj3" fmla="val 16667"/>
            </a:avLst>
          </a:prstGeom>
          <a:solidFill>
            <a:schemeClr val="bg1">
              <a:alpha val="70000"/>
            </a:schemeClr>
          </a:solidFill>
          <a:ln w="952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en-US" altLang="ja-JP" sz="1200" b="1">
                <a:solidFill>
                  <a:srgbClr val="C87700"/>
                </a:solidFill>
                <a:latin typeface="Meiryo UI" panose="020B0604030504040204" pitchFamily="50" charset="-128"/>
                <a:ea typeface="Meiryo UI" panose="020B0604030504040204" pitchFamily="50" charset="-128"/>
              </a:rPr>
              <a:t>PORTA</a:t>
            </a:r>
            <a:r>
              <a:rPr lang="ja-JP" altLang="en-US" sz="1200" b="1">
                <a:solidFill>
                  <a:srgbClr val="C87700"/>
                </a:solidFill>
                <a:latin typeface="Meiryo UI" panose="020B0604030504040204" pitchFamily="50" charset="-128"/>
                <a:ea typeface="Meiryo UI" panose="020B0604030504040204" pitchFamily="50" charset="-128"/>
              </a:rPr>
              <a:t>検索機能を利用するためのインタフェース</a:t>
            </a:r>
          </a:p>
          <a:p>
            <a:pPr fontAlgn="base">
              <a:spcBef>
                <a:spcPct val="0"/>
              </a:spcBef>
              <a:spcAft>
                <a:spcPct val="0"/>
              </a:spcAft>
            </a:pPr>
            <a:r>
              <a:rPr lang="ja-JP" altLang="en-US" sz="1200" b="1">
                <a:solidFill>
                  <a:srgbClr val="C87700"/>
                </a:solidFill>
                <a:latin typeface="Meiryo UI" panose="020B0604030504040204" pitchFamily="50" charset="-128"/>
                <a:ea typeface="Meiryo UI" panose="020B0604030504040204" pitchFamily="50" charset="-128"/>
              </a:rPr>
              <a:t>（</a:t>
            </a:r>
            <a:r>
              <a:rPr lang="en-US" altLang="ja-JP" sz="1200" b="1">
                <a:solidFill>
                  <a:srgbClr val="C87700"/>
                </a:solidFill>
                <a:latin typeface="Meiryo UI" panose="020B0604030504040204" pitchFamily="50" charset="-128"/>
                <a:ea typeface="Meiryo UI" panose="020B0604030504040204" pitchFamily="50" charset="-128"/>
              </a:rPr>
              <a:t>OAI-PMH</a:t>
            </a:r>
            <a:r>
              <a:rPr lang="ja-JP" altLang="en-US" sz="1200" b="1">
                <a:solidFill>
                  <a:srgbClr val="C87700"/>
                </a:solidFill>
                <a:latin typeface="Meiryo UI" panose="020B0604030504040204" pitchFamily="50" charset="-128"/>
                <a:ea typeface="Meiryo UI" panose="020B0604030504040204" pitchFamily="50" charset="-128"/>
              </a:rPr>
              <a:t>、</a:t>
            </a:r>
            <a:r>
              <a:rPr lang="en-US" altLang="ja-JP" sz="1200" b="1">
                <a:solidFill>
                  <a:srgbClr val="C87700"/>
                </a:solidFill>
                <a:latin typeface="Meiryo UI" panose="020B0604030504040204" pitchFamily="50" charset="-128"/>
                <a:ea typeface="Meiryo UI" panose="020B0604030504040204" pitchFamily="50" charset="-128"/>
              </a:rPr>
              <a:t>SRW</a:t>
            </a:r>
            <a:r>
              <a:rPr lang="ja-JP" altLang="en-US" sz="1200" b="1">
                <a:solidFill>
                  <a:srgbClr val="C87700"/>
                </a:solidFill>
                <a:latin typeface="Meiryo UI" panose="020B0604030504040204" pitchFamily="50" charset="-128"/>
                <a:ea typeface="Meiryo UI" panose="020B0604030504040204" pitchFamily="50" charset="-128"/>
              </a:rPr>
              <a:t>等）</a:t>
            </a:r>
          </a:p>
        </p:txBody>
      </p:sp>
      <p:sp>
        <p:nvSpPr>
          <p:cNvPr id="792586" name="AutoShape 10"/>
          <p:cNvSpPr>
            <a:spLocks noChangeArrowheads="1"/>
          </p:cNvSpPr>
          <p:nvPr/>
        </p:nvSpPr>
        <p:spPr bwMode="auto">
          <a:xfrm>
            <a:off x="1919289" y="1844675"/>
            <a:ext cx="1800225" cy="503238"/>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国立公文書館</a:t>
            </a:r>
          </a:p>
        </p:txBody>
      </p:sp>
      <p:sp>
        <p:nvSpPr>
          <p:cNvPr id="792587" name="AutoShape 11"/>
          <p:cNvSpPr>
            <a:spLocks noChangeArrowheads="1"/>
          </p:cNvSpPr>
          <p:nvPr/>
        </p:nvSpPr>
        <p:spPr bwMode="auto">
          <a:xfrm>
            <a:off x="1919289" y="2565400"/>
            <a:ext cx="1800225" cy="719138"/>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en-US" altLang="ja-JP" sz="1400">
                <a:solidFill>
                  <a:srgbClr val="336699"/>
                </a:solidFill>
                <a:latin typeface="Meiryo UI" panose="020B0604030504040204" pitchFamily="50" charset="-128"/>
                <a:ea typeface="Meiryo UI" panose="020B0604030504040204" pitchFamily="50" charset="-128"/>
              </a:rPr>
              <a:t>JST</a:t>
            </a:r>
            <a:br>
              <a:rPr lang="en-US" altLang="ja-JP" sz="1400">
                <a:solidFill>
                  <a:srgbClr val="336699"/>
                </a:solidFill>
                <a:latin typeface="Meiryo UI" panose="020B0604030504040204" pitchFamily="50" charset="-128"/>
                <a:ea typeface="Meiryo UI" panose="020B0604030504040204" pitchFamily="50" charset="-128"/>
              </a:rPr>
            </a:br>
            <a:r>
              <a:rPr lang="en-US" altLang="ja-JP" sz="1400">
                <a:solidFill>
                  <a:srgbClr val="336699"/>
                </a:solidFill>
                <a:latin typeface="Meiryo UI" panose="020B0604030504040204" pitchFamily="50" charset="-128"/>
                <a:ea typeface="Meiryo UI" panose="020B0604030504040204" pitchFamily="50" charset="-128"/>
              </a:rPr>
              <a:t>J-Stage</a:t>
            </a:r>
          </a:p>
          <a:p>
            <a:pPr algn="ctr" fontAlgn="base">
              <a:spcBef>
                <a:spcPct val="0"/>
              </a:spcBef>
              <a:spcAft>
                <a:spcPct val="0"/>
              </a:spcAft>
            </a:pPr>
            <a:r>
              <a:rPr lang="en-US" altLang="ja-JP" sz="1400">
                <a:solidFill>
                  <a:srgbClr val="336699"/>
                </a:solidFill>
                <a:latin typeface="Meiryo UI" panose="020B0604030504040204" pitchFamily="50" charset="-128"/>
                <a:ea typeface="Meiryo UI" panose="020B0604030504040204" pitchFamily="50" charset="-128"/>
              </a:rPr>
              <a:t>Journal@rchive</a:t>
            </a:r>
          </a:p>
        </p:txBody>
      </p:sp>
      <p:sp>
        <p:nvSpPr>
          <p:cNvPr id="792588" name="AutoShape 12"/>
          <p:cNvSpPr>
            <a:spLocks noChangeArrowheads="1"/>
          </p:cNvSpPr>
          <p:nvPr/>
        </p:nvSpPr>
        <p:spPr bwMode="auto">
          <a:xfrm>
            <a:off x="9671581" y="723374"/>
            <a:ext cx="1512887" cy="790575"/>
          </a:xfrm>
          <a:prstGeom prst="wedgeRoundRectCallout">
            <a:avLst>
              <a:gd name="adj1" fmla="val -124291"/>
              <a:gd name="adj2" fmla="val 61113"/>
              <a:gd name="adj3" fmla="val 16667"/>
            </a:avLst>
          </a:prstGeom>
          <a:solidFill>
            <a:schemeClr val="bg1">
              <a:alpha val="70000"/>
            </a:schemeClr>
          </a:solidFill>
          <a:ln w="952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r>
              <a:rPr lang="ja-JP" altLang="en-US" sz="1200" dirty="0">
                <a:solidFill>
                  <a:srgbClr val="663300"/>
                </a:solidFill>
                <a:latin typeface="Meiryo UI" panose="020B0604030504040204" pitchFamily="50" charset="-128"/>
                <a:ea typeface="Meiryo UI" panose="020B0604030504040204" pitchFamily="50" charset="-128"/>
              </a:rPr>
              <a:t>各機関の既存サービスに</a:t>
            </a:r>
            <a:r>
              <a:rPr lang="ja-JP" altLang="en-US" sz="1200" dirty="0">
                <a:solidFill>
                  <a:srgbClr val="C87700"/>
                </a:solidFill>
                <a:latin typeface="Meiryo UI" panose="020B0604030504040204" pitchFamily="50" charset="-128"/>
                <a:ea typeface="Meiryo UI" panose="020B0604030504040204" pitchFamily="50" charset="-128"/>
              </a:rPr>
              <a:t>付加価値</a:t>
            </a:r>
            <a:r>
              <a:rPr lang="ja-JP" altLang="en-US" sz="1200" dirty="0">
                <a:solidFill>
                  <a:srgbClr val="663300"/>
                </a:solidFill>
                <a:latin typeface="Meiryo UI" panose="020B0604030504040204" pitchFamily="50" charset="-128"/>
                <a:ea typeface="Meiryo UI" panose="020B0604030504040204" pitchFamily="50" charset="-128"/>
              </a:rPr>
              <a:t>をつけたサービスの提供</a:t>
            </a:r>
          </a:p>
        </p:txBody>
      </p:sp>
      <p:grpSp>
        <p:nvGrpSpPr>
          <p:cNvPr id="792596" name="Group 20"/>
          <p:cNvGrpSpPr>
            <a:grpSpLocks/>
          </p:cNvGrpSpPr>
          <p:nvPr/>
        </p:nvGrpSpPr>
        <p:grpSpPr bwMode="auto">
          <a:xfrm>
            <a:off x="12444413" y="1916113"/>
            <a:ext cx="719137" cy="792162"/>
            <a:chOff x="3696" y="1161"/>
            <a:chExt cx="609" cy="636"/>
          </a:xfrm>
        </p:grpSpPr>
        <p:sp>
          <p:nvSpPr>
            <p:cNvPr id="792597" name="AutoShape 21"/>
            <p:cNvSpPr>
              <a:spLocks noChangeArrowheads="1"/>
            </p:cNvSpPr>
            <p:nvPr/>
          </p:nvSpPr>
          <p:spPr bwMode="auto">
            <a:xfrm>
              <a:off x="3742" y="1161"/>
              <a:ext cx="195" cy="182"/>
            </a:xfrm>
            <a:prstGeom prst="flowChartConnector">
              <a:avLst/>
            </a:prstGeom>
            <a:gradFill rotWithShape="1">
              <a:gsLst>
                <a:gs pos="0">
                  <a:srgbClr val="DCEFF0"/>
                </a:gs>
                <a:gs pos="100000">
                  <a:schemeClr val="hlink"/>
                </a:gs>
              </a:gsLst>
              <a:path path="shape">
                <a:fillToRect l="50000" t="50000" r="50000" b="50000"/>
              </a:path>
            </a:gradFill>
            <a:ln w="9525">
              <a:solidFill>
                <a:srgbClr val="8E8E8E"/>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98" name="AutoShape 22"/>
            <p:cNvSpPr>
              <a:spLocks noChangeArrowheads="1"/>
            </p:cNvSpPr>
            <p:nvPr/>
          </p:nvSpPr>
          <p:spPr bwMode="auto">
            <a:xfrm>
              <a:off x="3696" y="1343"/>
              <a:ext cx="292" cy="318"/>
            </a:xfrm>
            <a:prstGeom prst="flowChartCollate">
              <a:avLst/>
            </a:prstGeom>
            <a:gradFill rotWithShape="1">
              <a:gsLst>
                <a:gs pos="0">
                  <a:srgbClr val="DCEFF0"/>
                </a:gs>
                <a:gs pos="100000">
                  <a:schemeClr val="hlink"/>
                </a:gs>
              </a:gsLst>
              <a:path path="shape">
                <a:fillToRect l="50000" t="50000" r="50000" b="50000"/>
              </a:path>
            </a:gradFill>
            <a:ln w="9525">
              <a:solidFill>
                <a:srgbClr val="8E8E8E"/>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99" name="AutoShape 23"/>
            <p:cNvSpPr>
              <a:spLocks noChangeArrowheads="1"/>
            </p:cNvSpPr>
            <p:nvPr/>
          </p:nvSpPr>
          <p:spPr bwMode="auto">
            <a:xfrm>
              <a:off x="4059" y="1161"/>
              <a:ext cx="195" cy="182"/>
            </a:xfrm>
            <a:prstGeom prst="flowChartConnector">
              <a:avLst/>
            </a:prstGeom>
            <a:gradFill rotWithShape="1">
              <a:gsLst>
                <a:gs pos="0">
                  <a:srgbClr val="DCEFF0"/>
                </a:gs>
                <a:gs pos="100000">
                  <a:srgbClr val="2EB71B"/>
                </a:gs>
              </a:gsLst>
              <a:path path="shape">
                <a:fillToRect l="50000" t="50000" r="50000" b="50000"/>
              </a:path>
            </a:gradFill>
            <a:ln w="9525">
              <a:solidFill>
                <a:srgbClr val="8E8E8E"/>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00" name="AutoShape 24"/>
            <p:cNvSpPr>
              <a:spLocks noChangeArrowheads="1"/>
            </p:cNvSpPr>
            <p:nvPr/>
          </p:nvSpPr>
          <p:spPr bwMode="auto">
            <a:xfrm>
              <a:off x="4013" y="1343"/>
              <a:ext cx="292" cy="318"/>
            </a:xfrm>
            <a:prstGeom prst="flowChartCollate">
              <a:avLst/>
            </a:prstGeom>
            <a:gradFill rotWithShape="1">
              <a:gsLst>
                <a:gs pos="0">
                  <a:srgbClr val="DCEFF0"/>
                </a:gs>
                <a:gs pos="100000">
                  <a:srgbClr val="2EB71B"/>
                </a:gs>
              </a:gsLst>
              <a:path path="shape">
                <a:fillToRect l="50000" t="50000" r="50000" b="50000"/>
              </a:path>
            </a:gradFill>
            <a:ln w="9525">
              <a:solidFill>
                <a:srgbClr val="8E8E8E"/>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01" name="AutoShape 25"/>
            <p:cNvSpPr>
              <a:spLocks noChangeArrowheads="1"/>
            </p:cNvSpPr>
            <p:nvPr/>
          </p:nvSpPr>
          <p:spPr bwMode="auto">
            <a:xfrm>
              <a:off x="3878" y="1226"/>
              <a:ext cx="227" cy="208"/>
            </a:xfrm>
            <a:prstGeom prst="flowChartConnector">
              <a:avLst/>
            </a:prstGeom>
            <a:gradFill rotWithShape="1">
              <a:gsLst>
                <a:gs pos="0">
                  <a:srgbClr val="DCEFF0"/>
                </a:gs>
                <a:gs pos="100000">
                  <a:srgbClr val="666699"/>
                </a:gs>
              </a:gsLst>
              <a:path path="shape">
                <a:fillToRect l="50000" t="50000" r="50000" b="50000"/>
              </a:path>
            </a:gradFill>
            <a:ln w="9525">
              <a:solidFill>
                <a:srgbClr val="8E8E8E"/>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02" name="AutoShape 26"/>
            <p:cNvSpPr>
              <a:spLocks noChangeArrowheads="1"/>
            </p:cNvSpPr>
            <p:nvPr/>
          </p:nvSpPr>
          <p:spPr bwMode="auto">
            <a:xfrm>
              <a:off x="3832" y="1434"/>
              <a:ext cx="341" cy="363"/>
            </a:xfrm>
            <a:prstGeom prst="flowChartCollate">
              <a:avLst/>
            </a:prstGeom>
            <a:gradFill rotWithShape="1">
              <a:gsLst>
                <a:gs pos="0">
                  <a:srgbClr val="DCEFF0"/>
                </a:gs>
                <a:gs pos="100000">
                  <a:srgbClr val="666699"/>
                </a:gs>
              </a:gsLst>
              <a:path path="shape">
                <a:fillToRect l="50000" t="50000" r="50000" b="50000"/>
              </a:path>
            </a:gradFill>
            <a:ln w="9525">
              <a:solidFill>
                <a:srgbClr val="8E8E8E"/>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sp>
        <p:nvSpPr>
          <p:cNvPr id="792603" name="Text Box 27"/>
          <p:cNvSpPr txBox="1">
            <a:spLocks noChangeArrowheads="1"/>
          </p:cNvSpPr>
          <p:nvPr/>
        </p:nvSpPr>
        <p:spPr bwMode="auto">
          <a:xfrm>
            <a:off x="9767889" y="3213100"/>
            <a:ext cx="75723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ja-JP" altLang="en-US" sz="1400">
                <a:solidFill>
                  <a:srgbClr val="663300"/>
                </a:solidFill>
                <a:latin typeface="Meiryo UI" panose="020B0604030504040204" pitchFamily="50" charset="-128"/>
                <a:ea typeface="Meiryo UI" panose="020B0604030504040204" pitchFamily="50" charset="-128"/>
              </a:rPr>
              <a:t>ユーザ</a:t>
            </a:r>
          </a:p>
        </p:txBody>
      </p:sp>
      <p:sp>
        <p:nvSpPr>
          <p:cNvPr id="792604" name="Freeform 28"/>
          <p:cNvSpPr>
            <a:spLocks/>
          </p:cNvSpPr>
          <p:nvPr/>
        </p:nvSpPr>
        <p:spPr bwMode="auto">
          <a:xfrm>
            <a:off x="9134475" y="1936751"/>
            <a:ext cx="528638" cy="265113"/>
          </a:xfrm>
          <a:custGeom>
            <a:avLst/>
            <a:gdLst>
              <a:gd name="T0" fmla="*/ 0 w 454"/>
              <a:gd name="T1" fmla="*/ 0 h 272"/>
              <a:gd name="T2" fmla="*/ 227 w 454"/>
              <a:gd name="T3" fmla="*/ 45 h 272"/>
              <a:gd name="T4" fmla="*/ 227 w 454"/>
              <a:gd name="T5" fmla="*/ 181 h 272"/>
              <a:gd name="T6" fmla="*/ 91 w 454"/>
              <a:gd name="T7" fmla="*/ 272 h 272"/>
              <a:gd name="T8" fmla="*/ 408 w 454"/>
              <a:gd name="T9" fmla="*/ 272 h 272"/>
              <a:gd name="T10" fmla="*/ 272 w 454"/>
              <a:gd name="T11" fmla="*/ 181 h 272"/>
              <a:gd name="T12" fmla="*/ 272 w 454"/>
              <a:gd name="T13" fmla="*/ 45 h 272"/>
              <a:gd name="T14" fmla="*/ 454 w 454"/>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4" h="272">
                <a:moveTo>
                  <a:pt x="0" y="0"/>
                </a:moveTo>
                <a:lnTo>
                  <a:pt x="227" y="45"/>
                </a:lnTo>
                <a:lnTo>
                  <a:pt x="227" y="181"/>
                </a:lnTo>
                <a:lnTo>
                  <a:pt x="91" y="272"/>
                </a:lnTo>
                <a:lnTo>
                  <a:pt x="408" y="272"/>
                </a:lnTo>
                <a:lnTo>
                  <a:pt x="272" y="181"/>
                </a:lnTo>
                <a:lnTo>
                  <a:pt x="272" y="45"/>
                </a:lnTo>
                <a:lnTo>
                  <a:pt x="454" y="0"/>
                </a:lnTo>
              </a:path>
            </a:pathLst>
          </a:custGeom>
          <a:solidFill>
            <a:srgbClr val="2EB71B"/>
          </a:solidFill>
          <a:ln>
            <a:noFill/>
          </a:ln>
          <a:effectLst/>
          <a:extLst>
            <a:ext uri="{91240B29-F687-4F45-9708-019B960494DF}">
              <a14:hiddenLine xmlns:a14="http://schemas.microsoft.com/office/drawing/2010/main" w="12700" cmpd="sng">
                <a:solidFill>
                  <a:srgbClr val="5F5F5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nvGrpSpPr>
          <p:cNvPr id="792605" name="Group 29"/>
          <p:cNvGrpSpPr>
            <a:grpSpLocks/>
          </p:cNvGrpSpPr>
          <p:nvPr/>
        </p:nvGrpSpPr>
        <p:grpSpPr bwMode="auto">
          <a:xfrm>
            <a:off x="9120188" y="1412875"/>
            <a:ext cx="576262" cy="501650"/>
            <a:chOff x="3833" y="1797"/>
            <a:chExt cx="363" cy="316"/>
          </a:xfrm>
        </p:grpSpPr>
        <p:sp>
          <p:nvSpPr>
            <p:cNvPr id="792606" name="AutoShape 30"/>
            <p:cNvSpPr>
              <a:spLocks noChangeArrowheads="1"/>
            </p:cNvSpPr>
            <p:nvPr/>
          </p:nvSpPr>
          <p:spPr bwMode="auto">
            <a:xfrm>
              <a:off x="3833" y="1797"/>
              <a:ext cx="363" cy="316"/>
            </a:xfrm>
            <a:prstGeom prst="flowChartAlternateProcess">
              <a:avLst/>
            </a:prstGeom>
            <a:solidFill>
              <a:srgbClr val="2EB71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07" name="AutoShape 31"/>
            <p:cNvSpPr>
              <a:spLocks noChangeArrowheads="1"/>
            </p:cNvSpPr>
            <p:nvPr/>
          </p:nvSpPr>
          <p:spPr bwMode="auto">
            <a:xfrm>
              <a:off x="3870" y="1842"/>
              <a:ext cx="290" cy="237"/>
            </a:xfrm>
            <a:prstGeom prst="flowChartAlternateProcess">
              <a:avLst/>
            </a:prstGeom>
            <a:gradFill rotWithShape="1">
              <a:gsLst>
                <a:gs pos="0">
                  <a:schemeClr val="bg1"/>
                </a:gs>
                <a:gs pos="100000">
                  <a:srgbClr val="DDDDDD"/>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grpSp>
        <p:nvGrpSpPr>
          <p:cNvPr id="792608" name="Group 32"/>
          <p:cNvGrpSpPr>
            <a:grpSpLocks/>
          </p:cNvGrpSpPr>
          <p:nvPr/>
        </p:nvGrpSpPr>
        <p:grpSpPr bwMode="auto">
          <a:xfrm>
            <a:off x="8759826" y="1489075"/>
            <a:ext cx="576263" cy="788988"/>
            <a:chOff x="3606" y="1845"/>
            <a:chExt cx="363" cy="497"/>
          </a:xfrm>
        </p:grpSpPr>
        <p:sp>
          <p:nvSpPr>
            <p:cNvPr id="792609" name="AutoShape 33"/>
            <p:cNvSpPr>
              <a:spLocks noChangeArrowheads="1"/>
            </p:cNvSpPr>
            <p:nvPr/>
          </p:nvSpPr>
          <p:spPr bwMode="auto">
            <a:xfrm>
              <a:off x="3606" y="1845"/>
              <a:ext cx="363" cy="316"/>
            </a:xfrm>
            <a:prstGeom prst="flowChartAlternateProces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10" name="Freeform 34"/>
            <p:cNvSpPr>
              <a:spLocks/>
            </p:cNvSpPr>
            <p:nvPr/>
          </p:nvSpPr>
          <p:spPr bwMode="auto">
            <a:xfrm>
              <a:off x="3615" y="2175"/>
              <a:ext cx="333" cy="167"/>
            </a:xfrm>
            <a:custGeom>
              <a:avLst/>
              <a:gdLst>
                <a:gd name="T0" fmla="*/ 0 w 454"/>
                <a:gd name="T1" fmla="*/ 0 h 272"/>
                <a:gd name="T2" fmla="*/ 227 w 454"/>
                <a:gd name="T3" fmla="*/ 45 h 272"/>
                <a:gd name="T4" fmla="*/ 227 w 454"/>
                <a:gd name="T5" fmla="*/ 181 h 272"/>
                <a:gd name="T6" fmla="*/ 91 w 454"/>
                <a:gd name="T7" fmla="*/ 272 h 272"/>
                <a:gd name="T8" fmla="*/ 408 w 454"/>
                <a:gd name="T9" fmla="*/ 272 h 272"/>
                <a:gd name="T10" fmla="*/ 272 w 454"/>
                <a:gd name="T11" fmla="*/ 181 h 272"/>
                <a:gd name="T12" fmla="*/ 272 w 454"/>
                <a:gd name="T13" fmla="*/ 45 h 272"/>
                <a:gd name="T14" fmla="*/ 454 w 454"/>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4" h="272">
                  <a:moveTo>
                    <a:pt x="0" y="0"/>
                  </a:moveTo>
                  <a:lnTo>
                    <a:pt x="227" y="45"/>
                  </a:lnTo>
                  <a:lnTo>
                    <a:pt x="227" y="181"/>
                  </a:lnTo>
                  <a:lnTo>
                    <a:pt x="91" y="272"/>
                  </a:lnTo>
                  <a:lnTo>
                    <a:pt x="408" y="272"/>
                  </a:lnTo>
                  <a:lnTo>
                    <a:pt x="272" y="181"/>
                  </a:lnTo>
                  <a:lnTo>
                    <a:pt x="272" y="45"/>
                  </a:lnTo>
                  <a:lnTo>
                    <a:pt x="454" y="0"/>
                  </a:lnTo>
                </a:path>
              </a:pathLst>
            </a:custGeom>
            <a:solidFill>
              <a:schemeClr val="hlink"/>
            </a:solidFill>
            <a:ln>
              <a:noFill/>
            </a:ln>
            <a:effectLst/>
            <a:extLst>
              <a:ext uri="{91240B29-F687-4F45-9708-019B960494DF}">
                <a14:hiddenLine xmlns:a14="http://schemas.microsoft.com/office/drawing/2010/main" w="12700" cmpd="sng">
                  <a:solidFill>
                    <a:srgbClr val="5F5F5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11" name="AutoShape 35"/>
            <p:cNvSpPr>
              <a:spLocks noChangeArrowheads="1"/>
            </p:cNvSpPr>
            <p:nvPr/>
          </p:nvSpPr>
          <p:spPr bwMode="auto">
            <a:xfrm>
              <a:off x="3643" y="1890"/>
              <a:ext cx="290" cy="237"/>
            </a:xfrm>
            <a:prstGeom prst="flowChartAlternateProcess">
              <a:avLst/>
            </a:prstGeom>
            <a:gradFill rotWithShape="1">
              <a:gsLst>
                <a:gs pos="0">
                  <a:schemeClr val="bg1"/>
                </a:gs>
                <a:gs pos="100000">
                  <a:srgbClr val="DDDDDD"/>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grpSp>
        <p:nvGrpSpPr>
          <p:cNvPr id="792612" name="Group 36"/>
          <p:cNvGrpSpPr>
            <a:grpSpLocks/>
          </p:cNvGrpSpPr>
          <p:nvPr/>
        </p:nvGrpSpPr>
        <p:grpSpPr bwMode="auto">
          <a:xfrm>
            <a:off x="8904289" y="1700214"/>
            <a:ext cx="720725" cy="790575"/>
            <a:chOff x="3696" y="2025"/>
            <a:chExt cx="454" cy="498"/>
          </a:xfrm>
        </p:grpSpPr>
        <p:sp>
          <p:nvSpPr>
            <p:cNvPr id="792613" name="AutoShape 37"/>
            <p:cNvSpPr>
              <a:spLocks noChangeArrowheads="1"/>
            </p:cNvSpPr>
            <p:nvPr/>
          </p:nvSpPr>
          <p:spPr bwMode="auto">
            <a:xfrm>
              <a:off x="3696" y="2025"/>
              <a:ext cx="454" cy="317"/>
            </a:xfrm>
            <a:prstGeom prst="flowChartAlternateProcess">
              <a:avLst/>
            </a:prstGeom>
            <a:solidFill>
              <a:srgbClr val="66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14" name="Freeform 38"/>
            <p:cNvSpPr>
              <a:spLocks/>
            </p:cNvSpPr>
            <p:nvPr/>
          </p:nvSpPr>
          <p:spPr bwMode="auto">
            <a:xfrm>
              <a:off x="3707" y="2356"/>
              <a:ext cx="417" cy="167"/>
            </a:xfrm>
            <a:custGeom>
              <a:avLst/>
              <a:gdLst>
                <a:gd name="T0" fmla="*/ 0 w 454"/>
                <a:gd name="T1" fmla="*/ 0 h 272"/>
                <a:gd name="T2" fmla="*/ 227 w 454"/>
                <a:gd name="T3" fmla="*/ 45 h 272"/>
                <a:gd name="T4" fmla="*/ 227 w 454"/>
                <a:gd name="T5" fmla="*/ 181 h 272"/>
                <a:gd name="T6" fmla="*/ 91 w 454"/>
                <a:gd name="T7" fmla="*/ 272 h 272"/>
                <a:gd name="T8" fmla="*/ 408 w 454"/>
                <a:gd name="T9" fmla="*/ 272 h 272"/>
                <a:gd name="T10" fmla="*/ 272 w 454"/>
                <a:gd name="T11" fmla="*/ 181 h 272"/>
                <a:gd name="T12" fmla="*/ 272 w 454"/>
                <a:gd name="T13" fmla="*/ 45 h 272"/>
                <a:gd name="T14" fmla="*/ 454 w 454"/>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4" h="272">
                  <a:moveTo>
                    <a:pt x="0" y="0"/>
                  </a:moveTo>
                  <a:lnTo>
                    <a:pt x="227" y="45"/>
                  </a:lnTo>
                  <a:lnTo>
                    <a:pt x="227" y="181"/>
                  </a:lnTo>
                  <a:lnTo>
                    <a:pt x="91" y="272"/>
                  </a:lnTo>
                  <a:lnTo>
                    <a:pt x="408" y="272"/>
                  </a:lnTo>
                  <a:lnTo>
                    <a:pt x="272" y="181"/>
                  </a:lnTo>
                  <a:lnTo>
                    <a:pt x="272" y="45"/>
                  </a:lnTo>
                  <a:lnTo>
                    <a:pt x="454" y="0"/>
                  </a:lnTo>
                </a:path>
              </a:pathLst>
            </a:custGeom>
            <a:solidFill>
              <a:srgbClr val="666699"/>
            </a:solidFill>
            <a:ln>
              <a:noFill/>
            </a:ln>
            <a:effectLst/>
            <a:extLst>
              <a:ext uri="{91240B29-F687-4F45-9708-019B960494DF}">
                <a14:hiddenLine xmlns:a14="http://schemas.microsoft.com/office/drawing/2010/main" w="12700" cmpd="sng">
                  <a:solidFill>
                    <a:srgbClr val="5F5F5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15" name="AutoShape 39"/>
            <p:cNvSpPr>
              <a:spLocks noChangeArrowheads="1"/>
            </p:cNvSpPr>
            <p:nvPr/>
          </p:nvSpPr>
          <p:spPr bwMode="auto">
            <a:xfrm>
              <a:off x="3742" y="2070"/>
              <a:ext cx="363" cy="238"/>
            </a:xfrm>
            <a:prstGeom prst="flowChartAlternateProcess">
              <a:avLst/>
            </a:prstGeom>
            <a:gradFill rotWithShape="1">
              <a:gsLst>
                <a:gs pos="0">
                  <a:schemeClr val="bg1"/>
                </a:gs>
                <a:gs pos="100000">
                  <a:srgbClr val="DDDDDD"/>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sp>
        <p:nvSpPr>
          <p:cNvPr id="792616" name="Line 40"/>
          <p:cNvSpPr>
            <a:spLocks noChangeShapeType="1"/>
          </p:cNvSpPr>
          <p:nvPr/>
        </p:nvSpPr>
        <p:spPr bwMode="auto">
          <a:xfrm>
            <a:off x="3719514" y="1628775"/>
            <a:ext cx="1152525" cy="0"/>
          </a:xfrm>
          <a:prstGeom prst="line">
            <a:avLst/>
          </a:prstGeom>
          <a:noFill/>
          <a:ln w="101600">
            <a:solidFill>
              <a:srgbClr val="0000FF"/>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17" name="Rectangle 41"/>
          <p:cNvSpPr>
            <a:spLocks noGrp="1" noChangeArrowheads="1"/>
          </p:cNvSpPr>
          <p:nvPr>
            <p:ph type="title"/>
          </p:nvPr>
        </p:nvSpPr>
        <p:spPr>
          <a:xfrm>
            <a:off x="1415482" y="24120"/>
            <a:ext cx="9252519" cy="1101419"/>
          </a:xfrm>
          <a:noFill/>
          <a:ln/>
        </p:spPr>
        <p:txBody>
          <a:bodyPr>
            <a:normAutofit/>
          </a:bodyPr>
          <a:lstStyle/>
          <a:p>
            <a:r>
              <a:rPr lang="en-US" altLang="ja-JP" sz="4000" dirty="0" smtClean="0"/>
              <a:t>PORTA</a:t>
            </a:r>
            <a:r>
              <a:rPr lang="ja-JP" altLang="en-US" sz="4000" dirty="0" err="1"/>
              <a:t>での</a:t>
            </a:r>
            <a:r>
              <a:rPr lang="ja-JP" altLang="en-US" sz="4000" dirty="0"/>
              <a:t>統合検索の概念（全体）</a:t>
            </a:r>
          </a:p>
        </p:txBody>
      </p:sp>
      <p:sp>
        <p:nvSpPr>
          <p:cNvPr id="792618" name="Line 42"/>
          <p:cNvSpPr>
            <a:spLocks noChangeShapeType="1"/>
          </p:cNvSpPr>
          <p:nvPr/>
        </p:nvSpPr>
        <p:spPr bwMode="auto">
          <a:xfrm>
            <a:off x="3719514" y="2060575"/>
            <a:ext cx="1152525" cy="0"/>
          </a:xfrm>
          <a:prstGeom prst="line">
            <a:avLst/>
          </a:prstGeom>
          <a:noFill/>
          <a:ln w="101600">
            <a:solidFill>
              <a:srgbClr val="0000FF"/>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19" name="Line 43"/>
          <p:cNvSpPr>
            <a:spLocks noChangeShapeType="1"/>
          </p:cNvSpPr>
          <p:nvPr/>
        </p:nvSpPr>
        <p:spPr bwMode="auto">
          <a:xfrm>
            <a:off x="3719514" y="4652963"/>
            <a:ext cx="1081087" cy="0"/>
          </a:xfrm>
          <a:prstGeom prst="line">
            <a:avLst/>
          </a:prstGeom>
          <a:noFill/>
          <a:ln w="101600">
            <a:solidFill>
              <a:srgbClr val="0000FF"/>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20" name="AutoShape 44"/>
          <p:cNvSpPr>
            <a:spLocks noChangeArrowheads="1"/>
          </p:cNvSpPr>
          <p:nvPr/>
        </p:nvSpPr>
        <p:spPr bwMode="auto">
          <a:xfrm>
            <a:off x="1992313" y="5302250"/>
            <a:ext cx="1727200" cy="649288"/>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他デジタル</a:t>
            </a:r>
          </a:p>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アーカイブ</a:t>
            </a:r>
          </a:p>
        </p:txBody>
      </p:sp>
      <p:sp>
        <p:nvSpPr>
          <p:cNvPr id="792621" name="AutoShape 45"/>
          <p:cNvSpPr>
            <a:spLocks noChangeArrowheads="1"/>
          </p:cNvSpPr>
          <p:nvPr/>
        </p:nvSpPr>
        <p:spPr bwMode="auto">
          <a:xfrm>
            <a:off x="1919289" y="4149726"/>
            <a:ext cx="1800225" cy="1008063"/>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en-US" altLang="ja-JP" sz="1400" b="1">
                <a:solidFill>
                  <a:srgbClr val="663300"/>
                </a:solidFill>
                <a:latin typeface="Meiryo UI" panose="020B0604030504040204" pitchFamily="50" charset="-128"/>
                <a:ea typeface="Meiryo UI" panose="020B0604030504040204" pitchFamily="50" charset="-128"/>
              </a:rPr>
              <a:t>NDL</a:t>
            </a:r>
          </a:p>
          <a:p>
            <a:pPr algn="ctr" fontAlgn="base">
              <a:spcBef>
                <a:spcPct val="0"/>
              </a:spcBef>
              <a:spcAft>
                <a:spcPct val="0"/>
              </a:spcAft>
            </a:pPr>
            <a:r>
              <a:rPr lang="ja-JP" altLang="en-US" sz="1400">
                <a:solidFill>
                  <a:srgbClr val="663300"/>
                </a:solidFill>
                <a:latin typeface="Meiryo UI" panose="020B0604030504040204" pitchFamily="50" charset="-128"/>
                <a:ea typeface="Meiryo UI" panose="020B0604030504040204" pitchFamily="50" charset="-128"/>
              </a:rPr>
              <a:t>･デジタルデポジット</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・近代デジタルライブラリ</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・貴重書デジタルライブラリ</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a:t>
            </a:r>
            <a:r>
              <a:rPr lang="en-US" altLang="ja-JP" sz="1200">
                <a:solidFill>
                  <a:srgbClr val="663300"/>
                </a:solidFill>
                <a:latin typeface="Meiryo UI" panose="020B0604030504040204" pitchFamily="50" charset="-128"/>
                <a:ea typeface="Meiryo UI" panose="020B0604030504040204" pitchFamily="50" charset="-128"/>
              </a:rPr>
              <a:t>WARP</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a:t>
            </a:r>
          </a:p>
        </p:txBody>
      </p:sp>
      <p:sp>
        <p:nvSpPr>
          <p:cNvPr id="792622" name="AutoShape 46"/>
          <p:cNvSpPr>
            <a:spLocks noChangeArrowheads="1"/>
          </p:cNvSpPr>
          <p:nvPr/>
        </p:nvSpPr>
        <p:spPr bwMode="auto">
          <a:xfrm>
            <a:off x="4440238" y="5805488"/>
            <a:ext cx="1873250" cy="863600"/>
          </a:xfrm>
          <a:prstGeom prst="wedgeRoundRectCallout">
            <a:avLst>
              <a:gd name="adj1" fmla="val -72713"/>
              <a:gd name="adj2" fmla="val -167278"/>
              <a:gd name="adj3" fmla="val 16667"/>
            </a:avLst>
          </a:prstGeom>
          <a:solidFill>
            <a:schemeClr val="bg1">
              <a:alpha val="70000"/>
            </a:schemeClr>
          </a:solidFill>
          <a:ln w="952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1200" b="1">
                <a:solidFill>
                  <a:srgbClr val="C87700"/>
                </a:solidFill>
                <a:latin typeface="Meiryo UI" panose="020B0604030504040204" pitchFamily="50" charset="-128"/>
                <a:ea typeface="Meiryo UI" panose="020B0604030504040204" pitchFamily="50" charset="-128"/>
              </a:rPr>
              <a:t>統合検索のためのインタフェース</a:t>
            </a:r>
          </a:p>
          <a:p>
            <a:pPr fontAlgn="base">
              <a:spcBef>
                <a:spcPct val="0"/>
              </a:spcBef>
              <a:spcAft>
                <a:spcPct val="0"/>
              </a:spcAft>
            </a:pPr>
            <a:r>
              <a:rPr lang="ja-JP" altLang="en-US" sz="1200" b="1">
                <a:solidFill>
                  <a:srgbClr val="C87700"/>
                </a:solidFill>
                <a:latin typeface="Meiryo UI" panose="020B0604030504040204" pitchFamily="50" charset="-128"/>
                <a:ea typeface="Meiryo UI" panose="020B0604030504040204" pitchFamily="50" charset="-128"/>
              </a:rPr>
              <a:t>（</a:t>
            </a:r>
            <a:r>
              <a:rPr lang="en-US" altLang="ja-JP" sz="1200" b="1">
                <a:solidFill>
                  <a:srgbClr val="C87700"/>
                </a:solidFill>
                <a:latin typeface="Meiryo UI" panose="020B0604030504040204" pitchFamily="50" charset="-128"/>
                <a:ea typeface="Meiryo UI" panose="020B0604030504040204" pitchFamily="50" charset="-128"/>
              </a:rPr>
              <a:t>OAI-PMH</a:t>
            </a:r>
            <a:r>
              <a:rPr lang="ja-JP" altLang="en-US" sz="1200" b="1">
                <a:solidFill>
                  <a:srgbClr val="C87700"/>
                </a:solidFill>
                <a:latin typeface="Meiryo UI" panose="020B0604030504040204" pitchFamily="50" charset="-128"/>
                <a:ea typeface="Meiryo UI" panose="020B0604030504040204" pitchFamily="50" charset="-128"/>
              </a:rPr>
              <a:t>、</a:t>
            </a:r>
            <a:r>
              <a:rPr lang="en-US" altLang="ja-JP" sz="1200" b="1">
                <a:solidFill>
                  <a:srgbClr val="C87700"/>
                </a:solidFill>
                <a:latin typeface="Meiryo UI" panose="020B0604030504040204" pitchFamily="50" charset="-128"/>
                <a:ea typeface="Meiryo UI" panose="020B0604030504040204" pitchFamily="50" charset="-128"/>
              </a:rPr>
              <a:t>SRW</a:t>
            </a:r>
            <a:r>
              <a:rPr lang="ja-JP" altLang="en-US" sz="1200" b="1">
                <a:solidFill>
                  <a:srgbClr val="C87700"/>
                </a:solidFill>
                <a:latin typeface="Meiryo UI" panose="020B0604030504040204" pitchFamily="50" charset="-128"/>
                <a:ea typeface="Meiryo UI" panose="020B0604030504040204" pitchFamily="50" charset="-128"/>
              </a:rPr>
              <a:t>、</a:t>
            </a:r>
            <a:r>
              <a:rPr lang="en-US" altLang="ja-JP" sz="1200" b="1">
                <a:solidFill>
                  <a:srgbClr val="C87700"/>
                </a:solidFill>
                <a:latin typeface="Meiryo UI" panose="020B0604030504040204" pitchFamily="50" charset="-128"/>
                <a:ea typeface="Meiryo UI" panose="020B0604030504040204" pitchFamily="50" charset="-128"/>
              </a:rPr>
              <a:t>Z39.50</a:t>
            </a:r>
            <a:r>
              <a:rPr lang="ja-JP" altLang="en-US" sz="1200" b="1">
                <a:solidFill>
                  <a:srgbClr val="C87700"/>
                </a:solidFill>
                <a:latin typeface="Meiryo UI" panose="020B0604030504040204" pitchFamily="50" charset="-128"/>
                <a:ea typeface="Meiryo UI" panose="020B0604030504040204" pitchFamily="50" charset="-128"/>
              </a:rPr>
              <a:t>等）</a:t>
            </a:r>
          </a:p>
        </p:txBody>
      </p:sp>
      <p:sp>
        <p:nvSpPr>
          <p:cNvPr id="792623" name="Line 47"/>
          <p:cNvSpPr>
            <a:spLocks noChangeShapeType="1"/>
          </p:cNvSpPr>
          <p:nvPr/>
        </p:nvSpPr>
        <p:spPr bwMode="auto">
          <a:xfrm>
            <a:off x="3719514" y="5445125"/>
            <a:ext cx="1081087" cy="0"/>
          </a:xfrm>
          <a:prstGeom prst="line">
            <a:avLst/>
          </a:prstGeom>
          <a:noFill/>
          <a:ln w="101600">
            <a:solidFill>
              <a:srgbClr val="0000FF"/>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24" name="AutoShape 48"/>
          <p:cNvSpPr>
            <a:spLocks noChangeArrowheads="1"/>
          </p:cNvSpPr>
          <p:nvPr/>
        </p:nvSpPr>
        <p:spPr bwMode="auto">
          <a:xfrm>
            <a:off x="7104064" y="1700214"/>
            <a:ext cx="1152525" cy="7207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200" dirty="0">
                <a:solidFill>
                  <a:srgbClr val="663300"/>
                </a:solidFill>
                <a:latin typeface="Meiryo UI" panose="020B0604030504040204" pitchFamily="50" charset="-128"/>
                <a:ea typeface="Meiryo UI" panose="020B0604030504040204" pitchFamily="50" charset="-128"/>
              </a:rPr>
              <a:t>・各図書館</a:t>
            </a:r>
          </a:p>
          <a:p>
            <a:pPr algn="ctr" fontAlgn="base">
              <a:spcBef>
                <a:spcPct val="0"/>
              </a:spcBef>
              <a:spcAft>
                <a:spcPct val="0"/>
              </a:spcAft>
            </a:pPr>
            <a:r>
              <a:rPr lang="ja-JP" altLang="en-US" sz="1200" dirty="0">
                <a:solidFill>
                  <a:srgbClr val="663300"/>
                </a:solidFill>
                <a:latin typeface="Meiryo UI" panose="020B0604030504040204" pitchFamily="50" charset="-128"/>
                <a:ea typeface="Meiryo UI" panose="020B0604030504040204" pitchFamily="50" charset="-128"/>
              </a:rPr>
              <a:t>・他システム</a:t>
            </a:r>
          </a:p>
          <a:p>
            <a:pPr algn="ctr" fontAlgn="base">
              <a:spcBef>
                <a:spcPct val="0"/>
              </a:spcBef>
              <a:spcAft>
                <a:spcPct val="0"/>
              </a:spcAft>
            </a:pPr>
            <a:r>
              <a:rPr lang="ja-JP" altLang="en-US" sz="1200" dirty="0">
                <a:solidFill>
                  <a:srgbClr val="663300"/>
                </a:solidFill>
                <a:latin typeface="Meiryo UI" panose="020B0604030504040204" pitchFamily="50" charset="-128"/>
                <a:ea typeface="Meiryo UI" panose="020B0604030504040204" pitchFamily="50" charset="-128"/>
              </a:rPr>
              <a:t>・</a:t>
            </a:r>
            <a:r>
              <a:rPr lang="en-US" altLang="ja-JP" sz="1200" dirty="0">
                <a:solidFill>
                  <a:srgbClr val="663300"/>
                </a:solidFill>
                <a:latin typeface="Meiryo UI" panose="020B0604030504040204" pitchFamily="50" charset="-128"/>
                <a:ea typeface="Meiryo UI" panose="020B0604030504040204" pitchFamily="50" charset="-128"/>
              </a:rPr>
              <a:t>Google</a:t>
            </a:r>
            <a:r>
              <a:rPr lang="ja-JP" altLang="en-US" sz="1200" dirty="0">
                <a:solidFill>
                  <a:srgbClr val="663300"/>
                </a:solidFill>
                <a:latin typeface="Meiryo UI" panose="020B0604030504040204" pitchFamily="50" charset="-128"/>
                <a:ea typeface="Meiryo UI" panose="020B0604030504040204" pitchFamily="50" charset="-128"/>
              </a:rPr>
              <a:t>等</a:t>
            </a:r>
          </a:p>
        </p:txBody>
      </p:sp>
      <p:sp>
        <p:nvSpPr>
          <p:cNvPr id="792625" name="AutoShape 49"/>
          <p:cNvSpPr>
            <a:spLocks noChangeArrowheads="1"/>
          </p:cNvSpPr>
          <p:nvPr/>
        </p:nvSpPr>
        <p:spPr bwMode="auto">
          <a:xfrm>
            <a:off x="1919289" y="1196976"/>
            <a:ext cx="1800225" cy="576263"/>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岡山デジタル</a:t>
            </a:r>
          </a:p>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大百科</a:t>
            </a:r>
          </a:p>
        </p:txBody>
      </p:sp>
      <p:sp>
        <p:nvSpPr>
          <p:cNvPr id="792626" name="AutoShape 50"/>
          <p:cNvSpPr>
            <a:spLocks noChangeArrowheads="1"/>
          </p:cNvSpPr>
          <p:nvPr/>
        </p:nvSpPr>
        <p:spPr bwMode="auto">
          <a:xfrm>
            <a:off x="1847850" y="5446714"/>
            <a:ext cx="1727200" cy="649287"/>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他デジタル</a:t>
            </a:r>
          </a:p>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アーカイブ</a:t>
            </a:r>
          </a:p>
        </p:txBody>
      </p:sp>
      <p:sp>
        <p:nvSpPr>
          <p:cNvPr id="792627" name="AutoShape 51"/>
          <p:cNvSpPr>
            <a:spLocks noChangeArrowheads="1"/>
          </p:cNvSpPr>
          <p:nvPr/>
        </p:nvSpPr>
        <p:spPr bwMode="auto">
          <a:xfrm>
            <a:off x="1703388" y="5589589"/>
            <a:ext cx="1727200" cy="649287"/>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他デジタル</a:t>
            </a:r>
          </a:p>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アーカイブ</a:t>
            </a:r>
          </a:p>
        </p:txBody>
      </p:sp>
      <p:grpSp>
        <p:nvGrpSpPr>
          <p:cNvPr id="792628" name="Group 52"/>
          <p:cNvGrpSpPr>
            <a:grpSpLocks noChangeAspect="1"/>
          </p:cNvGrpSpPr>
          <p:nvPr/>
        </p:nvGrpSpPr>
        <p:grpSpPr bwMode="auto">
          <a:xfrm>
            <a:off x="12372975" y="4292600"/>
            <a:ext cx="787400" cy="2305050"/>
            <a:chOff x="4785" y="2704"/>
            <a:chExt cx="496" cy="1452"/>
          </a:xfrm>
        </p:grpSpPr>
        <p:sp>
          <p:nvSpPr>
            <p:cNvPr id="792629" name="AutoShape 53"/>
            <p:cNvSpPr>
              <a:spLocks noChangeAspect="1" noChangeArrowheads="1" noTextEdit="1"/>
            </p:cNvSpPr>
            <p:nvPr/>
          </p:nvSpPr>
          <p:spPr bwMode="auto">
            <a:xfrm>
              <a:off x="4785" y="2704"/>
              <a:ext cx="496" cy="1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pic>
          <p:nvPicPr>
            <p:cNvPr id="792630" name="Picture 5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9" y="3394"/>
              <a:ext cx="468"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2631" name="Freeform 55"/>
            <p:cNvSpPr>
              <a:spLocks/>
            </p:cNvSpPr>
            <p:nvPr/>
          </p:nvSpPr>
          <p:spPr bwMode="auto">
            <a:xfrm>
              <a:off x="4818" y="3406"/>
              <a:ext cx="453" cy="353"/>
            </a:xfrm>
            <a:custGeom>
              <a:avLst/>
              <a:gdLst>
                <a:gd name="T0" fmla="*/ 0 w 1209"/>
                <a:gd name="T1" fmla="*/ 807 h 941"/>
                <a:gd name="T2" fmla="*/ 0 w 1209"/>
                <a:gd name="T3" fmla="*/ 0 h 941"/>
                <a:gd name="T4" fmla="*/ 1209 w 1209"/>
                <a:gd name="T5" fmla="*/ 0 h 941"/>
                <a:gd name="T6" fmla="*/ 1209 w 1209"/>
                <a:gd name="T7" fmla="*/ 807 h 941"/>
                <a:gd name="T8" fmla="*/ 604 w 1209"/>
                <a:gd name="T9" fmla="*/ 807 h 941"/>
                <a:gd name="T10" fmla="*/ 0 w 1209"/>
                <a:gd name="T11" fmla="*/ 807 h 941"/>
              </a:gdLst>
              <a:ahLst/>
              <a:cxnLst>
                <a:cxn ang="0">
                  <a:pos x="T0" y="T1"/>
                </a:cxn>
                <a:cxn ang="0">
                  <a:pos x="T2" y="T3"/>
                </a:cxn>
                <a:cxn ang="0">
                  <a:pos x="T4" y="T5"/>
                </a:cxn>
                <a:cxn ang="0">
                  <a:pos x="T6" y="T7"/>
                </a:cxn>
                <a:cxn ang="0">
                  <a:pos x="T8" y="T9"/>
                </a:cxn>
                <a:cxn ang="0">
                  <a:pos x="T10" y="T11"/>
                </a:cxn>
              </a:cxnLst>
              <a:rect l="0" t="0" r="r" b="b"/>
              <a:pathLst>
                <a:path w="1209" h="941">
                  <a:moveTo>
                    <a:pt x="0" y="807"/>
                  </a:moveTo>
                  <a:lnTo>
                    <a:pt x="0" y="0"/>
                  </a:lnTo>
                  <a:lnTo>
                    <a:pt x="1209" y="0"/>
                  </a:lnTo>
                  <a:lnTo>
                    <a:pt x="1209" y="807"/>
                  </a:lnTo>
                  <a:cubicBezTo>
                    <a:pt x="1030" y="672"/>
                    <a:pt x="783" y="672"/>
                    <a:pt x="604" y="807"/>
                  </a:cubicBezTo>
                  <a:cubicBezTo>
                    <a:pt x="425" y="941"/>
                    <a:pt x="179" y="941"/>
                    <a:pt x="0" y="807"/>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32" name="Rectangle 56"/>
            <p:cNvSpPr>
              <a:spLocks noChangeArrowheads="1"/>
            </p:cNvSpPr>
            <p:nvPr/>
          </p:nvSpPr>
          <p:spPr bwMode="auto">
            <a:xfrm>
              <a:off x="4857" y="3424"/>
              <a:ext cx="25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統合検索</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33" name="Rectangle 57"/>
            <p:cNvSpPr>
              <a:spLocks noChangeArrowheads="1"/>
            </p:cNvSpPr>
            <p:nvPr/>
          </p:nvSpPr>
          <p:spPr bwMode="auto">
            <a:xfrm>
              <a:off x="5109" y="3424"/>
              <a:ext cx="10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のた</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34" name="Rectangle 58"/>
            <p:cNvSpPr>
              <a:spLocks noChangeArrowheads="1"/>
            </p:cNvSpPr>
            <p:nvPr/>
          </p:nvSpPr>
          <p:spPr bwMode="auto">
            <a:xfrm>
              <a:off x="4851" y="3502"/>
              <a:ext cx="105"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めの</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35" name="Rectangle 59"/>
            <p:cNvSpPr>
              <a:spLocks noChangeArrowheads="1"/>
            </p:cNvSpPr>
            <p:nvPr/>
          </p:nvSpPr>
          <p:spPr bwMode="auto">
            <a:xfrm>
              <a:off x="4977" y="3502"/>
              <a:ext cx="23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ガイドライ</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36" name="Rectangle 60"/>
            <p:cNvSpPr>
              <a:spLocks noChangeArrowheads="1"/>
            </p:cNvSpPr>
            <p:nvPr/>
          </p:nvSpPr>
          <p:spPr bwMode="auto">
            <a:xfrm>
              <a:off x="5019" y="3580"/>
              <a:ext cx="4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ン</a:t>
              </a:r>
              <a:endParaRPr lang="ja-JP" altLang="en-US">
                <a:solidFill>
                  <a:srgbClr val="000000"/>
                </a:solidFill>
                <a:latin typeface="Meiryo UI" panose="020B0604030504040204" pitchFamily="50" charset="-128"/>
                <a:ea typeface="Meiryo UI" panose="020B0604030504040204" pitchFamily="50" charset="-128"/>
              </a:endParaRPr>
            </a:p>
          </p:txBody>
        </p:sp>
        <p:pic>
          <p:nvPicPr>
            <p:cNvPr id="792637" name="Picture 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9" y="3796"/>
              <a:ext cx="468"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2638" name="Freeform 62"/>
            <p:cNvSpPr>
              <a:spLocks/>
            </p:cNvSpPr>
            <p:nvPr/>
          </p:nvSpPr>
          <p:spPr bwMode="auto">
            <a:xfrm>
              <a:off x="4818" y="3803"/>
              <a:ext cx="453" cy="353"/>
            </a:xfrm>
            <a:custGeom>
              <a:avLst/>
              <a:gdLst>
                <a:gd name="T0" fmla="*/ 0 w 1209"/>
                <a:gd name="T1" fmla="*/ 806 h 940"/>
                <a:gd name="T2" fmla="*/ 0 w 1209"/>
                <a:gd name="T3" fmla="*/ 0 h 940"/>
                <a:gd name="T4" fmla="*/ 1209 w 1209"/>
                <a:gd name="T5" fmla="*/ 0 h 940"/>
                <a:gd name="T6" fmla="*/ 1209 w 1209"/>
                <a:gd name="T7" fmla="*/ 806 h 940"/>
                <a:gd name="T8" fmla="*/ 604 w 1209"/>
                <a:gd name="T9" fmla="*/ 806 h 940"/>
                <a:gd name="T10" fmla="*/ 0 w 1209"/>
                <a:gd name="T11" fmla="*/ 806 h 940"/>
              </a:gdLst>
              <a:ahLst/>
              <a:cxnLst>
                <a:cxn ang="0">
                  <a:pos x="T0" y="T1"/>
                </a:cxn>
                <a:cxn ang="0">
                  <a:pos x="T2" y="T3"/>
                </a:cxn>
                <a:cxn ang="0">
                  <a:pos x="T4" y="T5"/>
                </a:cxn>
                <a:cxn ang="0">
                  <a:pos x="T6" y="T7"/>
                </a:cxn>
                <a:cxn ang="0">
                  <a:pos x="T8" y="T9"/>
                </a:cxn>
                <a:cxn ang="0">
                  <a:pos x="T10" y="T11"/>
                </a:cxn>
              </a:cxnLst>
              <a:rect l="0" t="0" r="r" b="b"/>
              <a:pathLst>
                <a:path w="1209" h="940">
                  <a:moveTo>
                    <a:pt x="0" y="806"/>
                  </a:moveTo>
                  <a:lnTo>
                    <a:pt x="0" y="0"/>
                  </a:lnTo>
                  <a:lnTo>
                    <a:pt x="1209" y="0"/>
                  </a:lnTo>
                  <a:lnTo>
                    <a:pt x="1209" y="806"/>
                  </a:lnTo>
                  <a:cubicBezTo>
                    <a:pt x="1030" y="672"/>
                    <a:pt x="783" y="672"/>
                    <a:pt x="604" y="806"/>
                  </a:cubicBezTo>
                  <a:cubicBezTo>
                    <a:pt x="425" y="940"/>
                    <a:pt x="179" y="940"/>
                    <a:pt x="0" y="806"/>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39" name="Rectangle 63"/>
            <p:cNvSpPr>
              <a:spLocks noChangeArrowheads="1"/>
            </p:cNvSpPr>
            <p:nvPr/>
          </p:nvSpPr>
          <p:spPr bwMode="auto">
            <a:xfrm>
              <a:off x="4851" y="3826"/>
              <a:ext cx="25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検索機能</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40" name="Rectangle 64"/>
            <p:cNvSpPr>
              <a:spLocks noChangeArrowheads="1"/>
            </p:cNvSpPr>
            <p:nvPr/>
          </p:nvSpPr>
          <p:spPr bwMode="auto">
            <a:xfrm>
              <a:off x="5109" y="3826"/>
              <a:ext cx="5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の</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41" name="Rectangle 65"/>
            <p:cNvSpPr>
              <a:spLocks noChangeArrowheads="1"/>
            </p:cNvSpPr>
            <p:nvPr/>
          </p:nvSpPr>
          <p:spPr bwMode="auto">
            <a:xfrm>
              <a:off x="5175" y="3826"/>
              <a:ext cx="6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提</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42" name="Rectangle 66"/>
            <p:cNvSpPr>
              <a:spLocks noChangeArrowheads="1"/>
            </p:cNvSpPr>
            <p:nvPr/>
          </p:nvSpPr>
          <p:spPr bwMode="auto">
            <a:xfrm>
              <a:off x="4857" y="3898"/>
              <a:ext cx="6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供</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43" name="Rectangle 67"/>
            <p:cNvSpPr>
              <a:spLocks noChangeArrowheads="1"/>
            </p:cNvSpPr>
            <p:nvPr/>
          </p:nvSpPr>
          <p:spPr bwMode="auto">
            <a:xfrm>
              <a:off x="4923" y="3898"/>
              <a:ext cx="20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のための</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44" name="Rectangle 68"/>
            <p:cNvSpPr>
              <a:spLocks noChangeArrowheads="1"/>
            </p:cNvSpPr>
            <p:nvPr/>
          </p:nvSpPr>
          <p:spPr bwMode="auto">
            <a:xfrm>
              <a:off x="5169" y="3898"/>
              <a:ext cx="51"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ガ</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45" name="Rectangle 69"/>
            <p:cNvSpPr>
              <a:spLocks noChangeArrowheads="1"/>
            </p:cNvSpPr>
            <p:nvPr/>
          </p:nvSpPr>
          <p:spPr bwMode="auto">
            <a:xfrm>
              <a:off x="4917" y="3976"/>
              <a:ext cx="231"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イドライン</a:t>
              </a:r>
              <a:endParaRPr lang="ja-JP" altLang="en-US">
                <a:solidFill>
                  <a:srgbClr val="000000"/>
                </a:solidFill>
                <a:latin typeface="Meiryo UI" panose="020B0604030504040204" pitchFamily="50" charset="-128"/>
                <a:ea typeface="Meiryo UI" panose="020B0604030504040204" pitchFamily="50" charset="-128"/>
              </a:endParaRPr>
            </a:p>
          </p:txBody>
        </p:sp>
        <p:pic>
          <p:nvPicPr>
            <p:cNvPr id="792646" name="Picture 7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9" y="2998"/>
              <a:ext cx="468"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2647" name="Freeform 71"/>
            <p:cNvSpPr>
              <a:spLocks/>
            </p:cNvSpPr>
            <p:nvPr/>
          </p:nvSpPr>
          <p:spPr bwMode="auto">
            <a:xfrm>
              <a:off x="4818" y="3009"/>
              <a:ext cx="453" cy="342"/>
            </a:xfrm>
            <a:custGeom>
              <a:avLst/>
              <a:gdLst>
                <a:gd name="T0" fmla="*/ 0 w 1209"/>
                <a:gd name="T1" fmla="*/ 776 h 911"/>
                <a:gd name="T2" fmla="*/ 0 w 1209"/>
                <a:gd name="T3" fmla="*/ 0 h 911"/>
                <a:gd name="T4" fmla="*/ 1209 w 1209"/>
                <a:gd name="T5" fmla="*/ 0 h 911"/>
                <a:gd name="T6" fmla="*/ 1209 w 1209"/>
                <a:gd name="T7" fmla="*/ 776 h 911"/>
                <a:gd name="T8" fmla="*/ 604 w 1209"/>
                <a:gd name="T9" fmla="*/ 776 h 911"/>
                <a:gd name="T10" fmla="*/ 0 w 1209"/>
                <a:gd name="T11" fmla="*/ 776 h 911"/>
              </a:gdLst>
              <a:ahLst/>
              <a:cxnLst>
                <a:cxn ang="0">
                  <a:pos x="T0" y="T1"/>
                </a:cxn>
                <a:cxn ang="0">
                  <a:pos x="T2" y="T3"/>
                </a:cxn>
                <a:cxn ang="0">
                  <a:pos x="T4" y="T5"/>
                </a:cxn>
                <a:cxn ang="0">
                  <a:pos x="T6" y="T7"/>
                </a:cxn>
                <a:cxn ang="0">
                  <a:pos x="T8" y="T9"/>
                </a:cxn>
                <a:cxn ang="0">
                  <a:pos x="T10" y="T11"/>
                </a:cxn>
              </a:cxnLst>
              <a:rect l="0" t="0" r="r" b="b"/>
              <a:pathLst>
                <a:path w="1209" h="911">
                  <a:moveTo>
                    <a:pt x="0" y="776"/>
                  </a:moveTo>
                  <a:lnTo>
                    <a:pt x="0" y="0"/>
                  </a:lnTo>
                  <a:lnTo>
                    <a:pt x="1209" y="0"/>
                  </a:lnTo>
                  <a:lnTo>
                    <a:pt x="1209" y="776"/>
                  </a:lnTo>
                  <a:cubicBezTo>
                    <a:pt x="1030" y="642"/>
                    <a:pt x="783" y="642"/>
                    <a:pt x="604" y="776"/>
                  </a:cubicBezTo>
                  <a:cubicBezTo>
                    <a:pt x="425" y="911"/>
                    <a:pt x="179" y="911"/>
                    <a:pt x="0" y="776"/>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48" name="Rectangle 72"/>
            <p:cNvSpPr>
              <a:spLocks noChangeArrowheads="1"/>
            </p:cNvSpPr>
            <p:nvPr/>
          </p:nvSpPr>
          <p:spPr bwMode="auto">
            <a:xfrm>
              <a:off x="4839" y="3022"/>
              <a:ext cx="92"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en-US" altLang="ja-JP" sz="800">
                  <a:solidFill>
                    <a:srgbClr val="000000"/>
                  </a:solidFill>
                  <a:latin typeface="Meiryo UI" panose="020B0604030504040204" pitchFamily="50" charset="-128"/>
                  <a:ea typeface="Meiryo UI" panose="020B0604030504040204" pitchFamily="50" charset="-128"/>
                </a:rPr>
                <a:t>DA</a:t>
              </a:r>
              <a:endParaRPr lang="en-US" altLang="ja-JP">
                <a:solidFill>
                  <a:srgbClr val="000000"/>
                </a:solidFill>
                <a:latin typeface="Meiryo UI" panose="020B0604030504040204" pitchFamily="50" charset="-128"/>
                <a:ea typeface="Meiryo UI" panose="020B0604030504040204" pitchFamily="50" charset="-128"/>
              </a:endParaRPr>
            </a:p>
          </p:txBody>
        </p:sp>
        <p:sp>
          <p:nvSpPr>
            <p:cNvPr id="792649" name="Rectangle 73"/>
            <p:cNvSpPr>
              <a:spLocks noChangeArrowheads="1"/>
            </p:cNvSpPr>
            <p:nvPr/>
          </p:nvSpPr>
          <p:spPr bwMode="auto">
            <a:xfrm>
              <a:off x="4923" y="3022"/>
              <a:ext cx="28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メタデータス</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50" name="Rectangle 74"/>
            <p:cNvSpPr>
              <a:spLocks noChangeArrowheads="1"/>
            </p:cNvSpPr>
            <p:nvPr/>
          </p:nvSpPr>
          <p:spPr bwMode="auto">
            <a:xfrm>
              <a:off x="4851" y="3100"/>
              <a:ext cx="341"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キーマガイドラ</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51" name="Rectangle 75"/>
            <p:cNvSpPr>
              <a:spLocks noChangeArrowheads="1"/>
            </p:cNvSpPr>
            <p:nvPr/>
          </p:nvSpPr>
          <p:spPr bwMode="auto">
            <a:xfrm>
              <a:off x="4989" y="3178"/>
              <a:ext cx="95"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イン</a:t>
              </a:r>
              <a:endParaRPr lang="ja-JP" altLang="en-US">
                <a:solidFill>
                  <a:srgbClr val="000000"/>
                </a:solidFill>
                <a:latin typeface="Meiryo UI" panose="020B0604030504040204" pitchFamily="50" charset="-128"/>
                <a:ea typeface="Meiryo UI" panose="020B0604030504040204" pitchFamily="50" charset="-128"/>
              </a:endParaRPr>
            </a:p>
          </p:txBody>
        </p:sp>
        <p:pic>
          <p:nvPicPr>
            <p:cNvPr id="792652" name="Picture 7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5" y="2704"/>
              <a:ext cx="49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2653" name="Freeform 77"/>
            <p:cNvSpPr>
              <a:spLocks/>
            </p:cNvSpPr>
            <p:nvPr/>
          </p:nvSpPr>
          <p:spPr bwMode="auto">
            <a:xfrm>
              <a:off x="4795" y="2714"/>
              <a:ext cx="476" cy="248"/>
            </a:xfrm>
            <a:custGeom>
              <a:avLst/>
              <a:gdLst>
                <a:gd name="T0" fmla="*/ 0 w 1270"/>
                <a:gd name="T1" fmla="*/ 556 h 661"/>
                <a:gd name="T2" fmla="*/ 0 w 1270"/>
                <a:gd name="T3" fmla="*/ 0 h 661"/>
                <a:gd name="T4" fmla="*/ 1270 w 1270"/>
                <a:gd name="T5" fmla="*/ 0 h 661"/>
                <a:gd name="T6" fmla="*/ 1270 w 1270"/>
                <a:gd name="T7" fmla="*/ 556 h 661"/>
                <a:gd name="T8" fmla="*/ 635 w 1270"/>
                <a:gd name="T9" fmla="*/ 556 h 661"/>
                <a:gd name="T10" fmla="*/ 0 w 1270"/>
                <a:gd name="T11" fmla="*/ 556 h 661"/>
              </a:gdLst>
              <a:ahLst/>
              <a:cxnLst>
                <a:cxn ang="0">
                  <a:pos x="T0" y="T1"/>
                </a:cxn>
                <a:cxn ang="0">
                  <a:pos x="T2" y="T3"/>
                </a:cxn>
                <a:cxn ang="0">
                  <a:pos x="T4" y="T5"/>
                </a:cxn>
                <a:cxn ang="0">
                  <a:pos x="T6" y="T7"/>
                </a:cxn>
                <a:cxn ang="0">
                  <a:pos x="T8" y="T9"/>
                </a:cxn>
                <a:cxn ang="0">
                  <a:pos x="T10" y="T11"/>
                </a:cxn>
              </a:cxnLst>
              <a:rect l="0" t="0" r="r" b="b"/>
              <a:pathLst>
                <a:path w="1270" h="661">
                  <a:moveTo>
                    <a:pt x="0" y="556"/>
                  </a:moveTo>
                  <a:lnTo>
                    <a:pt x="0" y="0"/>
                  </a:lnTo>
                  <a:lnTo>
                    <a:pt x="1270" y="0"/>
                  </a:lnTo>
                  <a:lnTo>
                    <a:pt x="1270" y="556"/>
                  </a:lnTo>
                  <a:cubicBezTo>
                    <a:pt x="1072" y="450"/>
                    <a:pt x="833" y="450"/>
                    <a:pt x="635" y="556"/>
                  </a:cubicBezTo>
                  <a:cubicBezTo>
                    <a:pt x="437" y="661"/>
                    <a:pt x="198" y="661"/>
                    <a:pt x="0" y="556"/>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54" name="Rectangle 78"/>
            <p:cNvSpPr>
              <a:spLocks noChangeArrowheads="1"/>
            </p:cNvSpPr>
            <p:nvPr/>
          </p:nvSpPr>
          <p:spPr bwMode="auto">
            <a:xfrm>
              <a:off x="4827" y="2728"/>
              <a:ext cx="20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デジタル</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55" name="Rectangle 79"/>
            <p:cNvSpPr>
              <a:spLocks noChangeArrowheads="1"/>
            </p:cNvSpPr>
            <p:nvPr/>
          </p:nvSpPr>
          <p:spPr bwMode="auto">
            <a:xfrm>
              <a:off x="5061" y="2728"/>
              <a:ext cx="6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化</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56" name="Rectangle 80"/>
            <p:cNvSpPr>
              <a:spLocks noChangeArrowheads="1"/>
            </p:cNvSpPr>
            <p:nvPr/>
          </p:nvSpPr>
          <p:spPr bwMode="auto">
            <a:xfrm>
              <a:off x="5127" y="2728"/>
              <a:ext cx="9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ガイ</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57" name="Rectangle 81"/>
            <p:cNvSpPr>
              <a:spLocks noChangeArrowheads="1"/>
            </p:cNvSpPr>
            <p:nvPr/>
          </p:nvSpPr>
          <p:spPr bwMode="auto">
            <a:xfrm>
              <a:off x="4929" y="2806"/>
              <a:ext cx="185"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ドライン</a:t>
              </a:r>
              <a:endParaRPr lang="ja-JP" altLang="en-US">
                <a:solidFill>
                  <a:srgbClr val="000000"/>
                </a:solidFill>
                <a:latin typeface="Meiryo UI" panose="020B0604030504040204" pitchFamily="50" charset="-128"/>
                <a:ea typeface="Meiryo UI" panose="020B0604030504040204" pitchFamily="50" charset="-128"/>
              </a:endParaRPr>
            </a:p>
          </p:txBody>
        </p:sp>
      </p:grpSp>
      <p:sp>
        <p:nvSpPr>
          <p:cNvPr id="792658" name="AutoShape 82"/>
          <p:cNvSpPr>
            <a:spLocks noChangeArrowheads="1"/>
          </p:cNvSpPr>
          <p:nvPr/>
        </p:nvSpPr>
        <p:spPr bwMode="auto">
          <a:xfrm>
            <a:off x="5880101" y="5229226"/>
            <a:ext cx="2232025" cy="792163"/>
          </a:xfrm>
          <a:prstGeom prst="cloudCallout">
            <a:avLst>
              <a:gd name="adj1" fmla="val -51282"/>
              <a:gd name="adj2" fmla="val -97296"/>
            </a:avLst>
          </a:prstGeom>
          <a:gradFill rotWithShape="1">
            <a:gsLst>
              <a:gs pos="0">
                <a:schemeClr val="bg1"/>
              </a:gs>
              <a:gs pos="100000">
                <a:srgbClr val="FFCC99"/>
              </a:gs>
            </a:gsLst>
            <a:path path="rect">
              <a:fillToRect l="50000" t="50000" r="50000" b="50000"/>
            </a:path>
          </a:gradFill>
          <a:ln w="2857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r>
              <a:rPr lang="ja-JP" altLang="en-US" sz="1400" b="1">
                <a:solidFill>
                  <a:srgbClr val="FF3300"/>
                </a:solidFill>
                <a:latin typeface="Meiryo UI" panose="020B0604030504040204" pitchFamily="50" charset="-128"/>
                <a:ea typeface="Meiryo UI" panose="020B0604030504040204" pitchFamily="50" charset="-128"/>
              </a:rPr>
              <a:t>アクセスの入り口を広く多様に</a:t>
            </a:r>
          </a:p>
        </p:txBody>
      </p:sp>
      <p:sp>
        <p:nvSpPr>
          <p:cNvPr id="792659" name="Line 83"/>
          <p:cNvSpPr>
            <a:spLocks noChangeShapeType="1"/>
          </p:cNvSpPr>
          <p:nvPr/>
        </p:nvSpPr>
        <p:spPr bwMode="auto">
          <a:xfrm>
            <a:off x="3719514" y="2852738"/>
            <a:ext cx="936625" cy="0"/>
          </a:xfrm>
          <a:prstGeom prst="line">
            <a:avLst/>
          </a:prstGeom>
          <a:noFill/>
          <a:ln w="101600">
            <a:solidFill>
              <a:srgbClr val="33CC33"/>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nvGrpSpPr>
          <p:cNvPr id="792660" name="Group 84"/>
          <p:cNvGrpSpPr>
            <a:grpSpLocks/>
          </p:cNvGrpSpPr>
          <p:nvPr/>
        </p:nvGrpSpPr>
        <p:grpSpPr bwMode="auto">
          <a:xfrm>
            <a:off x="9767889" y="2349501"/>
            <a:ext cx="719137" cy="792163"/>
            <a:chOff x="3696" y="1161"/>
            <a:chExt cx="609" cy="636"/>
          </a:xfrm>
        </p:grpSpPr>
        <p:sp>
          <p:nvSpPr>
            <p:cNvPr id="792661" name="AutoShape 85"/>
            <p:cNvSpPr>
              <a:spLocks noChangeArrowheads="1"/>
            </p:cNvSpPr>
            <p:nvPr/>
          </p:nvSpPr>
          <p:spPr bwMode="auto">
            <a:xfrm>
              <a:off x="3742" y="1161"/>
              <a:ext cx="195" cy="182"/>
            </a:xfrm>
            <a:prstGeom prst="flowChartConnector">
              <a:avLst/>
            </a:prstGeom>
            <a:gradFill rotWithShape="1">
              <a:gsLst>
                <a:gs pos="0">
                  <a:srgbClr val="DCEFF0"/>
                </a:gs>
                <a:gs pos="100000">
                  <a:schemeClr val="hlink"/>
                </a:gs>
              </a:gsLst>
              <a:path path="shape">
                <a:fillToRect l="50000" t="50000" r="50000" b="50000"/>
              </a:path>
            </a:gradFill>
            <a:ln w="9525">
              <a:solidFill>
                <a:srgbClr val="8E8E8E"/>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62" name="AutoShape 86"/>
            <p:cNvSpPr>
              <a:spLocks noChangeArrowheads="1"/>
            </p:cNvSpPr>
            <p:nvPr/>
          </p:nvSpPr>
          <p:spPr bwMode="auto">
            <a:xfrm>
              <a:off x="3696" y="1343"/>
              <a:ext cx="292" cy="318"/>
            </a:xfrm>
            <a:prstGeom prst="flowChartCollate">
              <a:avLst/>
            </a:prstGeom>
            <a:gradFill rotWithShape="1">
              <a:gsLst>
                <a:gs pos="0">
                  <a:srgbClr val="DCEFF0"/>
                </a:gs>
                <a:gs pos="100000">
                  <a:schemeClr val="hlink"/>
                </a:gs>
              </a:gsLst>
              <a:path path="shape">
                <a:fillToRect l="50000" t="50000" r="50000" b="50000"/>
              </a:path>
            </a:gradFill>
            <a:ln w="9525">
              <a:solidFill>
                <a:srgbClr val="8E8E8E"/>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63" name="AutoShape 87"/>
            <p:cNvSpPr>
              <a:spLocks noChangeArrowheads="1"/>
            </p:cNvSpPr>
            <p:nvPr/>
          </p:nvSpPr>
          <p:spPr bwMode="auto">
            <a:xfrm>
              <a:off x="4059" y="1161"/>
              <a:ext cx="195" cy="182"/>
            </a:xfrm>
            <a:prstGeom prst="flowChartConnector">
              <a:avLst/>
            </a:prstGeom>
            <a:gradFill rotWithShape="1">
              <a:gsLst>
                <a:gs pos="0">
                  <a:srgbClr val="DCEFF0"/>
                </a:gs>
                <a:gs pos="100000">
                  <a:srgbClr val="2EB71B"/>
                </a:gs>
              </a:gsLst>
              <a:path path="shape">
                <a:fillToRect l="50000" t="50000" r="50000" b="50000"/>
              </a:path>
            </a:gradFill>
            <a:ln w="9525">
              <a:solidFill>
                <a:srgbClr val="8E8E8E"/>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64" name="AutoShape 88"/>
            <p:cNvSpPr>
              <a:spLocks noChangeArrowheads="1"/>
            </p:cNvSpPr>
            <p:nvPr/>
          </p:nvSpPr>
          <p:spPr bwMode="auto">
            <a:xfrm>
              <a:off x="4013" y="1343"/>
              <a:ext cx="292" cy="318"/>
            </a:xfrm>
            <a:prstGeom prst="flowChartCollate">
              <a:avLst/>
            </a:prstGeom>
            <a:gradFill rotWithShape="1">
              <a:gsLst>
                <a:gs pos="0">
                  <a:srgbClr val="DCEFF0"/>
                </a:gs>
                <a:gs pos="100000">
                  <a:srgbClr val="2EB71B"/>
                </a:gs>
              </a:gsLst>
              <a:path path="shape">
                <a:fillToRect l="50000" t="50000" r="50000" b="50000"/>
              </a:path>
            </a:gradFill>
            <a:ln w="9525">
              <a:solidFill>
                <a:srgbClr val="8E8E8E"/>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65" name="AutoShape 89"/>
            <p:cNvSpPr>
              <a:spLocks noChangeArrowheads="1"/>
            </p:cNvSpPr>
            <p:nvPr/>
          </p:nvSpPr>
          <p:spPr bwMode="auto">
            <a:xfrm>
              <a:off x="3878" y="1226"/>
              <a:ext cx="227" cy="208"/>
            </a:xfrm>
            <a:prstGeom prst="flowChartConnector">
              <a:avLst/>
            </a:prstGeom>
            <a:gradFill rotWithShape="1">
              <a:gsLst>
                <a:gs pos="0">
                  <a:srgbClr val="DCEFF0"/>
                </a:gs>
                <a:gs pos="100000">
                  <a:srgbClr val="666699"/>
                </a:gs>
              </a:gsLst>
              <a:path path="shape">
                <a:fillToRect l="50000" t="50000" r="50000" b="50000"/>
              </a:path>
            </a:gradFill>
            <a:ln w="9525">
              <a:solidFill>
                <a:srgbClr val="8E8E8E"/>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66" name="AutoShape 90"/>
            <p:cNvSpPr>
              <a:spLocks noChangeArrowheads="1"/>
            </p:cNvSpPr>
            <p:nvPr/>
          </p:nvSpPr>
          <p:spPr bwMode="auto">
            <a:xfrm>
              <a:off x="3832" y="1434"/>
              <a:ext cx="341" cy="363"/>
            </a:xfrm>
            <a:prstGeom prst="flowChartCollate">
              <a:avLst/>
            </a:prstGeom>
            <a:gradFill rotWithShape="1">
              <a:gsLst>
                <a:gs pos="0">
                  <a:srgbClr val="DCEFF0"/>
                </a:gs>
                <a:gs pos="100000">
                  <a:srgbClr val="666699"/>
                </a:gs>
              </a:gsLst>
              <a:path path="shape">
                <a:fillToRect l="50000" t="50000" r="50000" b="50000"/>
              </a:path>
            </a:gradFill>
            <a:ln w="9525">
              <a:solidFill>
                <a:srgbClr val="8E8E8E"/>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grpSp>
        <p:nvGrpSpPr>
          <p:cNvPr id="792667" name="Group 91"/>
          <p:cNvGrpSpPr>
            <a:grpSpLocks/>
          </p:cNvGrpSpPr>
          <p:nvPr/>
        </p:nvGrpSpPr>
        <p:grpSpPr bwMode="auto">
          <a:xfrm>
            <a:off x="8112126" y="4437064"/>
            <a:ext cx="720725" cy="790575"/>
            <a:chOff x="3696" y="2025"/>
            <a:chExt cx="454" cy="498"/>
          </a:xfrm>
        </p:grpSpPr>
        <p:sp>
          <p:nvSpPr>
            <p:cNvPr id="792668" name="AutoShape 92"/>
            <p:cNvSpPr>
              <a:spLocks noChangeArrowheads="1"/>
            </p:cNvSpPr>
            <p:nvPr/>
          </p:nvSpPr>
          <p:spPr bwMode="auto">
            <a:xfrm>
              <a:off x="3696" y="2025"/>
              <a:ext cx="454" cy="317"/>
            </a:xfrm>
            <a:prstGeom prst="flowChartAlternateProcess">
              <a:avLst/>
            </a:prstGeom>
            <a:solidFill>
              <a:srgbClr val="66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69" name="Freeform 93"/>
            <p:cNvSpPr>
              <a:spLocks/>
            </p:cNvSpPr>
            <p:nvPr/>
          </p:nvSpPr>
          <p:spPr bwMode="auto">
            <a:xfrm>
              <a:off x="3707" y="2356"/>
              <a:ext cx="417" cy="167"/>
            </a:xfrm>
            <a:custGeom>
              <a:avLst/>
              <a:gdLst>
                <a:gd name="T0" fmla="*/ 0 w 454"/>
                <a:gd name="T1" fmla="*/ 0 h 272"/>
                <a:gd name="T2" fmla="*/ 227 w 454"/>
                <a:gd name="T3" fmla="*/ 45 h 272"/>
                <a:gd name="T4" fmla="*/ 227 w 454"/>
                <a:gd name="T5" fmla="*/ 181 h 272"/>
                <a:gd name="T6" fmla="*/ 91 w 454"/>
                <a:gd name="T7" fmla="*/ 272 h 272"/>
                <a:gd name="T8" fmla="*/ 408 w 454"/>
                <a:gd name="T9" fmla="*/ 272 h 272"/>
                <a:gd name="T10" fmla="*/ 272 w 454"/>
                <a:gd name="T11" fmla="*/ 181 h 272"/>
                <a:gd name="T12" fmla="*/ 272 w 454"/>
                <a:gd name="T13" fmla="*/ 45 h 272"/>
                <a:gd name="T14" fmla="*/ 454 w 454"/>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4" h="272">
                  <a:moveTo>
                    <a:pt x="0" y="0"/>
                  </a:moveTo>
                  <a:lnTo>
                    <a:pt x="227" y="45"/>
                  </a:lnTo>
                  <a:lnTo>
                    <a:pt x="227" y="181"/>
                  </a:lnTo>
                  <a:lnTo>
                    <a:pt x="91" y="272"/>
                  </a:lnTo>
                  <a:lnTo>
                    <a:pt x="408" y="272"/>
                  </a:lnTo>
                  <a:lnTo>
                    <a:pt x="272" y="181"/>
                  </a:lnTo>
                  <a:lnTo>
                    <a:pt x="272" y="45"/>
                  </a:lnTo>
                  <a:lnTo>
                    <a:pt x="454" y="0"/>
                  </a:lnTo>
                </a:path>
              </a:pathLst>
            </a:custGeom>
            <a:solidFill>
              <a:srgbClr val="666699"/>
            </a:solidFill>
            <a:ln>
              <a:noFill/>
            </a:ln>
            <a:effectLst/>
            <a:extLst>
              <a:ext uri="{91240B29-F687-4F45-9708-019B960494DF}">
                <a14:hiddenLine xmlns:a14="http://schemas.microsoft.com/office/drawing/2010/main" w="12700" cmpd="sng">
                  <a:solidFill>
                    <a:srgbClr val="5F5F5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70" name="AutoShape 94"/>
            <p:cNvSpPr>
              <a:spLocks noChangeArrowheads="1"/>
            </p:cNvSpPr>
            <p:nvPr/>
          </p:nvSpPr>
          <p:spPr bwMode="auto">
            <a:xfrm>
              <a:off x="3742" y="2070"/>
              <a:ext cx="363" cy="238"/>
            </a:xfrm>
            <a:prstGeom prst="flowChartAlternateProcess">
              <a:avLst/>
            </a:prstGeom>
            <a:gradFill rotWithShape="1">
              <a:gsLst>
                <a:gs pos="0">
                  <a:schemeClr val="bg1"/>
                </a:gs>
                <a:gs pos="100000">
                  <a:srgbClr val="DDDDDD"/>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sp>
        <p:nvSpPr>
          <p:cNvPr id="792673" name="Line 97"/>
          <p:cNvSpPr>
            <a:spLocks noChangeShapeType="1"/>
          </p:cNvSpPr>
          <p:nvPr/>
        </p:nvSpPr>
        <p:spPr bwMode="auto">
          <a:xfrm flipH="1">
            <a:off x="6096001" y="4005263"/>
            <a:ext cx="1152525" cy="0"/>
          </a:xfrm>
          <a:prstGeom prst="line">
            <a:avLst/>
          </a:prstGeom>
          <a:noFill/>
          <a:ln w="101600">
            <a:solidFill>
              <a:srgbClr val="FF9900"/>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74" name="Line 98"/>
          <p:cNvSpPr>
            <a:spLocks noChangeShapeType="1"/>
          </p:cNvSpPr>
          <p:nvPr/>
        </p:nvSpPr>
        <p:spPr bwMode="auto">
          <a:xfrm>
            <a:off x="6094414" y="3641725"/>
            <a:ext cx="1152525" cy="0"/>
          </a:xfrm>
          <a:prstGeom prst="line">
            <a:avLst/>
          </a:prstGeom>
          <a:noFill/>
          <a:ln w="101600">
            <a:solidFill>
              <a:srgbClr val="FF9900"/>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75" name="AutoShape 99"/>
          <p:cNvSpPr>
            <a:spLocks noChangeArrowheads="1"/>
          </p:cNvSpPr>
          <p:nvPr/>
        </p:nvSpPr>
        <p:spPr bwMode="auto">
          <a:xfrm>
            <a:off x="7175500" y="3500439"/>
            <a:ext cx="1225550" cy="7207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ブラウザ機能拡張</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a:t>
            </a:r>
            <a:r>
              <a:rPr lang="en-US" altLang="ja-JP" sz="1200">
                <a:solidFill>
                  <a:srgbClr val="663300"/>
                </a:solidFill>
                <a:latin typeface="Meiryo UI" panose="020B0604030504040204" pitchFamily="50" charset="-128"/>
                <a:ea typeface="Meiryo UI" panose="020B0604030504040204" pitchFamily="50" charset="-128"/>
              </a:rPr>
              <a:t>Firefox</a:t>
            </a:r>
            <a:r>
              <a:rPr lang="ja-JP" altLang="en-US" sz="1200">
                <a:solidFill>
                  <a:srgbClr val="663300"/>
                </a:solidFill>
                <a:latin typeface="Meiryo UI" panose="020B0604030504040204" pitchFamily="50" charset="-128"/>
                <a:ea typeface="Meiryo UI" panose="020B0604030504040204" pitchFamily="50" charset="-128"/>
              </a:rPr>
              <a:t>検索バー</a:t>
            </a:r>
            <a:br>
              <a:rPr lang="ja-JP" altLang="en-US" sz="1200">
                <a:solidFill>
                  <a:srgbClr val="663300"/>
                </a:solidFill>
                <a:latin typeface="Meiryo UI" panose="020B0604030504040204" pitchFamily="50" charset="-128"/>
                <a:ea typeface="Meiryo UI" panose="020B0604030504040204" pitchFamily="50" charset="-128"/>
              </a:rPr>
            </a:br>
            <a:r>
              <a:rPr lang="ja-JP" altLang="en-US" sz="1200">
                <a:solidFill>
                  <a:srgbClr val="663300"/>
                </a:solidFill>
                <a:latin typeface="Meiryo UI" panose="020B0604030504040204" pitchFamily="50" charset="-128"/>
                <a:ea typeface="Meiryo UI" panose="020B0604030504040204" pitchFamily="50" charset="-128"/>
              </a:rPr>
              <a:t>・</a:t>
            </a:r>
            <a:r>
              <a:rPr lang="en-US" altLang="ja-JP" sz="1200">
                <a:solidFill>
                  <a:srgbClr val="663300"/>
                </a:solidFill>
                <a:latin typeface="Meiryo UI" panose="020B0604030504040204" pitchFamily="50" charset="-128"/>
                <a:ea typeface="Meiryo UI" panose="020B0604030504040204" pitchFamily="50" charset="-128"/>
              </a:rPr>
              <a:t>Google</a:t>
            </a:r>
            <a:r>
              <a:rPr lang="ja-JP" altLang="en-US" sz="1200">
                <a:solidFill>
                  <a:srgbClr val="663300"/>
                </a:solidFill>
                <a:latin typeface="Meiryo UI" panose="020B0604030504040204" pitchFamily="50" charset="-128"/>
                <a:ea typeface="Meiryo UI" panose="020B0604030504040204" pitchFamily="50" charset="-128"/>
              </a:rPr>
              <a:t>ツールバー</a:t>
            </a:r>
          </a:p>
        </p:txBody>
      </p:sp>
      <p:sp>
        <p:nvSpPr>
          <p:cNvPr id="792676" name="AutoShape 100"/>
          <p:cNvSpPr>
            <a:spLocks noChangeArrowheads="1"/>
          </p:cNvSpPr>
          <p:nvPr/>
        </p:nvSpPr>
        <p:spPr bwMode="auto">
          <a:xfrm>
            <a:off x="1919289" y="3429001"/>
            <a:ext cx="1800225" cy="57467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en-US" altLang="ja-JP" sz="1400" dirty="0">
                <a:solidFill>
                  <a:srgbClr val="336699"/>
                </a:solidFill>
                <a:latin typeface="Meiryo UI" panose="020B0604030504040204" pitchFamily="50" charset="-128"/>
                <a:ea typeface="Meiryo UI" panose="020B0604030504040204" pitchFamily="50" charset="-128"/>
              </a:rPr>
              <a:t>NII</a:t>
            </a:r>
          </a:p>
          <a:p>
            <a:pPr algn="ctr" fontAlgn="base">
              <a:spcBef>
                <a:spcPct val="0"/>
              </a:spcBef>
              <a:spcAft>
                <a:spcPct val="0"/>
              </a:spcAft>
            </a:pPr>
            <a:r>
              <a:rPr lang="en-US" altLang="ja-JP" sz="1400" dirty="0" err="1">
                <a:solidFill>
                  <a:srgbClr val="336699"/>
                </a:solidFill>
                <a:latin typeface="Meiryo UI" panose="020B0604030504040204" pitchFamily="50" charset="-128"/>
                <a:ea typeface="Meiryo UI" panose="020B0604030504040204" pitchFamily="50" charset="-128"/>
              </a:rPr>
              <a:t>CiNii</a:t>
            </a:r>
            <a:r>
              <a:rPr lang="ja-JP" altLang="en-US" sz="1400" dirty="0" err="1">
                <a:solidFill>
                  <a:srgbClr val="336699"/>
                </a:solidFill>
                <a:latin typeface="Meiryo UI" panose="020B0604030504040204" pitchFamily="50" charset="-128"/>
                <a:ea typeface="Meiryo UI" panose="020B0604030504040204" pitchFamily="50" charset="-128"/>
              </a:rPr>
              <a:t>、</a:t>
            </a:r>
            <a:r>
              <a:rPr lang="en-US" altLang="ja-JP" sz="1400" dirty="0" err="1">
                <a:solidFill>
                  <a:srgbClr val="336699"/>
                </a:solidFill>
                <a:latin typeface="Meiryo UI" panose="020B0604030504040204" pitchFamily="50" charset="-128"/>
                <a:ea typeface="Meiryo UI" panose="020B0604030504040204" pitchFamily="50" charset="-128"/>
              </a:rPr>
              <a:t>JuNii</a:t>
            </a:r>
            <a:r>
              <a:rPr lang="en-US" altLang="ja-JP" sz="1400" dirty="0">
                <a:solidFill>
                  <a:srgbClr val="336699"/>
                </a:solidFill>
                <a:latin typeface="Meiryo UI" panose="020B0604030504040204" pitchFamily="50" charset="-128"/>
                <a:ea typeface="Meiryo UI" panose="020B0604030504040204" pitchFamily="50" charset="-128"/>
              </a:rPr>
              <a:t>+</a:t>
            </a:r>
          </a:p>
        </p:txBody>
      </p:sp>
      <p:sp>
        <p:nvSpPr>
          <p:cNvPr id="792677" name="Line 101"/>
          <p:cNvSpPr>
            <a:spLocks noChangeShapeType="1"/>
          </p:cNvSpPr>
          <p:nvPr/>
        </p:nvSpPr>
        <p:spPr bwMode="auto">
          <a:xfrm flipV="1">
            <a:off x="3719514" y="3644900"/>
            <a:ext cx="936625" cy="0"/>
          </a:xfrm>
          <a:prstGeom prst="line">
            <a:avLst/>
          </a:prstGeom>
          <a:noFill/>
          <a:ln w="101600">
            <a:solidFill>
              <a:srgbClr val="33CC33"/>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78" name="Line 102"/>
          <p:cNvSpPr>
            <a:spLocks noChangeShapeType="1"/>
          </p:cNvSpPr>
          <p:nvPr/>
        </p:nvSpPr>
        <p:spPr bwMode="auto">
          <a:xfrm>
            <a:off x="3719514" y="5661025"/>
            <a:ext cx="1152525" cy="0"/>
          </a:xfrm>
          <a:prstGeom prst="line">
            <a:avLst/>
          </a:prstGeom>
          <a:noFill/>
          <a:ln w="101600">
            <a:solidFill>
              <a:srgbClr val="33CC33"/>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nvGrpSpPr>
          <p:cNvPr id="792679" name="Group 103"/>
          <p:cNvGrpSpPr>
            <a:grpSpLocks/>
          </p:cNvGrpSpPr>
          <p:nvPr/>
        </p:nvGrpSpPr>
        <p:grpSpPr bwMode="auto">
          <a:xfrm>
            <a:off x="9048751" y="3573464"/>
            <a:ext cx="720725" cy="790575"/>
            <a:chOff x="3696" y="2025"/>
            <a:chExt cx="454" cy="498"/>
          </a:xfrm>
        </p:grpSpPr>
        <p:sp>
          <p:nvSpPr>
            <p:cNvPr id="792680" name="AutoShape 104"/>
            <p:cNvSpPr>
              <a:spLocks noChangeArrowheads="1"/>
            </p:cNvSpPr>
            <p:nvPr/>
          </p:nvSpPr>
          <p:spPr bwMode="auto">
            <a:xfrm>
              <a:off x="3696" y="2025"/>
              <a:ext cx="454" cy="317"/>
            </a:xfrm>
            <a:prstGeom prst="flowChartAlternateProcess">
              <a:avLst/>
            </a:prstGeom>
            <a:solidFill>
              <a:srgbClr val="66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81" name="Freeform 105"/>
            <p:cNvSpPr>
              <a:spLocks/>
            </p:cNvSpPr>
            <p:nvPr/>
          </p:nvSpPr>
          <p:spPr bwMode="auto">
            <a:xfrm>
              <a:off x="3707" y="2356"/>
              <a:ext cx="417" cy="167"/>
            </a:xfrm>
            <a:custGeom>
              <a:avLst/>
              <a:gdLst>
                <a:gd name="T0" fmla="*/ 0 w 454"/>
                <a:gd name="T1" fmla="*/ 0 h 272"/>
                <a:gd name="T2" fmla="*/ 227 w 454"/>
                <a:gd name="T3" fmla="*/ 45 h 272"/>
                <a:gd name="T4" fmla="*/ 227 w 454"/>
                <a:gd name="T5" fmla="*/ 181 h 272"/>
                <a:gd name="T6" fmla="*/ 91 w 454"/>
                <a:gd name="T7" fmla="*/ 272 h 272"/>
                <a:gd name="T8" fmla="*/ 408 w 454"/>
                <a:gd name="T9" fmla="*/ 272 h 272"/>
                <a:gd name="T10" fmla="*/ 272 w 454"/>
                <a:gd name="T11" fmla="*/ 181 h 272"/>
                <a:gd name="T12" fmla="*/ 272 w 454"/>
                <a:gd name="T13" fmla="*/ 45 h 272"/>
                <a:gd name="T14" fmla="*/ 454 w 454"/>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4" h="272">
                  <a:moveTo>
                    <a:pt x="0" y="0"/>
                  </a:moveTo>
                  <a:lnTo>
                    <a:pt x="227" y="45"/>
                  </a:lnTo>
                  <a:lnTo>
                    <a:pt x="227" y="181"/>
                  </a:lnTo>
                  <a:lnTo>
                    <a:pt x="91" y="272"/>
                  </a:lnTo>
                  <a:lnTo>
                    <a:pt x="408" y="272"/>
                  </a:lnTo>
                  <a:lnTo>
                    <a:pt x="272" y="181"/>
                  </a:lnTo>
                  <a:lnTo>
                    <a:pt x="272" y="45"/>
                  </a:lnTo>
                  <a:lnTo>
                    <a:pt x="454" y="0"/>
                  </a:lnTo>
                </a:path>
              </a:pathLst>
            </a:custGeom>
            <a:solidFill>
              <a:srgbClr val="666699"/>
            </a:solidFill>
            <a:ln>
              <a:noFill/>
            </a:ln>
            <a:effectLst/>
            <a:extLst>
              <a:ext uri="{91240B29-F687-4F45-9708-019B960494DF}">
                <a14:hiddenLine xmlns:a14="http://schemas.microsoft.com/office/drawing/2010/main" w="12700" cmpd="sng">
                  <a:solidFill>
                    <a:srgbClr val="5F5F5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82" name="AutoShape 106"/>
            <p:cNvSpPr>
              <a:spLocks noChangeArrowheads="1"/>
            </p:cNvSpPr>
            <p:nvPr/>
          </p:nvSpPr>
          <p:spPr bwMode="auto">
            <a:xfrm>
              <a:off x="3742" y="2070"/>
              <a:ext cx="363" cy="238"/>
            </a:xfrm>
            <a:prstGeom prst="flowChartAlternateProcess">
              <a:avLst/>
            </a:prstGeom>
            <a:gradFill rotWithShape="1">
              <a:gsLst>
                <a:gs pos="0">
                  <a:schemeClr val="bg1"/>
                </a:gs>
                <a:gs pos="100000">
                  <a:srgbClr val="DDDDDD"/>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sp>
        <p:nvSpPr>
          <p:cNvPr id="792683" name="Line 107"/>
          <p:cNvSpPr>
            <a:spLocks noChangeShapeType="1"/>
          </p:cNvSpPr>
          <p:nvPr/>
        </p:nvSpPr>
        <p:spPr bwMode="auto">
          <a:xfrm>
            <a:off x="8472488" y="3933825"/>
            <a:ext cx="647700"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84" name="Line 108"/>
          <p:cNvSpPr>
            <a:spLocks noChangeShapeType="1"/>
          </p:cNvSpPr>
          <p:nvPr/>
        </p:nvSpPr>
        <p:spPr bwMode="auto">
          <a:xfrm flipH="1">
            <a:off x="8401050" y="3716338"/>
            <a:ext cx="647700"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89" name="Line 113"/>
          <p:cNvSpPr>
            <a:spLocks noChangeShapeType="1"/>
          </p:cNvSpPr>
          <p:nvPr/>
        </p:nvSpPr>
        <p:spPr bwMode="auto">
          <a:xfrm>
            <a:off x="9696451" y="1989139"/>
            <a:ext cx="360363" cy="287337"/>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90" name="Line 114"/>
          <p:cNvSpPr>
            <a:spLocks noChangeShapeType="1"/>
          </p:cNvSpPr>
          <p:nvPr/>
        </p:nvSpPr>
        <p:spPr bwMode="auto">
          <a:xfrm flipV="1">
            <a:off x="9264650" y="2924176"/>
            <a:ext cx="431800" cy="576263"/>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95" name="Text Box 19"/>
          <p:cNvSpPr txBox="1">
            <a:spLocks noChangeArrowheads="1"/>
          </p:cNvSpPr>
          <p:nvPr/>
        </p:nvSpPr>
        <p:spPr bwMode="auto">
          <a:xfrm>
            <a:off x="8040689" y="4437064"/>
            <a:ext cx="86518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en-US" altLang="ja-JP" sz="1200">
                <a:solidFill>
                  <a:srgbClr val="663300"/>
                </a:solidFill>
                <a:latin typeface="Meiryo UI" panose="020B0604030504040204" pitchFamily="50" charset="-128"/>
                <a:ea typeface="Meiryo UI" panose="020B0604030504040204" pitchFamily="50" charset="-128"/>
              </a:rPr>
              <a:t>PORTA</a:t>
            </a:r>
            <a:br>
              <a:rPr lang="en-US" altLang="ja-JP" sz="1200">
                <a:solidFill>
                  <a:srgbClr val="663300"/>
                </a:solidFill>
                <a:latin typeface="Meiryo UI" panose="020B0604030504040204" pitchFamily="50" charset="-128"/>
                <a:ea typeface="Meiryo UI" panose="020B0604030504040204" pitchFamily="50" charset="-128"/>
              </a:rPr>
            </a:br>
            <a:r>
              <a:rPr lang="ja-JP" altLang="en-US" sz="1200">
                <a:solidFill>
                  <a:srgbClr val="663300"/>
                </a:solidFill>
                <a:latin typeface="Meiryo UI" panose="020B0604030504040204" pitchFamily="50" charset="-128"/>
                <a:ea typeface="Meiryo UI" panose="020B0604030504040204" pitchFamily="50" charset="-128"/>
              </a:rPr>
              <a:t>ホームページ</a:t>
            </a:r>
          </a:p>
        </p:txBody>
      </p:sp>
      <p:sp>
        <p:nvSpPr>
          <p:cNvPr id="792691" name="Text Box 115"/>
          <p:cNvSpPr txBox="1">
            <a:spLocks noChangeArrowheads="1"/>
          </p:cNvSpPr>
          <p:nvPr/>
        </p:nvSpPr>
        <p:spPr bwMode="auto">
          <a:xfrm>
            <a:off x="8832850" y="1700213"/>
            <a:ext cx="865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ja-JP" altLang="en-US" sz="1200">
                <a:solidFill>
                  <a:srgbClr val="663300"/>
                </a:solidFill>
                <a:latin typeface="Meiryo UI" panose="020B0604030504040204" pitchFamily="50" charset="-128"/>
                <a:ea typeface="Meiryo UI" panose="020B0604030504040204" pitchFamily="50" charset="-128"/>
              </a:rPr>
              <a:t>各機関ページ</a:t>
            </a:r>
          </a:p>
        </p:txBody>
      </p:sp>
      <p:sp>
        <p:nvSpPr>
          <p:cNvPr id="792694" name="AutoShape 118"/>
          <p:cNvSpPr>
            <a:spLocks noChangeArrowheads="1"/>
          </p:cNvSpPr>
          <p:nvPr/>
        </p:nvSpPr>
        <p:spPr bwMode="auto">
          <a:xfrm>
            <a:off x="7175501" y="5805488"/>
            <a:ext cx="3241675" cy="863600"/>
          </a:xfrm>
          <a:prstGeom prst="wedgeRoundRectCallout">
            <a:avLst>
              <a:gd name="adj1" fmla="val -41579"/>
              <a:gd name="adj2" fmla="val -77574"/>
              <a:gd name="adj3" fmla="val 16667"/>
            </a:avLst>
          </a:prstGeom>
          <a:solidFill>
            <a:schemeClr val="bg1">
              <a:alpha val="70000"/>
            </a:schemeClr>
          </a:solidFill>
          <a:ln w="952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1200" b="1">
                <a:solidFill>
                  <a:srgbClr val="C87700"/>
                </a:solidFill>
                <a:latin typeface="Meiryo UI" panose="020B0604030504040204" pitchFamily="50" charset="-128"/>
                <a:ea typeface="Meiryo UI" panose="020B0604030504040204" pitchFamily="50" charset="-128"/>
              </a:rPr>
              <a:t>・統合検索のためのインタフェースが実装されることを目指す。</a:t>
            </a:r>
          </a:p>
          <a:p>
            <a:pPr fontAlgn="base">
              <a:spcBef>
                <a:spcPct val="0"/>
              </a:spcBef>
              <a:spcAft>
                <a:spcPct val="0"/>
              </a:spcAft>
            </a:pPr>
            <a:r>
              <a:rPr lang="ja-JP" altLang="en-US" sz="1200" b="1">
                <a:solidFill>
                  <a:srgbClr val="C87700"/>
                </a:solidFill>
                <a:latin typeface="Meiryo UI" panose="020B0604030504040204" pitchFamily="50" charset="-128"/>
                <a:ea typeface="Meiryo UI" panose="020B0604030504040204" pitchFamily="50" charset="-128"/>
              </a:rPr>
              <a:t>・各機関のサービスで</a:t>
            </a:r>
            <a:r>
              <a:rPr lang="en-US" altLang="ja-JP" sz="1200" b="1">
                <a:solidFill>
                  <a:srgbClr val="C87700"/>
                </a:solidFill>
                <a:latin typeface="Meiryo UI" panose="020B0604030504040204" pitchFamily="50" charset="-128"/>
                <a:ea typeface="Meiryo UI" panose="020B0604030504040204" pitchFamily="50" charset="-128"/>
              </a:rPr>
              <a:t>PORTA</a:t>
            </a:r>
            <a:r>
              <a:rPr lang="ja-JP" altLang="en-US" sz="1200" b="1">
                <a:solidFill>
                  <a:srgbClr val="C87700"/>
                </a:solidFill>
                <a:latin typeface="Meiryo UI" panose="020B0604030504040204" pitchFamily="50" charset="-128"/>
                <a:ea typeface="Meiryo UI" panose="020B0604030504040204" pitchFamily="50" charset="-128"/>
              </a:rPr>
              <a:t>の統合検索機能が利用されることを目指す。</a:t>
            </a:r>
          </a:p>
          <a:p>
            <a:pPr fontAlgn="base">
              <a:spcBef>
                <a:spcPct val="0"/>
              </a:spcBef>
              <a:spcAft>
                <a:spcPct val="0"/>
              </a:spcAft>
            </a:pPr>
            <a:endParaRPr lang="en-US" altLang="ja-JP" sz="1200" b="1">
              <a:solidFill>
                <a:srgbClr val="C87700"/>
              </a:solidFill>
              <a:latin typeface="Meiryo UI" panose="020B0604030504040204" pitchFamily="50" charset="-128"/>
              <a:ea typeface="Meiryo UI" panose="020B0604030504040204" pitchFamily="50" charset="-128"/>
            </a:endParaRPr>
          </a:p>
        </p:txBody>
      </p:sp>
      <p:sp>
        <p:nvSpPr>
          <p:cNvPr id="792695" name="AutoShape 119"/>
          <p:cNvSpPr>
            <a:spLocks noChangeArrowheads="1"/>
          </p:cNvSpPr>
          <p:nvPr/>
        </p:nvSpPr>
        <p:spPr bwMode="auto">
          <a:xfrm>
            <a:off x="4656138" y="2636838"/>
            <a:ext cx="431800" cy="1223962"/>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個別</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連携</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機能</a:t>
            </a:r>
          </a:p>
        </p:txBody>
      </p:sp>
      <p:sp>
        <p:nvSpPr>
          <p:cNvPr id="792696" name="AutoShape 120"/>
          <p:cNvSpPr>
            <a:spLocks noChangeArrowheads="1"/>
          </p:cNvSpPr>
          <p:nvPr/>
        </p:nvSpPr>
        <p:spPr bwMode="auto">
          <a:xfrm>
            <a:off x="8975726" y="4581525"/>
            <a:ext cx="1547813" cy="719138"/>
          </a:xfrm>
          <a:prstGeom prst="wedgeRoundRectCallout">
            <a:avLst>
              <a:gd name="adj1" fmla="val -89282"/>
              <a:gd name="adj2" fmla="val -120639"/>
              <a:gd name="adj3" fmla="val 16667"/>
            </a:avLst>
          </a:prstGeom>
          <a:solidFill>
            <a:schemeClr val="bg1">
              <a:alpha val="70000"/>
            </a:schemeClr>
          </a:solidFill>
          <a:ln w="952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en-US" altLang="ja-JP" sz="1200" b="1">
                <a:solidFill>
                  <a:srgbClr val="C87700"/>
                </a:solidFill>
                <a:latin typeface="Meiryo UI" panose="020B0604030504040204" pitchFamily="50" charset="-128"/>
                <a:ea typeface="Meiryo UI" panose="020B0604030504040204" pitchFamily="50" charset="-128"/>
              </a:rPr>
              <a:t>PORTA</a:t>
            </a:r>
            <a:r>
              <a:rPr lang="ja-JP" altLang="en-US" sz="1200" b="1">
                <a:solidFill>
                  <a:srgbClr val="C87700"/>
                </a:solidFill>
                <a:latin typeface="Meiryo UI" panose="020B0604030504040204" pitchFamily="50" charset="-128"/>
                <a:ea typeface="Meiryo UI" panose="020B0604030504040204" pitchFamily="50" charset="-128"/>
              </a:rPr>
              <a:t>のホームページを見ていなくても検索が可能</a:t>
            </a:r>
          </a:p>
        </p:txBody>
      </p:sp>
      <p:sp>
        <p:nvSpPr>
          <p:cNvPr id="2" name="フッター プレースホルダー 1"/>
          <p:cNvSpPr>
            <a:spLocks noGrp="1"/>
          </p:cNvSpPr>
          <p:nvPr>
            <p:ph type="ftr" sz="quarter" idx="11"/>
          </p:nvPr>
        </p:nvSpPr>
        <p:spPr/>
        <p:txBody>
          <a:bodyPr/>
          <a:lstStyle/>
          <a:p>
            <a:endParaRPr kumimoji="0" lang="en-US"/>
          </a:p>
        </p:txBody>
      </p:sp>
      <p:sp>
        <p:nvSpPr>
          <p:cNvPr id="112" name="円/楕円 111"/>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2403075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スライド番号プレースホルダー 5"/>
          <p:cNvSpPr>
            <a:spLocks noGrp="1"/>
          </p:cNvSpPr>
          <p:nvPr>
            <p:ph type="sldNum" sz="quarter" idx="12"/>
          </p:nvPr>
        </p:nvSpPr>
        <p:spPr>
          <a:noFill/>
        </p:spPr>
        <p:txBody>
          <a:bodyPr/>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fld id="{71369846-C50E-45D5-ABBF-B088CA47A266}" type="slidenum">
              <a:rPr kumimoji="0" lang="en-US" altLang="ja-JP">
                <a:solidFill>
                  <a:srgbClr val="000000"/>
                </a:solidFill>
                <a:latin typeface="Meiryo UI" panose="020B0604030504040204" pitchFamily="50" charset="-128"/>
                <a:ea typeface="Meiryo UI" panose="020B0604030504040204" pitchFamily="50" charset="-128"/>
              </a:rPr>
              <a:pPr/>
              <a:t>35</a:t>
            </a:fld>
            <a:endParaRPr kumimoji="0" lang="en-US" altLang="ja-JP">
              <a:solidFill>
                <a:srgbClr val="000000"/>
              </a:solidFill>
              <a:latin typeface="Meiryo UI" panose="020B0604030504040204" pitchFamily="50" charset="-128"/>
              <a:ea typeface="Meiryo UI" panose="020B0604030504040204" pitchFamily="50" charset="-128"/>
            </a:endParaRPr>
          </a:p>
        </p:txBody>
      </p:sp>
      <p:sp>
        <p:nvSpPr>
          <p:cNvPr id="13315" name="Rectangle 2"/>
          <p:cNvSpPr>
            <a:spLocks noGrp="1" noChangeArrowheads="1"/>
          </p:cNvSpPr>
          <p:nvPr>
            <p:ph type="title"/>
          </p:nvPr>
        </p:nvSpPr>
        <p:spPr>
          <a:xfrm>
            <a:off x="0" y="-3172"/>
            <a:ext cx="12192000" cy="796924"/>
          </a:xfrm>
        </p:spPr>
        <p:txBody>
          <a:bodyPr>
            <a:normAutofit/>
          </a:bodyPr>
          <a:lstStyle/>
          <a:p>
            <a:r>
              <a:rPr lang="ja-JP" altLang="en-US" sz="4000" dirty="0" smtClean="0"/>
              <a:t>データ提供側で共通インターフェースを　！！</a:t>
            </a:r>
            <a:endParaRPr lang="ja-JP" altLang="en-US" sz="4000" dirty="0"/>
          </a:p>
        </p:txBody>
      </p:sp>
      <p:grpSp>
        <p:nvGrpSpPr>
          <p:cNvPr id="13316" name="Group 3"/>
          <p:cNvGrpSpPr>
            <a:grpSpLocks/>
          </p:cNvGrpSpPr>
          <p:nvPr/>
        </p:nvGrpSpPr>
        <p:grpSpPr bwMode="auto">
          <a:xfrm>
            <a:off x="7680325" y="1484314"/>
            <a:ext cx="1250950" cy="4105275"/>
            <a:chOff x="3833" y="527"/>
            <a:chExt cx="788" cy="3583"/>
          </a:xfrm>
        </p:grpSpPr>
        <p:sp>
          <p:nvSpPr>
            <p:cNvPr id="13351" name="Freeform 4"/>
            <p:cNvSpPr>
              <a:spLocks/>
            </p:cNvSpPr>
            <p:nvPr/>
          </p:nvSpPr>
          <p:spPr bwMode="auto">
            <a:xfrm>
              <a:off x="4241" y="935"/>
              <a:ext cx="380" cy="3175"/>
            </a:xfrm>
            <a:custGeom>
              <a:avLst/>
              <a:gdLst>
                <a:gd name="T0" fmla="*/ 0 w 1332"/>
                <a:gd name="T1" fmla="*/ 0 h 3175"/>
                <a:gd name="T2" fmla="*/ 380 w 1332"/>
                <a:gd name="T3" fmla="*/ 0 h 3175"/>
                <a:gd name="T4" fmla="*/ 380 w 1332"/>
                <a:gd name="T5" fmla="*/ 3175 h 3175"/>
                <a:gd name="T6" fmla="*/ 0 w 1332"/>
                <a:gd name="T7" fmla="*/ 3175 h 3175"/>
                <a:gd name="T8" fmla="*/ 0 w 1332"/>
                <a:gd name="T9" fmla="*/ 0 h 3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2" h="3175">
                  <a:moveTo>
                    <a:pt x="0" y="0"/>
                  </a:moveTo>
                  <a:lnTo>
                    <a:pt x="1332" y="0"/>
                  </a:lnTo>
                  <a:lnTo>
                    <a:pt x="1332" y="3175"/>
                  </a:lnTo>
                  <a:lnTo>
                    <a:pt x="0" y="3175"/>
                  </a:lnTo>
                  <a:lnTo>
                    <a:pt x="0" y="0"/>
                  </a:lnTo>
                  <a:close/>
                </a:path>
              </a:pathLst>
            </a:custGeom>
            <a:ln>
              <a:headEnd/>
              <a:tailEnd/>
            </a:ln>
            <a:extLst/>
          </p:spPr>
          <p:style>
            <a:lnRef idx="1">
              <a:schemeClr val="accent2"/>
            </a:lnRef>
            <a:fillRef idx="2">
              <a:schemeClr val="accent2"/>
            </a:fillRef>
            <a:effectRef idx="1">
              <a:schemeClr val="accent2"/>
            </a:effectRef>
            <a:fontRef idx="minor">
              <a:schemeClr val="dk1"/>
            </a:fontRef>
          </p:style>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52" name="Freeform 5"/>
            <p:cNvSpPr>
              <a:spLocks/>
            </p:cNvSpPr>
            <p:nvPr/>
          </p:nvSpPr>
          <p:spPr bwMode="auto">
            <a:xfrm>
              <a:off x="4105" y="799"/>
              <a:ext cx="380" cy="3175"/>
            </a:xfrm>
            <a:custGeom>
              <a:avLst/>
              <a:gdLst>
                <a:gd name="T0" fmla="*/ 0 w 1332"/>
                <a:gd name="T1" fmla="*/ 0 h 3175"/>
                <a:gd name="T2" fmla="*/ 380 w 1332"/>
                <a:gd name="T3" fmla="*/ 0 h 3175"/>
                <a:gd name="T4" fmla="*/ 380 w 1332"/>
                <a:gd name="T5" fmla="*/ 3175 h 3175"/>
                <a:gd name="T6" fmla="*/ 0 w 1332"/>
                <a:gd name="T7" fmla="*/ 3175 h 3175"/>
                <a:gd name="T8" fmla="*/ 0 w 1332"/>
                <a:gd name="T9" fmla="*/ 0 h 3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2" h="3175">
                  <a:moveTo>
                    <a:pt x="0" y="0"/>
                  </a:moveTo>
                  <a:lnTo>
                    <a:pt x="1332" y="0"/>
                  </a:lnTo>
                  <a:lnTo>
                    <a:pt x="1332" y="3175"/>
                  </a:lnTo>
                  <a:lnTo>
                    <a:pt x="0" y="3175"/>
                  </a:lnTo>
                  <a:lnTo>
                    <a:pt x="0" y="0"/>
                  </a:lnTo>
                  <a:close/>
                </a:path>
              </a:pathLst>
            </a:custGeom>
            <a:ln>
              <a:headEnd/>
              <a:tailEnd/>
            </a:ln>
            <a:extLst/>
          </p:spPr>
          <p:style>
            <a:lnRef idx="1">
              <a:schemeClr val="accent2"/>
            </a:lnRef>
            <a:fillRef idx="2">
              <a:schemeClr val="accent2"/>
            </a:fillRef>
            <a:effectRef idx="1">
              <a:schemeClr val="accent2"/>
            </a:effectRef>
            <a:fontRef idx="minor">
              <a:schemeClr val="dk1"/>
            </a:fontRef>
          </p:style>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53" name="Freeform 6"/>
            <p:cNvSpPr>
              <a:spLocks/>
            </p:cNvSpPr>
            <p:nvPr/>
          </p:nvSpPr>
          <p:spPr bwMode="auto">
            <a:xfrm>
              <a:off x="3969" y="663"/>
              <a:ext cx="380" cy="3175"/>
            </a:xfrm>
            <a:custGeom>
              <a:avLst/>
              <a:gdLst>
                <a:gd name="T0" fmla="*/ 0 w 1332"/>
                <a:gd name="T1" fmla="*/ 0 h 3175"/>
                <a:gd name="T2" fmla="*/ 380 w 1332"/>
                <a:gd name="T3" fmla="*/ 0 h 3175"/>
                <a:gd name="T4" fmla="*/ 380 w 1332"/>
                <a:gd name="T5" fmla="*/ 3175 h 3175"/>
                <a:gd name="T6" fmla="*/ 0 w 1332"/>
                <a:gd name="T7" fmla="*/ 3175 h 3175"/>
                <a:gd name="T8" fmla="*/ 0 w 1332"/>
                <a:gd name="T9" fmla="*/ 0 h 3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2" h="3175">
                  <a:moveTo>
                    <a:pt x="0" y="0"/>
                  </a:moveTo>
                  <a:lnTo>
                    <a:pt x="1332" y="0"/>
                  </a:lnTo>
                  <a:lnTo>
                    <a:pt x="1332" y="3175"/>
                  </a:lnTo>
                  <a:lnTo>
                    <a:pt x="0" y="3175"/>
                  </a:lnTo>
                  <a:lnTo>
                    <a:pt x="0" y="0"/>
                  </a:lnTo>
                  <a:close/>
                </a:path>
              </a:pathLst>
            </a:custGeom>
            <a:ln>
              <a:headEnd/>
              <a:tailEnd/>
            </a:ln>
            <a:extLst/>
          </p:spPr>
          <p:style>
            <a:lnRef idx="1">
              <a:schemeClr val="accent2"/>
            </a:lnRef>
            <a:fillRef idx="2">
              <a:schemeClr val="accent2"/>
            </a:fillRef>
            <a:effectRef idx="1">
              <a:schemeClr val="accent2"/>
            </a:effectRef>
            <a:fontRef idx="minor">
              <a:schemeClr val="dk1"/>
            </a:fontRef>
          </p:style>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54" name="Freeform 7"/>
            <p:cNvSpPr>
              <a:spLocks/>
            </p:cNvSpPr>
            <p:nvPr/>
          </p:nvSpPr>
          <p:spPr bwMode="auto">
            <a:xfrm>
              <a:off x="3833" y="527"/>
              <a:ext cx="380" cy="3175"/>
            </a:xfrm>
            <a:custGeom>
              <a:avLst/>
              <a:gdLst>
                <a:gd name="T0" fmla="*/ 0 w 1332"/>
                <a:gd name="T1" fmla="*/ 0 h 3175"/>
                <a:gd name="T2" fmla="*/ 380 w 1332"/>
                <a:gd name="T3" fmla="*/ 0 h 3175"/>
                <a:gd name="T4" fmla="*/ 380 w 1332"/>
                <a:gd name="T5" fmla="*/ 3175 h 3175"/>
                <a:gd name="T6" fmla="*/ 0 w 1332"/>
                <a:gd name="T7" fmla="*/ 3175 h 3175"/>
                <a:gd name="T8" fmla="*/ 0 w 1332"/>
                <a:gd name="T9" fmla="*/ 0 h 3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2" h="3175">
                  <a:moveTo>
                    <a:pt x="0" y="0"/>
                  </a:moveTo>
                  <a:lnTo>
                    <a:pt x="1332" y="0"/>
                  </a:lnTo>
                  <a:lnTo>
                    <a:pt x="1332" y="3175"/>
                  </a:lnTo>
                  <a:lnTo>
                    <a:pt x="0" y="3175"/>
                  </a:lnTo>
                  <a:lnTo>
                    <a:pt x="0" y="0"/>
                  </a:lnTo>
                  <a:close/>
                </a:path>
              </a:pathLst>
            </a:custGeom>
            <a:ln>
              <a:headEnd/>
              <a:tailEnd/>
            </a:ln>
            <a:extLst/>
          </p:spPr>
          <p:style>
            <a:lnRef idx="1">
              <a:schemeClr val="accent2"/>
            </a:lnRef>
            <a:fillRef idx="2">
              <a:schemeClr val="accent2"/>
            </a:fillRef>
            <a:effectRef idx="1">
              <a:schemeClr val="accent2"/>
            </a:effectRef>
            <a:fontRef idx="minor">
              <a:schemeClr val="dk1"/>
            </a:fontRef>
          </p:style>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55" name="Text Box 8"/>
            <p:cNvSpPr txBox="1">
              <a:spLocks noChangeArrowheads="1"/>
            </p:cNvSpPr>
            <p:nvPr/>
          </p:nvSpPr>
          <p:spPr bwMode="auto">
            <a:xfrm>
              <a:off x="3876" y="935"/>
              <a:ext cx="291" cy="2325"/>
            </a:xfrm>
            <a:prstGeom prst="rect">
              <a:avLst/>
            </a:prstGeom>
            <a:ln/>
            <a:extLst/>
          </p:spPr>
          <p:style>
            <a:lnRef idx="1">
              <a:schemeClr val="accent2"/>
            </a:lnRef>
            <a:fillRef idx="2">
              <a:schemeClr val="accent2"/>
            </a:fillRef>
            <a:effectRef idx="1">
              <a:schemeClr val="accent2"/>
            </a:effectRef>
            <a:fontRef idx="minor">
              <a:schemeClr val="dk1"/>
            </a:fontRef>
          </p:style>
          <p:txBody>
            <a:bodyPr vert="eaVert">
              <a:spAutoFit/>
            </a:bodyPr>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fontAlgn="base">
                <a:spcBef>
                  <a:spcPct val="0"/>
                </a:spcBef>
                <a:spcAft>
                  <a:spcPct val="0"/>
                </a:spcAft>
              </a:pPr>
              <a:r>
                <a:rPr lang="ja-JP" altLang="en-US" b="1">
                  <a:solidFill>
                    <a:srgbClr val="000000"/>
                  </a:solidFill>
                  <a:latin typeface="Meiryo UI" panose="020B0604030504040204" pitchFamily="50" charset="-128"/>
                  <a:ea typeface="Meiryo UI" panose="020B0604030504040204" pitchFamily="50" charset="-128"/>
                </a:rPr>
                <a:t>各種サービスプロバイダ</a:t>
              </a:r>
            </a:p>
          </p:txBody>
        </p:sp>
      </p:grpSp>
      <p:grpSp>
        <p:nvGrpSpPr>
          <p:cNvPr id="13317" name="Group 9"/>
          <p:cNvGrpSpPr>
            <a:grpSpLocks/>
          </p:cNvGrpSpPr>
          <p:nvPr/>
        </p:nvGrpSpPr>
        <p:grpSpPr bwMode="auto">
          <a:xfrm>
            <a:off x="9336088" y="1700214"/>
            <a:ext cx="1016000" cy="3722687"/>
            <a:chOff x="4893" y="482"/>
            <a:chExt cx="640" cy="3388"/>
          </a:xfrm>
        </p:grpSpPr>
        <p:sp>
          <p:nvSpPr>
            <p:cNvPr id="13347" name="Freeform 10"/>
            <p:cNvSpPr>
              <a:spLocks/>
            </p:cNvSpPr>
            <p:nvPr/>
          </p:nvSpPr>
          <p:spPr bwMode="auto">
            <a:xfrm>
              <a:off x="5193" y="1888"/>
              <a:ext cx="340" cy="1982"/>
            </a:xfrm>
            <a:custGeom>
              <a:avLst/>
              <a:gdLst>
                <a:gd name="T0" fmla="*/ 0 w 1332"/>
                <a:gd name="T1" fmla="*/ 0 h 3175"/>
                <a:gd name="T2" fmla="*/ 340 w 1332"/>
                <a:gd name="T3" fmla="*/ 0 h 3175"/>
                <a:gd name="T4" fmla="*/ 340 w 1332"/>
                <a:gd name="T5" fmla="*/ 1982 h 3175"/>
                <a:gd name="T6" fmla="*/ 0 w 1332"/>
                <a:gd name="T7" fmla="*/ 1982 h 3175"/>
                <a:gd name="T8" fmla="*/ 0 w 1332"/>
                <a:gd name="T9" fmla="*/ 0 h 3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2" h="3175">
                  <a:moveTo>
                    <a:pt x="0" y="0"/>
                  </a:moveTo>
                  <a:lnTo>
                    <a:pt x="1332" y="0"/>
                  </a:lnTo>
                  <a:lnTo>
                    <a:pt x="1332" y="3175"/>
                  </a:lnTo>
                  <a:lnTo>
                    <a:pt x="0" y="3175"/>
                  </a:lnTo>
                  <a:lnTo>
                    <a:pt x="0" y="0"/>
                  </a:lnTo>
                  <a:close/>
                </a:path>
              </a:pathLst>
            </a:custGeom>
            <a:ln>
              <a:headEnd/>
              <a:tailEnd/>
            </a:ln>
            <a:extLst/>
          </p:spPr>
          <p:style>
            <a:lnRef idx="1">
              <a:schemeClr val="accent2"/>
            </a:lnRef>
            <a:fillRef idx="2">
              <a:schemeClr val="accent2"/>
            </a:fillRef>
            <a:effectRef idx="1">
              <a:schemeClr val="accent2"/>
            </a:effectRef>
            <a:fontRef idx="minor">
              <a:schemeClr val="dk1"/>
            </a:fontRef>
          </p:style>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48" name="Freeform 11"/>
            <p:cNvSpPr>
              <a:spLocks/>
            </p:cNvSpPr>
            <p:nvPr/>
          </p:nvSpPr>
          <p:spPr bwMode="auto">
            <a:xfrm>
              <a:off x="5012" y="1480"/>
              <a:ext cx="340" cy="1982"/>
            </a:xfrm>
            <a:custGeom>
              <a:avLst/>
              <a:gdLst>
                <a:gd name="T0" fmla="*/ 0 w 1332"/>
                <a:gd name="T1" fmla="*/ 0 h 3175"/>
                <a:gd name="T2" fmla="*/ 340 w 1332"/>
                <a:gd name="T3" fmla="*/ 0 h 3175"/>
                <a:gd name="T4" fmla="*/ 340 w 1332"/>
                <a:gd name="T5" fmla="*/ 1982 h 3175"/>
                <a:gd name="T6" fmla="*/ 0 w 1332"/>
                <a:gd name="T7" fmla="*/ 1982 h 3175"/>
                <a:gd name="T8" fmla="*/ 0 w 1332"/>
                <a:gd name="T9" fmla="*/ 0 h 3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2" h="3175">
                  <a:moveTo>
                    <a:pt x="0" y="0"/>
                  </a:moveTo>
                  <a:lnTo>
                    <a:pt x="1332" y="0"/>
                  </a:lnTo>
                  <a:lnTo>
                    <a:pt x="1332" y="3175"/>
                  </a:lnTo>
                  <a:lnTo>
                    <a:pt x="0" y="3175"/>
                  </a:lnTo>
                  <a:lnTo>
                    <a:pt x="0" y="0"/>
                  </a:lnTo>
                  <a:close/>
                </a:path>
              </a:pathLst>
            </a:custGeom>
            <a:ln>
              <a:headEnd/>
              <a:tailEnd/>
            </a:ln>
            <a:extLst/>
          </p:spPr>
          <p:style>
            <a:lnRef idx="1">
              <a:schemeClr val="accent2"/>
            </a:lnRef>
            <a:fillRef idx="2">
              <a:schemeClr val="accent2"/>
            </a:fillRef>
            <a:effectRef idx="1">
              <a:schemeClr val="accent2"/>
            </a:effectRef>
            <a:fontRef idx="minor">
              <a:schemeClr val="dk1"/>
            </a:fontRef>
          </p:style>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49" name="Freeform 12"/>
            <p:cNvSpPr>
              <a:spLocks/>
            </p:cNvSpPr>
            <p:nvPr/>
          </p:nvSpPr>
          <p:spPr bwMode="auto">
            <a:xfrm>
              <a:off x="4893" y="541"/>
              <a:ext cx="340" cy="1982"/>
            </a:xfrm>
            <a:custGeom>
              <a:avLst/>
              <a:gdLst>
                <a:gd name="T0" fmla="*/ 0 w 1332"/>
                <a:gd name="T1" fmla="*/ 0 h 3175"/>
                <a:gd name="T2" fmla="*/ 340 w 1332"/>
                <a:gd name="T3" fmla="*/ 0 h 3175"/>
                <a:gd name="T4" fmla="*/ 340 w 1332"/>
                <a:gd name="T5" fmla="*/ 1982 h 3175"/>
                <a:gd name="T6" fmla="*/ 0 w 1332"/>
                <a:gd name="T7" fmla="*/ 1982 h 3175"/>
                <a:gd name="T8" fmla="*/ 0 w 1332"/>
                <a:gd name="T9" fmla="*/ 0 h 3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2" h="3175">
                  <a:moveTo>
                    <a:pt x="0" y="0"/>
                  </a:moveTo>
                  <a:lnTo>
                    <a:pt x="1332" y="0"/>
                  </a:lnTo>
                  <a:lnTo>
                    <a:pt x="1332" y="3175"/>
                  </a:lnTo>
                  <a:lnTo>
                    <a:pt x="0" y="3175"/>
                  </a:lnTo>
                  <a:lnTo>
                    <a:pt x="0" y="0"/>
                  </a:lnTo>
                  <a:close/>
                </a:path>
              </a:pathLst>
            </a:custGeom>
            <a:ln>
              <a:headEnd/>
              <a:tailEnd/>
            </a:ln>
            <a:extLst/>
          </p:spPr>
          <p:style>
            <a:lnRef idx="1">
              <a:schemeClr val="accent2"/>
            </a:lnRef>
            <a:fillRef idx="2">
              <a:schemeClr val="accent2"/>
            </a:fillRef>
            <a:effectRef idx="1">
              <a:schemeClr val="accent2"/>
            </a:effectRef>
            <a:fontRef idx="minor">
              <a:schemeClr val="dk1"/>
            </a:fontRef>
          </p:style>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50" name="Text Box 13"/>
            <p:cNvSpPr txBox="1">
              <a:spLocks noChangeArrowheads="1"/>
            </p:cNvSpPr>
            <p:nvPr/>
          </p:nvSpPr>
          <p:spPr bwMode="auto">
            <a:xfrm>
              <a:off x="4919" y="482"/>
              <a:ext cx="291" cy="1871"/>
            </a:xfrm>
            <a:prstGeom prst="rect">
              <a:avLst/>
            </a:prstGeom>
            <a:ln/>
            <a:extLst/>
          </p:spPr>
          <p:style>
            <a:lnRef idx="1">
              <a:schemeClr val="accent2"/>
            </a:lnRef>
            <a:fillRef idx="2">
              <a:schemeClr val="accent2"/>
            </a:fillRef>
            <a:effectRef idx="1">
              <a:schemeClr val="accent2"/>
            </a:effectRef>
            <a:fontRef idx="minor">
              <a:schemeClr val="dk1"/>
            </a:fontRef>
          </p:style>
          <p:txBody>
            <a:bodyPr vert="eaVert">
              <a:spAutoFit/>
            </a:bodyPr>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fontAlgn="base">
                <a:spcBef>
                  <a:spcPct val="0"/>
                </a:spcBef>
                <a:spcAft>
                  <a:spcPct val="0"/>
                </a:spcAft>
              </a:pPr>
              <a:r>
                <a:rPr lang="ja-JP" altLang="en-US" b="1">
                  <a:solidFill>
                    <a:srgbClr val="000000"/>
                  </a:solidFill>
                  <a:latin typeface="Meiryo UI" panose="020B0604030504040204" pitchFamily="50" charset="-128"/>
                  <a:ea typeface="Meiryo UI" panose="020B0604030504040204" pitchFamily="50" charset="-128"/>
                </a:rPr>
                <a:t>各種ポータル</a:t>
              </a:r>
            </a:p>
          </p:txBody>
        </p:sp>
      </p:grpSp>
      <p:sp>
        <p:nvSpPr>
          <p:cNvPr id="13318" name="AutoShape 14"/>
          <p:cNvSpPr>
            <a:spLocks/>
          </p:cNvSpPr>
          <p:nvPr/>
        </p:nvSpPr>
        <p:spPr bwMode="auto">
          <a:xfrm>
            <a:off x="5846763" y="1557338"/>
            <a:ext cx="609600" cy="4176712"/>
          </a:xfrm>
          <a:prstGeom prst="rightBrace">
            <a:avLst>
              <a:gd name="adj1" fmla="val 57096"/>
              <a:gd name="adj2" fmla="val 45810"/>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fontAlgn="base">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19" name="Freeform 15"/>
          <p:cNvSpPr>
            <a:spLocks/>
          </p:cNvSpPr>
          <p:nvPr/>
        </p:nvSpPr>
        <p:spPr bwMode="auto">
          <a:xfrm>
            <a:off x="3551239" y="1579564"/>
            <a:ext cx="2205037" cy="1343025"/>
          </a:xfrm>
          <a:custGeom>
            <a:avLst/>
            <a:gdLst>
              <a:gd name="T0" fmla="*/ 735552 w 1361"/>
              <a:gd name="T1" fmla="*/ 0 h 907"/>
              <a:gd name="T2" fmla="*/ 2205037 w 1361"/>
              <a:gd name="T3" fmla="*/ 0 h 907"/>
              <a:gd name="T4" fmla="*/ 2205037 w 1361"/>
              <a:gd name="T5" fmla="*/ 1343025 h 907"/>
              <a:gd name="T6" fmla="*/ 0 w 1361"/>
              <a:gd name="T7" fmla="*/ 1343025 h 907"/>
              <a:gd name="T8" fmla="*/ 0 w 1361"/>
              <a:gd name="T9" fmla="*/ 672253 h 907"/>
              <a:gd name="T10" fmla="*/ 735552 w 1361"/>
              <a:gd name="T11" fmla="*/ 672253 h 907"/>
              <a:gd name="T12" fmla="*/ 735552 w 1361"/>
              <a:gd name="T13" fmla="*/ 0 h 90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61" h="907">
                <a:moveTo>
                  <a:pt x="454" y="0"/>
                </a:moveTo>
                <a:lnTo>
                  <a:pt x="1361" y="0"/>
                </a:lnTo>
                <a:lnTo>
                  <a:pt x="1361" y="907"/>
                </a:lnTo>
                <a:lnTo>
                  <a:pt x="0" y="907"/>
                </a:lnTo>
                <a:lnTo>
                  <a:pt x="0" y="454"/>
                </a:lnTo>
                <a:lnTo>
                  <a:pt x="454" y="454"/>
                </a:lnTo>
                <a:lnTo>
                  <a:pt x="454" y="0"/>
                </a:lnTo>
                <a:close/>
              </a:path>
            </a:pathLst>
          </a:custGeom>
          <a:ln>
            <a:headEnd/>
            <a:tailEnd/>
          </a:ln>
          <a:extLst/>
        </p:spPr>
        <p:style>
          <a:lnRef idx="1">
            <a:schemeClr val="accent5"/>
          </a:lnRef>
          <a:fillRef idx="2">
            <a:schemeClr val="accent5"/>
          </a:fillRef>
          <a:effectRef idx="1">
            <a:schemeClr val="accent5"/>
          </a:effectRef>
          <a:fontRef idx="minor">
            <a:schemeClr val="dk1"/>
          </a:fontRef>
        </p:style>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20" name="Freeform 16"/>
          <p:cNvSpPr>
            <a:spLocks/>
          </p:cNvSpPr>
          <p:nvPr/>
        </p:nvSpPr>
        <p:spPr bwMode="auto">
          <a:xfrm flipV="1">
            <a:off x="2155825" y="1579564"/>
            <a:ext cx="2160588" cy="1355725"/>
          </a:xfrm>
          <a:custGeom>
            <a:avLst/>
            <a:gdLst>
              <a:gd name="T0" fmla="*/ 0 w 1361"/>
              <a:gd name="T1" fmla="*/ 0 h 879"/>
              <a:gd name="T2" fmla="*/ 1395413 w 1361"/>
              <a:gd name="T3" fmla="*/ 0 h 879"/>
              <a:gd name="T4" fmla="*/ 1395413 w 1361"/>
              <a:gd name="T5" fmla="*/ 700227 h 879"/>
              <a:gd name="T6" fmla="*/ 2160588 w 1361"/>
              <a:gd name="T7" fmla="*/ 700227 h 879"/>
              <a:gd name="T8" fmla="*/ 2160588 w 1361"/>
              <a:gd name="T9" fmla="*/ 1355725 h 879"/>
              <a:gd name="T10" fmla="*/ 0 w 1361"/>
              <a:gd name="T11" fmla="*/ 1355725 h 879"/>
              <a:gd name="T12" fmla="*/ 0 w 1361"/>
              <a:gd name="T13" fmla="*/ 0 h 8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61" h="879">
                <a:moveTo>
                  <a:pt x="0" y="0"/>
                </a:moveTo>
                <a:lnTo>
                  <a:pt x="879" y="0"/>
                </a:lnTo>
                <a:lnTo>
                  <a:pt x="879" y="454"/>
                </a:lnTo>
                <a:lnTo>
                  <a:pt x="1361" y="454"/>
                </a:lnTo>
                <a:lnTo>
                  <a:pt x="1361" y="879"/>
                </a:lnTo>
                <a:lnTo>
                  <a:pt x="0" y="879"/>
                </a:lnTo>
                <a:lnTo>
                  <a:pt x="0" y="0"/>
                </a:lnTo>
                <a:close/>
              </a:path>
            </a:pathLst>
          </a:custGeom>
          <a:ln>
            <a:headEnd/>
            <a:tailEnd/>
          </a:ln>
          <a:extLst/>
        </p:spPr>
        <p:style>
          <a:lnRef idx="1">
            <a:schemeClr val="accent4"/>
          </a:lnRef>
          <a:fillRef idx="2">
            <a:schemeClr val="accent4"/>
          </a:fillRef>
          <a:effectRef idx="1">
            <a:schemeClr val="accent4"/>
          </a:effectRef>
          <a:fontRef idx="minor">
            <a:schemeClr val="dk1"/>
          </a:fontRef>
        </p:style>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21" name="Line 17"/>
          <p:cNvSpPr>
            <a:spLocks noChangeShapeType="1"/>
          </p:cNvSpPr>
          <p:nvPr/>
        </p:nvSpPr>
        <p:spPr bwMode="auto">
          <a:xfrm>
            <a:off x="2155825" y="1560513"/>
            <a:ext cx="360045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22" name="Text Box 18"/>
          <p:cNvSpPr txBox="1">
            <a:spLocks noChangeArrowheads="1"/>
          </p:cNvSpPr>
          <p:nvPr/>
        </p:nvSpPr>
        <p:spPr bwMode="auto">
          <a:xfrm>
            <a:off x="3935414" y="2205039"/>
            <a:ext cx="156004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0" fontAlgn="base" hangingPunct="0">
              <a:spcBef>
                <a:spcPct val="0"/>
              </a:spcBef>
              <a:spcAft>
                <a:spcPct val="0"/>
              </a:spcAft>
            </a:pPr>
            <a:r>
              <a:rPr kumimoji="0" lang="ja-JP" altLang="en-US" sz="1600" b="1" dirty="0">
                <a:solidFill>
                  <a:srgbClr val="000000"/>
                </a:solidFill>
                <a:latin typeface="Meiryo UI" panose="020B0604030504040204" pitchFamily="50" charset="-128"/>
                <a:ea typeface="Meiryo UI" panose="020B0604030504040204" pitchFamily="50" charset="-128"/>
              </a:rPr>
              <a:t>データプロバイダ</a:t>
            </a:r>
          </a:p>
          <a:p>
            <a:pPr eaLnBrk="0" fontAlgn="base" hangingPunct="0">
              <a:spcBef>
                <a:spcPct val="0"/>
              </a:spcBef>
              <a:spcAft>
                <a:spcPct val="0"/>
              </a:spcAft>
            </a:pPr>
            <a:r>
              <a:rPr kumimoji="0" lang="ja-JP" altLang="en-US" sz="1600" b="1" dirty="0">
                <a:solidFill>
                  <a:srgbClr val="000000"/>
                </a:solidFill>
                <a:latin typeface="Meiryo UI" panose="020B0604030504040204" pitchFamily="50" charset="-128"/>
                <a:ea typeface="Meiryo UI" panose="020B0604030504040204" pitchFamily="50" charset="-128"/>
              </a:rPr>
              <a:t>機能</a:t>
            </a:r>
            <a:r>
              <a:rPr kumimoji="0" lang="en-US" altLang="ja-JP" sz="1600" b="1" dirty="0">
                <a:solidFill>
                  <a:srgbClr val="000000"/>
                </a:solidFill>
                <a:latin typeface="Meiryo UI" panose="020B0604030504040204" pitchFamily="50" charset="-128"/>
                <a:ea typeface="Meiryo UI" panose="020B0604030504040204" pitchFamily="50" charset="-128"/>
              </a:rPr>
              <a:t>1</a:t>
            </a:r>
          </a:p>
        </p:txBody>
      </p:sp>
      <p:sp>
        <p:nvSpPr>
          <p:cNvPr id="13323" name="Line 19"/>
          <p:cNvSpPr>
            <a:spLocks noChangeShapeType="1"/>
          </p:cNvSpPr>
          <p:nvPr/>
        </p:nvSpPr>
        <p:spPr bwMode="auto">
          <a:xfrm>
            <a:off x="2155825" y="2908300"/>
            <a:ext cx="360045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24" name="Line 20"/>
          <p:cNvSpPr>
            <a:spLocks noChangeShapeType="1"/>
          </p:cNvSpPr>
          <p:nvPr/>
        </p:nvSpPr>
        <p:spPr bwMode="auto">
          <a:xfrm>
            <a:off x="2155825" y="1557338"/>
            <a:ext cx="0" cy="13509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25" name="Line 21"/>
          <p:cNvSpPr>
            <a:spLocks noChangeShapeType="1"/>
          </p:cNvSpPr>
          <p:nvPr/>
        </p:nvSpPr>
        <p:spPr bwMode="auto">
          <a:xfrm>
            <a:off x="5757863" y="1557338"/>
            <a:ext cx="0" cy="13509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26" name="Text Box 22"/>
          <p:cNvSpPr txBox="1">
            <a:spLocks noChangeArrowheads="1"/>
          </p:cNvSpPr>
          <p:nvPr/>
        </p:nvSpPr>
        <p:spPr bwMode="auto">
          <a:xfrm>
            <a:off x="2208214" y="1700213"/>
            <a:ext cx="20281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0" fontAlgn="base" hangingPunct="0">
              <a:spcBef>
                <a:spcPct val="0"/>
              </a:spcBef>
              <a:spcAft>
                <a:spcPct val="0"/>
              </a:spcAft>
            </a:pPr>
            <a:r>
              <a:rPr kumimoji="0" lang="ja-JP" altLang="en-US" sz="1600" b="1" dirty="0">
                <a:solidFill>
                  <a:srgbClr val="000000"/>
                </a:solidFill>
                <a:latin typeface="Meiryo UI" panose="020B0604030504040204" pitchFamily="50" charset="-128"/>
                <a:ea typeface="Meiryo UI" panose="020B0604030504040204" pitchFamily="50" charset="-128"/>
              </a:rPr>
              <a:t>デジタル情報提供者</a:t>
            </a:r>
            <a:r>
              <a:rPr kumimoji="0" lang="en-US" altLang="ja-JP" sz="1600" b="1" dirty="0">
                <a:solidFill>
                  <a:srgbClr val="000000"/>
                </a:solidFill>
                <a:latin typeface="Meiryo UI" panose="020B0604030504040204" pitchFamily="50" charset="-128"/>
                <a:ea typeface="Meiryo UI" panose="020B0604030504040204" pitchFamily="50" charset="-128"/>
              </a:rPr>
              <a:t>1</a:t>
            </a:r>
          </a:p>
        </p:txBody>
      </p:sp>
      <p:sp>
        <p:nvSpPr>
          <p:cNvPr id="13327" name="Freeform 23"/>
          <p:cNvSpPr>
            <a:spLocks/>
          </p:cNvSpPr>
          <p:nvPr/>
        </p:nvSpPr>
        <p:spPr bwMode="auto">
          <a:xfrm>
            <a:off x="3509964" y="4365626"/>
            <a:ext cx="2205037" cy="1400175"/>
          </a:xfrm>
          <a:custGeom>
            <a:avLst/>
            <a:gdLst>
              <a:gd name="T0" fmla="*/ 0 w 1389"/>
              <a:gd name="T1" fmla="*/ 0 h 907"/>
              <a:gd name="T2" fmla="*/ 2205037 w 1389"/>
              <a:gd name="T3" fmla="*/ 0 h 907"/>
              <a:gd name="T4" fmla="*/ 2205037 w 1389"/>
              <a:gd name="T5" fmla="*/ 1400175 h 907"/>
              <a:gd name="T6" fmla="*/ 719137 w 1389"/>
              <a:gd name="T7" fmla="*/ 1400175 h 907"/>
              <a:gd name="T8" fmla="*/ 719137 w 1389"/>
              <a:gd name="T9" fmla="*/ 744084 h 907"/>
              <a:gd name="T10" fmla="*/ 0 w 1389"/>
              <a:gd name="T11" fmla="*/ 744084 h 907"/>
              <a:gd name="T12" fmla="*/ 0 w 1389"/>
              <a:gd name="T13" fmla="*/ 0 h 90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89" h="907">
                <a:moveTo>
                  <a:pt x="0" y="0"/>
                </a:moveTo>
                <a:lnTo>
                  <a:pt x="1389" y="0"/>
                </a:lnTo>
                <a:lnTo>
                  <a:pt x="1389" y="907"/>
                </a:lnTo>
                <a:lnTo>
                  <a:pt x="453" y="907"/>
                </a:lnTo>
                <a:lnTo>
                  <a:pt x="453" y="482"/>
                </a:lnTo>
                <a:lnTo>
                  <a:pt x="0" y="482"/>
                </a:lnTo>
                <a:lnTo>
                  <a:pt x="0" y="0"/>
                </a:lnTo>
                <a:close/>
              </a:path>
            </a:pathLst>
          </a:custGeom>
          <a:ln>
            <a:headEnd/>
            <a:tailEnd/>
          </a:ln>
          <a:extLst/>
        </p:spPr>
        <p:style>
          <a:lnRef idx="1">
            <a:schemeClr val="accent5"/>
          </a:lnRef>
          <a:fillRef idx="2">
            <a:schemeClr val="accent5"/>
          </a:fillRef>
          <a:effectRef idx="1">
            <a:schemeClr val="accent5"/>
          </a:effectRef>
          <a:fontRef idx="minor">
            <a:schemeClr val="dk1"/>
          </a:fontRef>
        </p:style>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28" name="Freeform 24"/>
          <p:cNvSpPr>
            <a:spLocks/>
          </p:cNvSpPr>
          <p:nvPr/>
        </p:nvSpPr>
        <p:spPr bwMode="auto">
          <a:xfrm>
            <a:off x="2135188" y="4387851"/>
            <a:ext cx="2139950" cy="1355725"/>
          </a:xfrm>
          <a:custGeom>
            <a:avLst/>
            <a:gdLst>
              <a:gd name="T0" fmla="*/ 0 w 1361"/>
              <a:gd name="T1" fmla="*/ 0 h 879"/>
              <a:gd name="T2" fmla="*/ 1382084 w 1361"/>
              <a:gd name="T3" fmla="*/ 0 h 879"/>
              <a:gd name="T4" fmla="*/ 1382084 w 1361"/>
              <a:gd name="T5" fmla="*/ 700227 h 879"/>
              <a:gd name="T6" fmla="*/ 2139950 w 1361"/>
              <a:gd name="T7" fmla="*/ 700227 h 879"/>
              <a:gd name="T8" fmla="*/ 2139950 w 1361"/>
              <a:gd name="T9" fmla="*/ 1355725 h 879"/>
              <a:gd name="T10" fmla="*/ 0 w 1361"/>
              <a:gd name="T11" fmla="*/ 1355725 h 879"/>
              <a:gd name="T12" fmla="*/ 0 w 1361"/>
              <a:gd name="T13" fmla="*/ 0 h 8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61" h="879">
                <a:moveTo>
                  <a:pt x="0" y="0"/>
                </a:moveTo>
                <a:lnTo>
                  <a:pt x="879" y="0"/>
                </a:lnTo>
                <a:lnTo>
                  <a:pt x="879" y="454"/>
                </a:lnTo>
                <a:lnTo>
                  <a:pt x="1361" y="454"/>
                </a:lnTo>
                <a:lnTo>
                  <a:pt x="1361" y="879"/>
                </a:lnTo>
                <a:lnTo>
                  <a:pt x="0" y="879"/>
                </a:lnTo>
                <a:lnTo>
                  <a:pt x="0" y="0"/>
                </a:lnTo>
                <a:close/>
              </a:path>
            </a:pathLst>
          </a:custGeom>
          <a:ln>
            <a:headEnd/>
            <a:tailEnd/>
          </a:ln>
          <a:extLst/>
        </p:spPr>
        <p:style>
          <a:lnRef idx="1">
            <a:schemeClr val="accent4"/>
          </a:lnRef>
          <a:fillRef idx="2">
            <a:schemeClr val="accent4"/>
          </a:fillRef>
          <a:effectRef idx="1">
            <a:schemeClr val="accent4"/>
          </a:effectRef>
          <a:fontRef idx="minor">
            <a:schemeClr val="dk1"/>
          </a:fontRef>
        </p:style>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29" name="Text Box 25"/>
          <p:cNvSpPr txBox="1">
            <a:spLocks noChangeArrowheads="1"/>
          </p:cNvSpPr>
          <p:nvPr/>
        </p:nvSpPr>
        <p:spPr bwMode="auto">
          <a:xfrm>
            <a:off x="3935414" y="4365626"/>
            <a:ext cx="156004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0" fontAlgn="base" hangingPunct="0">
              <a:spcBef>
                <a:spcPct val="0"/>
              </a:spcBef>
              <a:spcAft>
                <a:spcPct val="0"/>
              </a:spcAft>
            </a:pPr>
            <a:r>
              <a:rPr kumimoji="0" lang="ja-JP" altLang="en-US" sz="1600" b="1">
                <a:solidFill>
                  <a:srgbClr val="000000"/>
                </a:solidFill>
                <a:latin typeface="Meiryo UI" panose="020B0604030504040204" pitchFamily="50" charset="-128"/>
                <a:ea typeface="Meiryo UI" panose="020B0604030504040204" pitchFamily="50" charset="-128"/>
              </a:rPr>
              <a:t>データプロバイダ</a:t>
            </a:r>
          </a:p>
          <a:p>
            <a:pPr eaLnBrk="0" fontAlgn="base" hangingPunct="0">
              <a:spcBef>
                <a:spcPct val="0"/>
              </a:spcBef>
              <a:spcAft>
                <a:spcPct val="0"/>
              </a:spcAft>
            </a:pPr>
            <a:r>
              <a:rPr kumimoji="0" lang="ja-JP" altLang="en-US" sz="1600" b="1">
                <a:solidFill>
                  <a:srgbClr val="000000"/>
                </a:solidFill>
                <a:latin typeface="Meiryo UI" panose="020B0604030504040204" pitchFamily="50" charset="-128"/>
                <a:ea typeface="Meiryo UI" panose="020B0604030504040204" pitchFamily="50" charset="-128"/>
              </a:rPr>
              <a:t>機能</a:t>
            </a:r>
            <a:r>
              <a:rPr kumimoji="0" lang="en-US" altLang="ja-JP" sz="1600" b="1">
                <a:solidFill>
                  <a:srgbClr val="000000"/>
                </a:solidFill>
                <a:latin typeface="Meiryo UI" panose="020B0604030504040204" pitchFamily="50" charset="-128"/>
                <a:ea typeface="Meiryo UI" panose="020B0604030504040204" pitchFamily="50" charset="-128"/>
              </a:rPr>
              <a:t>3</a:t>
            </a:r>
          </a:p>
        </p:txBody>
      </p:sp>
      <p:sp>
        <p:nvSpPr>
          <p:cNvPr id="13330" name="Line 26"/>
          <p:cNvSpPr>
            <a:spLocks noChangeShapeType="1"/>
          </p:cNvSpPr>
          <p:nvPr/>
        </p:nvSpPr>
        <p:spPr bwMode="auto">
          <a:xfrm flipH="1">
            <a:off x="2135188" y="5741988"/>
            <a:ext cx="360045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31" name="Line 27"/>
          <p:cNvSpPr>
            <a:spLocks noChangeShapeType="1"/>
          </p:cNvSpPr>
          <p:nvPr/>
        </p:nvSpPr>
        <p:spPr bwMode="auto">
          <a:xfrm>
            <a:off x="5715000" y="4383088"/>
            <a:ext cx="0" cy="13509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32" name="Line 28"/>
          <p:cNvSpPr>
            <a:spLocks noChangeShapeType="1"/>
          </p:cNvSpPr>
          <p:nvPr/>
        </p:nvSpPr>
        <p:spPr bwMode="auto">
          <a:xfrm>
            <a:off x="2135188" y="4387850"/>
            <a:ext cx="3579812"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33" name="Text Box 29"/>
          <p:cNvSpPr txBox="1">
            <a:spLocks noChangeArrowheads="1"/>
          </p:cNvSpPr>
          <p:nvPr/>
        </p:nvSpPr>
        <p:spPr bwMode="auto">
          <a:xfrm>
            <a:off x="2208213" y="5084763"/>
            <a:ext cx="23050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0" fontAlgn="base" hangingPunct="0">
              <a:spcBef>
                <a:spcPct val="0"/>
              </a:spcBef>
              <a:spcAft>
                <a:spcPct val="0"/>
              </a:spcAft>
            </a:pPr>
            <a:r>
              <a:rPr kumimoji="0" lang="ja-JP" altLang="en-US" sz="1600" b="1">
                <a:solidFill>
                  <a:srgbClr val="000000"/>
                </a:solidFill>
                <a:latin typeface="Meiryo UI" panose="020B0604030504040204" pitchFamily="50" charset="-128"/>
                <a:ea typeface="Meiryo UI" panose="020B0604030504040204" pitchFamily="50" charset="-128"/>
              </a:rPr>
              <a:t>デジタル情報提供者</a:t>
            </a:r>
            <a:r>
              <a:rPr kumimoji="0" lang="en-US" altLang="ja-JP" sz="1600" b="1">
                <a:solidFill>
                  <a:srgbClr val="000000"/>
                </a:solidFill>
                <a:latin typeface="Meiryo UI" panose="020B0604030504040204" pitchFamily="50" charset="-128"/>
                <a:ea typeface="Meiryo UI" panose="020B0604030504040204" pitchFamily="50" charset="-128"/>
              </a:rPr>
              <a:t>2</a:t>
            </a:r>
          </a:p>
        </p:txBody>
      </p:sp>
      <p:sp>
        <p:nvSpPr>
          <p:cNvPr id="13334" name="Line 30"/>
          <p:cNvSpPr>
            <a:spLocks noChangeShapeType="1"/>
          </p:cNvSpPr>
          <p:nvPr/>
        </p:nvSpPr>
        <p:spPr bwMode="auto">
          <a:xfrm>
            <a:off x="5756275" y="3003550"/>
            <a:ext cx="1588" cy="12827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35" name="Freeform 31"/>
          <p:cNvSpPr>
            <a:spLocks/>
          </p:cNvSpPr>
          <p:nvPr/>
        </p:nvSpPr>
        <p:spPr bwMode="auto">
          <a:xfrm>
            <a:off x="3530600" y="2997200"/>
            <a:ext cx="2205038" cy="1289050"/>
          </a:xfrm>
          <a:custGeom>
            <a:avLst/>
            <a:gdLst>
              <a:gd name="T0" fmla="*/ 765175 w 1389"/>
              <a:gd name="T1" fmla="*/ 0 h 1361"/>
              <a:gd name="T2" fmla="*/ 2205038 w 1389"/>
              <a:gd name="T3" fmla="*/ 0 h 1361"/>
              <a:gd name="T4" fmla="*/ 2205038 w 1389"/>
              <a:gd name="T5" fmla="*/ 1289050 h 1361"/>
              <a:gd name="T6" fmla="*/ 765175 w 1389"/>
              <a:gd name="T7" fmla="*/ 1289050 h 1361"/>
              <a:gd name="T8" fmla="*/ 765175 w 1389"/>
              <a:gd name="T9" fmla="*/ 859998 h 1361"/>
              <a:gd name="T10" fmla="*/ 0 w 1389"/>
              <a:gd name="T11" fmla="*/ 859998 h 1361"/>
              <a:gd name="T12" fmla="*/ 0 w 1389"/>
              <a:gd name="T13" fmla="*/ 429999 h 1361"/>
              <a:gd name="T14" fmla="*/ 765175 w 1389"/>
              <a:gd name="T15" fmla="*/ 429999 h 1361"/>
              <a:gd name="T16" fmla="*/ 765175 w 1389"/>
              <a:gd name="T17" fmla="*/ 0 h 13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9" h="1361">
                <a:moveTo>
                  <a:pt x="482" y="0"/>
                </a:moveTo>
                <a:lnTo>
                  <a:pt x="1389" y="0"/>
                </a:lnTo>
                <a:lnTo>
                  <a:pt x="1389" y="1361"/>
                </a:lnTo>
                <a:lnTo>
                  <a:pt x="482" y="1361"/>
                </a:lnTo>
                <a:lnTo>
                  <a:pt x="482" y="908"/>
                </a:lnTo>
                <a:lnTo>
                  <a:pt x="0" y="908"/>
                </a:lnTo>
                <a:lnTo>
                  <a:pt x="0" y="454"/>
                </a:lnTo>
                <a:lnTo>
                  <a:pt x="482" y="454"/>
                </a:lnTo>
                <a:lnTo>
                  <a:pt x="482" y="0"/>
                </a:lnTo>
                <a:close/>
              </a:path>
            </a:pathLst>
          </a:custGeom>
          <a:ln>
            <a:headEnd/>
            <a:tailEnd/>
          </a:ln>
          <a:extLst/>
        </p:spPr>
        <p:style>
          <a:lnRef idx="1">
            <a:schemeClr val="accent5"/>
          </a:lnRef>
          <a:fillRef idx="2">
            <a:schemeClr val="accent5"/>
          </a:fillRef>
          <a:effectRef idx="1">
            <a:schemeClr val="accent5"/>
          </a:effectRef>
          <a:fontRef idx="minor">
            <a:schemeClr val="dk1"/>
          </a:fontRef>
        </p:style>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36" name="Freeform 32"/>
          <p:cNvSpPr>
            <a:spLocks/>
          </p:cNvSpPr>
          <p:nvPr/>
        </p:nvSpPr>
        <p:spPr bwMode="auto">
          <a:xfrm>
            <a:off x="2135189" y="3003550"/>
            <a:ext cx="2160587" cy="1289050"/>
          </a:xfrm>
          <a:custGeom>
            <a:avLst/>
            <a:gdLst>
              <a:gd name="T0" fmla="*/ 0 w 1361"/>
              <a:gd name="T1" fmla="*/ 0 h 1361"/>
              <a:gd name="T2" fmla="*/ 2160587 w 1361"/>
              <a:gd name="T3" fmla="*/ 0 h 1361"/>
              <a:gd name="T4" fmla="*/ 2160587 w 1361"/>
              <a:gd name="T5" fmla="*/ 429999 h 1361"/>
              <a:gd name="T6" fmla="*/ 1395412 w 1361"/>
              <a:gd name="T7" fmla="*/ 429999 h 1361"/>
              <a:gd name="T8" fmla="*/ 1395412 w 1361"/>
              <a:gd name="T9" fmla="*/ 859998 h 1361"/>
              <a:gd name="T10" fmla="*/ 2160587 w 1361"/>
              <a:gd name="T11" fmla="*/ 859998 h 1361"/>
              <a:gd name="T12" fmla="*/ 2160587 w 1361"/>
              <a:gd name="T13" fmla="*/ 1289050 h 1361"/>
              <a:gd name="T14" fmla="*/ 0 w 1361"/>
              <a:gd name="T15" fmla="*/ 1289050 h 1361"/>
              <a:gd name="T16" fmla="*/ 0 w 1361"/>
              <a:gd name="T17" fmla="*/ 0 h 13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61" h="1361">
                <a:moveTo>
                  <a:pt x="0" y="0"/>
                </a:moveTo>
                <a:lnTo>
                  <a:pt x="1361" y="0"/>
                </a:lnTo>
                <a:lnTo>
                  <a:pt x="1361" y="454"/>
                </a:lnTo>
                <a:lnTo>
                  <a:pt x="879" y="454"/>
                </a:lnTo>
                <a:lnTo>
                  <a:pt x="879" y="908"/>
                </a:lnTo>
                <a:lnTo>
                  <a:pt x="1361" y="908"/>
                </a:lnTo>
                <a:lnTo>
                  <a:pt x="1361" y="1361"/>
                </a:lnTo>
                <a:lnTo>
                  <a:pt x="0" y="1361"/>
                </a:lnTo>
                <a:lnTo>
                  <a:pt x="0" y="0"/>
                </a:lnTo>
                <a:close/>
              </a:path>
            </a:pathLst>
          </a:custGeom>
          <a:ln>
            <a:headEnd/>
            <a:tailEnd/>
          </a:ln>
          <a:extLst/>
        </p:spPr>
        <p:style>
          <a:lnRef idx="1">
            <a:schemeClr val="accent4"/>
          </a:lnRef>
          <a:fillRef idx="2">
            <a:schemeClr val="accent4"/>
          </a:fillRef>
          <a:effectRef idx="1">
            <a:schemeClr val="accent4"/>
          </a:effectRef>
          <a:fontRef idx="minor">
            <a:schemeClr val="dk1"/>
          </a:fontRef>
        </p:style>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37" name="Text Box 33"/>
          <p:cNvSpPr txBox="1">
            <a:spLocks noChangeArrowheads="1"/>
          </p:cNvSpPr>
          <p:nvPr/>
        </p:nvSpPr>
        <p:spPr bwMode="auto">
          <a:xfrm>
            <a:off x="4151314" y="3357564"/>
            <a:ext cx="156004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0" fontAlgn="base" hangingPunct="0">
              <a:spcBef>
                <a:spcPct val="0"/>
              </a:spcBef>
              <a:spcAft>
                <a:spcPct val="0"/>
              </a:spcAft>
            </a:pPr>
            <a:r>
              <a:rPr kumimoji="0" lang="ja-JP" altLang="en-US" sz="1600" b="1">
                <a:solidFill>
                  <a:srgbClr val="000000"/>
                </a:solidFill>
                <a:latin typeface="Meiryo UI" panose="020B0604030504040204" pitchFamily="50" charset="-128"/>
                <a:ea typeface="Meiryo UI" panose="020B0604030504040204" pitchFamily="50" charset="-128"/>
              </a:rPr>
              <a:t>データプロバイダ</a:t>
            </a:r>
          </a:p>
          <a:p>
            <a:pPr eaLnBrk="0" fontAlgn="base" hangingPunct="0">
              <a:spcBef>
                <a:spcPct val="0"/>
              </a:spcBef>
              <a:spcAft>
                <a:spcPct val="0"/>
              </a:spcAft>
            </a:pPr>
            <a:r>
              <a:rPr kumimoji="0" lang="ja-JP" altLang="en-US" sz="1600" b="1">
                <a:solidFill>
                  <a:srgbClr val="000000"/>
                </a:solidFill>
                <a:latin typeface="Meiryo UI" panose="020B0604030504040204" pitchFamily="50" charset="-128"/>
                <a:ea typeface="Meiryo UI" panose="020B0604030504040204" pitchFamily="50" charset="-128"/>
              </a:rPr>
              <a:t>機能</a:t>
            </a:r>
            <a:r>
              <a:rPr kumimoji="0" lang="en-US" altLang="ja-JP" sz="1600" b="1">
                <a:solidFill>
                  <a:srgbClr val="000000"/>
                </a:solidFill>
                <a:latin typeface="Meiryo UI" panose="020B0604030504040204" pitchFamily="50" charset="-128"/>
                <a:ea typeface="Meiryo UI" panose="020B0604030504040204" pitchFamily="50" charset="-128"/>
              </a:rPr>
              <a:t>2</a:t>
            </a:r>
          </a:p>
        </p:txBody>
      </p:sp>
      <p:sp>
        <p:nvSpPr>
          <p:cNvPr id="13338" name="Line 34"/>
          <p:cNvSpPr>
            <a:spLocks noChangeShapeType="1"/>
          </p:cNvSpPr>
          <p:nvPr/>
        </p:nvSpPr>
        <p:spPr bwMode="auto">
          <a:xfrm>
            <a:off x="2135188" y="2997200"/>
            <a:ext cx="0" cy="128905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39" name="Line 35"/>
          <p:cNvSpPr>
            <a:spLocks noChangeShapeType="1"/>
          </p:cNvSpPr>
          <p:nvPr/>
        </p:nvSpPr>
        <p:spPr bwMode="auto">
          <a:xfrm>
            <a:off x="2135189" y="4292600"/>
            <a:ext cx="3622675"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40" name="Line 36"/>
          <p:cNvSpPr>
            <a:spLocks noChangeShapeType="1"/>
          </p:cNvSpPr>
          <p:nvPr/>
        </p:nvSpPr>
        <p:spPr bwMode="auto">
          <a:xfrm>
            <a:off x="2135188" y="2997200"/>
            <a:ext cx="360045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41" name="Text Box 37"/>
          <p:cNvSpPr txBox="1">
            <a:spLocks noChangeArrowheads="1"/>
          </p:cNvSpPr>
          <p:nvPr/>
        </p:nvSpPr>
        <p:spPr bwMode="auto">
          <a:xfrm>
            <a:off x="2208213" y="3068638"/>
            <a:ext cx="193514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0" fontAlgn="base" hangingPunct="0">
              <a:spcBef>
                <a:spcPct val="0"/>
              </a:spcBef>
              <a:spcAft>
                <a:spcPct val="0"/>
              </a:spcAft>
            </a:pPr>
            <a:r>
              <a:rPr kumimoji="0" lang="ja-JP" altLang="en-US" sz="1600" b="1">
                <a:solidFill>
                  <a:srgbClr val="000000"/>
                </a:solidFill>
                <a:latin typeface="Meiryo UI" panose="020B0604030504040204" pitchFamily="50" charset="-128"/>
                <a:ea typeface="Meiryo UI" panose="020B0604030504040204" pitchFamily="50" charset="-128"/>
              </a:rPr>
              <a:t>デジタルアーカイブ１</a:t>
            </a:r>
          </a:p>
        </p:txBody>
      </p:sp>
      <p:sp>
        <p:nvSpPr>
          <p:cNvPr id="13342" name="AutoShape 38"/>
          <p:cNvSpPr>
            <a:spLocks noChangeArrowheads="1"/>
          </p:cNvSpPr>
          <p:nvPr/>
        </p:nvSpPr>
        <p:spPr bwMode="auto">
          <a:xfrm>
            <a:off x="3000375" y="5373688"/>
            <a:ext cx="2952750" cy="1295400"/>
          </a:xfrm>
          <a:prstGeom prst="wedgeRoundRectCallout">
            <a:avLst>
              <a:gd name="adj1" fmla="val 10056"/>
              <a:gd name="adj2" fmla="val -87134"/>
              <a:gd name="adj3" fmla="val 16667"/>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fontAlgn="base">
              <a:spcBef>
                <a:spcPct val="0"/>
              </a:spcBef>
              <a:spcAft>
                <a:spcPct val="0"/>
              </a:spcAft>
            </a:pPr>
            <a:r>
              <a:rPr lang="ja-JP" altLang="en-US" sz="1400" b="1" dirty="0">
                <a:solidFill>
                  <a:srgbClr val="FF0000"/>
                </a:solidFill>
                <a:latin typeface="Meiryo UI" panose="020B0604030504040204" pitchFamily="50" charset="-128"/>
                <a:ea typeface="Meiryo UI" panose="020B0604030504040204" pitchFamily="50" charset="-128"/>
              </a:rPr>
              <a:t>データプロバイダ機能とは</a:t>
            </a:r>
            <a:r>
              <a:rPr lang="ja-JP" altLang="en-US" sz="1400" b="1" dirty="0">
                <a:solidFill>
                  <a:srgbClr val="000000"/>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sz="1400" dirty="0">
                <a:solidFill>
                  <a:srgbClr val="000000"/>
                </a:solidFill>
                <a:latin typeface="Meiryo UI" panose="020B0604030504040204" pitchFamily="50" charset="-128"/>
                <a:ea typeface="Meiryo UI" panose="020B0604030504040204" pitchFamily="50" charset="-128"/>
              </a:rPr>
              <a:t>他のアプリケーションシステム等のプログラムから検索・閲覧利用する機能 → </a:t>
            </a:r>
            <a:r>
              <a:rPr lang="en-US" altLang="ja-JP" sz="1400" dirty="0">
                <a:solidFill>
                  <a:srgbClr val="000000"/>
                </a:solidFill>
                <a:latin typeface="Meiryo UI" panose="020B0604030504040204" pitchFamily="50" charset="-128"/>
                <a:ea typeface="Meiryo UI" panose="020B0604030504040204" pitchFamily="50" charset="-128"/>
              </a:rPr>
              <a:t>API </a:t>
            </a:r>
            <a:r>
              <a:rPr lang="ja-JP" altLang="en-US" sz="1400" dirty="0">
                <a:solidFill>
                  <a:srgbClr val="000000"/>
                </a:solidFill>
                <a:latin typeface="Meiryo UI" panose="020B0604030504040204" pitchFamily="50" charset="-128"/>
                <a:ea typeface="Meiryo UI" panose="020B0604030504040204" pitchFamily="50" charset="-128"/>
              </a:rPr>
              <a:t>（</a:t>
            </a:r>
            <a:r>
              <a:rPr lang="en-US" altLang="ja-JP" sz="1400" dirty="0">
                <a:solidFill>
                  <a:srgbClr val="000000"/>
                </a:solidFill>
                <a:latin typeface="Meiryo UI" panose="020B0604030504040204" pitchFamily="50" charset="-128"/>
                <a:ea typeface="Meiryo UI" panose="020B0604030504040204" pitchFamily="50" charset="-128"/>
              </a:rPr>
              <a:t>Application Programming Interface</a:t>
            </a:r>
            <a:r>
              <a:rPr lang="ja-JP" altLang="en-US" sz="1400" dirty="0">
                <a:solidFill>
                  <a:srgbClr val="000000"/>
                </a:solidFill>
                <a:latin typeface="Meiryo UI" panose="020B0604030504040204" pitchFamily="50" charset="-128"/>
                <a:ea typeface="Meiryo UI" panose="020B0604030504040204" pitchFamily="50" charset="-128"/>
              </a:rPr>
              <a:t>） を持つこと</a:t>
            </a:r>
          </a:p>
        </p:txBody>
      </p:sp>
      <p:sp>
        <p:nvSpPr>
          <p:cNvPr id="13343" name="AutoShape 39"/>
          <p:cNvSpPr>
            <a:spLocks noChangeArrowheads="1"/>
          </p:cNvSpPr>
          <p:nvPr/>
        </p:nvSpPr>
        <p:spPr bwMode="auto">
          <a:xfrm>
            <a:off x="8256588" y="3716339"/>
            <a:ext cx="1943100" cy="720725"/>
          </a:xfrm>
          <a:prstGeom prst="wedgeEllipseCallout">
            <a:avLst>
              <a:gd name="adj1" fmla="val -21894"/>
              <a:gd name="adj2" fmla="val 35681"/>
            </a:avLst>
          </a:prstGeom>
          <a:ln>
            <a:headEnd/>
            <a:tailEnd/>
          </a:ln>
          <a:extLst/>
        </p:spPr>
        <p:style>
          <a:lnRef idx="1">
            <a:schemeClr val="accent1"/>
          </a:lnRef>
          <a:fillRef idx="2">
            <a:schemeClr val="accent1"/>
          </a:fillRef>
          <a:effectRef idx="1">
            <a:schemeClr val="accent1"/>
          </a:effectRef>
          <a:fontRef idx="minor">
            <a:schemeClr val="dk1"/>
          </a:fontRef>
        </p:style>
        <p:txBody>
          <a:bodyPr/>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fontAlgn="base">
              <a:spcBef>
                <a:spcPct val="0"/>
              </a:spcBef>
              <a:spcAft>
                <a:spcPct val="0"/>
              </a:spcAft>
            </a:pPr>
            <a:r>
              <a:rPr lang="ja-JP" altLang="en-US">
                <a:solidFill>
                  <a:srgbClr val="000000"/>
                </a:solidFill>
                <a:latin typeface="Meiryo UI" panose="020B0604030504040204" pitchFamily="50" charset="-128"/>
                <a:ea typeface="Meiryo UI" panose="020B0604030504040204" pitchFamily="50" charset="-128"/>
              </a:rPr>
              <a:t>＋付加価値</a:t>
            </a:r>
          </a:p>
        </p:txBody>
      </p:sp>
      <p:sp>
        <p:nvSpPr>
          <p:cNvPr id="13344" name="AutoShape 40"/>
          <p:cNvSpPr>
            <a:spLocks noChangeArrowheads="1"/>
          </p:cNvSpPr>
          <p:nvPr/>
        </p:nvSpPr>
        <p:spPr bwMode="auto">
          <a:xfrm>
            <a:off x="6456364" y="3284539"/>
            <a:ext cx="2835275" cy="314325"/>
          </a:xfrm>
          <a:prstGeom prst="rightArrow">
            <a:avLst>
              <a:gd name="adj1" fmla="val 61620"/>
              <a:gd name="adj2" fmla="val 106990"/>
            </a:avLst>
          </a:prstGeom>
          <a:solidFill>
            <a:schemeClr val="tx1">
              <a:alpha val="27843"/>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fontAlgn="base">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45" name="Line 41"/>
          <p:cNvSpPr>
            <a:spLocks noChangeShapeType="1"/>
          </p:cNvSpPr>
          <p:nvPr/>
        </p:nvSpPr>
        <p:spPr bwMode="auto">
          <a:xfrm>
            <a:off x="2135188" y="4365626"/>
            <a:ext cx="0" cy="135096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46" name="Oval 43"/>
          <p:cNvSpPr>
            <a:spLocks noChangeArrowheads="1"/>
          </p:cNvSpPr>
          <p:nvPr/>
        </p:nvSpPr>
        <p:spPr bwMode="auto">
          <a:xfrm>
            <a:off x="6600825" y="1989139"/>
            <a:ext cx="552450" cy="2879725"/>
          </a:xfrm>
          <a:prstGeom prst="ellipse">
            <a:avLst/>
          </a:prstGeom>
          <a:ln>
            <a:headEnd/>
            <a:tailEnd/>
          </a:ln>
          <a:extLst/>
        </p:spPr>
        <p:style>
          <a:lnRef idx="1">
            <a:schemeClr val="accent1"/>
          </a:lnRef>
          <a:fillRef idx="2">
            <a:schemeClr val="accent1"/>
          </a:fillRef>
          <a:effectRef idx="1">
            <a:schemeClr val="accent1"/>
          </a:effectRef>
          <a:fontRef idx="minor">
            <a:schemeClr val="dk1"/>
          </a:fontRef>
        </p:style>
        <p:txBody>
          <a:bodyPr vert="eaVert" wrap="none" anchor="ctr"/>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fontAlgn="base">
              <a:spcBef>
                <a:spcPct val="0"/>
              </a:spcBef>
              <a:spcAft>
                <a:spcPct val="0"/>
              </a:spcAft>
            </a:pPr>
            <a:r>
              <a:rPr lang="ja-JP" altLang="en-US" sz="2400">
                <a:solidFill>
                  <a:srgbClr val="FF0000"/>
                </a:solidFill>
                <a:latin typeface="Meiryo UI" panose="020B0604030504040204" pitchFamily="50" charset="-128"/>
                <a:ea typeface="Meiryo UI" panose="020B0604030504040204" pitchFamily="50" charset="-128"/>
              </a:rPr>
              <a:t>共通仕様</a:t>
            </a:r>
            <a:endParaRPr lang="ja-JP" altLang="en-US" sz="2400" i="1">
              <a:solidFill>
                <a:srgbClr val="FF0000"/>
              </a:solidFill>
              <a:latin typeface="Meiryo UI" panose="020B0604030504040204" pitchFamily="50" charset="-128"/>
              <a:ea typeface="Meiryo UI" panose="020B0604030504040204" pitchFamily="50" charset="-128"/>
            </a:endParaRPr>
          </a:p>
        </p:txBody>
      </p:sp>
      <p:sp>
        <p:nvSpPr>
          <p:cNvPr id="2" name="フッター プレースホルダー 1"/>
          <p:cNvSpPr>
            <a:spLocks noGrp="1"/>
          </p:cNvSpPr>
          <p:nvPr>
            <p:ph type="ftr" sz="quarter" idx="11"/>
          </p:nvPr>
        </p:nvSpPr>
        <p:spPr/>
        <p:txBody>
          <a:bodyPr/>
          <a:lstStyle/>
          <a:p>
            <a:pPr>
              <a:defRPr/>
            </a:pPr>
            <a:endParaRPr lang="en-US" altLang="ja-JP">
              <a:solidFill>
                <a:srgbClr val="000000"/>
              </a:solidFill>
            </a:endParaRPr>
          </a:p>
        </p:txBody>
      </p:sp>
      <p:sp>
        <p:nvSpPr>
          <p:cNvPr id="45" name="円/楕円 4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387561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スライド番号プレースホルダー 5"/>
          <p:cNvSpPr>
            <a:spLocks noGrp="1"/>
          </p:cNvSpPr>
          <p:nvPr>
            <p:ph type="sldNum" sz="quarter" idx="12"/>
          </p:nvPr>
        </p:nvSpPr>
        <p:spPr/>
        <p:txBody>
          <a:bodyPr/>
          <a:lstStyle/>
          <a:p>
            <a:fld id="{4700EABB-7551-43FC-ACC4-01EE98B47B5D}" type="slidenum">
              <a:rPr lang="en-US" altLang="ja-JP">
                <a:solidFill>
                  <a:srgbClr val="000000"/>
                </a:solidFill>
              </a:rPr>
              <a:pPr/>
              <a:t>36</a:t>
            </a:fld>
            <a:endParaRPr lang="en-US" altLang="ja-JP">
              <a:solidFill>
                <a:srgbClr val="000000"/>
              </a:solidFill>
            </a:endParaRPr>
          </a:p>
        </p:txBody>
      </p:sp>
      <p:sp>
        <p:nvSpPr>
          <p:cNvPr id="790530" name="Rectangle 2"/>
          <p:cNvSpPr>
            <a:spLocks noGrp="1" noChangeArrowheads="1"/>
          </p:cNvSpPr>
          <p:nvPr>
            <p:ph type="title"/>
          </p:nvPr>
        </p:nvSpPr>
        <p:spPr>
          <a:xfrm>
            <a:off x="1524000" y="-99392"/>
            <a:ext cx="9036050" cy="1151905"/>
          </a:xfrm>
        </p:spPr>
        <p:txBody>
          <a:bodyPr>
            <a:normAutofit/>
          </a:bodyPr>
          <a:lstStyle/>
          <a:p>
            <a:r>
              <a:rPr lang="ja-JP" altLang="en-US" sz="4000" dirty="0" smtClean="0"/>
              <a:t>連携</a:t>
            </a:r>
            <a:r>
              <a:rPr lang="ja-JP" altLang="en-US" sz="4000" dirty="0"/>
              <a:t>のため</a:t>
            </a:r>
            <a:r>
              <a:rPr lang="ja-JP" altLang="en-US" sz="4000" dirty="0" smtClean="0"/>
              <a:t>のメタデータ・</a:t>
            </a:r>
            <a:r>
              <a:rPr lang="en-US" altLang="ja-JP" sz="4000" dirty="0" smtClean="0"/>
              <a:t>API</a:t>
            </a:r>
            <a:r>
              <a:rPr lang="ja-JP" altLang="en-US" sz="4000" dirty="0" smtClean="0"/>
              <a:t>共通</a:t>
            </a:r>
            <a:r>
              <a:rPr lang="ja-JP" altLang="en-US" sz="4000" dirty="0"/>
              <a:t>仕様</a:t>
            </a:r>
          </a:p>
        </p:txBody>
      </p:sp>
      <p:graphicFrame>
        <p:nvGraphicFramePr>
          <p:cNvPr id="790674" name="Group 146"/>
          <p:cNvGraphicFramePr>
            <a:graphicFrameLocks noGrp="1"/>
          </p:cNvGraphicFramePr>
          <p:nvPr>
            <p:extLst/>
          </p:nvPr>
        </p:nvGraphicFramePr>
        <p:xfrm>
          <a:off x="1704975" y="1125539"/>
          <a:ext cx="5327650" cy="5411153"/>
        </p:xfrm>
        <a:graphic>
          <a:graphicData uri="http://schemas.openxmlformats.org/drawingml/2006/table">
            <a:tbl>
              <a:tblPr/>
              <a:tblGrid>
                <a:gridCol w="503238"/>
                <a:gridCol w="1079500"/>
                <a:gridCol w="3744912"/>
              </a:tblGrid>
              <a:tr h="180975">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1" lang="ja-JP" altLang="ja-JP"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254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CC00"/>
                    </a:solidFill>
                  </a:tcPr>
                </a:tc>
                <a:tc gridSpan="2">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メタデータ形式</a:t>
                      </a:r>
                    </a:p>
                  </a:txBody>
                  <a:tcPr anchor="ctr" horzOverflow="overflow">
                    <a:lnL w="12700" cap="flat" cmpd="sng" algn="ctr">
                      <a:solidFill>
                        <a:schemeClr val="tx1"/>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CC00"/>
                    </a:solidFill>
                  </a:tcPr>
                </a:tc>
                <a:tc hMerge="1">
                  <a:txBody>
                    <a:bodyPr/>
                    <a:lstStyle/>
                    <a:p>
                      <a:endParaRPr kumimoji="1" lang="ja-JP" altLang="en-US"/>
                    </a:p>
                  </a:txBody>
                  <a:tcPr/>
                </a:tc>
              </a:tr>
              <a:tr h="190500">
                <a:tc rowSpan="14">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コ</a:t>
                      </a:r>
                    </a:p>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ン</a:t>
                      </a:r>
                    </a:p>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テ</a:t>
                      </a:r>
                    </a:p>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ン</a:t>
                      </a:r>
                    </a:p>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ツ</a:t>
                      </a:r>
                      <a:endPar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rowSpan="4">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DC</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系</a:t>
                      </a:r>
                      <a:endPar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DC-NDL</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2888">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Junii</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a:t>
                      </a: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Junii2</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00025">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RSS2.0</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に</a:t>
                      </a: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DC-NDL</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要素を拡張</a:t>
                      </a:r>
                      <a:endPar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180975">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oai_dc</a:t>
                      </a:r>
                      <a:endParaRPr kumimoji="1" lang="en-US" altLang="ja-JP"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2888">
                <a:tc vMerge="1">
                  <a:txBody>
                    <a:bodyPr/>
                    <a:lstStyle/>
                    <a:p>
                      <a:endParaRPr kumimoji="1" lang="ja-JP" altLang="en-US"/>
                    </a:p>
                  </a:txBody>
                  <a:tcPr/>
                </a:tc>
                <a:tc rowSpan="5">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RSS</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系</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RSS1.0</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形式</a:t>
                      </a:r>
                      <a:endPar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90513">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RSS1.0</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に</a:t>
                      </a: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Dublin Core</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モジュールを追加</a:t>
                      </a:r>
                      <a:endPar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4475">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RSS2.0</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形式、</a:t>
                      </a: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Podcast</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形式</a:t>
                      </a:r>
                      <a:endPar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2888">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OpenSearch</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形式</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2888">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Atom0.3</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形式</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4475">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MODS</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系</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NDL-DA</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メタデータスキーマ</a:t>
                      </a: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(METS,MODS</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準拠</a:t>
                      </a: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4475">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1" lang="ja-JP"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1" lang="ja-JP"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4475">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MARC</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系</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JAPAN/MARC(M)</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a:t>
                      </a: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JAPAN/MARC(S)</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2888">
                <a:tc vMerge="1">
                  <a:txBody>
                    <a:bodyPr/>
                    <a:lstStyle/>
                    <a:p>
                      <a:endParaRPr kumimoji="1" lang="ja-JP" altLang="en-US"/>
                    </a:p>
                  </a:txBody>
                  <a:tcPr/>
                </a:tc>
                <a:tc rowSpan="2">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その他</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SRW</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a:t>
                      </a: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Z39.50</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等に準拠した仕様</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88925">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標準仕様での提供が困難な場合は、データプロバイダ独自仕様も考慮</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4475">
                <a:tc rowSpan="3" gridSpan="2">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サイト情報もしくは</a:t>
                      </a:r>
                    </a:p>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サイト内基点情報</a:t>
                      </a:r>
                    </a:p>
                  </a:txBody>
                  <a:tcPr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tc rowSpan="3" h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OPML</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形式（</a:t>
                      </a: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RSS</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リスト）</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2888">
                <a:tc gridSpan="2" vMerge="1">
                  <a:txBody>
                    <a:bodyPr/>
                    <a:lstStyle/>
                    <a:p>
                      <a:endParaRPr kumimoji="1" lang="ja-JP" altLang="en-US"/>
                    </a:p>
                  </a:txBody>
                  <a:tcPr/>
                </a:tc>
                <a:tc hMerge="1"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Google SiteMap</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形式 （適用検討中）</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88925">
                <a:tc gridSpan="2" vMerge="1">
                  <a:txBody>
                    <a:bodyPr/>
                    <a:lstStyle/>
                    <a:p>
                      <a:endParaRPr kumimoji="1" lang="ja-JP" altLang="en-US"/>
                    </a:p>
                  </a:txBody>
                  <a:tcPr/>
                </a:tc>
                <a:tc hMerge="1"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UDDI</a:t>
                      </a:r>
                      <a:r>
                        <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ディレクトリ形式（拡張仕様）</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790580" name="Group 52"/>
          <p:cNvGraphicFramePr>
            <a:graphicFrameLocks noGrp="1"/>
          </p:cNvGraphicFramePr>
          <p:nvPr>
            <p:extLst/>
          </p:nvPr>
        </p:nvGraphicFramePr>
        <p:xfrm>
          <a:off x="7248525" y="2060575"/>
          <a:ext cx="3240088" cy="3192466"/>
        </p:xfrm>
        <a:graphic>
          <a:graphicData uri="http://schemas.openxmlformats.org/drawingml/2006/table">
            <a:tbl>
              <a:tblPr/>
              <a:tblGrid>
                <a:gridCol w="1106488"/>
                <a:gridCol w="2133600"/>
              </a:tblGrid>
              <a:tr h="319088">
                <a:tc gridSpan="2">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通信プロトコル</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CC00"/>
                    </a:solidFill>
                  </a:tcPr>
                </a:tc>
                <a:tc hMerge="1">
                  <a:txBody>
                    <a:bodyPr/>
                    <a:lstStyle/>
                    <a:p>
                      <a:endParaRPr kumimoji="1" lang="ja-JP" altLang="en-US"/>
                    </a:p>
                  </a:txBody>
                  <a:tcPr/>
                </a:tc>
              </a:tr>
              <a:tr h="319088">
                <a:tc rowSpan="2">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ハーベスト</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OAI-PMH</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319088">
                <a:tc vMerge="1">
                  <a:txBody>
                    <a:bodyPr/>
                    <a:lstStyle/>
                    <a:p>
                      <a:endParaRPr kumimoji="1" lang="ja-JP" altLang="en-US"/>
                    </a:p>
                  </a:txBody>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RSS</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319088">
                <a:tc rowSpan="3">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横断検索</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SRW(SRU/SOAP)</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319088">
                <a:tc vMerge="1">
                  <a:txBody>
                    <a:bodyPr/>
                    <a:lstStyle/>
                    <a:p>
                      <a:endParaRPr kumimoji="1" lang="ja-JP" altLang="en-US"/>
                    </a:p>
                  </a:txBody>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Z39.50</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319088">
                <a:tc vMerge="1">
                  <a:txBody>
                    <a:bodyPr/>
                    <a:lstStyle/>
                    <a:p>
                      <a:endParaRPr kumimoji="1" lang="ja-JP" altLang="en-US"/>
                    </a:p>
                  </a:txBody>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OpenSearch</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317500">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1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リンクリゾルバ</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OpenURL</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547688">
                <a:tc rowSpan="2">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サービス連携</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Web</a:t>
                      </a:r>
                      <a:r>
                        <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サービス</a:t>
                      </a:r>
                      <a:r>
                        <a:rPr kumimoji="1" lang="en-US" altLang="ja-JP"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API</a:t>
                      </a:r>
                      <a:r>
                        <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によるシステム連携　</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412750">
                <a:tc vMerge="1">
                  <a:txBody>
                    <a:bodyPr/>
                    <a:lstStyle/>
                    <a:p>
                      <a:endParaRPr kumimoji="1" lang="ja-JP" altLang="en-US"/>
                    </a:p>
                  </a:txBody>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UDDI</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tr>
            </a:tbl>
          </a:graphicData>
        </a:graphic>
      </p:graphicFrame>
      <p:sp>
        <p:nvSpPr>
          <p:cNvPr id="790608" name="AutoShape 80"/>
          <p:cNvSpPr>
            <a:spLocks noChangeArrowheads="1"/>
          </p:cNvSpPr>
          <p:nvPr/>
        </p:nvSpPr>
        <p:spPr bwMode="auto">
          <a:xfrm>
            <a:off x="7175501" y="5084764"/>
            <a:ext cx="3097213" cy="1584325"/>
          </a:xfrm>
          <a:prstGeom prst="horizontalScroll">
            <a:avLst>
              <a:gd name="adj" fmla="val 12500"/>
            </a:avLst>
          </a:prstGeom>
          <a:gradFill rotWithShape="1">
            <a:gsLst>
              <a:gs pos="0">
                <a:srgbClr val="FFFF99"/>
              </a:gs>
              <a:gs pos="50000">
                <a:schemeClr val="bg1"/>
              </a:gs>
              <a:gs pos="100000">
                <a:srgbClr val="FFFF99"/>
              </a:gs>
            </a:gsLst>
            <a:lin ang="5400000" scaled="1"/>
          </a:gradFill>
          <a:ln w="9525">
            <a:solidFill>
              <a:srgbClr val="C5C5C5"/>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spcBef>
                <a:spcPct val="0"/>
              </a:spcBef>
              <a:spcAft>
                <a:spcPct val="0"/>
              </a:spcAft>
            </a:pPr>
            <a:r>
              <a:rPr lang="ja-JP" altLang="en-US" sz="1600" dirty="0" err="1">
                <a:solidFill>
                  <a:srgbClr val="663300"/>
                </a:solidFill>
                <a:latin typeface="Meiryo UI" panose="020B0604030504040204" pitchFamily="50" charset="-128"/>
                <a:ea typeface="Meiryo UI" panose="020B0604030504040204" pitchFamily="50" charset="-128"/>
              </a:rPr>
              <a:t>ー</a:t>
            </a:r>
            <a:r>
              <a:rPr lang="ja-JP" altLang="en-US" sz="1600" dirty="0">
                <a:solidFill>
                  <a:srgbClr val="663300"/>
                </a:solidFill>
                <a:latin typeface="Meiryo UI" panose="020B0604030504040204" pitchFamily="50" charset="-128"/>
                <a:ea typeface="Meiryo UI" panose="020B0604030504040204" pitchFamily="50" charset="-128"/>
              </a:rPr>
              <a:t>方針</a:t>
            </a:r>
            <a:r>
              <a:rPr lang="ja-JP" altLang="en-US" sz="1600" dirty="0" err="1">
                <a:solidFill>
                  <a:srgbClr val="663300"/>
                </a:solidFill>
                <a:latin typeface="Meiryo UI" panose="020B0604030504040204" pitchFamily="50" charset="-128"/>
                <a:ea typeface="Meiryo UI" panose="020B0604030504040204" pitchFamily="50" charset="-128"/>
              </a:rPr>
              <a:t>ー</a:t>
            </a:r>
            <a:endParaRPr lang="ja-JP" altLang="en-US" sz="1600" dirty="0">
              <a:solidFill>
                <a:srgbClr val="663300"/>
              </a:solidFill>
              <a:latin typeface="Meiryo UI" panose="020B0604030504040204" pitchFamily="50" charset="-128"/>
              <a:ea typeface="Meiryo UI" panose="020B0604030504040204" pitchFamily="50" charset="-128"/>
            </a:endParaRPr>
          </a:p>
          <a:p>
            <a:pPr fontAlgn="base">
              <a:spcBef>
                <a:spcPct val="0"/>
              </a:spcBef>
              <a:spcAft>
                <a:spcPct val="0"/>
              </a:spcAft>
              <a:buFontTx/>
              <a:buChar char="•"/>
            </a:pPr>
            <a:r>
              <a:rPr lang="ja-JP" altLang="en-US" sz="1400" dirty="0">
                <a:solidFill>
                  <a:srgbClr val="FF0000"/>
                </a:solidFill>
                <a:latin typeface="Meiryo UI" panose="020B0604030504040204" pitchFamily="50" charset="-128"/>
                <a:ea typeface="Meiryo UI" panose="020B0604030504040204" pitchFamily="50" charset="-128"/>
              </a:rPr>
              <a:t>市場で広く普及している、もしくは、普及が見込まれる複数の仕様を可能な限り受け入れる。</a:t>
            </a:r>
          </a:p>
          <a:p>
            <a:pPr fontAlgn="base">
              <a:spcBef>
                <a:spcPct val="0"/>
              </a:spcBef>
              <a:spcAft>
                <a:spcPct val="0"/>
              </a:spcAft>
              <a:buFontTx/>
              <a:buChar char="•"/>
            </a:pPr>
            <a:r>
              <a:rPr lang="ja-JP" altLang="en-US" sz="1400" dirty="0">
                <a:solidFill>
                  <a:srgbClr val="663300"/>
                </a:solidFill>
                <a:latin typeface="Meiryo UI" panose="020B0604030504040204" pitchFamily="50" charset="-128"/>
                <a:ea typeface="Meiryo UI" panose="020B0604030504040204" pitchFamily="50" charset="-128"/>
              </a:rPr>
              <a:t>（最低限のメタデータであっても受け入れて利用する）</a:t>
            </a:r>
          </a:p>
        </p:txBody>
      </p:sp>
      <p:sp>
        <p:nvSpPr>
          <p:cNvPr id="790609" name="Rectangle 81"/>
          <p:cNvSpPr>
            <a:spLocks noChangeArrowheads="1"/>
          </p:cNvSpPr>
          <p:nvPr/>
        </p:nvSpPr>
        <p:spPr bwMode="auto">
          <a:xfrm>
            <a:off x="7104064" y="836613"/>
            <a:ext cx="3455987" cy="1079500"/>
          </a:xfrm>
          <a:prstGeom prst="rect">
            <a:avLst/>
          </a:prstGeom>
          <a:solidFill>
            <a:schemeClr val="accent2"/>
          </a:solidFill>
          <a:ln w="9525"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lstStyle/>
          <a:p>
            <a:pPr algn="ctr" fontAlgn="base">
              <a:spcBef>
                <a:spcPct val="0"/>
              </a:spcBef>
              <a:spcAft>
                <a:spcPct val="0"/>
              </a:spcAft>
            </a:pPr>
            <a:r>
              <a:rPr lang="ja-JP" altLang="en-US" sz="1600" dirty="0">
                <a:solidFill>
                  <a:srgbClr val="FFFFFF"/>
                </a:solidFill>
                <a:latin typeface="Meiryo UI" panose="020B0604030504040204" pitchFamily="50" charset="-128"/>
                <a:ea typeface="Meiryo UI" panose="020B0604030504040204" pitchFamily="50" charset="-128"/>
              </a:rPr>
              <a:t>通信プロトコル</a:t>
            </a:r>
          </a:p>
        </p:txBody>
      </p:sp>
      <p:sp>
        <p:nvSpPr>
          <p:cNvPr id="790610" name="Rectangle 82"/>
          <p:cNvSpPr>
            <a:spLocks noChangeArrowheads="1"/>
          </p:cNvSpPr>
          <p:nvPr/>
        </p:nvSpPr>
        <p:spPr bwMode="auto">
          <a:xfrm>
            <a:off x="7246938" y="1196976"/>
            <a:ext cx="3168650" cy="720725"/>
          </a:xfrm>
          <a:prstGeom prst="rect">
            <a:avLst/>
          </a:prstGeom>
          <a:solidFill>
            <a:srgbClr val="FF6600"/>
          </a:solidFill>
          <a:ln w="9525"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lstStyle/>
          <a:p>
            <a:pPr algn="ctr" fontAlgn="base">
              <a:spcBef>
                <a:spcPct val="0"/>
              </a:spcBef>
              <a:spcAft>
                <a:spcPct val="0"/>
              </a:spcAft>
            </a:pPr>
            <a:r>
              <a:rPr lang="ja-JP" altLang="en-US" sz="1600" dirty="0">
                <a:solidFill>
                  <a:srgbClr val="FFFFFF"/>
                </a:solidFill>
                <a:latin typeface="Meiryo UI" panose="020B0604030504040204" pitchFamily="50" charset="-128"/>
                <a:ea typeface="Meiryo UI" panose="020B0604030504040204" pitchFamily="50" charset="-128"/>
              </a:rPr>
              <a:t>メタデータ記述要素</a:t>
            </a:r>
          </a:p>
        </p:txBody>
      </p:sp>
      <p:sp>
        <p:nvSpPr>
          <p:cNvPr id="790611" name="Rectangle 83"/>
          <p:cNvSpPr>
            <a:spLocks noChangeArrowheads="1"/>
          </p:cNvSpPr>
          <p:nvPr/>
        </p:nvSpPr>
        <p:spPr bwMode="auto">
          <a:xfrm>
            <a:off x="7462838" y="1557338"/>
            <a:ext cx="2736850" cy="360362"/>
          </a:xfrm>
          <a:prstGeom prst="rect">
            <a:avLst/>
          </a:prstGeom>
          <a:solidFill>
            <a:srgbClr val="FF0000"/>
          </a:solidFill>
          <a:ln w="9525"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sz="1600" dirty="0">
                <a:solidFill>
                  <a:srgbClr val="FFFFFF"/>
                </a:solidFill>
                <a:latin typeface="Meiryo UI" panose="020B0604030504040204" pitchFamily="50" charset="-128"/>
                <a:ea typeface="Meiryo UI" panose="020B0604030504040204" pitchFamily="50" charset="-128"/>
              </a:rPr>
              <a:t>メタデータ記述規則</a:t>
            </a:r>
          </a:p>
        </p:txBody>
      </p:sp>
      <p:sp>
        <p:nvSpPr>
          <p:cNvPr id="2" name="フッター プレースホルダー 1"/>
          <p:cNvSpPr>
            <a:spLocks noGrp="1"/>
          </p:cNvSpPr>
          <p:nvPr>
            <p:ph type="ftr" sz="quarter" idx="11"/>
          </p:nvPr>
        </p:nvSpPr>
        <p:spPr/>
        <p:txBody>
          <a:bodyPr/>
          <a:lstStyle/>
          <a:p>
            <a:endParaRPr kumimoji="0" lang="en-US"/>
          </a:p>
        </p:txBody>
      </p:sp>
      <p:sp>
        <p:nvSpPr>
          <p:cNvPr id="11" name="円/楕円 10"/>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985892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p:txBody>
          <a:bodyPr>
            <a:normAutofit/>
          </a:bodyPr>
          <a:lstStyle/>
          <a:p>
            <a:r>
              <a:rPr lang="ja-JP" altLang="en-US" sz="4000" dirty="0"/>
              <a:t>☆</a:t>
            </a:r>
            <a:r>
              <a:rPr lang="ja-JP" altLang="en-US" sz="4000" dirty="0" smtClean="0"/>
              <a:t>統合</a:t>
            </a:r>
            <a:r>
              <a:rPr lang="ja-JP" altLang="en-US" sz="4000" dirty="0"/>
              <a:t>検索のために苦労した点</a:t>
            </a:r>
          </a:p>
        </p:txBody>
      </p:sp>
      <p:sp>
        <p:nvSpPr>
          <p:cNvPr id="398339" name="Rectangle 3"/>
          <p:cNvSpPr>
            <a:spLocks noGrp="1" noChangeArrowheads="1"/>
          </p:cNvSpPr>
          <p:nvPr>
            <p:ph sz="half" idx="1"/>
          </p:nvPr>
        </p:nvSpPr>
        <p:spPr/>
        <p:txBody>
          <a:bodyPr>
            <a:noAutofit/>
          </a:bodyPr>
          <a:lstStyle/>
          <a:p>
            <a:pPr>
              <a:lnSpc>
                <a:spcPct val="90000"/>
              </a:lnSpc>
            </a:pPr>
            <a:r>
              <a:rPr lang="ja-JP" altLang="en-US" dirty="0" smtClean="0"/>
              <a:t>ポータルとは何か？</a:t>
            </a:r>
            <a:endParaRPr lang="en-US" altLang="ja-JP" dirty="0" smtClean="0"/>
          </a:p>
          <a:p>
            <a:pPr lvl="1"/>
            <a:r>
              <a:rPr lang="ja-JP" altLang="en-US" dirty="0" smtClean="0"/>
              <a:t>データベースサイトへのリンク集とどう違うのか？という問い。</a:t>
            </a:r>
            <a:endParaRPr lang="en-US" altLang="ja-JP" dirty="0" smtClean="0"/>
          </a:p>
          <a:p>
            <a:pPr lvl="1"/>
            <a:r>
              <a:rPr lang="ja-JP" altLang="en-US" dirty="0" smtClean="0"/>
              <a:t>何故、図書館がやるのか？</a:t>
            </a:r>
            <a:endParaRPr lang="en-US" altLang="ja-JP" dirty="0" smtClean="0"/>
          </a:p>
          <a:p>
            <a:pPr>
              <a:lnSpc>
                <a:spcPct val="90000"/>
              </a:lnSpc>
            </a:pPr>
            <a:r>
              <a:rPr lang="ja-JP" altLang="en-US" dirty="0" smtClean="0"/>
              <a:t>統合</a:t>
            </a:r>
            <a:r>
              <a:rPr lang="ja-JP" altLang="en-US" dirty="0"/>
              <a:t>検索への賛同を得ること</a:t>
            </a:r>
          </a:p>
          <a:p>
            <a:pPr lvl="1">
              <a:lnSpc>
                <a:spcPct val="90000"/>
              </a:lnSpc>
            </a:pPr>
            <a:r>
              <a:rPr lang="ja-JP" altLang="en-US" dirty="0"/>
              <a:t>大きな意義は、各機関のコンテンツの利活用が促進されること</a:t>
            </a:r>
          </a:p>
          <a:p>
            <a:pPr lvl="1">
              <a:lnSpc>
                <a:spcPct val="90000"/>
              </a:lnSpc>
            </a:pPr>
            <a:r>
              <a:rPr lang="ja-JP" altLang="en-US" dirty="0"/>
              <a:t>利用者の利便性が向上すること</a:t>
            </a:r>
          </a:p>
          <a:p>
            <a:pPr lvl="1">
              <a:lnSpc>
                <a:spcPct val="90000"/>
              </a:lnSpc>
            </a:pPr>
            <a:r>
              <a:rPr lang="ja-JP" altLang="en-US" dirty="0"/>
              <a:t>実際には、</a:t>
            </a:r>
          </a:p>
          <a:p>
            <a:pPr lvl="2">
              <a:lnSpc>
                <a:spcPct val="90000"/>
              </a:lnSpc>
            </a:pPr>
            <a:r>
              <a:rPr lang="ja-JP" altLang="en-US" dirty="0">
                <a:solidFill>
                  <a:srgbClr val="C00000"/>
                </a:solidFill>
              </a:rPr>
              <a:t>サービスが横取りされると誤解される</a:t>
            </a:r>
          </a:p>
          <a:p>
            <a:pPr lvl="2">
              <a:lnSpc>
                <a:spcPct val="90000"/>
              </a:lnSpc>
            </a:pPr>
            <a:r>
              <a:rPr lang="ja-JP" altLang="en-US" dirty="0">
                <a:solidFill>
                  <a:srgbClr val="C00000"/>
                </a:solidFill>
              </a:rPr>
              <a:t>アクセスが増えることを不安視</a:t>
            </a:r>
            <a:r>
              <a:rPr lang="ja-JP" altLang="en-US" dirty="0" smtClean="0">
                <a:solidFill>
                  <a:srgbClr val="C00000"/>
                </a:solidFill>
              </a:rPr>
              <a:t>する</a:t>
            </a:r>
            <a:endParaRPr lang="en-US" altLang="ja-JP" dirty="0" smtClean="0">
              <a:solidFill>
                <a:srgbClr val="C00000"/>
              </a:solidFill>
            </a:endParaRPr>
          </a:p>
          <a:p>
            <a:pPr lvl="2">
              <a:lnSpc>
                <a:spcPct val="90000"/>
              </a:lnSpc>
            </a:pPr>
            <a:r>
              <a:rPr lang="ja-JP" altLang="en-US" dirty="0" smtClean="0">
                <a:solidFill>
                  <a:srgbClr val="C00000"/>
                </a:solidFill>
              </a:rPr>
              <a:t>書誌、メタデータにも権利があるので渡せない</a:t>
            </a:r>
            <a:r>
              <a:rPr lang="ja-JP" altLang="en-US" dirty="0" err="1" smtClean="0">
                <a:solidFill>
                  <a:srgbClr val="C00000"/>
                </a:solidFill>
              </a:rPr>
              <a:t>。。</a:t>
            </a:r>
            <a:endParaRPr lang="ja-JP" altLang="en-US" dirty="0">
              <a:solidFill>
                <a:srgbClr val="C00000"/>
              </a:solidFill>
            </a:endParaRPr>
          </a:p>
        </p:txBody>
      </p:sp>
      <p:sp>
        <p:nvSpPr>
          <p:cNvPr id="2" name="コンテンツ プレースホルダー 1"/>
          <p:cNvSpPr>
            <a:spLocks noGrp="1"/>
          </p:cNvSpPr>
          <p:nvPr>
            <p:ph sz="half" idx="2"/>
          </p:nvPr>
        </p:nvSpPr>
        <p:spPr/>
        <p:txBody>
          <a:bodyPr/>
          <a:lstStyle/>
          <a:p>
            <a:r>
              <a:rPr lang="ja-JP" altLang="en-US" dirty="0"/>
              <a:t>標準プロトコルの実装</a:t>
            </a:r>
          </a:p>
          <a:p>
            <a:pPr lvl="1"/>
            <a:r>
              <a:rPr lang="ja-JP" altLang="en-US" dirty="0">
                <a:solidFill>
                  <a:srgbClr val="C00000"/>
                </a:solidFill>
              </a:rPr>
              <a:t>ほとんどのサイトで、外部提供インタフェースを持っていない</a:t>
            </a:r>
          </a:p>
          <a:p>
            <a:pPr lvl="1"/>
            <a:r>
              <a:rPr lang="ja-JP" altLang="en-US" dirty="0"/>
              <a:t>サイト側に実装が必要で、その費用が捻出できない</a:t>
            </a:r>
          </a:p>
          <a:p>
            <a:r>
              <a:rPr lang="ja-JP" altLang="en-US" dirty="0"/>
              <a:t>メタデータのマッピングの調整</a:t>
            </a:r>
          </a:p>
          <a:p>
            <a:pPr lvl="1"/>
            <a:r>
              <a:rPr lang="ja-JP" altLang="en-US" dirty="0"/>
              <a:t>ダブリンコアをベースにした記述要素を使っていても、使い方がそれぞれまちまち</a:t>
            </a:r>
          </a:p>
          <a:p>
            <a:pPr lvl="1"/>
            <a:r>
              <a:rPr lang="ja-JP" altLang="en-US" dirty="0"/>
              <a:t>同じ要素を使っていても、記述規則が異なり、同じ内容として認識できない</a:t>
            </a:r>
          </a:p>
          <a:p>
            <a:pPr lvl="2"/>
            <a:r>
              <a:rPr lang="ja-JP" altLang="en-US" dirty="0"/>
              <a:t>特に、</a:t>
            </a:r>
            <a:r>
              <a:rPr lang="ja-JP" altLang="en-US" dirty="0">
                <a:solidFill>
                  <a:srgbClr val="C00000"/>
                </a:solidFill>
              </a:rPr>
              <a:t>横断検索先は、表記のゆれをカバーできない（横断検索先のシステムに依存）</a:t>
            </a:r>
          </a:p>
          <a:p>
            <a:endParaRPr kumimoji="1" lang="ja-JP" altLang="en-US" dirty="0"/>
          </a:p>
        </p:txBody>
      </p:sp>
      <p:sp>
        <p:nvSpPr>
          <p:cNvPr id="7" name="スライド番号プレースホルダー 5"/>
          <p:cNvSpPr>
            <a:spLocks noGrp="1"/>
          </p:cNvSpPr>
          <p:nvPr>
            <p:ph type="sldNum" sz="quarter" idx="12"/>
          </p:nvPr>
        </p:nvSpPr>
        <p:spPr/>
        <p:txBody>
          <a:bodyPr/>
          <a:lstStyle/>
          <a:p>
            <a:fld id="{E490CC47-B703-4691-87D5-D8AD47B300F2}" type="slidenum">
              <a:rPr lang="en-US" altLang="ja-JP">
                <a:solidFill>
                  <a:srgbClr val="000000"/>
                </a:solidFill>
              </a:rPr>
              <a:pPr/>
              <a:t>37</a:t>
            </a:fld>
            <a:endParaRPr lang="en-US" altLang="ja-JP">
              <a:solidFill>
                <a:srgbClr val="000000"/>
              </a:solidFill>
            </a:endParaRPr>
          </a:p>
        </p:txBody>
      </p:sp>
      <p:sp>
        <p:nvSpPr>
          <p:cNvPr id="398340" name="Rectangle 4"/>
          <p:cNvSpPr>
            <a:spLocks noChangeArrowheads="1"/>
          </p:cNvSpPr>
          <p:nvPr/>
        </p:nvSpPr>
        <p:spPr bwMode="auto">
          <a:xfrm>
            <a:off x="0" y="7142163"/>
            <a:ext cx="10358926"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1" fontAlgn="base">
              <a:lnSpc>
                <a:spcPct val="90000"/>
              </a:lnSpc>
              <a:spcBef>
                <a:spcPct val="20000"/>
              </a:spcBef>
              <a:spcAft>
                <a:spcPct val="0"/>
              </a:spcAft>
              <a:buClr>
                <a:srgbClr val="CC3300"/>
              </a:buClr>
              <a:buSzPct val="75000"/>
              <a:buFont typeface="Wingdings" panose="05000000000000000000" pitchFamily="2" charset="2"/>
              <a:buNone/>
            </a:pPr>
            <a:r>
              <a:rPr lang="ja-JP" altLang="en-US" dirty="0">
                <a:solidFill>
                  <a:srgbClr val="FF0000"/>
                </a:solidFill>
              </a:rPr>
              <a:t>調整には、膨大な時間を費やしている⇒汎用的なマッピング、記述規則等の</a:t>
            </a:r>
            <a:r>
              <a:rPr lang="ja-JP" altLang="en-US" dirty="0" smtClean="0">
                <a:solidFill>
                  <a:srgbClr val="FF0000"/>
                </a:solidFill>
              </a:rPr>
              <a:t>ルールの普及が</a:t>
            </a:r>
            <a:r>
              <a:rPr lang="ja-JP" altLang="en-US" dirty="0">
                <a:solidFill>
                  <a:srgbClr val="FF0000"/>
                </a:solidFill>
              </a:rPr>
              <a:t>必要</a:t>
            </a:r>
          </a:p>
        </p:txBody>
      </p:sp>
      <p:sp>
        <p:nvSpPr>
          <p:cNvPr id="6" name="円/楕円 5"/>
          <p:cNvSpPr/>
          <p:nvPr/>
        </p:nvSpPr>
        <p:spPr>
          <a:xfrm>
            <a:off x="94593" y="61915"/>
            <a:ext cx="622859" cy="571132"/>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8629335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5"/>
          <p:cNvSpPr>
            <a:spLocks noGrp="1"/>
          </p:cNvSpPr>
          <p:nvPr>
            <p:ph type="sldNum" sz="quarter" idx="12"/>
          </p:nvPr>
        </p:nvSpPr>
        <p:spPr/>
        <p:txBody>
          <a:bodyPr/>
          <a:lstStyle/>
          <a:p>
            <a:fld id="{F4E7627A-61B2-41E3-B9CE-8EF796210097}" type="slidenum">
              <a:rPr lang="en-US" altLang="ja-JP">
                <a:solidFill>
                  <a:srgbClr val="000000"/>
                </a:solidFill>
              </a:rPr>
              <a:pPr/>
              <a:t>38</a:t>
            </a:fld>
            <a:endParaRPr lang="en-US" altLang="ja-JP">
              <a:solidFill>
                <a:srgbClr val="000000"/>
              </a:solidFill>
            </a:endParaRPr>
          </a:p>
        </p:txBody>
      </p:sp>
      <p:sp>
        <p:nvSpPr>
          <p:cNvPr id="362498" name="Rectangle 2"/>
          <p:cNvSpPr>
            <a:spLocks noGrp="1" noChangeArrowheads="1"/>
          </p:cNvSpPr>
          <p:nvPr>
            <p:ph type="title"/>
          </p:nvPr>
        </p:nvSpPr>
        <p:spPr>
          <a:xfrm>
            <a:off x="121920" y="29845"/>
            <a:ext cx="11968480" cy="977023"/>
          </a:xfrm>
        </p:spPr>
        <p:txBody>
          <a:bodyPr>
            <a:normAutofit/>
          </a:bodyPr>
          <a:lstStyle/>
          <a:p>
            <a:r>
              <a:rPr lang="en-US" altLang="ja-JP" sz="4000" dirty="0" smtClean="0"/>
              <a:t>PORTA</a:t>
            </a:r>
            <a:r>
              <a:rPr lang="ja-JP" altLang="en-US" sz="4000" dirty="0" smtClean="0"/>
              <a:t>の次のサービス</a:t>
            </a:r>
            <a:r>
              <a:rPr lang="ja-JP" altLang="en-US" sz="4000" dirty="0"/>
              <a:t>の</a:t>
            </a:r>
            <a:r>
              <a:rPr lang="ja-JP" altLang="en-US" sz="4000" dirty="0" smtClean="0"/>
              <a:t>方向性</a:t>
            </a:r>
            <a:endParaRPr lang="ja-JP" altLang="en-US" dirty="0"/>
          </a:p>
        </p:txBody>
      </p:sp>
      <p:sp>
        <p:nvSpPr>
          <p:cNvPr id="362499" name="Rectangle 3"/>
          <p:cNvSpPr>
            <a:spLocks noGrp="1" noChangeArrowheads="1"/>
          </p:cNvSpPr>
          <p:nvPr>
            <p:ph type="body" idx="1"/>
          </p:nvPr>
        </p:nvSpPr>
        <p:spPr>
          <a:xfrm>
            <a:off x="390417" y="1177871"/>
            <a:ext cx="11435137" cy="5346755"/>
          </a:xfrm>
        </p:spPr>
        <p:txBody>
          <a:bodyPr>
            <a:normAutofit/>
          </a:bodyPr>
          <a:lstStyle/>
          <a:p>
            <a:pPr marL="711200" indent="-711200"/>
            <a:r>
              <a:rPr lang="ja-JP" altLang="en-US" sz="3200" dirty="0">
                <a:solidFill>
                  <a:srgbClr val="C00000"/>
                </a:solidFill>
              </a:rPr>
              <a:t>蔵書管理指向からサービス指向へ</a:t>
            </a:r>
          </a:p>
          <a:p>
            <a:pPr marL="1066800" lvl="1" indent="-609600"/>
            <a:r>
              <a:rPr lang="ja-JP" altLang="en-US" sz="2800" dirty="0"/>
              <a:t>図書館システム内で利用者を囲い込まない</a:t>
            </a:r>
          </a:p>
          <a:p>
            <a:pPr marL="1066800" lvl="1" indent="-609600"/>
            <a:r>
              <a:rPr lang="ja-JP" altLang="en-US" sz="2800" dirty="0">
                <a:solidFill>
                  <a:srgbClr val="C00000"/>
                </a:solidFill>
              </a:rPr>
              <a:t>他のシステムに任せられる部分は任せる、</a:t>
            </a:r>
          </a:p>
          <a:p>
            <a:pPr marL="1066800" lvl="1" indent="-609600"/>
            <a:r>
              <a:rPr lang="ja-JP" altLang="en-US" sz="2800" dirty="0"/>
              <a:t>必ずしも図書館システムはトータルシステムでなくてもよい</a:t>
            </a:r>
          </a:p>
          <a:p>
            <a:pPr marL="711200" indent="-711200"/>
            <a:r>
              <a:rPr lang="ja-JP" altLang="en-US" sz="3200" dirty="0"/>
              <a:t>利用者、関係機関との関係の緊密化</a:t>
            </a:r>
          </a:p>
          <a:p>
            <a:pPr marL="1066800" lvl="1" indent="-609600"/>
            <a:r>
              <a:rPr lang="ja-JP" altLang="en-US" sz="2800" dirty="0"/>
              <a:t>ユーザの情報利用行動の客観的把握</a:t>
            </a:r>
          </a:p>
          <a:p>
            <a:pPr marL="1422400" lvl="2" indent="-508000"/>
            <a:r>
              <a:rPr lang="ja-JP" altLang="en-US" sz="2400" dirty="0"/>
              <a:t>利用者満足の向上のために、マーケティング手法（</a:t>
            </a:r>
            <a:r>
              <a:rPr lang="en-US" altLang="ja-JP" sz="2400" dirty="0"/>
              <a:t>CRM</a:t>
            </a:r>
            <a:r>
              <a:rPr lang="ja-JP" altLang="en-US" sz="2400" dirty="0"/>
              <a:t>等）の適用</a:t>
            </a:r>
          </a:p>
          <a:p>
            <a:pPr marL="1422400" lvl="2" indent="-508000"/>
            <a:r>
              <a:rPr lang="ja-JP" altLang="en-US" sz="2400" dirty="0"/>
              <a:t>利用者と図書館蔵書のマッチングを支援</a:t>
            </a:r>
          </a:p>
          <a:p>
            <a:pPr marL="1828800" lvl="3" indent="-457200"/>
            <a:r>
              <a:rPr lang="en-US" altLang="ja-JP" sz="2000" dirty="0"/>
              <a:t>Google </a:t>
            </a:r>
            <a:r>
              <a:rPr lang="ja-JP" altLang="en-US" sz="2000" dirty="0"/>
              <a:t>等から図書館資料へのアクセスを可能に</a:t>
            </a:r>
          </a:p>
          <a:p>
            <a:pPr marL="1828800" lvl="3" indent="-457200"/>
            <a:r>
              <a:rPr lang="ja-JP" altLang="en-US" sz="2000" dirty="0"/>
              <a:t>利用者個人への直接サービスを志向</a:t>
            </a:r>
          </a:p>
          <a:p>
            <a:pPr marL="1828800" lvl="3" indent="-457200"/>
            <a:r>
              <a:rPr lang="ja-JP" altLang="en-US" sz="2000" dirty="0"/>
              <a:t>サービスをパーソナライズ</a:t>
            </a:r>
          </a:p>
          <a:p>
            <a:pPr marL="1066800" lvl="1" indent="-609600"/>
            <a:r>
              <a:rPr lang="ja-JP" altLang="en-US" sz="2800" dirty="0">
                <a:solidFill>
                  <a:srgbClr val="C00000"/>
                </a:solidFill>
              </a:rPr>
              <a:t>関係機関が連携・分担してサービスを提供</a:t>
            </a:r>
          </a:p>
        </p:txBody>
      </p:sp>
      <p:sp>
        <p:nvSpPr>
          <p:cNvPr id="6" name="円/楕円 5"/>
          <p:cNvSpPr/>
          <p:nvPr/>
        </p:nvSpPr>
        <p:spPr>
          <a:xfrm>
            <a:off x="94593" y="61915"/>
            <a:ext cx="622859" cy="571132"/>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4685661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5"/>
          <p:cNvSpPr>
            <a:spLocks noGrp="1"/>
          </p:cNvSpPr>
          <p:nvPr>
            <p:ph type="sldNum" sz="quarter" idx="12"/>
          </p:nvPr>
        </p:nvSpPr>
        <p:spPr/>
        <p:txBody>
          <a:bodyPr/>
          <a:lstStyle/>
          <a:p>
            <a:fld id="{A600F870-EA5C-4053-B17C-80B1067EAD69}" type="slidenum">
              <a:rPr lang="en-US" altLang="ja-JP">
                <a:solidFill>
                  <a:srgbClr val="000000"/>
                </a:solidFill>
              </a:rPr>
              <a:pPr/>
              <a:t>39</a:t>
            </a:fld>
            <a:endParaRPr lang="en-US" altLang="ja-JP">
              <a:solidFill>
                <a:srgbClr val="000000"/>
              </a:solidFill>
            </a:endParaRPr>
          </a:p>
        </p:txBody>
      </p:sp>
      <p:sp>
        <p:nvSpPr>
          <p:cNvPr id="363522" name="Rectangle 2"/>
          <p:cNvSpPr>
            <a:spLocks noGrp="1" noChangeArrowheads="1"/>
          </p:cNvSpPr>
          <p:nvPr>
            <p:ph type="title"/>
          </p:nvPr>
        </p:nvSpPr>
        <p:spPr>
          <a:xfrm>
            <a:off x="0" y="0"/>
            <a:ext cx="12100674" cy="1102679"/>
          </a:xfrm>
        </p:spPr>
        <p:txBody>
          <a:bodyPr>
            <a:normAutofit/>
          </a:bodyPr>
          <a:lstStyle/>
          <a:p>
            <a:r>
              <a:rPr lang="ja-JP" altLang="en-US" sz="3200" dirty="0" smtClean="0"/>
              <a:t>メタデータ</a:t>
            </a:r>
            <a:r>
              <a:rPr lang="ja-JP" altLang="en-US" sz="3200" dirty="0"/>
              <a:t>、書誌データの統合検索から</a:t>
            </a:r>
            <a:r>
              <a:rPr lang="ja-JP" altLang="en-US" sz="3200" dirty="0" smtClean="0"/>
              <a:t>、</a:t>
            </a:r>
            <a:r>
              <a:rPr lang="en-US" altLang="ja-JP" sz="3200" dirty="0" smtClean="0"/>
              <a:t/>
            </a:r>
            <a:br>
              <a:rPr lang="en-US" altLang="ja-JP" sz="3200" dirty="0" smtClean="0"/>
            </a:br>
            <a:r>
              <a:rPr lang="ja-JP" altLang="en-US" sz="3200" dirty="0" smtClean="0"/>
              <a:t>意味的</a:t>
            </a:r>
            <a:r>
              <a:rPr lang="ja-JP" altLang="en-US" sz="3200" dirty="0"/>
              <a:t>情報の相互利用による統合検索へ</a:t>
            </a:r>
            <a:r>
              <a:rPr lang="ja-JP" altLang="en-US" sz="4000" dirty="0"/>
              <a:t> </a:t>
            </a:r>
          </a:p>
        </p:txBody>
      </p:sp>
      <p:sp>
        <p:nvSpPr>
          <p:cNvPr id="363523" name="Rectangle 3"/>
          <p:cNvSpPr>
            <a:spLocks noGrp="1" noChangeArrowheads="1"/>
          </p:cNvSpPr>
          <p:nvPr>
            <p:ph type="body" idx="1"/>
          </p:nvPr>
        </p:nvSpPr>
        <p:spPr>
          <a:xfrm>
            <a:off x="472611" y="1518834"/>
            <a:ext cx="11455686" cy="5202641"/>
          </a:xfrm>
        </p:spPr>
        <p:txBody>
          <a:bodyPr>
            <a:normAutofit/>
          </a:bodyPr>
          <a:lstStyle/>
          <a:p>
            <a:pPr marL="533400" indent="-533400">
              <a:lnSpc>
                <a:spcPct val="80000"/>
              </a:lnSpc>
            </a:pPr>
            <a:r>
              <a:rPr lang="ja-JP" altLang="en-US" dirty="0"/>
              <a:t>集合知を利用する</a:t>
            </a:r>
            <a:r>
              <a:rPr lang="en-US" altLang="ja-JP" dirty="0"/>
              <a:t>Web2.0</a:t>
            </a:r>
            <a:r>
              <a:rPr lang="ja-JP" altLang="en-US" dirty="0"/>
              <a:t>から、</a:t>
            </a:r>
            <a:r>
              <a:rPr lang="ja-JP" altLang="en-US" dirty="0">
                <a:solidFill>
                  <a:srgbClr val="C00000"/>
                </a:solidFill>
              </a:rPr>
              <a:t>意味的情報の相互利用の</a:t>
            </a:r>
            <a:r>
              <a:rPr lang="en-US" altLang="ja-JP" dirty="0">
                <a:solidFill>
                  <a:srgbClr val="C00000"/>
                </a:solidFill>
              </a:rPr>
              <a:t>Web3.0</a:t>
            </a:r>
            <a:r>
              <a:rPr lang="ja-JP" altLang="en-US" dirty="0"/>
              <a:t>へ</a:t>
            </a:r>
          </a:p>
          <a:p>
            <a:pPr marL="914400" lvl="1" indent="-457200">
              <a:lnSpc>
                <a:spcPct val="80000"/>
              </a:lnSpc>
            </a:pPr>
            <a:r>
              <a:rPr lang="en-US" altLang="ja-JP" dirty="0"/>
              <a:t>Web2.0</a:t>
            </a:r>
            <a:r>
              <a:rPr lang="ja-JP" altLang="en-US" dirty="0"/>
              <a:t>：</a:t>
            </a:r>
            <a:r>
              <a:rPr lang="en-US" altLang="ja-JP" dirty="0"/>
              <a:t>Blog</a:t>
            </a:r>
            <a:r>
              <a:rPr lang="ja-JP" altLang="en-US" dirty="0" err="1"/>
              <a:t>、</a:t>
            </a:r>
            <a:r>
              <a:rPr lang="en-US" altLang="ja-JP" dirty="0" err="1"/>
              <a:t>Forksonomy</a:t>
            </a:r>
            <a:r>
              <a:rPr lang="ja-JP" altLang="en-US" dirty="0" err="1"/>
              <a:t>、</a:t>
            </a:r>
            <a:r>
              <a:rPr lang="en-US" altLang="ja-JP" dirty="0"/>
              <a:t>Ajax</a:t>
            </a:r>
            <a:r>
              <a:rPr lang="ja-JP" altLang="en-US" dirty="0" err="1"/>
              <a:t>、</a:t>
            </a:r>
            <a:r>
              <a:rPr lang="en-US" altLang="ja-JP" dirty="0"/>
              <a:t>Mashup</a:t>
            </a:r>
            <a:r>
              <a:rPr lang="ja-JP" altLang="en-US" dirty="0" err="1"/>
              <a:t>、</a:t>
            </a:r>
            <a:r>
              <a:rPr lang="en-US" altLang="ja-JP" dirty="0"/>
              <a:t>Long Tail</a:t>
            </a:r>
          </a:p>
          <a:p>
            <a:pPr marL="914400" lvl="1" indent="-457200">
              <a:lnSpc>
                <a:spcPct val="80000"/>
              </a:lnSpc>
            </a:pPr>
            <a:r>
              <a:rPr lang="en-US" altLang="ja-JP" dirty="0"/>
              <a:t>Web3.0</a:t>
            </a:r>
            <a:r>
              <a:rPr lang="ja-JP" altLang="en-US" dirty="0"/>
              <a:t>：</a:t>
            </a:r>
            <a:r>
              <a:rPr lang="en-US" altLang="ja-JP" dirty="0"/>
              <a:t>RDF</a:t>
            </a:r>
            <a:r>
              <a:rPr lang="ja-JP" altLang="en-US" dirty="0" err="1"/>
              <a:t>、</a:t>
            </a:r>
            <a:r>
              <a:rPr lang="en-US" altLang="ja-JP" dirty="0"/>
              <a:t>SKOS</a:t>
            </a:r>
            <a:r>
              <a:rPr lang="ja-JP" altLang="en-US" dirty="0" err="1"/>
              <a:t>、</a:t>
            </a:r>
            <a:r>
              <a:rPr lang="ja-JP" altLang="en-US" dirty="0"/>
              <a:t>オントロジー、</a:t>
            </a:r>
            <a:r>
              <a:rPr lang="en-US" altLang="ja-JP" dirty="0"/>
              <a:t>GRDDL</a:t>
            </a:r>
            <a:r>
              <a:rPr lang="ja-JP" altLang="en-US" dirty="0" err="1"/>
              <a:t>、</a:t>
            </a:r>
            <a:r>
              <a:rPr lang="en-US" altLang="ja-JP" dirty="0"/>
              <a:t>SPARQL</a:t>
            </a:r>
          </a:p>
          <a:p>
            <a:pPr marL="533400" indent="-533400">
              <a:lnSpc>
                <a:spcPct val="80000"/>
              </a:lnSpc>
            </a:pPr>
            <a:r>
              <a:rPr lang="ja-JP" altLang="en-US" dirty="0"/>
              <a:t>関係機関による</a:t>
            </a:r>
            <a:r>
              <a:rPr lang="ja-JP" altLang="en-US" dirty="0">
                <a:solidFill>
                  <a:srgbClr val="C00000"/>
                </a:solidFill>
              </a:rPr>
              <a:t>共同構築、オープンソースの利用、マッシュアップ</a:t>
            </a:r>
            <a:r>
              <a:rPr lang="ja-JP" altLang="en-US" dirty="0"/>
              <a:t>によるサービス構築</a:t>
            </a:r>
          </a:p>
          <a:p>
            <a:pPr marL="533400" indent="-533400">
              <a:lnSpc>
                <a:spcPct val="80000"/>
              </a:lnSpc>
            </a:pPr>
            <a:r>
              <a:rPr lang="ja-JP" altLang="en-US" dirty="0"/>
              <a:t>ボーンデジタルを含めた蔵書構築、総合目録</a:t>
            </a:r>
          </a:p>
          <a:p>
            <a:pPr marL="914400" lvl="1" indent="-457200">
              <a:lnSpc>
                <a:spcPct val="80000"/>
              </a:lnSpc>
            </a:pPr>
            <a:r>
              <a:rPr lang="ja-JP" altLang="en-US" dirty="0">
                <a:solidFill>
                  <a:srgbClr val="C00000"/>
                </a:solidFill>
              </a:rPr>
              <a:t>統合から、ウェブサービスの協調</a:t>
            </a:r>
            <a:r>
              <a:rPr lang="ja-JP" altLang="en-US" dirty="0"/>
              <a:t>によるサービス提供へ</a:t>
            </a:r>
          </a:p>
          <a:p>
            <a:pPr marL="914400" lvl="1" indent="-457200">
              <a:lnSpc>
                <a:spcPct val="80000"/>
              </a:lnSpc>
            </a:pPr>
            <a:r>
              <a:rPr lang="ja-JP" altLang="en-US" dirty="0"/>
              <a:t>図書・雑誌における所蔵のほかに、電子情報資源のライセンス（利用権）等の管理も</a:t>
            </a:r>
          </a:p>
          <a:p>
            <a:pPr marL="914400" lvl="1" indent="-457200">
              <a:lnSpc>
                <a:spcPct val="80000"/>
              </a:lnSpc>
            </a:pPr>
            <a:r>
              <a:rPr lang="ja-JP" altLang="en-US" dirty="0">
                <a:solidFill>
                  <a:srgbClr val="C00000"/>
                </a:solidFill>
              </a:rPr>
              <a:t>メタデータを発生源に近い所で作成</a:t>
            </a:r>
            <a:r>
              <a:rPr lang="ja-JP" altLang="en-US" dirty="0"/>
              <a:t>。さらにメタデータの自動付与技術の適用</a:t>
            </a:r>
          </a:p>
          <a:p>
            <a:pPr marL="914400" lvl="1" indent="-457200">
              <a:lnSpc>
                <a:spcPct val="80000"/>
              </a:lnSpc>
            </a:pPr>
            <a:r>
              <a:rPr lang="ja-JP" altLang="en-US" dirty="0"/>
              <a:t>将来的には、目録を利用者側の視点から見直すモデル（</a:t>
            </a:r>
            <a:r>
              <a:rPr lang="en-US" altLang="ja-JP" dirty="0"/>
              <a:t>FRBR</a:t>
            </a:r>
            <a:r>
              <a:rPr lang="ja-JP" altLang="en-US" dirty="0"/>
              <a:t>）に基づくメタデータの再構築の検討も</a:t>
            </a:r>
          </a:p>
        </p:txBody>
      </p:sp>
      <p:sp>
        <p:nvSpPr>
          <p:cNvPr id="5" name="円/楕円 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426190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smtClean="0"/>
              <a:t>今日のお話しのポイント</a:t>
            </a:r>
            <a:endParaRPr kumimoji="1" lang="ja-JP" altLang="en-US" dirty="0"/>
          </a:p>
        </p:txBody>
      </p:sp>
      <p:sp>
        <p:nvSpPr>
          <p:cNvPr id="5" name="コンテンツ プレースホルダー 4"/>
          <p:cNvSpPr>
            <a:spLocks noGrp="1"/>
          </p:cNvSpPr>
          <p:nvPr>
            <p:ph idx="1"/>
          </p:nvPr>
        </p:nvSpPr>
        <p:spPr/>
        <p:txBody>
          <a:bodyPr>
            <a:normAutofit/>
          </a:bodyPr>
          <a:lstStyle/>
          <a:p>
            <a:r>
              <a:rPr lang="ja-JP" altLang="en-US" dirty="0"/>
              <a:t>電子図書館の</a:t>
            </a:r>
            <a:r>
              <a:rPr lang="ja-JP" altLang="en-US" dirty="0" smtClean="0"/>
              <a:t>目的は何か？</a:t>
            </a:r>
            <a:endParaRPr lang="en-US" altLang="ja-JP" dirty="0"/>
          </a:p>
          <a:p>
            <a:r>
              <a:rPr lang="ja-JP" altLang="en-US" dirty="0" smtClean="0"/>
              <a:t>貴重</a:t>
            </a:r>
            <a:r>
              <a:rPr lang="ja-JP" altLang="en-US" dirty="0"/>
              <a:t>な文献資料は今、必要とする人に届いているか</a:t>
            </a:r>
            <a:r>
              <a:rPr lang="ja-JP" altLang="en-US" dirty="0" smtClean="0"/>
              <a:t>？</a:t>
            </a:r>
            <a:endParaRPr lang="en-US" altLang="ja-JP" dirty="0" smtClean="0"/>
          </a:p>
          <a:p>
            <a:pPr lvl="1"/>
            <a:r>
              <a:rPr lang="ja-JP" altLang="en-US" dirty="0"/>
              <a:t>有用な文献等の情報が、インターネット上の大量の情報の海に埋もれていないか？</a:t>
            </a:r>
            <a:endParaRPr lang="en-US" altLang="ja-JP" dirty="0"/>
          </a:p>
          <a:p>
            <a:pPr lvl="1"/>
            <a:r>
              <a:rPr lang="ja-JP" altLang="en-US" dirty="0" smtClean="0"/>
              <a:t>情報</a:t>
            </a:r>
            <a:r>
              <a:rPr lang="ja-JP" altLang="en-US" dirty="0"/>
              <a:t>を探し出すために、多くの工数をかけているのではないか</a:t>
            </a:r>
            <a:r>
              <a:rPr lang="ja-JP" altLang="en-US" dirty="0" smtClean="0"/>
              <a:t>？</a:t>
            </a:r>
            <a:endParaRPr lang="en-US" altLang="ja-JP" dirty="0"/>
          </a:p>
          <a:p>
            <a:pPr lvl="2"/>
            <a:r>
              <a:rPr lang="ja-JP" altLang="en-US" dirty="0"/>
              <a:t>目録が公開されていても、見つけやすくなっているか？</a:t>
            </a:r>
            <a:endParaRPr lang="en-US" altLang="ja-JP" dirty="0"/>
          </a:p>
          <a:p>
            <a:pPr lvl="2"/>
            <a:r>
              <a:rPr lang="ja-JP" altLang="en-US" dirty="0" smtClean="0"/>
              <a:t>書誌</a:t>
            </a:r>
            <a:r>
              <a:rPr lang="ja-JP" altLang="en-US" dirty="0"/>
              <a:t>だけで必要な情報を絞り込めるか</a:t>
            </a:r>
            <a:r>
              <a:rPr lang="ja-JP" altLang="en-US" dirty="0" smtClean="0"/>
              <a:t>？</a:t>
            </a:r>
            <a:endParaRPr lang="en-US" altLang="ja-JP" dirty="0" smtClean="0"/>
          </a:p>
          <a:p>
            <a:pPr lvl="1"/>
            <a:r>
              <a:rPr lang="ja-JP" altLang="en-US" dirty="0" smtClean="0"/>
              <a:t>市区町村の図書館利用者、インターネット利用者が情報弱者になっていないか？</a:t>
            </a:r>
            <a:endParaRPr lang="en-US" altLang="ja-JP" dirty="0" smtClean="0"/>
          </a:p>
          <a:p>
            <a:r>
              <a:rPr lang="ja-JP" altLang="en-US" dirty="0"/>
              <a:t>将来の利用者に届けられるか</a:t>
            </a:r>
            <a:r>
              <a:rPr lang="ja-JP" altLang="en-US" dirty="0" smtClean="0"/>
              <a:t>？</a:t>
            </a:r>
            <a:endParaRPr lang="en-US" altLang="ja-JP" dirty="0" smtClean="0"/>
          </a:p>
          <a:p>
            <a:r>
              <a:rPr lang="ja-JP" altLang="en-US" dirty="0" smtClean="0"/>
              <a:t>この</a:t>
            </a:r>
            <a:r>
              <a:rPr lang="ja-JP" altLang="en-US" dirty="0"/>
              <a:t>課題を解決するために何をしていくべきか</a:t>
            </a:r>
            <a:r>
              <a:rPr lang="ja-JP" altLang="en-US" dirty="0" smtClean="0"/>
              <a:t>？</a:t>
            </a:r>
            <a:endParaRPr lang="en-US" altLang="ja-JP" dirty="0"/>
          </a:p>
        </p:txBody>
      </p:sp>
      <p:sp>
        <p:nvSpPr>
          <p:cNvPr id="6" name="円/楕円 5"/>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463648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lstStyle/>
          <a:p>
            <a:r>
              <a:rPr lang="en-US" altLang="ja-JP" dirty="0" smtClean="0"/>
              <a:t>【</a:t>
            </a:r>
            <a:r>
              <a:rPr lang="en-US" altLang="ja-JP" dirty="0"/>
              <a:t>2008</a:t>
            </a:r>
            <a:r>
              <a:rPr lang="ja-JP" altLang="en-US" dirty="0"/>
              <a:t>～</a:t>
            </a:r>
            <a:r>
              <a:rPr lang="en-US" altLang="ja-JP" dirty="0"/>
              <a:t>2012】</a:t>
            </a:r>
            <a:r>
              <a:rPr lang="ja-JP" altLang="en-US" dirty="0"/>
              <a:t>サービス発展期</a:t>
            </a:r>
            <a:endParaRPr kumimoji="1" lang="ja-JP" altLang="en-US" dirty="0">
              <a:latin typeface="HG丸ｺﾞｼｯｸM-PRO" pitchFamily="50" charset="-128"/>
              <a:ea typeface="HG丸ｺﾞｼｯｸM-PRO" pitchFamily="50" charset="-128"/>
            </a:endParaRPr>
          </a:p>
        </p:txBody>
      </p:sp>
      <p:sp>
        <p:nvSpPr>
          <p:cNvPr id="2" name="フッター プレースホルダー 1"/>
          <p:cNvSpPr>
            <a:spLocks noGrp="1"/>
          </p:cNvSpPr>
          <p:nvPr>
            <p:ph type="ftr" sz="quarter" idx="11"/>
          </p:nvPr>
        </p:nvSpPr>
        <p:spPr/>
        <p:txBody>
          <a:bodyPr/>
          <a:lstStyle/>
          <a:p>
            <a:pPr>
              <a:defRPr/>
            </a:pPr>
            <a:endParaRPr lang="ja-JP" altLang="en-US" dirty="0">
              <a:solidFill>
                <a:prstClr val="black">
                  <a:lumMod val="85000"/>
                  <a:lumOff val="15000"/>
                </a:prstClr>
              </a:solidFill>
            </a:endParaRPr>
          </a:p>
        </p:txBody>
      </p:sp>
      <p:sp>
        <p:nvSpPr>
          <p:cNvPr id="7" name="スライド番号プレースホルダ 6"/>
          <p:cNvSpPr>
            <a:spLocks noGrp="1"/>
          </p:cNvSpPr>
          <p:nvPr>
            <p:ph type="sldNum" sz="quarter" idx="12"/>
          </p:nvPr>
        </p:nvSpPr>
        <p:spPr/>
        <p:txBody>
          <a:bodyPr/>
          <a:lstStyle/>
          <a:p>
            <a:fld id="{042AED99-7FB4-404E-8A97-64753DCE42EC}" type="slidenum">
              <a:rPr lang="en-US" smtClean="0">
                <a:solidFill>
                  <a:prstClr val="black">
                    <a:lumMod val="85000"/>
                    <a:lumOff val="15000"/>
                  </a:prstClr>
                </a:solidFill>
              </a:rPr>
              <a:pPr/>
              <a:t>40</a:t>
            </a:fld>
            <a:endParaRPr lang="en-US">
              <a:solidFill>
                <a:prstClr val="black">
                  <a:lumMod val="85000"/>
                  <a:lumOff val="15000"/>
                </a:prstClr>
              </a:solidFill>
            </a:endParaRPr>
          </a:p>
        </p:txBody>
      </p:sp>
      <p:sp>
        <p:nvSpPr>
          <p:cNvPr id="3" name="サブタイトル 2"/>
          <p:cNvSpPr>
            <a:spLocks noGrp="1"/>
          </p:cNvSpPr>
          <p:nvPr>
            <p:ph type="subTitle" idx="1"/>
          </p:nvPr>
        </p:nvSpPr>
        <p:spPr/>
        <p:txBody>
          <a:bodyPr/>
          <a:lstStyle/>
          <a:p>
            <a:r>
              <a:rPr kumimoji="1" lang="ja-JP" altLang="en-US" dirty="0" smtClean="0"/>
              <a:t>電子図書館中期計画</a:t>
            </a:r>
            <a:r>
              <a:rPr kumimoji="1" lang="en-US" altLang="ja-JP" dirty="0" smtClean="0"/>
              <a:t>2004</a:t>
            </a:r>
            <a:r>
              <a:rPr kumimoji="1" lang="ja-JP" altLang="en-US" dirty="0" smtClean="0"/>
              <a:t>で示した内容が、現実のサービスとして発展</a:t>
            </a:r>
            <a:r>
              <a:rPr kumimoji="1" lang="ja-JP" altLang="en-US" dirty="0" err="1" smtClean="0"/>
              <a:t>。。</a:t>
            </a:r>
            <a:endParaRPr kumimoji="1" lang="ja-JP" altLang="en-US" dirty="0"/>
          </a:p>
        </p:txBody>
      </p:sp>
      <p:sp>
        <p:nvSpPr>
          <p:cNvPr id="5" name="円/楕円 4"/>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5348138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style>
          <a:lnRef idx="1">
            <a:schemeClr val="accent6"/>
          </a:lnRef>
          <a:fillRef idx="2">
            <a:schemeClr val="accent6"/>
          </a:fillRef>
          <a:effectRef idx="1">
            <a:schemeClr val="accent6"/>
          </a:effectRef>
          <a:fontRef idx="minor">
            <a:schemeClr val="dk1"/>
          </a:fontRef>
        </p:style>
        <p:txBody>
          <a:bodyPr/>
          <a:lstStyle/>
          <a:p>
            <a:r>
              <a:rPr lang="ja-JP" altLang="en-US" dirty="0"/>
              <a:t>☆</a:t>
            </a:r>
            <a:r>
              <a:rPr lang="ja-JP" altLang="en-US" dirty="0" smtClean="0"/>
              <a:t>デジタルアーカイブの構築</a:t>
            </a:r>
            <a:endParaRPr kumimoji="1" lang="ja-JP" altLang="en-US" dirty="0">
              <a:latin typeface="HG丸ｺﾞｼｯｸM-PRO" pitchFamily="50" charset="-128"/>
              <a:ea typeface="HG丸ｺﾞｼｯｸM-PRO" pitchFamily="50" charset="-128"/>
            </a:endParaRPr>
          </a:p>
        </p:txBody>
      </p:sp>
      <p:sp>
        <p:nvSpPr>
          <p:cNvPr id="2" name="フッター プレースホルダー 1"/>
          <p:cNvSpPr>
            <a:spLocks noGrp="1"/>
          </p:cNvSpPr>
          <p:nvPr>
            <p:ph type="ftr" sz="quarter" idx="11"/>
          </p:nvPr>
        </p:nvSpPr>
        <p:spPr/>
        <p:txBody>
          <a:bodyPr/>
          <a:lstStyle/>
          <a:p>
            <a:pPr>
              <a:defRPr/>
            </a:pPr>
            <a:endParaRPr lang="ja-JP" altLang="en-US" dirty="0">
              <a:solidFill>
                <a:prstClr val="black">
                  <a:lumMod val="85000"/>
                  <a:lumOff val="15000"/>
                </a:prstClr>
              </a:solidFill>
            </a:endParaRPr>
          </a:p>
        </p:txBody>
      </p:sp>
      <p:sp>
        <p:nvSpPr>
          <p:cNvPr id="7" name="スライド番号プレースホルダ 6"/>
          <p:cNvSpPr>
            <a:spLocks noGrp="1"/>
          </p:cNvSpPr>
          <p:nvPr>
            <p:ph type="sldNum" sz="quarter" idx="12"/>
          </p:nvPr>
        </p:nvSpPr>
        <p:spPr/>
        <p:txBody>
          <a:bodyPr/>
          <a:lstStyle/>
          <a:p>
            <a:fld id="{042AED99-7FB4-404E-8A97-64753DCE42EC}" type="slidenum">
              <a:rPr lang="en-US" smtClean="0">
                <a:solidFill>
                  <a:prstClr val="black">
                    <a:lumMod val="85000"/>
                    <a:lumOff val="15000"/>
                  </a:prstClr>
                </a:solidFill>
              </a:rPr>
              <a:pPr/>
              <a:t>41</a:t>
            </a:fld>
            <a:endParaRPr lang="en-US">
              <a:solidFill>
                <a:prstClr val="black">
                  <a:lumMod val="85000"/>
                  <a:lumOff val="15000"/>
                </a:prstClr>
              </a:solidFill>
            </a:endParaRPr>
          </a:p>
        </p:txBody>
      </p:sp>
      <p:sp>
        <p:nvSpPr>
          <p:cNvPr id="3" name="サブタイトル 2"/>
          <p:cNvSpPr>
            <a:spLocks noGrp="1"/>
          </p:cNvSpPr>
          <p:nvPr>
            <p:ph type="subTitle" idx="1"/>
          </p:nvPr>
        </p:nvSpPr>
        <p:spPr/>
        <p:style>
          <a:lnRef idx="1">
            <a:schemeClr val="accent6"/>
          </a:lnRef>
          <a:fillRef idx="2">
            <a:schemeClr val="accent6"/>
          </a:fillRef>
          <a:effectRef idx="1">
            <a:schemeClr val="accent6"/>
          </a:effectRef>
          <a:fontRef idx="minor">
            <a:schemeClr val="dk1"/>
          </a:fontRef>
        </p:style>
        <p:txBody>
          <a:bodyPr>
            <a:normAutofit/>
          </a:bodyPr>
          <a:lstStyle/>
          <a:p>
            <a:r>
              <a:rPr lang="ja-JP" altLang="en-US" dirty="0" smtClean="0"/>
              <a:t>資料デジタル化</a:t>
            </a:r>
            <a:r>
              <a:rPr lang="ja-JP" altLang="en-US" dirty="0"/>
              <a:t>、</a:t>
            </a:r>
            <a:r>
              <a:rPr lang="ja-JP" altLang="en-US" dirty="0" smtClean="0"/>
              <a:t>インターネット</a:t>
            </a:r>
            <a:r>
              <a:rPr lang="ja-JP" altLang="en-US" dirty="0"/>
              <a:t>情報の</a:t>
            </a:r>
            <a:r>
              <a:rPr lang="ja-JP" altLang="en-US" dirty="0" smtClean="0"/>
              <a:t>収集</a:t>
            </a:r>
            <a:r>
              <a:rPr lang="ja-JP" altLang="en-US" dirty="0"/>
              <a:t>、</a:t>
            </a:r>
            <a:r>
              <a:rPr lang="ja-JP" altLang="en-US" dirty="0" smtClean="0"/>
              <a:t>オンライン資料収集、</a:t>
            </a:r>
            <a:r>
              <a:rPr lang="en-US" altLang="ja-JP" dirty="0"/>
              <a:t>NDL</a:t>
            </a:r>
            <a:r>
              <a:rPr lang="ja-JP" altLang="en-US" dirty="0"/>
              <a:t>所蔵資料の二次</a:t>
            </a:r>
            <a:r>
              <a:rPr lang="ja-JP" altLang="en-US" dirty="0" smtClean="0"/>
              <a:t>利用</a:t>
            </a:r>
            <a:r>
              <a:rPr lang="ja-JP" altLang="en-US" dirty="0"/>
              <a:t>、図書館送信</a:t>
            </a:r>
            <a:r>
              <a:rPr lang="ja-JP" altLang="en-US" dirty="0" smtClean="0"/>
              <a:t>サービス、長期保存システム</a:t>
            </a:r>
            <a:r>
              <a:rPr kumimoji="1" lang="ja-JP" altLang="en-US" dirty="0" smtClean="0"/>
              <a:t>・・・</a:t>
            </a:r>
            <a:endParaRPr kumimoji="1" lang="en-US" altLang="ja-JP" dirty="0" smtClean="0"/>
          </a:p>
          <a:p>
            <a:endParaRPr kumimoji="1" lang="ja-JP" altLang="en-US" dirty="0"/>
          </a:p>
        </p:txBody>
      </p:sp>
      <p:sp>
        <p:nvSpPr>
          <p:cNvPr id="6" name="円/楕円 5"/>
          <p:cNvSpPr/>
          <p:nvPr/>
        </p:nvSpPr>
        <p:spPr>
          <a:xfrm>
            <a:off x="94593" y="61915"/>
            <a:ext cx="622859" cy="571132"/>
          </a:xfrm>
          <a:prstGeom prst="ellipse">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824246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style>
          <a:lnRef idx="1">
            <a:schemeClr val="accent6"/>
          </a:lnRef>
          <a:fillRef idx="2">
            <a:schemeClr val="accent6"/>
          </a:fillRef>
          <a:effectRef idx="1">
            <a:schemeClr val="accent6"/>
          </a:effectRef>
          <a:fontRef idx="minor">
            <a:schemeClr val="dk1"/>
          </a:fontRef>
        </p:style>
        <p:txBody>
          <a:bodyPr/>
          <a:lstStyle/>
          <a:p>
            <a:r>
              <a:rPr lang="ja-JP" altLang="en-US" dirty="0" smtClean="0"/>
              <a:t>資料のデジタル化</a:t>
            </a:r>
            <a:endParaRPr kumimoji="1" lang="ja-JP" altLang="en-US"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lang="en-US" smtClean="0">
                <a:solidFill>
                  <a:prstClr val="black">
                    <a:lumMod val="85000"/>
                    <a:lumOff val="15000"/>
                  </a:prstClr>
                </a:solidFill>
              </a:rPr>
              <a:pPr/>
              <a:t>42</a:t>
            </a:fld>
            <a:endParaRPr lang="en-US">
              <a:solidFill>
                <a:prstClr val="black">
                  <a:lumMod val="85000"/>
                  <a:lumOff val="15000"/>
                </a:prstClr>
              </a:solidFill>
            </a:endParaRPr>
          </a:p>
        </p:txBody>
      </p:sp>
      <p:sp>
        <p:nvSpPr>
          <p:cNvPr id="2" name="フッター プレースホルダー 1"/>
          <p:cNvSpPr>
            <a:spLocks noGrp="1"/>
          </p:cNvSpPr>
          <p:nvPr>
            <p:ph type="ftr" sz="quarter" idx="11"/>
          </p:nvPr>
        </p:nvSpPr>
        <p:spPr/>
        <p:txBody>
          <a:bodyPr/>
          <a:lstStyle/>
          <a:p>
            <a:pPr>
              <a:defRPr/>
            </a:pPr>
            <a:endParaRPr lang="ja-JP" altLang="en-US" dirty="0">
              <a:solidFill>
                <a:prstClr val="black">
                  <a:lumMod val="85000"/>
                  <a:lumOff val="15000"/>
                </a:prstClr>
              </a:solidFill>
            </a:endParaRPr>
          </a:p>
        </p:txBody>
      </p:sp>
      <p:sp>
        <p:nvSpPr>
          <p:cNvPr id="5" name="円/楕円 4"/>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357517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下矢印 10"/>
          <p:cNvSpPr/>
          <p:nvPr/>
        </p:nvSpPr>
        <p:spPr>
          <a:xfrm>
            <a:off x="3575721" y="2347140"/>
            <a:ext cx="783795" cy="16579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p:txBody>
          <a:bodyPr>
            <a:noAutofit/>
          </a:bodyPr>
          <a:lstStyle/>
          <a:p>
            <a:r>
              <a:rPr lang="ja-JP" altLang="en-US" dirty="0" smtClean="0"/>
              <a:t>図書館資料の保存と利用</a:t>
            </a:r>
            <a:endParaRPr lang="ja-JP" altLang="en-US" dirty="0"/>
          </a:p>
        </p:txBody>
      </p:sp>
      <p:sp>
        <p:nvSpPr>
          <p:cNvPr id="6" name="Text Box 9"/>
          <p:cNvSpPr txBox="1">
            <a:spLocks noChangeArrowheads="1"/>
          </p:cNvSpPr>
          <p:nvPr/>
        </p:nvSpPr>
        <p:spPr bwMode="auto">
          <a:xfrm>
            <a:off x="2730103" y="5781675"/>
            <a:ext cx="365522" cy="369332"/>
          </a:xfrm>
          <a:prstGeom prst="rect">
            <a:avLst/>
          </a:prstGeom>
          <a:noFill/>
          <a:ln w="9525">
            <a:noFill/>
            <a:miter lim="800000"/>
            <a:headEnd/>
            <a:tailEnd/>
          </a:ln>
        </p:spPr>
        <p:txBody>
          <a:bodyPr>
            <a:spAutoFit/>
          </a:bodyPr>
          <a:lstStyle/>
          <a:p>
            <a:pPr marL="205979" indent="-205979">
              <a:spcBef>
                <a:spcPct val="50000"/>
              </a:spcBef>
            </a:pPr>
            <a:fld id="{CF5873E1-5B93-490B-A2A8-B049A74961E0}" type="slidenum">
              <a:rPr lang="ja-JP" altLang="en-US" sz="900">
                <a:solidFill>
                  <a:prstClr val="white"/>
                </a:solidFill>
                <a:latin typeface="Meiryo UI" panose="020B0604030504040204" pitchFamily="50" charset="-128"/>
                <a:ea typeface="Meiryo UI" panose="020B0604030504040204" pitchFamily="50" charset="-128"/>
              </a:rPr>
              <a:pPr marL="205979" indent="-205979">
                <a:spcBef>
                  <a:spcPct val="50000"/>
                </a:spcBef>
              </a:pPr>
              <a:t>43</a:t>
            </a:fld>
            <a:endParaRPr lang="en-US" altLang="ja-JP" sz="900">
              <a:solidFill>
                <a:prstClr val="white"/>
              </a:solidFill>
              <a:latin typeface="Meiryo UI" panose="020B0604030504040204" pitchFamily="50" charset="-128"/>
              <a:ea typeface="Meiryo UI" panose="020B0604030504040204" pitchFamily="50" charset="-128"/>
            </a:endParaRPr>
          </a:p>
        </p:txBody>
      </p:sp>
      <p:sp>
        <p:nvSpPr>
          <p:cNvPr id="5" name="テキスト ボックス 4"/>
          <p:cNvSpPr txBox="1"/>
          <p:nvPr/>
        </p:nvSpPr>
        <p:spPr>
          <a:xfrm>
            <a:off x="2135560" y="1700809"/>
            <a:ext cx="7560840" cy="646331"/>
          </a:xfrm>
          <a:prstGeom prst="rect">
            <a:avLst/>
          </a:prstGeom>
          <a:solidFill>
            <a:schemeClr val="tx2">
              <a:lumMod val="20000"/>
              <a:lumOff val="80000"/>
            </a:schemeClr>
          </a:solidFill>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wrap="square" rtlCol="0">
            <a:spAutoFit/>
          </a:bodyPr>
          <a:lstStyle/>
          <a:p>
            <a:r>
              <a:rPr lang="ja-JP" altLang="en-US" sz="3600" dirty="0">
                <a:solidFill>
                  <a:srgbClr val="1F497D">
                    <a:lumMod val="75000"/>
                  </a:srgbClr>
                </a:solidFill>
                <a:latin typeface="Meiryo UI" panose="020B0604030504040204" pitchFamily="50" charset="-128"/>
                <a:ea typeface="Meiryo UI" panose="020B0604030504040204" pitchFamily="50" charset="-128"/>
              </a:rPr>
              <a:t>資料は、利用によって、劣化損傷する</a:t>
            </a:r>
            <a:endParaRPr lang="en-US" altLang="ja-JP" sz="3600" dirty="0">
              <a:solidFill>
                <a:srgbClr val="1F497D">
                  <a:lumMod val="75000"/>
                </a:srgbClr>
              </a:solidFill>
              <a:latin typeface="Meiryo UI" panose="020B0604030504040204" pitchFamily="50" charset="-128"/>
              <a:ea typeface="Meiryo UI" panose="020B0604030504040204" pitchFamily="50" charset="-128"/>
            </a:endParaRPr>
          </a:p>
        </p:txBody>
      </p:sp>
      <p:sp>
        <p:nvSpPr>
          <p:cNvPr id="8" name="テキスト ボックス 7"/>
          <p:cNvSpPr txBox="1"/>
          <p:nvPr/>
        </p:nvSpPr>
        <p:spPr>
          <a:xfrm>
            <a:off x="2329501" y="2714470"/>
            <a:ext cx="3140510" cy="646331"/>
          </a:xfrm>
          <a:prstGeom prst="rect">
            <a:avLst/>
          </a:prstGeom>
          <a:solidFill>
            <a:schemeClr val="tx2">
              <a:lumMod val="20000"/>
              <a:lumOff val="80000"/>
            </a:schemeClr>
          </a:solidFill>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ja-JP" altLang="en-US" sz="3600" dirty="0">
                <a:solidFill>
                  <a:srgbClr val="1F497D">
                    <a:lumMod val="75000"/>
                  </a:srgbClr>
                </a:solidFill>
                <a:latin typeface="Meiryo UI" panose="020B0604030504040204" pitchFamily="50" charset="-128"/>
                <a:ea typeface="Meiryo UI" panose="020B0604030504040204" pitchFamily="50" charset="-128"/>
              </a:rPr>
              <a:t>資料保存対策</a:t>
            </a:r>
            <a:endParaRPr lang="en-US" altLang="ja-JP" sz="3600" dirty="0">
              <a:solidFill>
                <a:srgbClr val="1F497D">
                  <a:lumMod val="75000"/>
                </a:srgbClr>
              </a:solidFill>
              <a:latin typeface="Meiryo UI" panose="020B0604030504040204" pitchFamily="50" charset="-128"/>
              <a:ea typeface="Meiryo UI" panose="020B0604030504040204" pitchFamily="50" charset="-128"/>
            </a:endParaRPr>
          </a:p>
        </p:txBody>
      </p:sp>
      <p:sp>
        <p:nvSpPr>
          <p:cNvPr id="9" name="テキスト ボックス 8"/>
          <p:cNvSpPr txBox="1"/>
          <p:nvPr/>
        </p:nvSpPr>
        <p:spPr>
          <a:xfrm>
            <a:off x="2567608" y="4029779"/>
            <a:ext cx="2664296" cy="646331"/>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ja-JP" altLang="en-US" sz="3600" dirty="0">
                <a:solidFill>
                  <a:srgbClr val="1F497D">
                    <a:lumMod val="75000"/>
                  </a:srgbClr>
                </a:solidFill>
                <a:latin typeface="Meiryo UI" panose="020B0604030504040204" pitchFamily="50" charset="-128"/>
                <a:ea typeface="Meiryo UI" panose="020B0604030504040204" pitchFamily="50" charset="-128"/>
              </a:rPr>
              <a:t>媒 体 変 換</a:t>
            </a:r>
            <a:endParaRPr lang="en-US" altLang="ja-JP" sz="3600" dirty="0">
              <a:solidFill>
                <a:srgbClr val="1F497D">
                  <a:lumMod val="75000"/>
                </a:srgbClr>
              </a:solidFill>
              <a:latin typeface="Meiryo UI" panose="020B0604030504040204" pitchFamily="50" charset="-128"/>
              <a:ea typeface="Meiryo UI" panose="020B0604030504040204" pitchFamily="50" charset="-128"/>
            </a:endParaRPr>
          </a:p>
        </p:txBody>
      </p:sp>
      <p:sp>
        <p:nvSpPr>
          <p:cNvPr id="10" name="テキスト ボックス 9"/>
          <p:cNvSpPr txBox="1"/>
          <p:nvPr/>
        </p:nvSpPr>
        <p:spPr>
          <a:xfrm>
            <a:off x="2058148" y="4648951"/>
            <a:ext cx="3857832" cy="523220"/>
          </a:xfrm>
          <a:prstGeom prst="rect">
            <a:avLst/>
          </a:prstGeom>
          <a:noFill/>
        </p:spPr>
        <p:txBody>
          <a:bodyPr wrap="square" rtlCol="0">
            <a:spAutoFit/>
          </a:bodyPr>
          <a:lstStyle/>
          <a:p>
            <a:pPr algn="ctr"/>
            <a:r>
              <a:rPr lang="ja-JP" altLang="en-US" sz="2800" dirty="0">
                <a:solidFill>
                  <a:srgbClr val="1F497D">
                    <a:lumMod val="75000"/>
                  </a:srgbClr>
                </a:solidFill>
                <a:latin typeface="Meiryo UI" panose="020B0604030504040204" pitchFamily="50" charset="-128"/>
                <a:ea typeface="Meiryo UI" panose="020B0604030504040204" pitchFamily="50" charset="-128"/>
              </a:rPr>
              <a:t>～保存と利用の両立～</a:t>
            </a:r>
            <a:endParaRPr lang="en-US" altLang="ja-JP" sz="2800" dirty="0">
              <a:solidFill>
                <a:srgbClr val="1F497D">
                  <a:lumMod val="75000"/>
                </a:srgbClr>
              </a:solidFill>
              <a:latin typeface="Meiryo UI" panose="020B0604030504040204" pitchFamily="50" charset="-128"/>
              <a:ea typeface="Meiryo UI" panose="020B0604030504040204" pitchFamily="50" charset="-128"/>
            </a:endParaRPr>
          </a:p>
        </p:txBody>
      </p:sp>
      <p:sp>
        <p:nvSpPr>
          <p:cNvPr id="12" name="フローチャート : 代替処理 11"/>
          <p:cNvSpPr/>
          <p:nvPr/>
        </p:nvSpPr>
        <p:spPr>
          <a:xfrm>
            <a:off x="6312024" y="3360801"/>
            <a:ext cx="2592288" cy="668978"/>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3200" dirty="0">
                <a:solidFill>
                  <a:prstClr val="white"/>
                </a:solidFill>
                <a:latin typeface="Meiryo UI" panose="020B0604030504040204" pitchFamily="50" charset="-128"/>
                <a:ea typeface="Meiryo UI" panose="020B0604030504040204" pitchFamily="50" charset="-128"/>
              </a:rPr>
              <a:t>マイクロ化</a:t>
            </a:r>
          </a:p>
        </p:txBody>
      </p:sp>
      <p:sp>
        <p:nvSpPr>
          <p:cNvPr id="14" name="フローチャート : 代替処理 13"/>
          <p:cNvSpPr/>
          <p:nvPr/>
        </p:nvSpPr>
        <p:spPr>
          <a:xfrm>
            <a:off x="6303701" y="4746319"/>
            <a:ext cx="2592288" cy="661625"/>
          </a:xfrm>
          <a:prstGeom prst="flowChartAlternate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sz="3200" dirty="0">
                <a:solidFill>
                  <a:prstClr val="white"/>
                </a:solidFill>
                <a:latin typeface="Meiryo UI" panose="020B0604030504040204" pitchFamily="50" charset="-128"/>
                <a:ea typeface="Meiryo UI" panose="020B0604030504040204" pitchFamily="50" charset="-128"/>
              </a:rPr>
              <a:t>デジタル化</a:t>
            </a:r>
          </a:p>
        </p:txBody>
      </p:sp>
      <p:sp>
        <p:nvSpPr>
          <p:cNvPr id="17" name="下矢印 16"/>
          <p:cNvSpPr/>
          <p:nvPr/>
        </p:nvSpPr>
        <p:spPr>
          <a:xfrm>
            <a:off x="6957423" y="4029778"/>
            <a:ext cx="866769" cy="7165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cxnSp>
        <p:nvCxnSpPr>
          <p:cNvPr id="21" name="直線コネクタ 20"/>
          <p:cNvCxnSpPr>
            <a:endCxn id="12" idx="1"/>
          </p:cNvCxnSpPr>
          <p:nvPr/>
        </p:nvCxnSpPr>
        <p:spPr>
          <a:xfrm flipV="1">
            <a:off x="5231904" y="3695290"/>
            <a:ext cx="1080120" cy="546934"/>
          </a:xfrm>
          <a:prstGeom prst="line">
            <a:avLst/>
          </a:prstGeom>
          <a:ln w="57150" cap="rnd" cmpd="dbl"/>
        </p:spPr>
        <p:style>
          <a:lnRef idx="1">
            <a:schemeClr val="accent1"/>
          </a:lnRef>
          <a:fillRef idx="0">
            <a:schemeClr val="accent1"/>
          </a:fillRef>
          <a:effectRef idx="0">
            <a:schemeClr val="accent1"/>
          </a:effectRef>
          <a:fontRef idx="minor">
            <a:schemeClr val="tx1"/>
          </a:fontRef>
        </p:style>
      </p:cxnSp>
      <p:cxnSp>
        <p:nvCxnSpPr>
          <p:cNvPr id="22" name="直線コネクタ 21"/>
          <p:cNvCxnSpPr>
            <a:endCxn id="14" idx="1"/>
          </p:cNvCxnSpPr>
          <p:nvPr/>
        </p:nvCxnSpPr>
        <p:spPr>
          <a:xfrm>
            <a:off x="5223583" y="4456213"/>
            <a:ext cx="1080119" cy="620919"/>
          </a:xfrm>
          <a:prstGeom prst="line">
            <a:avLst/>
          </a:prstGeom>
          <a:ln w="57150" cap="rnd" cmpd="dbl"/>
        </p:spPr>
        <p:style>
          <a:lnRef idx="1">
            <a:schemeClr val="accent1"/>
          </a:lnRef>
          <a:fillRef idx="0">
            <a:schemeClr val="accent1"/>
          </a:fillRef>
          <a:effectRef idx="0">
            <a:schemeClr val="accent1"/>
          </a:effectRef>
          <a:fontRef idx="minor">
            <a:schemeClr val="tx1"/>
          </a:fontRef>
        </p:style>
      </p:cxnSp>
      <p:sp>
        <p:nvSpPr>
          <p:cNvPr id="24" name="テキスト ボックス 23"/>
          <p:cNvSpPr txBox="1"/>
          <p:nvPr/>
        </p:nvSpPr>
        <p:spPr>
          <a:xfrm>
            <a:off x="7828832" y="4005065"/>
            <a:ext cx="2418753" cy="461665"/>
          </a:xfrm>
          <a:prstGeom prst="rect">
            <a:avLst/>
          </a:prstGeom>
          <a:noFill/>
        </p:spPr>
        <p:txBody>
          <a:bodyPr wrap="square" rtlCol="0">
            <a:spAutoFit/>
          </a:bodyPr>
          <a:lstStyle/>
          <a:p>
            <a:r>
              <a:rPr lang="ja-JP" altLang="en-US" sz="2400" dirty="0">
                <a:solidFill>
                  <a:prstClr val="black"/>
                </a:solidFill>
                <a:latin typeface="Meiryo UI" panose="020B0604030504040204" pitchFamily="50" charset="-128"/>
                <a:ea typeface="Meiryo UI" panose="020B0604030504040204" pitchFamily="50" charset="-128"/>
              </a:rPr>
              <a:t>（長年の実績）</a:t>
            </a:r>
          </a:p>
        </p:txBody>
      </p:sp>
      <p:sp>
        <p:nvSpPr>
          <p:cNvPr id="27" name="テキスト ボックス 26"/>
          <p:cNvSpPr txBox="1"/>
          <p:nvPr/>
        </p:nvSpPr>
        <p:spPr>
          <a:xfrm>
            <a:off x="6962063" y="5407944"/>
            <a:ext cx="3443177" cy="461665"/>
          </a:xfrm>
          <a:prstGeom prst="rect">
            <a:avLst/>
          </a:prstGeom>
          <a:noFill/>
        </p:spPr>
        <p:txBody>
          <a:bodyPr wrap="square" rtlCol="0">
            <a:spAutoFit/>
          </a:bodyPr>
          <a:lstStyle/>
          <a:p>
            <a:r>
              <a:rPr lang="ja-JP" altLang="en-US" sz="2400" dirty="0">
                <a:solidFill>
                  <a:prstClr val="black"/>
                </a:solidFill>
                <a:latin typeface="Meiryo UI" panose="020B0604030504040204" pitchFamily="50" charset="-128"/>
                <a:ea typeface="Meiryo UI" panose="020B0604030504040204" pitchFamily="50" charset="-128"/>
              </a:rPr>
              <a:t>（可能性大の新技術）</a:t>
            </a:r>
          </a:p>
        </p:txBody>
      </p:sp>
      <p:sp>
        <p:nvSpPr>
          <p:cNvPr id="28" name="テキスト ボックス 27"/>
          <p:cNvSpPr txBox="1"/>
          <p:nvPr/>
        </p:nvSpPr>
        <p:spPr>
          <a:xfrm>
            <a:off x="5735961" y="2347139"/>
            <a:ext cx="4176463" cy="523220"/>
          </a:xfrm>
          <a:prstGeom prst="rect">
            <a:avLst/>
          </a:prstGeom>
          <a:noFill/>
        </p:spPr>
        <p:txBody>
          <a:bodyPr wrap="square" rtlCol="0">
            <a:spAutoFit/>
          </a:bodyPr>
          <a:lstStyle/>
          <a:p>
            <a:pPr algn="ctr"/>
            <a:r>
              <a:rPr lang="ja-JP" altLang="en-US" sz="2800" dirty="0">
                <a:solidFill>
                  <a:srgbClr val="1F497D"/>
                </a:solidFill>
                <a:latin typeface="Meiryo UI" panose="020B0604030504040204" pitchFamily="50" charset="-128"/>
                <a:ea typeface="Meiryo UI" panose="020B0604030504040204" pitchFamily="50" charset="-128"/>
              </a:rPr>
              <a:t>～紙質や利用頻度から～</a:t>
            </a:r>
            <a:endParaRPr lang="en-US" altLang="ja-JP" sz="2800" dirty="0">
              <a:solidFill>
                <a:srgbClr val="1F497D"/>
              </a:solidFill>
              <a:latin typeface="Meiryo UI" panose="020B0604030504040204" pitchFamily="50" charset="-128"/>
              <a:ea typeface="Meiryo UI" panose="020B0604030504040204" pitchFamily="50" charset="-128"/>
            </a:endParaRPr>
          </a:p>
        </p:txBody>
      </p:sp>
      <p:sp>
        <p:nvSpPr>
          <p:cNvPr id="13" name="テキスト ボックス 12"/>
          <p:cNvSpPr txBox="1"/>
          <p:nvPr/>
        </p:nvSpPr>
        <p:spPr>
          <a:xfrm>
            <a:off x="2058149" y="5597009"/>
            <a:ext cx="8070299" cy="830997"/>
          </a:xfrm>
          <a:prstGeom prst="rect">
            <a:avLst/>
          </a:prstGeom>
          <a:noFill/>
        </p:spPr>
        <p:txBody>
          <a:bodyPr wrap="square" rtlCol="0">
            <a:spAutoFit/>
          </a:bodyPr>
          <a:lstStyle/>
          <a:p>
            <a:r>
              <a:rPr lang="ja-JP" altLang="en-US" sz="2400" dirty="0">
                <a:solidFill>
                  <a:prstClr val="black"/>
                </a:solidFill>
                <a:latin typeface="Meiryo UI" panose="020B0604030504040204" pitchFamily="50" charset="-128"/>
                <a:ea typeface="Meiryo UI" panose="020B0604030504040204" pitchFamily="50" charset="-128"/>
              </a:rPr>
              <a:t>　　＜留意点＞</a:t>
            </a:r>
            <a:endParaRPr lang="en-US" altLang="ja-JP" sz="2400" dirty="0">
              <a:solidFill>
                <a:prstClr val="black"/>
              </a:solidFill>
              <a:latin typeface="Meiryo UI" panose="020B0604030504040204" pitchFamily="50" charset="-128"/>
              <a:ea typeface="Meiryo UI" panose="020B0604030504040204" pitchFamily="50" charset="-128"/>
            </a:endParaRPr>
          </a:p>
          <a:p>
            <a:r>
              <a:rPr lang="ja-JP" altLang="en-US" sz="2400" dirty="0">
                <a:solidFill>
                  <a:prstClr val="black"/>
                </a:solidFill>
                <a:latin typeface="Meiryo UI" panose="020B0604030504040204" pitchFamily="50" charset="-128"/>
                <a:ea typeface="Meiryo UI" panose="020B0604030504040204" pitchFamily="50" charset="-128"/>
              </a:rPr>
              <a:t>・著作権の尊重　・利用者利便性の向上　・出版文化の隆盛</a:t>
            </a:r>
          </a:p>
        </p:txBody>
      </p:sp>
      <p:sp>
        <p:nvSpPr>
          <p:cNvPr id="3" name="スライド番号プレースホルダー 2"/>
          <p:cNvSpPr>
            <a:spLocks noGrp="1"/>
          </p:cNvSpPr>
          <p:nvPr>
            <p:ph type="sldNum" sz="quarter" idx="12"/>
          </p:nvPr>
        </p:nvSpPr>
        <p:spPr/>
        <p:txBody>
          <a:bodyPr/>
          <a:lstStyle/>
          <a:p>
            <a:fld id="{AE81233C-BF56-4BFB-98E8-8EF39C2E5007}" type="slidenum">
              <a:rPr lang="ja-JP" altLang="en-US" smtClean="0">
                <a:solidFill>
                  <a:prstClr val="black"/>
                </a:solidFill>
              </a:rPr>
              <a:pPr/>
              <a:t>43</a:t>
            </a:fld>
            <a:endParaRPr lang="ja-JP" altLang="en-US" dirty="0">
              <a:solidFill>
                <a:prstClr val="black"/>
              </a:solidFill>
            </a:endParaRPr>
          </a:p>
        </p:txBody>
      </p:sp>
      <p:sp>
        <p:nvSpPr>
          <p:cNvPr id="19" name="円/楕円 18"/>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22027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タイトル 1"/>
          <p:cNvSpPr>
            <a:spLocks noGrp="1"/>
          </p:cNvSpPr>
          <p:nvPr>
            <p:ph type="title"/>
          </p:nvPr>
        </p:nvSpPr>
        <p:spPr>
          <a:xfrm>
            <a:off x="0" y="1"/>
            <a:ext cx="12192000" cy="817347"/>
          </a:xfrm>
        </p:spPr>
        <p:txBody>
          <a:bodyPr>
            <a:normAutofit/>
          </a:bodyPr>
          <a:lstStyle/>
          <a:p>
            <a:r>
              <a:rPr lang="ja-JP" altLang="en-US" dirty="0" smtClean="0"/>
              <a:t>資料デジタル化</a:t>
            </a:r>
            <a:r>
              <a:rPr lang="ja-JP" altLang="en-US" dirty="0"/>
              <a:t>予算の推移</a:t>
            </a:r>
          </a:p>
        </p:txBody>
      </p:sp>
      <p:sp>
        <p:nvSpPr>
          <p:cNvPr id="21" name="正方形/長方形 20"/>
          <p:cNvSpPr/>
          <p:nvPr/>
        </p:nvSpPr>
        <p:spPr>
          <a:xfrm>
            <a:off x="8568037" y="5519292"/>
            <a:ext cx="1704975" cy="792163"/>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ja-JP" sz="2400" dirty="0">
                <a:solidFill>
                  <a:prstClr val="black"/>
                </a:solidFill>
                <a:latin typeface="Meiryo UI" panose="020B0604030504040204" pitchFamily="50" charset="-128"/>
                <a:ea typeface="Meiryo UI" panose="020B0604030504040204" pitchFamily="50" charset="-128"/>
              </a:rPr>
              <a:t>21</a:t>
            </a:r>
            <a:r>
              <a:rPr lang="ja-JP" altLang="en-US" sz="2400" dirty="0">
                <a:solidFill>
                  <a:prstClr val="black"/>
                </a:solidFill>
                <a:latin typeface="Meiryo UI" panose="020B0604030504040204" pitchFamily="50" charset="-128"/>
                <a:ea typeface="Meiryo UI" panose="020B0604030504040204" pitchFamily="50" charset="-128"/>
              </a:rPr>
              <a:t>・</a:t>
            </a:r>
            <a:r>
              <a:rPr lang="en-US" altLang="ja-JP" sz="2400" dirty="0">
                <a:solidFill>
                  <a:prstClr val="black"/>
                </a:solidFill>
                <a:latin typeface="Meiryo UI" panose="020B0604030504040204" pitchFamily="50" charset="-128"/>
                <a:ea typeface="Meiryo UI" panose="020B0604030504040204" pitchFamily="50" charset="-128"/>
              </a:rPr>
              <a:t>22</a:t>
            </a:r>
            <a:r>
              <a:rPr lang="ja-JP" altLang="en-US" sz="2400" dirty="0">
                <a:solidFill>
                  <a:prstClr val="black"/>
                </a:solidFill>
                <a:latin typeface="Meiryo UI" panose="020B0604030504040204" pitchFamily="50" charset="-128"/>
                <a:ea typeface="Meiryo UI" panose="020B0604030504040204" pitchFamily="50" charset="-128"/>
              </a:rPr>
              <a:t>年度</a:t>
            </a:r>
            <a:endParaRPr lang="en-US" altLang="ja-JP" sz="2400" dirty="0">
              <a:solidFill>
                <a:prstClr val="black"/>
              </a:solidFill>
              <a:latin typeface="Meiryo UI" panose="020B0604030504040204" pitchFamily="50" charset="-128"/>
              <a:ea typeface="Meiryo UI" panose="020B0604030504040204" pitchFamily="50" charset="-128"/>
            </a:endParaRPr>
          </a:p>
          <a:p>
            <a:pPr algn="ctr">
              <a:defRPr/>
            </a:pPr>
            <a:r>
              <a:rPr lang="ja-JP" altLang="en-US" sz="2400" dirty="0">
                <a:solidFill>
                  <a:prstClr val="black"/>
                </a:solidFill>
                <a:latin typeface="Meiryo UI" panose="020B0604030504040204" pitchFamily="50" charset="-128"/>
                <a:ea typeface="Meiryo UI" panose="020B0604030504040204" pitchFamily="50" charset="-128"/>
              </a:rPr>
              <a:t>補正予算</a:t>
            </a:r>
          </a:p>
        </p:txBody>
      </p:sp>
      <p:sp>
        <p:nvSpPr>
          <p:cNvPr id="22" name="フローチャート : 磁気ディスク 21"/>
          <p:cNvSpPr/>
          <p:nvPr/>
        </p:nvSpPr>
        <p:spPr>
          <a:xfrm>
            <a:off x="3516705" y="5031260"/>
            <a:ext cx="2256028" cy="642938"/>
          </a:xfrm>
          <a:prstGeom prst="flowChartMagneticDisk">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20000"/>
              </a:spcBef>
              <a:defRPr/>
            </a:pPr>
            <a:r>
              <a:rPr lang="en-US" altLang="ja-JP" sz="2000" dirty="0">
                <a:solidFill>
                  <a:prstClr val="black"/>
                </a:solidFill>
                <a:latin typeface="Meiryo UI" panose="020B0604030504040204" pitchFamily="50" charset="-128"/>
                <a:ea typeface="Meiryo UI" panose="020B0604030504040204" pitchFamily="50" charset="-128"/>
              </a:rPr>
              <a:t>10</a:t>
            </a:r>
            <a:r>
              <a:rPr lang="ja-JP" altLang="en-US" dirty="0">
                <a:solidFill>
                  <a:prstClr val="black"/>
                </a:solidFill>
                <a:latin typeface="Meiryo UI" panose="020B0604030504040204" pitchFamily="50" charset="-128"/>
                <a:ea typeface="Meiryo UI" panose="020B0604030504040204" pitchFamily="50" charset="-128"/>
              </a:rPr>
              <a:t>年間で  </a:t>
            </a:r>
            <a:r>
              <a:rPr lang="en-US" altLang="ja-JP" sz="2800" dirty="0">
                <a:solidFill>
                  <a:prstClr val="black"/>
                </a:solidFill>
                <a:latin typeface="Meiryo UI" panose="020B0604030504040204" pitchFamily="50" charset="-128"/>
                <a:ea typeface="Meiryo UI" panose="020B0604030504040204" pitchFamily="50" charset="-128"/>
              </a:rPr>
              <a:t>14</a:t>
            </a:r>
            <a:r>
              <a:rPr lang="ja-JP" altLang="en-US" sz="2000" dirty="0">
                <a:solidFill>
                  <a:prstClr val="black"/>
                </a:solidFill>
                <a:latin typeface="Meiryo UI" panose="020B0604030504040204" pitchFamily="50" charset="-128"/>
                <a:ea typeface="Meiryo UI" panose="020B0604030504040204" pitchFamily="50" charset="-128"/>
              </a:rPr>
              <a:t>億円</a:t>
            </a:r>
          </a:p>
        </p:txBody>
      </p:sp>
      <p:sp>
        <p:nvSpPr>
          <p:cNvPr id="23" name="円柱 22"/>
          <p:cNvSpPr/>
          <p:nvPr/>
        </p:nvSpPr>
        <p:spPr>
          <a:xfrm>
            <a:off x="8823934" y="2780928"/>
            <a:ext cx="1440160" cy="2693468"/>
          </a:xfrm>
          <a:prstGeom prst="can">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20000"/>
              </a:spcBef>
              <a:defRPr/>
            </a:pPr>
            <a:r>
              <a:rPr lang="en-US" altLang="ja-JP" sz="2000" dirty="0">
                <a:ln w="12700">
                  <a:solidFill>
                    <a:srgbClr val="1F497D"/>
                  </a:solidFill>
                  <a:prstDash val="solid"/>
                </a:ln>
                <a:solidFill>
                  <a:srgbClr val="000000"/>
                </a:solidFill>
                <a:effectLst>
                  <a:outerShdw blurRad="41275" dist="20320" dir="1800000" algn="tl" rotWithShape="0">
                    <a:srgbClr val="000000">
                      <a:alpha val="40000"/>
                    </a:srgbClr>
                  </a:outerShdw>
                </a:effectLst>
                <a:latin typeface="Meiryo UI" panose="020B0604030504040204" pitchFamily="50" charset="-128"/>
                <a:ea typeface="Meiryo UI" panose="020B0604030504040204" pitchFamily="50" charset="-128"/>
              </a:rPr>
              <a:t>21</a:t>
            </a:r>
            <a:r>
              <a:rPr lang="ja-JP" altLang="en-US" sz="2000" dirty="0">
                <a:ln w="12700">
                  <a:solidFill>
                    <a:srgbClr val="1F497D"/>
                  </a:solidFill>
                  <a:prstDash val="solid"/>
                </a:ln>
                <a:solidFill>
                  <a:srgbClr val="000000"/>
                </a:solidFill>
                <a:effectLst>
                  <a:outerShdw blurRad="41275" dist="20320" dir="1800000" algn="tl" rotWithShape="0">
                    <a:srgbClr val="000000">
                      <a:alpha val="40000"/>
                    </a:srgbClr>
                  </a:outerShdw>
                </a:effectLst>
                <a:latin typeface="Meiryo UI" panose="020B0604030504040204" pitchFamily="50" charset="-128"/>
                <a:ea typeface="Meiryo UI" panose="020B0604030504040204" pitchFamily="50" charset="-128"/>
              </a:rPr>
              <a:t>補正</a:t>
            </a:r>
            <a:r>
              <a:rPr lang="en-US" altLang="ja-JP" sz="1600" dirty="0">
                <a:ln w="12700">
                  <a:solidFill>
                    <a:srgbClr val="1F497D"/>
                  </a:solidFill>
                  <a:prstDash val="solid"/>
                </a:ln>
                <a:solidFill>
                  <a:srgbClr val="000000"/>
                </a:solidFill>
                <a:effectLst>
                  <a:outerShdw blurRad="41275" dist="20320" dir="1800000" algn="tl" rotWithShape="0">
                    <a:srgbClr val="000000">
                      <a:alpha val="40000"/>
                    </a:srgbClr>
                  </a:outerShdw>
                </a:effectLst>
                <a:latin typeface="Meiryo UI" panose="020B0604030504040204" pitchFamily="50" charset="-128"/>
                <a:ea typeface="Meiryo UI" panose="020B0604030504040204" pitchFamily="50" charset="-128"/>
              </a:rPr>
              <a:t/>
            </a:r>
            <a:br>
              <a:rPr lang="en-US" altLang="ja-JP" sz="1600" dirty="0">
                <a:ln w="12700">
                  <a:solidFill>
                    <a:srgbClr val="1F497D"/>
                  </a:solidFill>
                  <a:prstDash val="solid"/>
                </a:ln>
                <a:solidFill>
                  <a:srgbClr val="000000"/>
                </a:solidFill>
                <a:effectLst>
                  <a:outerShdw blurRad="41275" dist="20320" dir="1800000" algn="tl" rotWithShape="0">
                    <a:srgbClr val="000000">
                      <a:alpha val="40000"/>
                    </a:srgbClr>
                  </a:outerShdw>
                </a:effectLst>
                <a:latin typeface="Meiryo UI" panose="020B0604030504040204" pitchFamily="50" charset="-128"/>
                <a:ea typeface="Meiryo UI" panose="020B0604030504040204" pitchFamily="50" charset="-128"/>
              </a:rPr>
            </a:br>
            <a:r>
              <a:rPr lang="en-US" altLang="ja-JP" sz="3200" dirty="0">
                <a:ln w="12700">
                  <a:solidFill>
                    <a:srgbClr val="1F497D"/>
                  </a:solidFill>
                  <a:prstDash val="solid"/>
                </a:ln>
                <a:solidFill>
                  <a:srgbClr val="000000"/>
                </a:solidFill>
                <a:effectLst>
                  <a:outerShdw blurRad="41275" dist="20320" dir="1800000" algn="tl" rotWithShape="0">
                    <a:srgbClr val="000000">
                      <a:alpha val="40000"/>
                    </a:srgbClr>
                  </a:outerShdw>
                </a:effectLst>
                <a:latin typeface="Meiryo UI" panose="020B0604030504040204" pitchFamily="50" charset="-128"/>
                <a:ea typeface="Meiryo UI" panose="020B0604030504040204" pitchFamily="50" charset="-128"/>
              </a:rPr>
              <a:t>127</a:t>
            </a:r>
            <a:r>
              <a:rPr lang="ja-JP" altLang="en-US" sz="2000" dirty="0">
                <a:ln w="12700">
                  <a:solidFill>
                    <a:srgbClr val="1F497D"/>
                  </a:solidFill>
                  <a:prstDash val="solid"/>
                </a:ln>
                <a:solidFill>
                  <a:srgbClr val="000000"/>
                </a:solidFill>
                <a:effectLst>
                  <a:outerShdw blurRad="41275" dist="20320" dir="1800000" algn="tl" rotWithShape="0">
                    <a:srgbClr val="000000">
                      <a:alpha val="40000"/>
                    </a:srgbClr>
                  </a:outerShdw>
                </a:effectLst>
                <a:latin typeface="Meiryo UI" panose="020B0604030504040204" pitchFamily="50" charset="-128"/>
                <a:ea typeface="Meiryo UI" panose="020B0604030504040204" pitchFamily="50" charset="-128"/>
              </a:rPr>
              <a:t>億円</a:t>
            </a:r>
            <a:endParaRPr lang="ja-JP" altLang="en-US" sz="2800" dirty="0">
              <a:ln w="12700">
                <a:solidFill>
                  <a:srgbClr val="1F497D"/>
                </a:solidFill>
                <a:prstDash val="solid"/>
              </a:ln>
              <a:solidFill>
                <a:srgbClr val="000000"/>
              </a:solidFill>
              <a:effectLst>
                <a:outerShdw blurRad="41275" dist="20320" dir="1800000" algn="tl" rotWithShape="0">
                  <a:srgbClr val="000000">
                    <a:alpha val="40000"/>
                  </a:srgbClr>
                </a:outerShdw>
              </a:effectLst>
              <a:latin typeface="Meiryo UI" panose="020B0604030504040204" pitchFamily="50" charset="-128"/>
              <a:ea typeface="Meiryo UI" panose="020B0604030504040204" pitchFamily="50" charset="-128"/>
            </a:endParaRPr>
          </a:p>
        </p:txBody>
      </p:sp>
      <p:sp>
        <p:nvSpPr>
          <p:cNvPr id="17416" name="テキスト ボックス 26"/>
          <p:cNvSpPr txBox="1">
            <a:spLocks noChangeArrowheads="1"/>
          </p:cNvSpPr>
          <p:nvPr/>
        </p:nvSpPr>
        <p:spPr bwMode="auto">
          <a:xfrm>
            <a:off x="6568131" y="4661738"/>
            <a:ext cx="19999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spcBef>
                <a:spcPct val="20000"/>
              </a:spcBef>
            </a:pPr>
            <a:r>
              <a:rPr lang="ja-JP" altLang="en-US" sz="2000" dirty="0">
                <a:solidFill>
                  <a:prstClr val="black"/>
                </a:solidFill>
                <a:latin typeface="Meiryo UI" panose="020B0604030504040204" pitchFamily="50" charset="-128"/>
                <a:ea typeface="Meiryo UI" panose="020B0604030504040204" pitchFamily="50" charset="-128"/>
              </a:rPr>
              <a:t>（単位：億円）</a:t>
            </a:r>
          </a:p>
        </p:txBody>
      </p:sp>
      <p:cxnSp>
        <p:nvCxnSpPr>
          <p:cNvPr id="28" name="直線コネクタ 27"/>
          <p:cNvCxnSpPr/>
          <p:nvPr/>
        </p:nvCxnSpPr>
        <p:spPr>
          <a:xfrm flipV="1">
            <a:off x="5723980" y="5405826"/>
            <a:ext cx="3252341" cy="194776"/>
          </a:xfrm>
          <a:prstGeom prst="line">
            <a:avLst/>
          </a:prstGeom>
          <a:ln w="635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473" name="Text Box 5"/>
          <p:cNvSpPr txBox="1">
            <a:spLocks noChangeArrowheads="1"/>
          </p:cNvSpPr>
          <p:nvPr/>
        </p:nvSpPr>
        <p:spPr bwMode="gray">
          <a:xfrm>
            <a:off x="1608138" y="6565900"/>
            <a:ext cx="4873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74638" indent="-274638"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spcBef>
                <a:spcPct val="50000"/>
              </a:spcBef>
            </a:pPr>
            <a:fld id="{A2217CB3-C7BF-471B-9636-FB75D551E45D}" type="slidenum">
              <a:rPr lang="ja-JP" altLang="en-US" sz="1200">
                <a:solidFill>
                  <a:prstClr val="white"/>
                </a:solidFill>
                <a:latin typeface="Meiryo UI" panose="020B0604030504040204" pitchFamily="50" charset="-128"/>
                <a:ea typeface="Meiryo UI" panose="020B0604030504040204" pitchFamily="50" charset="-128"/>
              </a:rPr>
              <a:pPr eaLnBrk="1" hangingPunct="1">
                <a:spcBef>
                  <a:spcPct val="50000"/>
                </a:spcBef>
              </a:pPr>
              <a:t>44</a:t>
            </a:fld>
            <a:endParaRPr lang="en-US" altLang="ja-JP" sz="1200">
              <a:solidFill>
                <a:prstClr val="white"/>
              </a:solidFill>
              <a:latin typeface="Meiryo UI" panose="020B0604030504040204" pitchFamily="50" charset="-128"/>
              <a:ea typeface="Meiryo UI" panose="020B0604030504040204" pitchFamily="50" charset="-128"/>
            </a:endParaRPr>
          </a:p>
        </p:txBody>
      </p:sp>
      <p:sp>
        <p:nvSpPr>
          <p:cNvPr id="32" name="円柱 31"/>
          <p:cNvSpPr/>
          <p:nvPr/>
        </p:nvSpPr>
        <p:spPr>
          <a:xfrm>
            <a:off x="8832851" y="2097089"/>
            <a:ext cx="1440161" cy="1021463"/>
          </a:xfrm>
          <a:prstGeom prst="can">
            <a:avLst>
              <a:gd name="adj" fmla="val 31478"/>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600"/>
              </a:spcBef>
              <a:defRPr/>
            </a:pPr>
            <a:r>
              <a:rPr lang="en-US" altLang="ja-JP" sz="1400" dirty="0">
                <a:ln w="12700">
                  <a:solidFill>
                    <a:srgbClr val="1F497D"/>
                  </a:solidFill>
                  <a:prstDash val="solid"/>
                </a:ln>
                <a:solidFill>
                  <a:srgbClr val="000000"/>
                </a:solidFill>
                <a:latin typeface="Meiryo UI" panose="020B0604030504040204" pitchFamily="50" charset="-128"/>
                <a:ea typeface="Meiryo UI" panose="020B0604030504040204" pitchFamily="50" charset="-128"/>
              </a:rPr>
              <a:t>22</a:t>
            </a:r>
            <a:r>
              <a:rPr lang="ja-JP" altLang="en-US" sz="1400" dirty="0">
                <a:ln w="12700">
                  <a:solidFill>
                    <a:srgbClr val="1F497D"/>
                  </a:solidFill>
                  <a:prstDash val="solid"/>
                </a:ln>
                <a:solidFill>
                  <a:srgbClr val="000000"/>
                </a:solidFill>
                <a:latin typeface="Meiryo UI" panose="020B0604030504040204" pitchFamily="50" charset="-128"/>
                <a:ea typeface="Meiryo UI" panose="020B0604030504040204" pitchFamily="50" charset="-128"/>
              </a:rPr>
              <a:t>補正</a:t>
            </a:r>
            <a:r>
              <a:rPr lang="en-US" altLang="ja-JP" sz="1400" dirty="0">
                <a:ln w="12700">
                  <a:solidFill>
                    <a:srgbClr val="1F497D"/>
                  </a:solidFill>
                  <a:prstDash val="solid"/>
                </a:ln>
                <a:solidFill>
                  <a:srgbClr val="000000"/>
                </a:solidFill>
                <a:latin typeface="Meiryo UI" panose="020B0604030504040204" pitchFamily="50" charset="-128"/>
                <a:ea typeface="Meiryo UI" panose="020B0604030504040204" pitchFamily="50" charset="-128"/>
              </a:rPr>
              <a:t/>
            </a:r>
            <a:br>
              <a:rPr lang="en-US" altLang="ja-JP" sz="1400" dirty="0">
                <a:ln w="12700">
                  <a:solidFill>
                    <a:srgbClr val="1F497D"/>
                  </a:solidFill>
                  <a:prstDash val="solid"/>
                </a:ln>
                <a:solidFill>
                  <a:srgbClr val="000000"/>
                </a:solidFill>
                <a:latin typeface="Meiryo UI" panose="020B0604030504040204" pitchFamily="50" charset="-128"/>
                <a:ea typeface="Meiryo UI" panose="020B0604030504040204" pitchFamily="50" charset="-128"/>
              </a:rPr>
            </a:br>
            <a:r>
              <a:rPr lang="en-US" altLang="ja-JP" sz="2800" dirty="0">
                <a:ln w="12700">
                  <a:solidFill>
                    <a:srgbClr val="1F497D"/>
                  </a:solidFill>
                  <a:prstDash val="solid"/>
                </a:ln>
                <a:solidFill>
                  <a:srgbClr val="000000"/>
                </a:solidFill>
                <a:effectLst>
                  <a:outerShdw blurRad="41275" dist="20320" dir="1800000" algn="tl" rotWithShape="0">
                    <a:srgbClr val="000000">
                      <a:alpha val="40000"/>
                    </a:srgbClr>
                  </a:outerShdw>
                </a:effectLst>
                <a:latin typeface="Meiryo UI" panose="020B0604030504040204" pitchFamily="50" charset="-128"/>
                <a:ea typeface="Meiryo UI" panose="020B0604030504040204" pitchFamily="50" charset="-128"/>
              </a:rPr>
              <a:t>10</a:t>
            </a:r>
            <a:r>
              <a:rPr lang="ja-JP" altLang="en-US" sz="2000" dirty="0">
                <a:ln w="12700">
                  <a:solidFill>
                    <a:srgbClr val="1F497D"/>
                  </a:solidFill>
                  <a:prstDash val="solid"/>
                </a:ln>
                <a:solidFill>
                  <a:srgbClr val="000000"/>
                </a:solidFill>
                <a:effectLst>
                  <a:outerShdw blurRad="41275" dist="20320" dir="1800000" algn="tl" rotWithShape="0">
                    <a:srgbClr val="000000">
                      <a:alpha val="40000"/>
                    </a:srgbClr>
                  </a:outerShdw>
                </a:effectLst>
                <a:latin typeface="Meiryo UI" panose="020B0604030504040204" pitchFamily="50" charset="-128"/>
                <a:ea typeface="Meiryo UI" panose="020B0604030504040204" pitchFamily="50" charset="-128"/>
              </a:rPr>
              <a:t>億円</a:t>
            </a:r>
          </a:p>
        </p:txBody>
      </p:sp>
      <p:sp>
        <p:nvSpPr>
          <p:cNvPr id="17475" name="コンテンツ プレースホルダ 2"/>
          <p:cNvSpPr>
            <a:spLocks noGrp="1"/>
          </p:cNvSpPr>
          <p:nvPr>
            <p:ph idx="1"/>
          </p:nvPr>
        </p:nvSpPr>
        <p:spPr>
          <a:xfrm>
            <a:off x="1847851" y="1196604"/>
            <a:ext cx="8416244" cy="733268"/>
          </a:xfrm>
        </p:spPr>
        <p:txBody>
          <a:bodyPr>
            <a:noAutofit/>
          </a:bodyPr>
          <a:lstStyle/>
          <a:p>
            <a:pPr marL="88900">
              <a:buNone/>
            </a:pPr>
            <a:r>
              <a:rPr lang="en-US" altLang="ja-JP" sz="2400" dirty="0">
                <a:cs typeface="Meiryo UI" panose="020B0604030504040204" pitchFamily="50" charset="-128"/>
              </a:rPr>
              <a:t>※</a:t>
            </a:r>
            <a:r>
              <a:rPr lang="ja-JP" altLang="en-US" sz="2400" dirty="0">
                <a:cs typeface="Meiryo UI" panose="020B0604030504040204" pitchFamily="50" charset="-128"/>
              </a:rPr>
              <a:t>平成</a:t>
            </a:r>
            <a:r>
              <a:rPr lang="en-US" altLang="ja-JP" sz="2400" dirty="0">
                <a:cs typeface="Meiryo UI" panose="020B0604030504040204" pitchFamily="50" charset="-128"/>
              </a:rPr>
              <a:t>21､22</a:t>
            </a:r>
            <a:r>
              <a:rPr lang="ja-JP" altLang="en-US" sz="2400" dirty="0">
                <a:cs typeface="Meiryo UI" panose="020B0604030504040204" pitchFamily="50" charset="-128"/>
              </a:rPr>
              <a:t>両年度の補正予算にて大規模に予算措置、</a:t>
            </a:r>
            <a:endParaRPr lang="en-US" altLang="ja-JP" sz="2400" dirty="0">
              <a:cs typeface="Meiryo UI" panose="020B0604030504040204" pitchFamily="50" charset="-128"/>
            </a:endParaRPr>
          </a:p>
          <a:p>
            <a:pPr marL="88900">
              <a:buNone/>
            </a:pPr>
            <a:r>
              <a:rPr lang="ja-JP" altLang="en-US" sz="2400" dirty="0">
                <a:cs typeface="Meiryo UI" panose="020B0604030504040204" pitchFamily="50" charset="-128"/>
              </a:rPr>
              <a:t>著作権法改正と相まって一気にデジタル化が進展</a:t>
            </a:r>
            <a:endParaRPr lang="en-US" altLang="ja-JP" sz="2400" dirty="0">
              <a:cs typeface="Meiryo UI" panose="020B0604030504040204" pitchFamily="50" charset="-128"/>
            </a:endParaRPr>
          </a:p>
        </p:txBody>
      </p:sp>
      <p:cxnSp>
        <p:nvCxnSpPr>
          <p:cNvPr id="31" name="直線コネクタ 30"/>
          <p:cNvCxnSpPr/>
          <p:nvPr/>
        </p:nvCxnSpPr>
        <p:spPr>
          <a:xfrm flipV="1">
            <a:off x="5723980" y="2309128"/>
            <a:ext cx="3108871" cy="2752721"/>
          </a:xfrm>
          <a:prstGeom prst="line">
            <a:avLst/>
          </a:prstGeom>
          <a:ln w="63500">
            <a:solidFill>
              <a:schemeClr val="tx1"/>
            </a:solidFill>
            <a:prstDash val="sysDash"/>
          </a:ln>
        </p:spPr>
        <p:style>
          <a:lnRef idx="1">
            <a:schemeClr val="accent1"/>
          </a:lnRef>
          <a:fillRef idx="0">
            <a:schemeClr val="accent1"/>
          </a:fillRef>
          <a:effectRef idx="0">
            <a:schemeClr val="accent1"/>
          </a:effectRef>
          <a:fontRef idx="minor">
            <a:schemeClr val="tx1"/>
          </a:fontRef>
        </p:style>
      </p:cxnSp>
      <p:graphicFrame>
        <p:nvGraphicFramePr>
          <p:cNvPr id="26" name="表 25"/>
          <p:cNvGraphicFramePr>
            <a:graphicFrameLocks noGrp="1"/>
          </p:cNvGraphicFramePr>
          <p:nvPr>
            <p:extLst/>
          </p:nvPr>
        </p:nvGraphicFramePr>
        <p:xfrm>
          <a:off x="1836421" y="3039281"/>
          <a:ext cx="6777008" cy="1645912"/>
        </p:xfrm>
        <a:graphic>
          <a:graphicData uri="http://schemas.openxmlformats.org/drawingml/2006/table">
            <a:tbl>
              <a:tblPr/>
              <a:tblGrid>
                <a:gridCol w="423563"/>
                <a:gridCol w="423563"/>
                <a:gridCol w="423563"/>
                <a:gridCol w="423563"/>
                <a:gridCol w="423563"/>
                <a:gridCol w="423563"/>
                <a:gridCol w="423563"/>
                <a:gridCol w="423563"/>
                <a:gridCol w="423563"/>
                <a:gridCol w="423563"/>
                <a:gridCol w="423563"/>
                <a:gridCol w="423563"/>
                <a:gridCol w="423563"/>
                <a:gridCol w="423563"/>
                <a:gridCol w="423563"/>
                <a:gridCol w="423563"/>
              </a:tblGrid>
              <a:tr h="548617">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ja-JP" altLang="en-US"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年度</a:t>
                      </a:r>
                      <a:endParaRPr kumimoji="1" lang="en-US" altLang="ja-JP"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12</a:t>
                      </a:r>
                      <a:endParaRPr kumimoji="1" lang="ja-JP" altLang="en-US"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13</a:t>
                      </a:r>
                      <a:endParaRPr kumimoji="1" lang="ja-JP" altLang="en-US"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14</a:t>
                      </a:r>
                      <a:endParaRPr kumimoji="1" lang="ja-JP" altLang="en-US"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15</a:t>
                      </a:r>
                      <a:endParaRPr kumimoji="1" lang="ja-JP" altLang="en-US"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16</a:t>
                      </a:r>
                      <a:endParaRPr kumimoji="1" lang="ja-JP" altLang="en-US"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17</a:t>
                      </a:r>
                      <a:endParaRPr kumimoji="1" lang="ja-JP" altLang="en-US"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18</a:t>
                      </a:r>
                      <a:endParaRPr kumimoji="1" lang="ja-JP" altLang="en-US"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19</a:t>
                      </a:r>
                      <a:endParaRPr kumimoji="1" lang="ja-JP" altLang="en-US"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20</a:t>
                      </a:r>
                      <a:endParaRPr kumimoji="1" lang="ja-JP" altLang="en-US"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1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21</a:t>
                      </a:r>
                    </a:p>
                    <a:p>
                      <a:pPr marL="0" marR="0" lvl="0" indent="0" algn="ctr" defTabSz="457200" rtl="0" eaLnBrk="1" fontAlgn="base" latinLnBrk="0" hangingPunct="1">
                        <a:lnSpc>
                          <a:spcPct val="100000"/>
                        </a:lnSpc>
                        <a:spcBef>
                          <a:spcPct val="0"/>
                        </a:spcBef>
                        <a:spcAft>
                          <a:spcPct val="0"/>
                        </a:spcAft>
                        <a:buClrTx/>
                        <a:buSzTx/>
                        <a:buFontTx/>
                        <a:buNone/>
                        <a:tabLst/>
                      </a:pPr>
                      <a:r>
                        <a:rPr kumimoji="1" lang="ja-JP" altLang="en-US" sz="12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当初</a:t>
                      </a: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1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22</a:t>
                      </a:r>
                    </a:p>
                    <a:p>
                      <a:pPr marL="0" marR="0" lvl="0" indent="0" algn="ctr" defTabSz="457200" rtl="0" eaLnBrk="1" fontAlgn="base" latinLnBrk="0" hangingPunct="1">
                        <a:lnSpc>
                          <a:spcPct val="100000"/>
                        </a:lnSpc>
                        <a:spcBef>
                          <a:spcPct val="0"/>
                        </a:spcBef>
                        <a:spcAft>
                          <a:spcPct val="0"/>
                        </a:spcAft>
                        <a:buClrTx/>
                        <a:buSzTx/>
                        <a:buFontTx/>
                        <a:buNone/>
                        <a:tabLst/>
                      </a:pPr>
                      <a:r>
                        <a:rPr kumimoji="1" lang="ja-JP" altLang="en-US" sz="12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当初</a:t>
                      </a: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23</a:t>
                      </a:r>
                      <a:endParaRPr kumimoji="1" lang="ja-JP" altLang="en-US"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24</a:t>
                      </a:r>
                      <a:endParaRPr kumimoji="1" lang="ja-JP" altLang="en-US"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25</a:t>
                      </a:r>
                      <a:endParaRPr kumimoji="1" lang="ja-JP" altLang="en-US"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26</a:t>
                      </a:r>
                      <a:endParaRPr kumimoji="1" lang="ja-JP" altLang="en-US"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r>
              <a:tr h="53564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ja-JP" altLang="en-US"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予算</a:t>
                      </a:r>
                    </a:p>
                  </a:txBody>
                  <a:tcPr marL="91447" marR="91447" marT="45718" marB="457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1.</a:t>
                      </a:r>
                    </a:p>
                    <a:p>
                      <a:pPr marL="0" marR="0" lvl="0" indent="0" algn="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0</a:t>
                      </a:r>
                      <a:endParaRPr kumimoji="1" lang="ja-JP" altLang="en-US"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1.</a:t>
                      </a:r>
                    </a:p>
                    <a:p>
                      <a:pPr marL="0" marR="0" lvl="0" indent="0" algn="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5</a:t>
                      </a:r>
                      <a:endParaRPr kumimoji="1" lang="ja-JP" altLang="en-US"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2.</a:t>
                      </a:r>
                    </a:p>
                    <a:p>
                      <a:pPr marL="0" marR="0" lvl="0" indent="0" algn="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2</a:t>
                      </a:r>
                      <a:endParaRPr kumimoji="1" lang="ja-JP" altLang="en-US"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2.</a:t>
                      </a:r>
                    </a:p>
                    <a:p>
                      <a:pPr marL="0" marR="0" lvl="0" indent="0" algn="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4</a:t>
                      </a:r>
                      <a:endParaRPr kumimoji="1" lang="ja-JP" altLang="en-US"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1.</a:t>
                      </a:r>
                    </a:p>
                    <a:p>
                      <a:pPr marL="0" marR="0" lvl="0" indent="0" algn="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2</a:t>
                      </a:r>
                      <a:endParaRPr kumimoji="1" lang="ja-JP" altLang="en-US"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0.</a:t>
                      </a:r>
                    </a:p>
                    <a:p>
                      <a:pPr marL="0" marR="0" lvl="0" indent="0" algn="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4</a:t>
                      </a:r>
                      <a:endParaRPr kumimoji="1" lang="ja-JP" altLang="en-US"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2.</a:t>
                      </a:r>
                    </a:p>
                    <a:p>
                      <a:pPr marL="0" marR="0" lvl="0" indent="0" algn="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2</a:t>
                      </a:r>
                      <a:endParaRPr kumimoji="1" lang="ja-JP" altLang="en-US"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0.</a:t>
                      </a:r>
                    </a:p>
                    <a:p>
                      <a:pPr marL="0" marR="0" lvl="0" indent="0" algn="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8</a:t>
                      </a:r>
                      <a:endParaRPr kumimoji="1" lang="ja-JP" altLang="en-US"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1.</a:t>
                      </a:r>
                    </a:p>
                    <a:p>
                      <a:pPr marL="0" marR="0" lvl="0" indent="0" algn="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3</a:t>
                      </a:r>
                      <a:endParaRPr kumimoji="1" lang="ja-JP" altLang="en-US"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1.</a:t>
                      </a:r>
                    </a:p>
                    <a:p>
                      <a:pPr marL="0" marR="0" lvl="0" indent="0" algn="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3</a:t>
                      </a:r>
                      <a:endParaRPr kumimoji="1" lang="ja-JP" altLang="en-US"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1.</a:t>
                      </a:r>
                    </a:p>
                    <a:p>
                      <a:pPr marL="0" marR="0" lvl="0" indent="0" algn="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3</a:t>
                      </a:r>
                      <a:endParaRPr kumimoji="1" lang="ja-JP" altLang="en-US"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0</a:t>
                      </a:r>
                      <a:endParaRPr kumimoji="1" lang="ja-JP" altLang="en-US"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0</a:t>
                      </a:r>
                      <a:endParaRPr kumimoji="1" lang="ja-JP" altLang="en-US"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0.</a:t>
                      </a:r>
                    </a:p>
                    <a:p>
                      <a:pPr marL="0" marR="0" lvl="0" indent="0" algn="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2</a:t>
                      </a:r>
                      <a:endParaRPr kumimoji="1" lang="ja-JP" altLang="en-US"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0.</a:t>
                      </a:r>
                    </a:p>
                    <a:p>
                      <a:pPr marL="0" marR="0" lvl="0" indent="0" algn="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2</a:t>
                      </a:r>
                      <a:endParaRPr kumimoji="1" lang="ja-JP" altLang="en-US"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bl>
          </a:graphicData>
        </a:graphic>
      </p:graphicFrame>
      <p:sp>
        <p:nvSpPr>
          <p:cNvPr id="25" name="コンテンツ プレースホルダ 2"/>
          <p:cNvSpPr txBox="1">
            <a:spLocks/>
          </p:cNvSpPr>
          <p:nvPr/>
        </p:nvSpPr>
        <p:spPr>
          <a:xfrm>
            <a:off x="1816276" y="5441104"/>
            <a:ext cx="4135709" cy="98656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88900">
              <a:lnSpc>
                <a:spcPts val="2200"/>
              </a:lnSpc>
              <a:spcBef>
                <a:spcPts val="0"/>
              </a:spcBef>
              <a:buNone/>
            </a:pPr>
            <a:r>
              <a:rPr lang="en-US" altLang="ja-JP" sz="2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平成</a:t>
            </a:r>
            <a:r>
              <a:rPr lang="en-US" altLang="ja-JP" sz="2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12</a:t>
            </a:r>
            <a:r>
              <a:rPr lang="ja-JP" altLang="en-US" sz="2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年度</a:t>
            </a:r>
            <a:endParaRPr lang="en-US" altLang="ja-JP" sz="20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marL="88900" algn="ctr">
              <a:lnSpc>
                <a:spcPts val="2200"/>
              </a:lnSpc>
              <a:spcBef>
                <a:spcPts val="0"/>
              </a:spcBef>
              <a:buNone/>
            </a:pPr>
            <a:r>
              <a:rPr lang="ja-JP" altLang="en-US" sz="2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明治期刊行図書デジタル化予算からデジタル化を開始（</a:t>
            </a:r>
            <a:r>
              <a:rPr lang="en-US" altLang="ja-JP" sz="2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2</a:t>
            </a:r>
            <a:r>
              <a:rPr lang="ja-JP" altLang="en-US" sz="2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2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4</a:t>
            </a:r>
            <a:r>
              <a:rPr lang="ja-JP" altLang="en-US" sz="2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万冊</a:t>
            </a:r>
            <a:r>
              <a:rPr lang="en-US" altLang="ja-JP" sz="2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年）</a:t>
            </a:r>
            <a:endParaRPr lang="en-US" altLang="ja-JP" sz="20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7" name="コンテンツ プレースホルダ 2"/>
          <p:cNvSpPr txBox="1">
            <a:spLocks/>
          </p:cNvSpPr>
          <p:nvPr/>
        </p:nvSpPr>
        <p:spPr>
          <a:xfrm>
            <a:off x="2639617" y="2189498"/>
            <a:ext cx="5059173" cy="73326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88900" algn="ctr">
              <a:buNone/>
            </a:pPr>
            <a:r>
              <a:rPr lang="ja-JP" altLang="en-US" sz="2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平成</a:t>
            </a:r>
            <a:r>
              <a:rPr lang="en-US" altLang="ja-JP" sz="2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12</a:t>
            </a:r>
            <a:r>
              <a:rPr lang="ja-JP" altLang="en-US" sz="2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2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26</a:t>
            </a:r>
            <a:r>
              <a:rPr lang="ja-JP" altLang="en-US" sz="2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年度　総額 </a:t>
            </a:r>
            <a:r>
              <a:rPr lang="en-US" altLang="ja-JP" sz="3600" u="sng"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153</a:t>
            </a:r>
            <a:r>
              <a:rPr lang="ja-JP" altLang="en-US" sz="2400" u="sng"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億円</a:t>
            </a:r>
            <a:endParaRPr lang="en-US" altLang="ja-JP" sz="2400" u="sng"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 name="スライド番号プレースホルダー 1"/>
          <p:cNvSpPr>
            <a:spLocks noGrp="1"/>
          </p:cNvSpPr>
          <p:nvPr>
            <p:ph type="sldNum" sz="quarter" idx="12"/>
          </p:nvPr>
        </p:nvSpPr>
        <p:spPr/>
        <p:txBody>
          <a:bodyPr/>
          <a:lstStyle/>
          <a:p>
            <a:fld id="{AE81233C-BF56-4BFB-98E8-8EF39C2E5007}" type="slidenum">
              <a:rPr lang="ja-JP" altLang="en-US" smtClean="0">
                <a:solidFill>
                  <a:prstClr val="black"/>
                </a:solidFill>
              </a:rPr>
              <a:pPr/>
              <a:t>44</a:t>
            </a:fld>
            <a:endParaRPr lang="ja-JP" altLang="en-US" dirty="0">
              <a:solidFill>
                <a:prstClr val="black"/>
              </a:solidFill>
            </a:endParaRPr>
          </a:p>
        </p:txBody>
      </p:sp>
      <p:sp>
        <p:nvSpPr>
          <p:cNvPr id="16" name="円/楕円 15"/>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0705443"/>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下矢印 62"/>
          <p:cNvSpPr/>
          <p:nvPr/>
        </p:nvSpPr>
        <p:spPr>
          <a:xfrm>
            <a:off x="4985500" y="3051000"/>
            <a:ext cx="367007" cy="2072202"/>
          </a:xfrm>
          <a:prstGeom prst="down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0" y="-28942"/>
            <a:ext cx="12192000" cy="921173"/>
          </a:xfrm>
        </p:spPr>
        <p:txBody>
          <a:bodyPr>
            <a:noAutofit/>
          </a:bodyPr>
          <a:lstStyle/>
          <a:p>
            <a:pPr algn="ctr"/>
            <a:r>
              <a:rPr kumimoji="1" lang="ja-JP" altLang="en-US" dirty="0" smtClean="0"/>
              <a:t>デジタル化資料の提供と著作権保護</a:t>
            </a:r>
            <a:endParaRPr lang="ja-JP" altLang="en-US" sz="3200" dirty="0"/>
          </a:p>
        </p:txBody>
      </p:sp>
      <p:sp>
        <p:nvSpPr>
          <p:cNvPr id="7" name="タイトル 1"/>
          <p:cNvSpPr txBox="1">
            <a:spLocks/>
          </p:cNvSpPr>
          <p:nvPr/>
        </p:nvSpPr>
        <p:spPr>
          <a:xfrm>
            <a:off x="4565582" y="1158332"/>
            <a:ext cx="3108029" cy="556037"/>
          </a:xfrm>
          <a:prstGeom prst="rect">
            <a:avLst/>
          </a:prstGeom>
          <a:solidFill>
            <a:schemeClr val="tx1">
              <a:lumMod val="95000"/>
              <a:lumOff val="5000"/>
            </a:schemeClr>
          </a:solidFill>
          <a:ln w="38100" cap="flat" cmpd="dbl">
            <a:solidFill>
              <a:schemeClr val="tx1"/>
            </a:solidFill>
          </a:ln>
        </p:spPr>
        <p:txBody>
          <a:bodyPr vert="horz" lIns="91440" tIns="45720" rIns="91440" bIns="45720" rtlCol="0">
            <a:noAutofit/>
          </a:bodyPr>
          <a:lstStyle>
            <a:defPPr>
              <a:defRPr lang="ja-JP"/>
            </a:defPPr>
            <a:lvl1pPr algn="ctr">
              <a:lnSpc>
                <a:spcPts val="2400"/>
              </a:lnSpc>
              <a:spcBef>
                <a:spcPct val="20000"/>
              </a:spcBef>
              <a:buFont typeface="Arial" pitchFamily="34" charset="0"/>
              <a:buNone/>
              <a:defRPr sz="2400" b="1"/>
            </a:lvl1pPr>
          </a:lstStyle>
          <a:p>
            <a:pPr>
              <a:lnSpc>
                <a:spcPct val="100000"/>
              </a:lnSpc>
            </a:pPr>
            <a:r>
              <a:rPr lang="ja-JP" altLang="en-US" sz="2800" b="0" dirty="0">
                <a:solidFill>
                  <a:prstClr val="white"/>
                </a:solidFill>
                <a:latin typeface="Meiryo UI" panose="020B0604030504040204" pitchFamily="50" charset="-128"/>
                <a:ea typeface="Meiryo UI" panose="020B0604030504040204" pitchFamily="50" charset="-128"/>
              </a:rPr>
              <a:t>デジタル化資料</a:t>
            </a:r>
            <a:endParaRPr lang="en-US" altLang="ja-JP" sz="2800" b="0" dirty="0">
              <a:solidFill>
                <a:prstClr val="white"/>
              </a:solidFill>
              <a:latin typeface="Meiryo UI" panose="020B0604030504040204" pitchFamily="50" charset="-128"/>
              <a:ea typeface="Meiryo UI" panose="020B0604030504040204" pitchFamily="50" charset="-128"/>
            </a:endParaRPr>
          </a:p>
          <a:p>
            <a:pPr>
              <a:lnSpc>
                <a:spcPct val="100000"/>
              </a:lnSpc>
            </a:pPr>
            <a:endParaRPr lang="ja-JP" altLang="en-US" b="0" dirty="0">
              <a:solidFill>
                <a:prstClr val="white"/>
              </a:solidFill>
              <a:latin typeface="Meiryo UI" panose="020B0604030504040204" pitchFamily="50" charset="-128"/>
              <a:ea typeface="Meiryo UI" panose="020B0604030504040204" pitchFamily="50" charset="-128"/>
            </a:endParaRPr>
          </a:p>
        </p:txBody>
      </p:sp>
      <p:sp>
        <p:nvSpPr>
          <p:cNvPr id="9" name="タイトル 1"/>
          <p:cNvSpPr txBox="1">
            <a:spLocks/>
          </p:cNvSpPr>
          <p:nvPr/>
        </p:nvSpPr>
        <p:spPr>
          <a:xfrm>
            <a:off x="1935505" y="5784752"/>
            <a:ext cx="3584432" cy="1029980"/>
          </a:xfrm>
          <a:prstGeom prst="rect">
            <a:avLst/>
          </a:prstGeom>
          <a:noFill/>
          <a:ln w="19050">
            <a:noFill/>
          </a:ln>
        </p:spPr>
        <p:txBody>
          <a:bodyPr vert="horz" lIns="91440" tIns="45720" rIns="91440" bIns="45720" rtlCol="0" anchor="ctr">
            <a:noAutofit/>
          </a:bodyPr>
          <a:lstStyle>
            <a:lvl1pPr algn="ctr">
              <a:spcBef>
                <a:spcPct val="20000"/>
              </a:spcBef>
              <a:buFont typeface="Arial" pitchFamily="34" charset="0"/>
              <a:buNone/>
              <a:defRPr sz="3600" b="1"/>
            </a:lvl1pPr>
          </a:lstStyle>
          <a:p>
            <a:pPr algn="l">
              <a:lnSpc>
                <a:spcPts val="2400"/>
              </a:lnSpc>
            </a:pPr>
            <a:r>
              <a:rPr lang="ja-JP" altLang="en-US" sz="2000" b="0" dirty="0">
                <a:solidFill>
                  <a:prstClr val="black"/>
                </a:solidFill>
                <a:latin typeface="Meiryo UI" panose="020B0604030504040204" pitchFamily="50" charset="-128"/>
                <a:ea typeface="Meiryo UI" panose="020B0604030504040204" pitchFamily="50" charset="-128"/>
              </a:rPr>
              <a:t>　　　図書館送信</a:t>
            </a:r>
            <a:endParaRPr lang="en-US" altLang="ja-JP" sz="2000" b="0" dirty="0">
              <a:solidFill>
                <a:prstClr val="black"/>
              </a:solidFill>
              <a:latin typeface="Meiryo UI" panose="020B0604030504040204" pitchFamily="50" charset="-128"/>
              <a:ea typeface="Meiryo UI" panose="020B0604030504040204" pitchFamily="50" charset="-128"/>
            </a:endParaRPr>
          </a:p>
          <a:p>
            <a:pPr algn="l">
              <a:lnSpc>
                <a:spcPts val="2000"/>
              </a:lnSpc>
              <a:spcBef>
                <a:spcPts val="0"/>
              </a:spcBef>
            </a:pPr>
            <a:r>
              <a:rPr lang="ja-JP" altLang="en-US" sz="2000" b="0" dirty="0">
                <a:solidFill>
                  <a:prstClr val="black"/>
                </a:solidFill>
                <a:latin typeface="Meiryo UI" panose="020B0604030504040204" pitchFamily="50" charset="-128"/>
                <a:ea typeface="Meiryo UI" panose="020B0604030504040204" pitchFamily="50" charset="-128"/>
              </a:rPr>
              <a:t>　　　　　　　できる</a:t>
            </a:r>
            <a:endParaRPr lang="en-US" altLang="ja-JP" sz="2000" b="0" dirty="0">
              <a:solidFill>
                <a:prstClr val="black"/>
              </a:solidFill>
              <a:latin typeface="Meiryo UI" panose="020B0604030504040204" pitchFamily="50" charset="-128"/>
              <a:ea typeface="Meiryo UI" panose="020B0604030504040204" pitchFamily="50" charset="-128"/>
            </a:endParaRPr>
          </a:p>
          <a:p>
            <a:pPr algn="l">
              <a:lnSpc>
                <a:spcPts val="1600"/>
              </a:lnSpc>
            </a:pPr>
            <a:r>
              <a:rPr lang="ja-JP" altLang="en-US" sz="2000" b="0" dirty="0">
                <a:solidFill>
                  <a:prstClr val="black"/>
                </a:solidFill>
                <a:latin typeface="Meiryo UI" panose="020B0604030504040204" pitchFamily="50" charset="-128"/>
                <a:ea typeface="Meiryo UI" panose="020B0604030504040204" pitchFamily="50" charset="-128"/>
              </a:rPr>
              <a:t>（著作権法第</a:t>
            </a:r>
            <a:r>
              <a:rPr lang="en-US" altLang="ja-JP" sz="2000" b="0" dirty="0">
                <a:solidFill>
                  <a:prstClr val="black"/>
                </a:solidFill>
                <a:latin typeface="Meiryo UI" panose="020B0604030504040204" pitchFamily="50" charset="-128"/>
                <a:ea typeface="Meiryo UI" panose="020B0604030504040204" pitchFamily="50" charset="-128"/>
              </a:rPr>
              <a:t>31</a:t>
            </a:r>
            <a:r>
              <a:rPr lang="ja-JP" altLang="en-US" sz="2000" b="0" dirty="0">
                <a:solidFill>
                  <a:prstClr val="black"/>
                </a:solidFill>
                <a:latin typeface="Meiryo UI" panose="020B0604030504040204" pitchFamily="50" charset="-128"/>
                <a:ea typeface="Meiryo UI" panose="020B0604030504040204" pitchFamily="50" charset="-128"/>
              </a:rPr>
              <a:t>条</a:t>
            </a:r>
            <a:r>
              <a:rPr lang="en-US" altLang="ja-JP" sz="2000" b="0" dirty="0">
                <a:solidFill>
                  <a:prstClr val="black"/>
                </a:solidFill>
                <a:latin typeface="Meiryo UI" panose="020B0604030504040204" pitchFamily="50" charset="-128"/>
                <a:ea typeface="Meiryo UI" panose="020B0604030504040204" pitchFamily="50" charset="-128"/>
              </a:rPr>
              <a:t>3</a:t>
            </a:r>
            <a:r>
              <a:rPr lang="ja-JP" altLang="en-US" sz="2000" b="0" dirty="0">
                <a:solidFill>
                  <a:prstClr val="black"/>
                </a:solidFill>
                <a:latin typeface="Meiryo UI" panose="020B0604030504040204" pitchFamily="50" charset="-128"/>
                <a:ea typeface="Meiryo UI" panose="020B0604030504040204" pitchFamily="50" charset="-128"/>
              </a:rPr>
              <a:t>項）</a:t>
            </a:r>
            <a:endParaRPr lang="en-US" altLang="ja-JP" sz="2000" b="0" dirty="0">
              <a:solidFill>
                <a:prstClr val="black"/>
              </a:solidFill>
              <a:latin typeface="Meiryo UI" panose="020B0604030504040204" pitchFamily="50" charset="-128"/>
              <a:ea typeface="Meiryo UI" panose="020B0604030504040204" pitchFamily="50" charset="-128"/>
            </a:endParaRPr>
          </a:p>
        </p:txBody>
      </p:sp>
      <p:sp>
        <p:nvSpPr>
          <p:cNvPr id="10" name="タイトル 1"/>
          <p:cNvSpPr txBox="1">
            <a:spLocks/>
          </p:cNvSpPr>
          <p:nvPr/>
        </p:nvSpPr>
        <p:spPr>
          <a:xfrm>
            <a:off x="4441688" y="3297610"/>
            <a:ext cx="1454629" cy="866585"/>
          </a:xfrm>
          <a:prstGeom prst="rect">
            <a:avLst/>
          </a:prstGeom>
          <a:solidFill>
            <a:schemeClr val="accent6">
              <a:lumMod val="40000"/>
              <a:lumOff val="60000"/>
            </a:schemeClr>
          </a:solid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著作権</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存続</a:t>
            </a:r>
          </a:p>
        </p:txBody>
      </p:sp>
      <p:sp>
        <p:nvSpPr>
          <p:cNvPr id="11" name="タイトル 1"/>
          <p:cNvSpPr txBox="1">
            <a:spLocks/>
          </p:cNvSpPr>
          <p:nvPr/>
        </p:nvSpPr>
        <p:spPr>
          <a:xfrm>
            <a:off x="8927021" y="1992966"/>
            <a:ext cx="1315799" cy="752431"/>
          </a:xfrm>
          <a:prstGeom prst="rect">
            <a:avLst/>
          </a:prstGeom>
          <a:ln/>
        </p:spPr>
        <p:style>
          <a:lnRef idx="1">
            <a:schemeClr val="accent4"/>
          </a:lnRef>
          <a:fillRef idx="3">
            <a:schemeClr val="accent4"/>
          </a:fillRef>
          <a:effectRef idx="2">
            <a:schemeClr val="accent4"/>
          </a:effectRef>
          <a:fontRef idx="minor">
            <a:schemeClr val="lt1"/>
          </a:fontRef>
        </p:style>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著作権</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消滅</a:t>
            </a:r>
          </a:p>
        </p:txBody>
      </p:sp>
      <p:sp>
        <p:nvSpPr>
          <p:cNvPr id="12" name="タイトル 1"/>
          <p:cNvSpPr txBox="1">
            <a:spLocks/>
          </p:cNvSpPr>
          <p:nvPr/>
        </p:nvSpPr>
        <p:spPr>
          <a:xfrm>
            <a:off x="1934604" y="3142769"/>
            <a:ext cx="1857140" cy="2211156"/>
          </a:xfrm>
          <a:prstGeom prst="rect">
            <a:avLst/>
          </a:prstGeom>
          <a:ln/>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国立国会</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図書館</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館内利用者</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ja-JP" altLang="en-US" sz="2400" b="0" dirty="0">
              <a:solidFill>
                <a:prstClr val="black"/>
              </a:solidFill>
              <a:latin typeface="Meiryo UI" panose="020B0604030504040204" pitchFamily="50" charset="-128"/>
              <a:ea typeface="Meiryo UI" panose="020B0604030504040204" pitchFamily="50" charset="-128"/>
            </a:endParaRPr>
          </a:p>
        </p:txBody>
      </p:sp>
      <p:sp>
        <p:nvSpPr>
          <p:cNvPr id="13" name="タイトル 1"/>
          <p:cNvSpPr txBox="1">
            <a:spLocks/>
          </p:cNvSpPr>
          <p:nvPr/>
        </p:nvSpPr>
        <p:spPr>
          <a:xfrm>
            <a:off x="10690095" y="4139882"/>
            <a:ext cx="1420720" cy="2230357"/>
          </a:xfrm>
          <a:prstGeom prst="rect">
            <a:avLst/>
          </a:prstGeom>
          <a:ln/>
        </p:spPr>
        <p:style>
          <a:lnRef idx="1">
            <a:schemeClr val="accent4"/>
          </a:lnRef>
          <a:fillRef idx="3">
            <a:schemeClr val="accent4"/>
          </a:fillRef>
          <a:effectRef idx="2">
            <a:schemeClr val="accent4"/>
          </a:effectRef>
          <a:fontRef idx="minor">
            <a:schemeClr val="lt1"/>
          </a:fontRef>
        </p:style>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インター</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ネット</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利用者</a:t>
            </a:r>
          </a:p>
        </p:txBody>
      </p:sp>
      <p:sp>
        <p:nvSpPr>
          <p:cNvPr id="14" name="タイトル 1"/>
          <p:cNvSpPr txBox="1">
            <a:spLocks/>
          </p:cNvSpPr>
          <p:nvPr/>
        </p:nvSpPr>
        <p:spPr>
          <a:xfrm>
            <a:off x="8781445" y="4210933"/>
            <a:ext cx="1519498" cy="1573819"/>
          </a:xfrm>
          <a:prstGeom prst="rect">
            <a:avLst/>
          </a:prstGeom>
          <a:ln/>
        </p:spPr>
        <p:style>
          <a:lnRef idx="1">
            <a:schemeClr val="accent4"/>
          </a:lnRef>
          <a:fillRef idx="3">
            <a:schemeClr val="accent4"/>
          </a:fillRef>
          <a:effectRef idx="2">
            <a:schemeClr val="accent4"/>
          </a:effectRef>
          <a:fontRef idx="minor">
            <a:schemeClr val="lt1"/>
          </a:fontRef>
        </p:style>
        <p:txBody>
          <a:bodyPr vert="horz" lIns="91440" tIns="45720" rIns="91440" bIns="45720" rtlCol="0">
            <a:noAutofit/>
          </a:bodyPr>
          <a:lstStyle>
            <a:defPPr>
              <a:defRPr lang="ja-JP"/>
            </a:defPPr>
            <a:lvl1pPr algn="ctr">
              <a:spcBef>
                <a:spcPct val="20000"/>
              </a:spcBef>
              <a:buFont typeface="Arial" pitchFamily="34" charset="0"/>
              <a:buNone/>
              <a:defRPr sz="3700"/>
            </a:lvl1pPr>
          </a:lstStyle>
          <a:p>
            <a:pPr>
              <a:spcBef>
                <a:spcPts val="0"/>
              </a:spcBef>
            </a:pPr>
            <a:r>
              <a:rPr lang="en-US" altLang="ja-JP" sz="2400" dirty="0" smtClean="0">
                <a:solidFill>
                  <a:prstClr val="black"/>
                </a:solidFill>
                <a:latin typeface="Meiryo UI" panose="020B0604030504040204" pitchFamily="50" charset="-128"/>
                <a:ea typeface="Meiryo UI" panose="020B0604030504040204" pitchFamily="50" charset="-128"/>
              </a:rPr>
              <a:t>NDL</a:t>
            </a:r>
            <a:r>
              <a:rPr lang="ja-JP" altLang="en-US" sz="2400" dirty="0" smtClean="0">
                <a:solidFill>
                  <a:prstClr val="black"/>
                </a:solidFill>
                <a:latin typeface="Meiryo UI" panose="020B0604030504040204" pitchFamily="50" charset="-128"/>
                <a:ea typeface="Meiryo UI" panose="020B0604030504040204" pitchFamily="50" charset="-128"/>
              </a:rPr>
              <a:t>デジタルコレクション等</a:t>
            </a:r>
            <a:endParaRPr lang="ja-JP" altLang="en-US" sz="2400" dirty="0">
              <a:solidFill>
                <a:prstClr val="black"/>
              </a:solidFill>
              <a:latin typeface="Meiryo UI" panose="020B0604030504040204" pitchFamily="50" charset="-128"/>
              <a:ea typeface="Meiryo UI" panose="020B0604030504040204" pitchFamily="50" charset="-128"/>
            </a:endParaRPr>
          </a:p>
        </p:txBody>
      </p:sp>
      <p:sp>
        <p:nvSpPr>
          <p:cNvPr id="101" name="タイトル 1"/>
          <p:cNvSpPr txBox="1">
            <a:spLocks/>
          </p:cNvSpPr>
          <p:nvPr/>
        </p:nvSpPr>
        <p:spPr>
          <a:xfrm>
            <a:off x="7954853" y="1111444"/>
            <a:ext cx="2287043" cy="792088"/>
          </a:xfrm>
          <a:prstGeom prst="rect">
            <a:avLst/>
          </a:prstGeom>
          <a:noFill/>
          <a:ln w="19050">
            <a:noFill/>
          </a:ln>
        </p:spPr>
        <p:txBody>
          <a:bodyPr vert="horz" lIns="91440" tIns="45720" rIns="91440" bIns="45720" rtlCol="0" anchor="ctr">
            <a:noAutofit/>
          </a:bodyPr>
          <a:lstStyle>
            <a:lvl1pPr algn="ctr">
              <a:spcBef>
                <a:spcPct val="20000"/>
              </a:spcBef>
              <a:buFont typeface="Arial" pitchFamily="34" charset="0"/>
              <a:buNone/>
              <a:defRPr sz="3600" b="1"/>
            </a:lvl1pPr>
          </a:lstStyle>
          <a:p>
            <a:pPr algn="r">
              <a:lnSpc>
                <a:spcPts val="2000"/>
              </a:lnSpc>
            </a:pPr>
            <a:r>
              <a:rPr lang="en-US" altLang="ja-JP" sz="2400" b="0" dirty="0">
                <a:solidFill>
                  <a:prstClr val="black"/>
                </a:solidFill>
                <a:latin typeface="Meiryo UI" panose="020B0604030504040204" pitchFamily="50" charset="-128"/>
                <a:ea typeface="Meiryo UI" panose="020B0604030504040204" pitchFamily="50" charset="-128"/>
              </a:rPr>
              <a:t>※</a:t>
            </a:r>
            <a:r>
              <a:rPr lang="ja-JP" altLang="en-US" sz="2400" b="0" u="sng" dirty="0">
                <a:solidFill>
                  <a:prstClr val="black"/>
                </a:solidFill>
                <a:latin typeface="Meiryo UI" panose="020B0604030504040204" pitchFamily="50" charset="-128"/>
                <a:ea typeface="Meiryo UI" panose="020B0604030504040204" pitchFamily="50" charset="-128"/>
              </a:rPr>
              <a:t>著作権関連</a:t>
            </a:r>
            <a:endParaRPr lang="en-US" altLang="ja-JP" sz="2400" b="0" u="sng" dirty="0">
              <a:solidFill>
                <a:prstClr val="black"/>
              </a:solidFill>
              <a:latin typeface="Meiryo UI" panose="020B0604030504040204" pitchFamily="50" charset="-128"/>
              <a:ea typeface="Meiryo UI" panose="020B0604030504040204" pitchFamily="50" charset="-128"/>
            </a:endParaRPr>
          </a:p>
          <a:p>
            <a:pPr algn="r">
              <a:lnSpc>
                <a:spcPts val="2000"/>
              </a:lnSpc>
            </a:pPr>
            <a:r>
              <a:rPr lang="ja-JP" altLang="en-US" sz="2400" b="0" u="sng" dirty="0">
                <a:solidFill>
                  <a:prstClr val="black"/>
                </a:solidFill>
                <a:latin typeface="Meiryo UI" panose="020B0604030504040204" pitchFamily="50" charset="-128"/>
                <a:ea typeface="Meiryo UI" panose="020B0604030504040204" pitchFamily="50" charset="-128"/>
              </a:rPr>
              <a:t>の慎重調査</a:t>
            </a:r>
          </a:p>
        </p:txBody>
      </p:sp>
      <p:sp>
        <p:nvSpPr>
          <p:cNvPr id="31" name="タイトル 1"/>
          <p:cNvSpPr txBox="1">
            <a:spLocks/>
          </p:cNvSpPr>
          <p:nvPr/>
        </p:nvSpPr>
        <p:spPr>
          <a:xfrm>
            <a:off x="4571082" y="4334883"/>
            <a:ext cx="1226509" cy="508559"/>
          </a:xfrm>
          <a:prstGeom prst="rect">
            <a:avLst/>
          </a:prstGeom>
          <a:solidFill>
            <a:schemeClr val="accent6">
              <a:lumMod val="40000"/>
              <a:lumOff val="60000"/>
            </a:schemeClr>
          </a:solid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絶版等</a:t>
            </a:r>
          </a:p>
        </p:txBody>
      </p:sp>
      <p:sp>
        <p:nvSpPr>
          <p:cNvPr id="39" name="タイトル 1"/>
          <p:cNvSpPr txBox="1">
            <a:spLocks/>
          </p:cNvSpPr>
          <p:nvPr/>
        </p:nvSpPr>
        <p:spPr>
          <a:xfrm>
            <a:off x="4557186" y="5170357"/>
            <a:ext cx="2748867" cy="1270870"/>
          </a:xfrm>
          <a:prstGeom prst="rect">
            <a:avLst/>
          </a:prstGeom>
          <a:ln/>
        </p:spPr>
        <p:style>
          <a:lnRef idx="1">
            <a:schemeClr val="accent6"/>
          </a:lnRef>
          <a:fillRef idx="2">
            <a:schemeClr val="accent6"/>
          </a:fillRef>
          <a:effectRef idx="1">
            <a:schemeClr val="accent6"/>
          </a:effectRef>
          <a:fontRef idx="minor">
            <a:schemeClr val="dk1"/>
          </a:fontRef>
        </p:style>
        <p:txBody>
          <a:bodyPr vert="horz" lIns="91440" tIns="45720" rIns="91440" bIns="45720" rtlCol="0" anchor="ctr">
            <a:noAutofit/>
          </a:bodyPr>
          <a:lstStyle>
            <a:lvl1pPr algn="ctr">
              <a:spcBef>
                <a:spcPct val="20000"/>
              </a:spcBef>
              <a:buFont typeface="Arial" pitchFamily="34" charset="0"/>
              <a:buNone/>
              <a:defRPr sz="3600" b="1"/>
            </a:lvl1pPr>
          </a:lstStyle>
          <a:p>
            <a:pPr algn="l">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 公共・大学</a:t>
            </a:r>
            <a:endParaRPr lang="en-US" altLang="ja-JP" sz="2400" b="0" dirty="0">
              <a:solidFill>
                <a:prstClr val="black"/>
              </a:solidFill>
              <a:latin typeface="Meiryo UI" panose="020B0604030504040204" pitchFamily="50" charset="-128"/>
              <a:ea typeface="Meiryo UI" panose="020B0604030504040204" pitchFamily="50" charset="-128"/>
            </a:endParaRPr>
          </a:p>
          <a:p>
            <a:pPr algn="l">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　図書館等</a:t>
            </a:r>
            <a:endParaRPr lang="en-US" altLang="ja-JP" sz="2400" b="0" dirty="0">
              <a:solidFill>
                <a:prstClr val="black"/>
              </a:solidFill>
              <a:latin typeface="Meiryo UI" panose="020B0604030504040204" pitchFamily="50" charset="-128"/>
              <a:ea typeface="Meiryo UI" panose="020B0604030504040204" pitchFamily="50" charset="-128"/>
            </a:endParaRPr>
          </a:p>
          <a:p>
            <a:pPr algn="l">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館内利用者</a:t>
            </a:r>
          </a:p>
        </p:txBody>
      </p:sp>
      <p:sp>
        <p:nvSpPr>
          <p:cNvPr id="25" name="屈折矢印 24"/>
          <p:cNvSpPr/>
          <p:nvPr/>
        </p:nvSpPr>
        <p:spPr>
          <a:xfrm flipH="1" flipV="1">
            <a:off x="2711622" y="2546531"/>
            <a:ext cx="1351938" cy="596239"/>
          </a:xfrm>
          <a:prstGeom prst="bentUpArrow">
            <a:avLst>
              <a:gd name="adj1" fmla="val 25000"/>
              <a:gd name="adj2" fmla="val 25000"/>
              <a:gd name="adj3" fmla="val 14183"/>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pic>
        <p:nvPicPr>
          <p:cNvPr id="57" name="Picture 7" descr="C:\Program Files\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8513" y="4270406"/>
            <a:ext cx="989323" cy="1009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下矢印 48"/>
          <p:cNvSpPr/>
          <p:nvPr/>
        </p:nvSpPr>
        <p:spPr>
          <a:xfrm>
            <a:off x="5588883" y="1714369"/>
            <a:ext cx="907565" cy="379077"/>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pic>
        <p:nvPicPr>
          <p:cNvPr id="60" name="Picture 7" descr="C:\Program Files\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20768" y="4255056"/>
            <a:ext cx="959373" cy="979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7" descr="C:\Program Files\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4079" y="5289101"/>
            <a:ext cx="971032" cy="991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フローチャート: 処理 50"/>
          <p:cNvSpPr/>
          <p:nvPr/>
        </p:nvSpPr>
        <p:spPr>
          <a:xfrm>
            <a:off x="8112224" y="2312549"/>
            <a:ext cx="814797" cy="113263"/>
          </a:xfrm>
          <a:prstGeom prst="flowChart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2" name="下矢印 51"/>
          <p:cNvSpPr/>
          <p:nvPr/>
        </p:nvSpPr>
        <p:spPr>
          <a:xfrm flipH="1">
            <a:off x="9771532" y="2745396"/>
            <a:ext cx="281785" cy="1465538"/>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3" name="左矢印 52"/>
          <p:cNvSpPr/>
          <p:nvPr/>
        </p:nvSpPr>
        <p:spPr>
          <a:xfrm flipH="1">
            <a:off x="10345301" y="4769855"/>
            <a:ext cx="331889" cy="495651"/>
          </a:xfrm>
          <a:prstGeom prst="lef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4" name="フローチャート: 処理 53"/>
          <p:cNvSpPr/>
          <p:nvPr/>
        </p:nvSpPr>
        <p:spPr>
          <a:xfrm>
            <a:off x="5896317" y="3479821"/>
            <a:ext cx="2474719" cy="45719"/>
          </a:xfrm>
          <a:prstGeom prst="flowChart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8" name="タイトル 1"/>
          <p:cNvSpPr txBox="1">
            <a:spLocks/>
          </p:cNvSpPr>
          <p:nvPr/>
        </p:nvSpPr>
        <p:spPr>
          <a:xfrm>
            <a:off x="6061972" y="3299264"/>
            <a:ext cx="2180530" cy="406830"/>
          </a:xfrm>
          <a:prstGeom prst="rect">
            <a:avLst/>
          </a:prstGeom>
          <a:solidFill>
            <a:schemeClr val="bg1"/>
          </a:solid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000" b="0" dirty="0">
                <a:solidFill>
                  <a:prstClr val="black"/>
                </a:solidFill>
                <a:latin typeface="Meiryo UI" panose="020B0604030504040204" pitchFamily="50" charset="-128"/>
                <a:ea typeface="Meiryo UI" panose="020B0604030504040204" pitchFamily="50" charset="-128"/>
              </a:rPr>
              <a:t>権利者・詳細不明</a:t>
            </a:r>
          </a:p>
        </p:txBody>
      </p:sp>
      <p:sp>
        <p:nvSpPr>
          <p:cNvPr id="55" name="フローチャート: 処理 54"/>
          <p:cNvSpPr/>
          <p:nvPr/>
        </p:nvSpPr>
        <p:spPr>
          <a:xfrm flipV="1">
            <a:off x="5896318" y="3937561"/>
            <a:ext cx="440055" cy="45719"/>
          </a:xfrm>
          <a:prstGeom prst="flowChart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70" name="下矢印 69"/>
          <p:cNvSpPr/>
          <p:nvPr/>
        </p:nvSpPr>
        <p:spPr>
          <a:xfrm flipH="1">
            <a:off x="9387061" y="3724067"/>
            <a:ext cx="140893" cy="426988"/>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6" name="屈折矢印 55"/>
          <p:cNvSpPr/>
          <p:nvPr/>
        </p:nvSpPr>
        <p:spPr>
          <a:xfrm flipV="1">
            <a:off x="7864348" y="3956784"/>
            <a:ext cx="1327996" cy="254149"/>
          </a:xfrm>
          <a:prstGeom prst="ben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7" name="タイトル 1"/>
          <p:cNvSpPr txBox="1">
            <a:spLocks/>
          </p:cNvSpPr>
          <p:nvPr/>
        </p:nvSpPr>
        <p:spPr>
          <a:xfrm>
            <a:off x="6320577" y="3819395"/>
            <a:ext cx="1543770" cy="391540"/>
          </a:xfrm>
          <a:prstGeom prst="rect">
            <a:avLst/>
          </a:prstGeom>
          <a:no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000" b="0" dirty="0">
                <a:solidFill>
                  <a:prstClr val="black"/>
                </a:solidFill>
                <a:latin typeface="Meiryo UI" panose="020B0604030504040204" pitchFamily="50" charset="-128"/>
                <a:ea typeface="Meiryo UI" panose="020B0604030504040204" pitchFamily="50" charset="-128"/>
              </a:rPr>
              <a:t>権利者許諾</a:t>
            </a:r>
          </a:p>
        </p:txBody>
      </p:sp>
      <p:sp>
        <p:nvSpPr>
          <p:cNvPr id="74" name="タイトル 1"/>
          <p:cNvSpPr txBox="1">
            <a:spLocks/>
          </p:cNvSpPr>
          <p:nvPr/>
        </p:nvSpPr>
        <p:spPr>
          <a:xfrm>
            <a:off x="1770061" y="1098694"/>
            <a:ext cx="2722894" cy="1213855"/>
          </a:xfrm>
          <a:prstGeom prst="rect">
            <a:avLst/>
          </a:prstGeom>
          <a:noFill/>
          <a:ln w="19050">
            <a:no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400"/>
              </a:lnSpc>
            </a:pPr>
            <a:r>
              <a:rPr lang="ja-JP" altLang="en-US" sz="2000" b="0" dirty="0">
                <a:solidFill>
                  <a:prstClr val="black"/>
                </a:solidFill>
                <a:latin typeface="Meiryo UI" panose="020B0604030504040204" pitchFamily="50" charset="-128"/>
                <a:ea typeface="Meiryo UI" panose="020B0604030504040204" pitchFamily="50" charset="-128"/>
              </a:rPr>
              <a:t>国立国会図書館は所蔵資料をデジタル化できる</a:t>
            </a:r>
            <a:endParaRPr lang="en-US" altLang="ja-JP" sz="2000" b="0" dirty="0">
              <a:solidFill>
                <a:prstClr val="black"/>
              </a:solidFill>
              <a:latin typeface="Meiryo UI" panose="020B0604030504040204" pitchFamily="50" charset="-128"/>
              <a:ea typeface="Meiryo UI" panose="020B0604030504040204" pitchFamily="50" charset="-128"/>
            </a:endParaRPr>
          </a:p>
          <a:p>
            <a:pPr>
              <a:lnSpc>
                <a:spcPts val="1600"/>
              </a:lnSpc>
            </a:pPr>
            <a:r>
              <a:rPr lang="ja-JP" altLang="en-US" sz="2000" b="0" dirty="0">
                <a:solidFill>
                  <a:prstClr val="black"/>
                </a:solidFill>
                <a:latin typeface="Meiryo UI" panose="020B0604030504040204" pitchFamily="50" charset="-128"/>
                <a:ea typeface="Meiryo UI" panose="020B0604030504040204" pitchFamily="50" charset="-128"/>
              </a:rPr>
              <a:t>（著作権法</a:t>
            </a:r>
            <a:endParaRPr lang="en-US" altLang="ja-JP" sz="2000" b="0" dirty="0">
              <a:solidFill>
                <a:prstClr val="black"/>
              </a:solidFill>
              <a:latin typeface="Meiryo UI" panose="020B0604030504040204" pitchFamily="50" charset="-128"/>
              <a:ea typeface="Meiryo UI" panose="020B0604030504040204" pitchFamily="50" charset="-128"/>
            </a:endParaRPr>
          </a:p>
          <a:p>
            <a:pPr>
              <a:lnSpc>
                <a:spcPts val="1600"/>
              </a:lnSpc>
            </a:pPr>
            <a:r>
              <a:rPr lang="ja-JP" altLang="en-US" sz="2000" b="0" dirty="0">
                <a:solidFill>
                  <a:prstClr val="black"/>
                </a:solidFill>
                <a:latin typeface="Meiryo UI" panose="020B0604030504040204" pitchFamily="50" charset="-128"/>
                <a:ea typeface="Meiryo UI" panose="020B0604030504040204" pitchFamily="50" charset="-128"/>
              </a:rPr>
              <a:t>第</a:t>
            </a:r>
            <a:r>
              <a:rPr lang="en-US" altLang="ja-JP" sz="2000" b="0" dirty="0">
                <a:solidFill>
                  <a:prstClr val="black"/>
                </a:solidFill>
                <a:latin typeface="Meiryo UI" panose="020B0604030504040204" pitchFamily="50" charset="-128"/>
                <a:ea typeface="Meiryo UI" panose="020B0604030504040204" pitchFamily="50" charset="-128"/>
              </a:rPr>
              <a:t>31</a:t>
            </a:r>
            <a:r>
              <a:rPr lang="ja-JP" altLang="en-US" sz="2000" b="0" dirty="0">
                <a:solidFill>
                  <a:prstClr val="black"/>
                </a:solidFill>
                <a:latin typeface="Meiryo UI" panose="020B0604030504040204" pitchFamily="50" charset="-128"/>
                <a:ea typeface="Meiryo UI" panose="020B0604030504040204" pitchFamily="50" charset="-128"/>
              </a:rPr>
              <a:t>条</a:t>
            </a:r>
            <a:r>
              <a:rPr lang="en-US" altLang="ja-JP" sz="2000" b="0" dirty="0">
                <a:solidFill>
                  <a:prstClr val="black"/>
                </a:solidFill>
                <a:latin typeface="Meiryo UI" panose="020B0604030504040204" pitchFamily="50" charset="-128"/>
                <a:ea typeface="Meiryo UI" panose="020B0604030504040204" pitchFamily="50" charset="-128"/>
              </a:rPr>
              <a:t>2</a:t>
            </a:r>
            <a:r>
              <a:rPr lang="ja-JP" altLang="en-US" sz="2000" b="0" dirty="0">
                <a:solidFill>
                  <a:prstClr val="black"/>
                </a:solidFill>
                <a:latin typeface="Meiryo UI" panose="020B0604030504040204" pitchFamily="50" charset="-128"/>
                <a:ea typeface="Meiryo UI" panose="020B0604030504040204" pitchFamily="50" charset="-128"/>
              </a:rPr>
              <a:t>項）</a:t>
            </a:r>
            <a:endParaRPr lang="en-US" altLang="ja-JP" sz="2000" b="0" dirty="0">
              <a:solidFill>
                <a:prstClr val="black"/>
              </a:solidFill>
              <a:latin typeface="Meiryo UI" panose="020B0604030504040204" pitchFamily="50" charset="-128"/>
              <a:ea typeface="Meiryo UI" panose="020B0604030504040204" pitchFamily="50" charset="-128"/>
            </a:endParaRPr>
          </a:p>
        </p:txBody>
      </p:sp>
      <p:sp>
        <p:nvSpPr>
          <p:cNvPr id="16" name="タイトル 1"/>
          <p:cNvSpPr txBox="1">
            <a:spLocks/>
          </p:cNvSpPr>
          <p:nvPr/>
        </p:nvSpPr>
        <p:spPr>
          <a:xfrm>
            <a:off x="4063561" y="2093446"/>
            <a:ext cx="4048663" cy="990821"/>
          </a:xfrm>
          <a:prstGeom prst="rect">
            <a:avLst/>
          </a:prstGeom>
          <a:ln/>
        </p:spPr>
        <p:style>
          <a:lnRef idx="1">
            <a:schemeClr val="accent6"/>
          </a:lnRef>
          <a:fillRef idx="3">
            <a:schemeClr val="accent6"/>
          </a:fillRef>
          <a:effectRef idx="2">
            <a:schemeClr val="accent6"/>
          </a:effectRef>
          <a:fontRef idx="minor">
            <a:schemeClr val="lt1"/>
          </a:fontRef>
        </p:style>
        <p:txBody>
          <a:bodyPr vert="horz" lIns="91440" tIns="45720" rIns="91440" bIns="45720" rtlCol="0">
            <a:noAutofit/>
          </a:bodyPr>
          <a:lstStyle>
            <a:defPPr>
              <a:defRPr lang="ja-JP"/>
            </a:defPPr>
            <a:lvl1pPr algn="ctr">
              <a:lnSpc>
                <a:spcPts val="2400"/>
              </a:lnSpc>
              <a:spcBef>
                <a:spcPct val="20000"/>
              </a:spcBef>
              <a:buFont typeface="Arial" pitchFamily="34" charset="0"/>
              <a:buNone/>
              <a:defRPr sz="2400" b="1"/>
            </a:lvl1pPr>
          </a:lstStyle>
          <a:p>
            <a:pPr>
              <a:lnSpc>
                <a:spcPts val="3600"/>
              </a:lnSpc>
              <a:spcBef>
                <a:spcPts val="1200"/>
              </a:spcBef>
            </a:pPr>
            <a:r>
              <a:rPr lang="ja-JP" altLang="en-US" sz="2800" b="0" dirty="0">
                <a:solidFill>
                  <a:prstClr val="black"/>
                </a:solidFill>
                <a:latin typeface="Meiryo UI" panose="020B0604030504040204" pitchFamily="50" charset="-128"/>
                <a:ea typeface="Meiryo UI" panose="020B0604030504040204" pitchFamily="50" charset="-128"/>
              </a:rPr>
              <a:t>国立国会図書館</a:t>
            </a:r>
            <a:endParaRPr lang="en-US" altLang="ja-JP" sz="2800" b="0" dirty="0">
              <a:solidFill>
                <a:prstClr val="black"/>
              </a:solidFill>
              <a:latin typeface="Meiryo UI" panose="020B0604030504040204" pitchFamily="50" charset="-128"/>
              <a:ea typeface="Meiryo UI" panose="020B0604030504040204" pitchFamily="50" charset="-128"/>
            </a:endParaRPr>
          </a:p>
          <a:p>
            <a:r>
              <a:rPr lang="ja-JP" altLang="en-US" sz="2800" b="0" dirty="0" smtClean="0">
                <a:solidFill>
                  <a:prstClr val="black"/>
                </a:solidFill>
                <a:latin typeface="Meiryo UI" panose="020B0604030504040204" pitchFamily="50" charset="-128"/>
                <a:ea typeface="Meiryo UI" panose="020B0604030504040204" pitchFamily="50" charset="-128"/>
              </a:rPr>
              <a:t>デジタルアーカイブ</a:t>
            </a:r>
            <a:endParaRPr lang="en-US" altLang="ja-JP" sz="2800" b="0" dirty="0">
              <a:solidFill>
                <a:prstClr val="black"/>
              </a:solidFill>
              <a:latin typeface="Meiryo UI" panose="020B0604030504040204" pitchFamily="50" charset="-128"/>
              <a:ea typeface="Meiryo UI" panose="020B0604030504040204" pitchFamily="50" charset="-128"/>
            </a:endParaRPr>
          </a:p>
        </p:txBody>
      </p:sp>
      <p:sp>
        <p:nvSpPr>
          <p:cNvPr id="19" name="タイトル 1"/>
          <p:cNvSpPr txBox="1">
            <a:spLocks/>
          </p:cNvSpPr>
          <p:nvPr/>
        </p:nvSpPr>
        <p:spPr>
          <a:xfrm>
            <a:off x="8385512" y="3009123"/>
            <a:ext cx="1297300" cy="785731"/>
          </a:xfrm>
          <a:prstGeom prst="rect">
            <a:avLst/>
          </a:prstGeom>
          <a:solidFill>
            <a:schemeClr val="bg1"/>
          </a:solid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000" b="0" dirty="0">
                <a:solidFill>
                  <a:prstClr val="black"/>
                </a:solidFill>
                <a:latin typeface="Meiryo UI" panose="020B0604030504040204" pitchFamily="50" charset="-128"/>
                <a:ea typeface="Meiryo UI" panose="020B0604030504040204" pitchFamily="50" charset="-128"/>
              </a:rPr>
              <a:t>文化庁</a:t>
            </a:r>
            <a:endParaRPr lang="en-US" altLang="ja-JP" sz="20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000" b="0" dirty="0">
                <a:solidFill>
                  <a:prstClr val="black"/>
                </a:solidFill>
                <a:latin typeface="Meiryo UI" panose="020B0604030504040204" pitchFamily="50" charset="-128"/>
                <a:ea typeface="Meiryo UI" panose="020B0604030504040204" pitchFamily="50" charset="-128"/>
              </a:rPr>
              <a:t>長官裁定</a:t>
            </a:r>
          </a:p>
        </p:txBody>
      </p:sp>
      <p:sp>
        <p:nvSpPr>
          <p:cNvPr id="58" name="テキスト ボックス 57"/>
          <p:cNvSpPr txBox="1"/>
          <p:nvPr/>
        </p:nvSpPr>
        <p:spPr>
          <a:xfrm>
            <a:off x="1697434" y="2101459"/>
            <a:ext cx="1359449" cy="1041311"/>
          </a:xfrm>
          <a:prstGeom prst="rect">
            <a:avLst/>
          </a:prstGeom>
          <a:noFill/>
        </p:spPr>
        <p:txBody>
          <a:bodyPr wrap="square" rtlCol="0">
            <a:spAutoFit/>
          </a:bodyPr>
          <a:lstStyle/>
          <a:p>
            <a:pPr>
              <a:lnSpc>
                <a:spcPts val="2800"/>
              </a:lnSpc>
            </a:pPr>
            <a:r>
              <a:rPr lang="ja-JP" altLang="en-US" sz="2000" dirty="0">
                <a:solidFill>
                  <a:prstClr val="black"/>
                </a:solidFill>
                <a:latin typeface="Meiryo UI" panose="020B0604030504040204" pitchFamily="50" charset="-128"/>
                <a:ea typeface="Meiryo UI" panose="020B0604030504040204" pitchFamily="50" charset="-128"/>
              </a:rPr>
              <a:t>全</a:t>
            </a:r>
            <a:endParaRPr lang="en-US" altLang="ja-JP" sz="2000" dirty="0">
              <a:solidFill>
                <a:prstClr val="black"/>
              </a:solidFill>
              <a:latin typeface="Meiryo UI" panose="020B0604030504040204" pitchFamily="50" charset="-128"/>
              <a:ea typeface="Meiryo UI" panose="020B0604030504040204" pitchFamily="50" charset="-128"/>
            </a:endParaRPr>
          </a:p>
          <a:p>
            <a:pPr>
              <a:lnSpc>
                <a:spcPts val="2800"/>
              </a:lnSpc>
            </a:pPr>
            <a:r>
              <a:rPr lang="en-US" altLang="ja-JP" sz="2800" dirty="0">
                <a:solidFill>
                  <a:prstClr val="black"/>
                </a:solidFill>
                <a:latin typeface="Meiryo UI" panose="020B0604030504040204" pitchFamily="50" charset="-128"/>
                <a:ea typeface="Meiryo UI" panose="020B0604030504040204" pitchFamily="50" charset="-128"/>
              </a:rPr>
              <a:t>246.5</a:t>
            </a:r>
          </a:p>
          <a:p>
            <a:pPr algn="ctr">
              <a:lnSpc>
                <a:spcPts val="1800"/>
              </a:lnSpc>
            </a:pPr>
            <a:r>
              <a:rPr lang="ja-JP" altLang="en-US" sz="1400" dirty="0">
                <a:solidFill>
                  <a:prstClr val="black"/>
                </a:solidFill>
                <a:latin typeface="Meiryo UI" panose="020B0604030504040204" pitchFamily="50" charset="-128"/>
                <a:ea typeface="Meiryo UI" panose="020B0604030504040204" pitchFamily="50" charset="-128"/>
              </a:rPr>
              <a:t>万点</a:t>
            </a:r>
          </a:p>
        </p:txBody>
      </p:sp>
      <p:sp>
        <p:nvSpPr>
          <p:cNvPr id="77" name="テキスト ボックス 76"/>
          <p:cNvSpPr txBox="1"/>
          <p:nvPr/>
        </p:nvSpPr>
        <p:spPr>
          <a:xfrm>
            <a:off x="5768754" y="4726755"/>
            <a:ext cx="1286822" cy="456407"/>
          </a:xfrm>
          <a:prstGeom prst="rect">
            <a:avLst/>
          </a:prstGeom>
          <a:noFill/>
        </p:spPr>
        <p:txBody>
          <a:bodyPr wrap="square" rtlCol="0">
            <a:spAutoFit/>
          </a:bodyPr>
          <a:lstStyle/>
          <a:p>
            <a:pPr>
              <a:lnSpc>
                <a:spcPts val="2800"/>
              </a:lnSpc>
            </a:pPr>
            <a:r>
              <a:rPr lang="en-US" altLang="ja-JP" sz="2800" dirty="0">
                <a:solidFill>
                  <a:prstClr val="black"/>
                </a:solidFill>
                <a:latin typeface="Meiryo UI" panose="020B0604030504040204" pitchFamily="50" charset="-128"/>
                <a:ea typeface="Meiryo UI" panose="020B0604030504040204" pitchFamily="50" charset="-128"/>
              </a:rPr>
              <a:t>131</a:t>
            </a:r>
            <a:r>
              <a:rPr lang="ja-JP" altLang="en-US" sz="1400" dirty="0">
                <a:solidFill>
                  <a:prstClr val="black"/>
                </a:solidFill>
                <a:latin typeface="Meiryo UI" panose="020B0604030504040204" pitchFamily="50" charset="-128"/>
                <a:ea typeface="Meiryo UI" panose="020B0604030504040204" pitchFamily="50" charset="-128"/>
              </a:rPr>
              <a:t>万点</a:t>
            </a:r>
          </a:p>
        </p:txBody>
      </p:sp>
      <p:sp>
        <p:nvSpPr>
          <p:cNvPr id="78" name="テキスト ボックス 77"/>
          <p:cNvSpPr txBox="1"/>
          <p:nvPr/>
        </p:nvSpPr>
        <p:spPr>
          <a:xfrm>
            <a:off x="9370862" y="5730798"/>
            <a:ext cx="1083124" cy="456407"/>
          </a:xfrm>
          <a:prstGeom prst="rect">
            <a:avLst/>
          </a:prstGeom>
          <a:noFill/>
        </p:spPr>
        <p:txBody>
          <a:bodyPr wrap="square" rtlCol="0">
            <a:spAutoFit/>
          </a:bodyPr>
          <a:lstStyle/>
          <a:p>
            <a:pPr algn="r">
              <a:lnSpc>
                <a:spcPts val="2800"/>
              </a:lnSpc>
            </a:pPr>
            <a:r>
              <a:rPr lang="en-US" altLang="ja-JP" sz="2800" dirty="0">
                <a:solidFill>
                  <a:prstClr val="black"/>
                </a:solidFill>
                <a:latin typeface="Meiryo UI" panose="020B0604030504040204" pitchFamily="50" charset="-128"/>
                <a:ea typeface="Meiryo UI" panose="020B0604030504040204" pitchFamily="50" charset="-128"/>
              </a:rPr>
              <a:t>48</a:t>
            </a:r>
            <a:r>
              <a:rPr lang="ja-JP" altLang="en-US" sz="1400" dirty="0">
                <a:solidFill>
                  <a:prstClr val="black"/>
                </a:solidFill>
                <a:latin typeface="Meiryo UI" panose="020B0604030504040204" pitchFamily="50" charset="-128"/>
                <a:ea typeface="Meiryo UI" panose="020B0604030504040204" pitchFamily="50" charset="-128"/>
              </a:rPr>
              <a:t>万点</a:t>
            </a:r>
          </a:p>
        </p:txBody>
      </p:sp>
      <p:sp>
        <p:nvSpPr>
          <p:cNvPr id="79" name="テキスト ボックス 22"/>
          <p:cNvSpPr txBox="1">
            <a:spLocks noChangeArrowheads="1"/>
          </p:cNvSpPr>
          <p:nvPr/>
        </p:nvSpPr>
        <p:spPr bwMode="auto">
          <a:xfrm>
            <a:off x="1935505" y="5348373"/>
            <a:ext cx="20371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fontAlgn="base" hangingPunct="1">
              <a:spcBef>
                <a:spcPct val="0"/>
              </a:spcBef>
              <a:spcAft>
                <a:spcPct val="0"/>
              </a:spcAft>
            </a:pPr>
            <a:r>
              <a:rPr lang="ja-JP" altLang="en-US" sz="1600" dirty="0">
                <a:solidFill>
                  <a:srgbClr val="FF0000"/>
                </a:solidFill>
                <a:latin typeface="Meiryo UI" panose="020B0604030504040204" pitchFamily="50" charset="-128"/>
                <a:ea typeface="Meiryo UI" panose="020B0604030504040204" pitchFamily="50" charset="-128"/>
              </a:rPr>
              <a:t>アクセス月</a:t>
            </a:r>
            <a:r>
              <a:rPr lang="en-US" altLang="ja-JP" sz="1600" dirty="0">
                <a:solidFill>
                  <a:srgbClr val="FF0000"/>
                </a:solidFill>
                <a:latin typeface="Meiryo UI" panose="020B0604030504040204" pitchFamily="50" charset="-128"/>
                <a:ea typeface="Meiryo UI" panose="020B0604030504040204" pitchFamily="50" charset="-128"/>
              </a:rPr>
              <a:t>19</a:t>
            </a:r>
            <a:r>
              <a:rPr lang="ja-JP" altLang="en-US" sz="1400" dirty="0">
                <a:solidFill>
                  <a:srgbClr val="FF0000"/>
                </a:solidFill>
                <a:latin typeface="Meiryo UI" panose="020B0604030504040204" pitchFamily="50" charset="-128"/>
                <a:ea typeface="Meiryo UI" panose="020B0604030504040204" pitchFamily="50" charset="-128"/>
              </a:rPr>
              <a:t>万件</a:t>
            </a:r>
            <a:endParaRPr lang="ja-JP" altLang="en-US" sz="1600" dirty="0">
              <a:solidFill>
                <a:srgbClr val="FF0000"/>
              </a:solidFill>
              <a:latin typeface="Meiryo UI" panose="020B0604030504040204" pitchFamily="50" charset="-128"/>
              <a:ea typeface="Meiryo UI" panose="020B0604030504040204" pitchFamily="50" charset="-128"/>
            </a:endParaRPr>
          </a:p>
        </p:txBody>
      </p:sp>
      <p:sp>
        <p:nvSpPr>
          <p:cNvPr id="81" name="正方形/長方形 80"/>
          <p:cNvSpPr/>
          <p:nvPr/>
        </p:nvSpPr>
        <p:spPr>
          <a:xfrm>
            <a:off x="9649554" y="6037787"/>
            <a:ext cx="1159292" cy="584775"/>
          </a:xfrm>
          <a:prstGeom prst="rect">
            <a:avLst/>
          </a:prstGeom>
        </p:spPr>
        <p:txBody>
          <a:bodyPr wrap="none">
            <a:spAutoFit/>
          </a:bodyPr>
          <a:lstStyle/>
          <a:p>
            <a:pPr fontAlgn="base">
              <a:spcBef>
                <a:spcPct val="0"/>
              </a:spcBef>
              <a:spcAft>
                <a:spcPct val="0"/>
              </a:spcAft>
            </a:pPr>
            <a:r>
              <a:rPr lang="ja-JP" altLang="en-US" sz="1600" dirty="0">
                <a:solidFill>
                  <a:srgbClr val="F79646">
                    <a:lumMod val="50000"/>
                  </a:srgbClr>
                </a:solidFill>
                <a:latin typeface="Meiryo UI" panose="020B0604030504040204" pitchFamily="50" charset="-128"/>
                <a:ea typeface="Meiryo UI" panose="020B0604030504040204" pitchFamily="50" charset="-128"/>
              </a:rPr>
              <a:t>アクセス</a:t>
            </a:r>
            <a:endParaRPr lang="en-US" altLang="ja-JP" sz="1600" dirty="0">
              <a:solidFill>
                <a:srgbClr val="F79646">
                  <a:lumMod val="50000"/>
                </a:srgbClr>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1600" dirty="0">
                <a:solidFill>
                  <a:srgbClr val="F79646">
                    <a:lumMod val="50000"/>
                  </a:srgbClr>
                </a:solidFill>
                <a:latin typeface="Meiryo UI" panose="020B0604030504040204" pitchFamily="50" charset="-128"/>
                <a:ea typeface="Meiryo UI" panose="020B0604030504040204" pitchFamily="50" charset="-128"/>
              </a:rPr>
              <a:t>月</a:t>
            </a:r>
            <a:r>
              <a:rPr lang="en-US" altLang="ja-JP" sz="1600" dirty="0">
                <a:solidFill>
                  <a:srgbClr val="F79646">
                    <a:lumMod val="50000"/>
                  </a:srgbClr>
                </a:solidFill>
                <a:latin typeface="Meiryo UI" panose="020B0604030504040204" pitchFamily="50" charset="-128"/>
                <a:ea typeface="Meiryo UI" panose="020B0604030504040204" pitchFamily="50" charset="-128"/>
              </a:rPr>
              <a:t>490</a:t>
            </a:r>
            <a:r>
              <a:rPr lang="ja-JP" altLang="en-US" sz="1600" dirty="0">
                <a:solidFill>
                  <a:srgbClr val="F79646">
                    <a:lumMod val="50000"/>
                  </a:srgbClr>
                </a:solidFill>
                <a:latin typeface="Meiryo UI" panose="020B0604030504040204" pitchFamily="50" charset="-128"/>
                <a:ea typeface="Meiryo UI" panose="020B0604030504040204" pitchFamily="50" charset="-128"/>
              </a:rPr>
              <a:t>万</a:t>
            </a:r>
            <a:r>
              <a:rPr lang="ja-JP" altLang="en-US" sz="1400" dirty="0">
                <a:solidFill>
                  <a:srgbClr val="F79646">
                    <a:lumMod val="50000"/>
                  </a:srgbClr>
                </a:solidFill>
                <a:latin typeface="Meiryo UI" panose="020B0604030504040204" pitchFamily="50" charset="-128"/>
                <a:ea typeface="Meiryo UI" panose="020B0604030504040204" pitchFamily="50" charset="-128"/>
              </a:rPr>
              <a:t>件</a:t>
            </a:r>
          </a:p>
        </p:txBody>
      </p:sp>
      <p:sp>
        <p:nvSpPr>
          <p:cNvPr id="82" name="正方形/長方形 81"/>
          <p:cNvSpPr/>
          <p:nvPr/>
        </p:nvSpPr>
        <p:spPr>
          <a:xfrm>
            <a:off x="4340885" y="6370239"/>
            <a:ext cx="2549491" cy="338554"/>
          </a:xfrm>
          <a:prstGeom prst="rect">
            <a:avLst/>
          </a:prstGeom>
        </p:spPr>
        <p:txBody>
          <a:bodyPr wrap="square">
            <a:spAutoFit/>
          </a:bodyPr>
          <a:lstStyle/>
          <a:p>
            <a:pPr algn="r" fontAlgn="base">
              <a:spcBef>
                <a:spcPct val="0"/>
              </a:spcBef>
              <a:spcAft>
                <a:spcPct val="0"/>
              </a:spcAft>
            </a:pPr>
            <a:r>
              <a:rPr lang="ja-JP" altLang="en-US" sz="1600" dirty="0">
                <a:solidFill>
                  <a:srgbClr val="F79646">
                    <a:lumMod val="50000"/>
                  </a:srgbClr>
                </a:solidFill>
                <a:latin typeface="Meiryo UI" panose="020B0604030504040204" pitchFamily="50" charset="-128"/>
                <a:ea typeface="Meiryo UI" panose="020B0604030504040204" pitchFamily="50" charset="-128"/>
              </a:rPr>
              <a:t>アクセス月９千件</a:t>
            </a:r>
          </a:p>
        </p:txBody>
      </p:sp>
      <p:sp>
        <p:nvSpPr>
          <p:cNvPr id="3" name="スライド番号プレースホルダー 2"/>
          <p:cNvSpPr>
            <a:spLocks noGrp="1"/>
          </p:cNvSpPr>
          <p:nvPr>
            <p:ph type="sldNum" sz="quarter" idx="12"/>
          </p:nvPr>
        </p:nvSpPr>
        <p:spPr/>
        <p:txBody>
          <a:bodyPr/>
          <a:lstStyle/>
          <a:p>
            <a:fld id="{AE81233C-BF56-4BFB-98E8-8EF39C2E5007}" type="slidenum">
              <a:rPr lang="ja-JP" altLang="en-US" smtClean="0">
                <a:solidFill>
                  <a:prstClr val="black"/>
                </a:solidFill>
              </a:rPr>
              <a:pPr/>
              <a:t>45</a:t>
            </a:fld>
            <a:endParaRPr lang="ja-JP" altLang="en-US" dirty="0">
              <a:solidFill>
                <a:prstClr val="black"/>
              </a:solidFill>
            </a:endParaRPr>
          </a:p>
        </p:txBody>
      </p:sp>
      <p:sp>
        <p:nvSpPr>
          <p:cNvPr id="38" name="円/楕円 37"/>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40" name="テキスト ボックス 39"/>
          <p:cNvSpPr txBox="1"/>
          <p:nvPr/>
        </p:nvSpPr>
        <p:spPr>
          <a:xfrm>
            <a:off x="376534" y="2914565"/>
            <a:ext cx="1232180" cy="1887696"/>
          </a:xfrm>
          <a:prstGeom prst="rect">
            <a:avLst/>
          </a:prstGeom>
          <a:noFill/>
        </p:spPr>
        <p:txBody>
          <a:bodyPr wrap="square" rtlCol="0">
            <a:spAutoFit/>
          </a:bodyPr>
          <a:lstStyle/>
          <a:p>
            <a:pPr algn="r">
              <a:lnSpc>
                <a:spcPts val="2800"/>
              </a:lnSpc>
            </a:pPr>
            <a:r>
              <a:rPr lang="en-US" altLang="ja-JP" sz="2800" dirty="0" smtClean="0">
                <a:solidFill>
                  <a:prstClr val="black"/>
                </a:solidFill>
                <a:latin typeface="Meiryo UI" panose="020B0604030504040204" pitchFamily="50" charset="-128"/>
                <a:ea typeface="Meiryo UI" panose="020B0604030504040204" pitchFamily="50" charset="-128"/>
              </a:rPr>
              <a:t>48</a:t>
            </a:r>
            <a:r>
              <a:rPr lang="ja-JP" altLang="en-US" sz="1400" dirty="0" smtClean="0">
                <a:solidFill>
                  <a:prstClr val="black"/>
                </a:solidFill>
                <a:latin typeface="Meiryo UI" panose="020B0604030504040204" pitchFamily="50" charset="-128"/>
                <a:ea typeface="Meiryo UI" panose="020B0604030504040204" pitchFamily="50" charset="-128"/>
              </a:rPr>
              <a:t>万点</a:t>
            </a:r>
            <a:endParaRPr lang="en-US" altLang="ja-JP" sz="1400" dirty="0" smtClean="0">
              <a:solidFill>
                <a:prstClr val="black"/>
              </a:solidFill>
              <a:latin typeface="Meiryo UI" panose="020B0604030504040204" pitchFamily="50" charset="-128"/>
              <a:ea typeface="Meiryo UI" panose="020B0604030504040204" pitchFamily="50" charset="-128"/>
            </a:endParaRPr>
          </a:p>
          <a:p>
            <a:pPr algn="r">
              <a:lnSpc>
                <a:spcPts val="2800"/>
              </a:lnSpc>
            </a:pPr>
            <a:r>
              <a:rPr lang="en-US" altLang="ja-JP" sz="2800" dirty="0">
                <a:solidFill>
                  <a:prstClr val="black"/>
                </a:solidFill>
                <a:latin typeface="Meiryo UI" panose="020B0604030504040204" pitchFamily="50" charset="-128"/>
                <a:ea typeface="Meiryo UI" panose="020B0604030504040204" pitchFamily="50" charset="-128"/>
              </a:rPr>
              <a:t>131</a:t>
            </a:r>
            <a:r>
              <a:rPr lang="ja-JP" altLang="en-US" sz="1400" dirty="0">
                <a:solidFill>
                  <a:prstClr val="black"/>
                </a:solidFill>
                <a:latin typeface="Meiryo UI" panose="020B0604030504040204" pitchFamily="50" charset="-128"/>
                <a:ea typeface="Meiryo UI" panose="020B0604030504040204" pitchFamily="50" charset="-128"/>
              </a:rPr>
              <a:t>万点</a:t>
            </a:r>
          </a:p>
          <a:p>
            <a:pPr algn="r">
              <a:lnSpc>
                <a:spcPts val="2800"/>
              </a:lnSpc>
            </a:pPr>
            <a:r>
              <a:rPr lang="en-US" altLang="ja-JP" sz="2800" b="1" kern="0" dirty="0" smtClean="0">
                <a:solidFill>
                  <a:srgbClr val="C00000"/>
                </a:solidFill>
                <a:latin typeface="Meiryo UI" panose="020B0604030504040204" pitchFamily="50" charset="-128"/>
                <a:ea typeface="Meiryo UI" panose="020B0604030504040204" pitchFamily="50" charset="-128"/>
                <a:cs typeface="Times New Roman" panose="02020603050405020304" pitchFamily="18" charset="0"/>
              </a:rPr>
              <a:t>68</a:t>
            </a:r>
            <a:r>
              <a:rPr lang="ja-JP" altLang="ja-JP" sz="1600" kern="0" dirty="0">
                <a:solidFill>
                  <a:srgbClr val="C00000"/>
                </a:solidFill>
                <a:latin typeface="Meiryo UI" panose="020B0604030504040204" pitchFamily="50" charset="-128"/>
                <a:ea typeface="Meiryo UI" panose="020B0604030504040204" pitchFamily="50" charset="-128"/>
                <a:cs typeface="Times New Roman" panose="02020603050405020304" pitchFamily="18" charset="0"/>
              </a:rPr>
              <a:t>万点</a:t>
            </a:r>
            <a:endParaRPr lang="ja-JP" altLang="ja-JP" sz="1600" kern="100" dirty="0">
              <a:solidFill>
                <a:srgbClr val="C00000"/>
              </a:solidFill>
              <a:latin typeface="Meiryo UI" panose="020B0604030504040204" pitchFamily="50" charset="-128"/>
              <a:ea typeface="Meiryo UI" panose="020B0604030504040204" pitchFamily="50" charset="-128"/>
              <a:cs typeface="Times New Roman" panose="02020603050405020304" pitchFamily="18" charset="0"/>
            </a:endParaRPr>
          </a:p>
          <a:p>
            <a:pPr algn="r">
              <a:lnSpc>
                <a:spcPts val="2800"/>
              </a:lnSpc>
            </a:pPr>
            <a:endParaRPr lang="en-US" altLang="ja-JP" sz="1400" dirty="0" smtClean="0">
              <a:solidFill>
                <a:prstClr val="black"/>
              </a:solidFill>
              <a:latin typeface="Meiryo UI" panose="020B0604030504040204" pitchFamily="50" charset="-128"/>
              <a:ea typeface="Meiryo UI" panose="020B0604030504040204" pitchFamily="50" charset="-128"/>
            </a:endParaRPr>
          </a:p>
          <a:p>
            <a:pPr algn="r">
              <a:lnSpc>
                <a:spcPts val="2800"/>
              </a:lnSpc>
            </a:pPr>
            <a:endParaRPr lang="ja-JP" altLang="en-US" sz="1400" dirty="0">
              <a:solidFill>
                <a:prstClr val="black"/>
              </a:solidFill>
              <a:latin typeface="Meiryo UI" panose="020B0604030504040204" pitchFamily="50" charset="-128"/>
              <a:ea typeface="Meiryo UI" panose="020B0604030504040204" pitchFamily="50" charset="-128"/>
            </a:endParaRPr>
          </a:p>
        </p:txBody>
      </p:sp>
      <p:sp>
        <p:nvSpPr>
          <p:cNvPr id="6" name="横巻き 5"/>
          <p:cNvSpPr/>
          <p:nvPr/>
        </p:nvSpPr>
        <p:spPr>
          <a:xfrm>
            <a:off x="132484" y="3983280"/>
            <a:ext cx="1745049" cy="2738195"/>
          </a:xfrm>
          <a:prstGeom prst="horizontalScroll">
            <a:avLst/>
          </a:prstGeom>
        </p:spPr>
        <p:style>
          <a:lnRef idx="0">
            <a:schemeClr val="dk1"/>
          </a:lnRef>
          <a:fillRef idx="3">
            <a:schemeClr val="dk1"/>
          </a:fillRef>
          <a:effectRef idx="3">
            <a:schemeClr val="dk1"/>
          </a:effectRef>
          <a:fontRef idx="minor">
            <a:schemeClr val="lt1"/>
          </a:fontRef>
        </p:style>
        <p:txBody>
          <a:bodyPr rtlCol="0" anchor="ctr"/>
          <a:lstStyle/>
          <a:p>
            <a:pPr lvl="0" algn="ctr" fontAlgn="base">
              <a:spcBef>
                <a:spcPct val="20000"/>
              </a:spcBef>
              <a:spcAft>
                <a:spcPct val="0"/>
              </a:spcAft>
            </a:pPr>
            <a:r>
              <a:rPr lang="en-US" altLang="ja-JP" b="1" dirty="0" smtClean="0">
                <a:latin typeface="Arial" charset="0"/>
                <a:ea typeface="ＭＳ Ｐゴシック" charset="-128"/>
              </a:rPr>
              <a:t>NDL</a:t>
            </a:r>
            <a:r>
              <a:rPr lang="ja-JP" altLang="en-US" b="1" dirty="0" smtClean="0">
                <a:latin typeface="Arial" charset="0"/>
                <a:ea typeface="ＭＳ Ｐゴシック" charset="-128"/>
              </a:rPr>
              <a:t>蔵書数</a:t>
            </a:r>
            <a:r>
              <a:rPr lang="ja-JP" altLang="en-US" b="1" dirty="0">
                <a:latin typeface="Arial" charset="0"/>
                <a:ea typeface="ＭＳ Ｐゴシック" charset="-128"/>
              </a:rPr>
              <a:t>約</a:t>
            </a:r>
            <a:r>
              <a:rPr lang="en-US" altLang="ja-JP" b="1" dirty="0">
                <a:latin typeface="Century" charset="0"/>
                <a:ea typeface="ＭＳ Ｐゴシック" charset="-128"/>
              </a:rPr>
              <a:t>4,028</a:t>
            </a:r>
            <a:r>
              <a:rPr lang="ja-JP" altLang="en-US" b="1" dirty="0">
                <a:latin typeface="Arial" charset="0"/>
                <a:ea typeface="ＭＳ Ｐゴシック" charset="-128"/>
              </a:rPr>
              <a:t>万点のうち</a:t>
            </a:r>
            <a:r>
              <a:rPr lang="ja-JP" altLang="en-US" b="1" dirty="0" smtClean="0">
                <a:latin typeface="Arial" charset="0"/>
                <a:ea typeface="ＭＳ Ｐゴシック" charset="-128"/>
              </a:rPr>
              <a:t>、</a:t>
            </a:r>
            <a:r>
              <a:rPr lang="en-US" altLang="ja-JP" b="1" dirty="0" smtClean="0">
                <a:latin typeface="Arial" charset="0"/>
                <a:ea typeface="ＭＳ Ｐゴシック" charset="-128"/>
              </a:rPr>
              <a:t>NDL</a:t>
            </a:r>
            <a:r>
              <a:rPr lang="ja-JP" altLang="en-US" b="1" dirty="0">
                <a:latin typeface="Arial" charset="0"/>
                <a:ea typeface="ＭＳ Ｐゴシック" charset="-128"/>
              </a:rPr>
              <a:t>に来館しなくても見られるのは、</a:t>
            </a:r>
            <a:r>
              <a:rPr lang="en-US" altLang="ja-JP" b="1" dirty="0" smtClean="0">
                <a:latin typeface="Arial" charset="0"/>
                <a:ea typeface="ＭＳ Ｐゴシック" charset="-128"/>
              </a:rPr>
              <a:t>179</a:t>
            </a:r>
            <a:r>
              <a:rPr lang="ja-JP" altLang="en-US" b="1" dirty="0" smtClean="0">
                <a:latin typeface="Arial" charset="0"/>
                <a:ea typeface="ＭＳ Ｐゴシック" charset="-128"/>
              </a:rPr>
              <a:t>万点</a:t>
            </a:r>
            <a:endParaRPr lang="ja-JP" altLang="en-US" b="1" dirty="0">
              <a:latin typeface="Century" charset="0"/>
              <a:ea typeface="ＭＳ Ｐゴシック" charset="-128"/>
            </a:endParaRPr>
          </a:p>
          <a:p>
            <a:pPr algn="ctr"/>
            <a:endParaRPr kumimoji="1" lang="ja-JP" altLang="en-US" dirty="0"/>
          </a:p>
        </p:txBody>
      </p:sp>
    </p:spTree>
    <p:extLst>
      <p:ext uri="{BB962C8B-B14F-4D97-AF65-F5344CB8AC3E}">
        <p14:creationId xmlns:p14="http://schemas.microsoft.com/office/powerpoint/2010/main" val="190900988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1053918"/>
          </a:xfrm>
        </p:spPr>
        <p:txBody>
          <a:bodyPr>
            <a:noAutofit/>
          </a:bodyPr>
          <a:lstStyle/>
          <a:p>
            <a:r>
              <a:rPr lang="ja-JP" altLang="en-US" dirty="0">
                <a:solidFill>
                  <a:schemeClr val="accent5">
                    <a:lumMod val="50000"/>
                  </a:schemeClr>
                </a:solidFill>
                <a:cs typeface="Times New Roman" pitchFamily="18" charset="0"/>
              </a:rPr>
              <a:t>デジタル化資料の提供状況</a:t>
            </a:r>
            <a:r>
              <a:rPr lang="ja-JP" altLang="en-US" sz="3600" dirty="0">
                <a:solidFill>
                  <a:schemeClr val="accent5">
                    <a:lumMod val="50000"/>
                  </a:schemeClr>
                </a:solidFill>
                <a:cs typeface="Times New Roman" pitchFamily="18" charset="0"/>
              </a:rPr>
              <a:t>～資料群別</a:t>
            </a:r>
            <a:endParaRPr lang="ja-JP" altLang="en-US" sz="4800" dirty="0">
              <a:solidFill>
                <a:schemeClr val="accent5">
                  <a:lumMod val="50000"/>
                </a:schemeClr>
              </a:solidFill>
              <a:cs typeface="Times New Roman" pitchFamily="18" charset="0"/>
            </a:endParaRPr>
          </a:p>
        </p:txBody>
      </p:sp>
      <p:graphicFrame>
        <p:nvGraphicFramePr>
          <p:cNvPr id="7" name="表 6"/>
          <p:cNvGraphicFramePr>
            <a:graphicFrameLocks noGrp="1"/>
          </p:cNvGraphicFramePr>
          <p:nvPr>
            <p:extLst/>
          </p:nvPr>
        </p:nvGraphicFramePr>
        <p:xfrm>
          <a:off x="1847526" y="1792640"/>
          <a:ext cx="8496946" cy="4278874"/>
        </p:xfrm>
        <a:graphic>
          <a:graphicData uri="http://schemas.openxmlformats.org/drawingml/2006/table">
            <a:tbl>
              <a:tblPr firstRow="1" firstCol="1" bandRow="1"/>
              <a:tblGrid>
                <a:gridCol w="1238538"/>
                <a:gridCol w="1238538"/>
                <a:gridCol w="1238538"/>
                <a:gridCol w="1238538"/>
                <a:gridCol w="1382552"/>
                <a:gridCol w="1224136"/>
                <a:gridCol w="936106"/>
              </a:tblGrid>
              <a:tr h="936104">
                <a:tc>
                  <a:txBody>
                    <a:bodyPr/>
                    <a:lstStyle/>
                    <a:p>
                      <a:pPr algn="ctr">
                        <a:spcAft>
                          <a:spcPts val="0"/>
                        </a:spcAft>
                      </a:pPr>
                      <a:r>
                        <a:rPr lang="ja-JP" sz="1800" b="1" kern="0" dirty="0">
                          <a:effectLst/>
                          <a:latin typeface="ＭＳ Ｐゴシック" panose="020B0600070205080204" pitchFamily="50" charset="-128"/>
                          <a:ea typeface="ＭＳ Ｐゴシック" panose="020B0600070205080204" pitchFamily="50" charset="-128"/>
                          <a:cs typeface="Times New Roman" panose="02020603050405020304" pitchFamily="18" charset="0"/>
                        </a:rPr>
                        <a:t>資料種別</a:t>
                      </a:r>
                      <a:endParaRPr lang="ja-JP" sz="1800" b="1" kern="100" dirty="0">
                        <a:effectLst/>
                        <a:latin typeface="ＭＳ Ｐゴシック" panose="020B0600070205080204" pitchFamily="50" charset="-128"/>
                        <a:ea typeface="ＭＳ Ｐゴシック" panose="020B0600070205080204" pitchFamily="50"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ja-JP" sz="1800" b="1" kern="0" dirty="0">
                          <a:effectLst/>
                          <a:latin typeface="ＭＳ Ｐゴシック" panose="020B0600070205080204" pitchFamily="50" charset="-128"/>
                          <a:ea typeface="ＭＳ Ｐゴシック" panose="020B0600070205080204" pitchFamily="50" charset="-128"/>
                          <a:cs typeface="Times New Roman" panose="02020603050405020304" pitchFamily="18" charset="0"/>
                        </a:rPr>
                        <a:t>インターネット公開</a:t>
                      </a:r>
                      <a:endParaRPr lang="ja-JP" sz="1800" b="1" kern="100" dirty="0">
                        <a:effectLst/>
                        <a:latin typeface="ＭＳ Ｐゴシック" panose="020B0600070205080204" pitchFamily="50" charset="-128"/>
                        <a:ea typeface="ＭＳ Ｐゴシック" panose="020B0600070205080204" pitchFamily="50"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latinLnBrk="0" hangingPunct="1">
                        <a:spcAft>
                          <a:spcPts val="0"/>
                        </a:spcAft>
                      </a:pPr>
                      <a:r>
                        <a:rPr kumimoji="1" lang="ja-JP" sz="1800" b="1" kern="0" dirty="0" smtClean="0">
                          <a:solidFill>
                            <a:schemeClr val="tx1"/>
                          </a:solidFill>
                          <a:effectLst/>
                          <a:latin typeface="ＭＳ Ｐゴシック" panose="020B0600070205080204" pitchFamily="50" charset="-128"/>
                          <a:ea typeface="ＭＳ Ｐゴシック" panose="020B0600070205080204" pitchFamily="50" charset="-128"/>
                          <a:cs typeface="Times New Roman" panose="02020603050405020304" pitchFamily="18" charset="0"/>
                        </a:rPr>
                        <a:t>図書館</a:t>
                      </a:r>
                      <a:endParaRPr kumimoji="1" lang="en-US" altLang="ja-JP" sz="1800" b="1" kern="0" dirty="0" smtClean="0">
                        <a:solidFill>
                          <a:schemeClr val="tx1"/>
                        </a:solidFill>
                        <a:effectLst/>
                        <a:latin typeface="ＭＳ Ｐゴシック" panose="020B0600070205080204" pitchFamily="50" charset="-128"/>
                        <a:ea typeface="ＭＳ Ｐゴシック" panose="020B0600070205080204" pitchFamily="50" charset="-128"/>
                        <a:cs typeface="Times New Roman" panose="02020603050405020304" pitchFamily="18" charset="0"/>
                      </a:endParaRPr>
                    </a:p>
                    <a:p>
                      <a:pPr marL="0" algn="ctr" defTabSz="914400" rtl="0" eaLnBrk="1" latinLnBrk="0" hangingPunct="1">
                        <a:spcAft>
                          <a:spcPts val="0"/>
                        </a:spcAft>
                      </a:pPr>
                      <a:r>
                        <a:rPr kumimoji="1" lang="ja-JP" sz="1800" b="1" kern="0" dirty="0" smtClean="0">
                          <a:solidFill>
                            <a:schemeClr val="tx1"/>
                          </a:solidFill>
                          <a:effectLst/>
                          <a:latin typeface="ＭＳ Ｐゴシック" panose="020B0600070205080204" pitchFamily="50" charset="-128"/>
                          <a:ea typeface="ＭＳ Ｐゴシック" panose="020B0600070205080204" pitchFamily="50" charset="-128"/>
                          <a:cs typeface="Times New Roman" panose="02020603050405020304" pitchFamily="18" charset="0"/>
                        </a:rPr>
                        <a:t>送信</a:t>
                      </a:r>
                      <a:endParaRPr kumimoji="1" lang="ja-JP" sz="1800" b="1" kern="0" dirty="0">
                        <a:solidFill>
                          <a:schemeClr val="tx1"/>
                        </a:solidFill>
                        <a:effectLst/>
                        <a:latin typeface="ＭＳ Ｐゴシック" panose="020B0600070205080204" pitchFamily="50" charset="-128"/>
                        <a:ea typeface="ＭＳ Ｐゴシック" panose="020B0600070205080204" pitchFamily="50" charset="-128"/>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latinLnBrk="0" hangingPunct="1">
                        <a:spcAft>
                          <a:spcPts val="0"/>
                        </a:spcAft>
                      </a:pPr>
                      <a:r>
                        <a:rPr kumimoji="1" lang="zh-CN" sz="1800" b="1" kern="0" dirty="0">
                          <a:solidFill>
                            <a:schemeClr val="tx1"/>
                          </a:solidFill>
                          <a:effectLst/>
                          <a:latin typeface="ＭＳ Ｐゴシック" panose="020B0600070205080204" pitchFamily="50" charset="-128"/>
                          <a:ea typeface="ＭＳ Ｐゴシック" panose="020B0600070205080204" pitchFamily="50" charset="-128"/>
                          <a:cs typeface="Times New Roman" panose="02020603050405020304" pitchFamily="18" charset="0"/>
                        </a:rPr>
                        <a:t>国立国会</a:t>
                      </a:r>
                      <a:r>
                        <a:rPr kumimoji="1" lang="zh-CN" sz="1800" b="1" kern="0" dirty="0" smtClean="0">
                          <a:solidFill>
                            <a:schemeClr val="tx1"/>
                          </a:solidFill>
                          <a:effectLst/>
                          <a:latin typeface="ＭＳ Ｐゴシック" panose="020B0600070205080204" pitchFamily="50" charset="-128"/>
                          <a:ea typeface="ＭＳ Ｐゴシック" panose="020B0600070205080204" pitchFamily="50" charset="-128"/>
                          <a:cs typeface="Times New Roman" panose="02020603050405020304" pitchFamily="18" charset="0"/>
                        </a:rPr>
                        <a:t>図書館</a:t>
                      </a:r>
                      <a:endParaRPr kumimoji="1" lang="en-US" altLang="zh-CN" sz="1800" b="1" kern="0" dirty="0" smtClean="0">
                        <a:solidFill>
                          <a:schemeClr val="tx1"/>
                        </a:solidFill>
                        <a:effectLst/>
                        <a:latin typeface="ＭＳ Ｐゴシック" panose="020B0600070205080204" pitchFamily="50" charset="-128"/>
                        <a:ea typeface="ＭＳ Ｐゴシック" panose="020B0600070205080204" pitchFamily="50" charset="-128"/>
                        <a:cs typeface="Times New Roman" panose="02020603050405020304" pitchFamily="18" charset="0"/>
                      </a:endParaRPr>
                    </a:p>
                    <a:p>
                      <a:pPr marL="0" algn="ctr" defTabSz="914400" rtl="0" eaLnBrk="1" latinLnBrk="0" hangingPunct="1">
                        <a:spcAft>
                          <a:spcPts val="0"/>
                        </a:spcAft>
                      </a:pPr>
                      <a:r>
                        <a:rPr kumimoji="1" lang="ja-JP" altLang="en-US" sz="1800" b="1" kern="0" dirty="0" smtClean="0">
                          <a:solidFill>
                            <a:schemeClr val="tx1"/>
                          </a:solidFill>
                          <a:effectLst/>
                          <a:latin typeface="ＭＳ Ｐゴシック" panose="020B0600070205080204" pitchFamily="50" charset="-128"/>
                          <a:ea typeface="ＭＳ Ｐゴシック" panose="020B0600070205080204" pitchFamily="50" charset="-128"/>
                          <a:cs typeface="Times New Roman" panose="02020603050405020304" pitchFamily="18" charset="0"/>
                        </a:rPr>
                        <a:t>館</a:t>
                      </a:r>
                      <a:r>
                        <a:rPr kumimoji="1" lang="zh-CN" sz="1800" b="1" kern="0" dirty="0" smtClean="0">
                          <a:solidFill>
                            <a:schemeClr val="tx1"/>
                          </a:solidFill>
                          <a:effectLst/>
                          <a:latin typeface="ＭＳ Ｐゴシック" panose="020B0600070205080204" pitchFamily="50" charset="-128"/>
                          <a:ea typeface="ＭＳ Ｐゴシック" panose="020B0600070205080204" pitchFamily="50" charset="-128"/>
                          <a:cs typeface="Times New Roman" panose="02020603050405020304" pitchFamily="18" charset="0"/>
                        </a:rPr>
                        <a:t>内限定</a:t>
                      </a:r>
                      <a:endParaRPr kumimoji="1" lang="ja-JP" sz="1800" b="1" kern="0" dirty="0">
                        <a:solidFill>
                          <a:schemeClr val="tx1"/>
                        </a:solidFill>
                        <a:effectLst/>
                        <a:latin typeface="ＭＳ Ｐゴシック" panose="020B0600070205080204" pitchFamily="50" charset="-128"/>
                        <a:ea typeface="ＭＳ Ｐゴシック" panose="020B0600070205080204" pitchFamily="50" charset="-128"/>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ja-JP" sz="1800" b="1" kern="0" dirty="0" smtClean="0">
                          <a:effectLst/>
                          <a:latin typeface="ＭＳ Ｐゴシック" panose="020B0600070205080204" pitchFamily="50" charset="-128"/>
                          <a:ea typeface="ＭＳ Ｐゴシック" panose="020B0600070205080204" pitchFamily="50" charset="-128"/>
                          <a:cs typeface="Times New Roman" panose="02020603050405020304" pitchFamily="18" charset="0"/>
                        </a:rPr>
                        <a:t>合</a:t>
                      </a:r>
                      <a:r>
                        <a:rPr lang="ja-JP" altLang="en-US" sz="1800" b="1" kern="0" dirty="0" smtClean="0">
                          <a:effectLst/>
                          <a:latin typeface="ＭＳ Ｐゴシック" panose="020B0600070205080204" pitchFamily="50" charset="-128"/>
                          <a:ea typeface="ＭＳ Ｐゴシック" panose="020B0600070205080204" pitchFamily="50" charset="-128"/>
                          <a:cs typeface="Times New Roman" panose="02020603050405020304" pitchFamily="18" charset="0"/>
                        </a:rPr>
                        <a:t>　</a:t>
                      </a:r>
                      <a:r>
                        <a:rPr lang="ja-JP" sz="1800" b="1" kern="0" dirty="0" smtClean="0">
                          <a:effectLst/>
                          <a:latin typeface="ＭＳ Ｐゴシック" panose="020B0600070205080204" pitchFamily="50" charset="-128"/>
                          <a:ea typeface="ＭＳ Ｐゴシック" panose="020B0600070205080204" pitchFamily="50" charset="-128"/>
                          <a:cs typeface="Times New Roman" panose="02020603050405020304" pitchFamily="18" charset="0"/>
                        </a:rPr>
                        <a:t>計</a:t>
                      </a:r>
                      <a:endParaRPr lang="ja-JP" sz="1800" b="1" kern="100" dirty="0">
                        <a:effectLst/>
                        <a:latin typeface="ＭＳ Ｐゴシック" panose="020B0600070205080204" pitchFamily="50" charset="-128"/>
                        <a:ea typeface="ＭＳ Ｐゴシック" panose="020B0600070205080204" pitchFamily="50"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ja-JP" sz="1800" b="1" kern="0" dirty="0">
                          <a:effectLst/>
                          <a:latin typeface="ＭＳ Ｐゴシック" panose="020B0600070205080204" pitchFamily="50" charset="-128"/>
                          <a:ea typeface="ＭＳ Ｐゴシック" panose="020B0600070205080204" pitchFamily="50" charset="-128"/>
                          <a:cs typeface="Times New Roman" panose="02020603050405020304" pitchFamily="18" charset="0"/>
                        </a:rPr>
                        <a:t>年代・内容</a:t>
                      </a:r>
                      <a:endParaRPr lang="ja-JP" sz="1800" b="1" kern="100" dirty="0">
                        <a:effectLst/>
                        <a:latin typeface="ＭＳ Ｐゴシック" panose="020B0600070205080204" pitchFamily="50" charset="-128"/>
                        <a:ea typeface="ＭＳ Ｐゴシック" panose="020B0600070205080204" pitchFamily="50"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ja-JP" altLang="en-US" sz="1800" b="1" kern="100" dirty="0" smtClean="0">
                          <a:effectLst/>
                          <a:latin typeface="ＭＳ Ｐゴシック" panose="020B0600070205080204" pitchFamily="50" charset="-128"/>
                          <a:ea typeface="ＭＳ Ｐゴシック" panose="020B0600070205080204" pitchFamily="50" charset="-128"/>
                          <a:cs typeface="Times New Roman" panose="02020603050405020304" pitchFamily="18" charset="0"/>
                        </a:rPr>
                        <a:t>デジタル化の割合</a:t>
                      </a:r>
                      <a:endParaRPr lang="ja-JP" sz="1800" b="1" kern="100" dirty="0">
                        <a:effectLst/>
                        <a:latin typeface="ＭＳ Ｐゴシック" panose="020B0600070205080204" pitchFamily="50" charset="-128"/>
                        <a:ea typeface="ＭＳ Ｐゴシック" panose="020B0600070205080204" pitchFamily="50"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r>
              <a:tr h="554501">
                <a:tc>
                  <a:txBody>
                    <a:bodyPr/>
                    <a:lstStyle/>
                    <a:p>
                      <a:pPr algn="ctr">
                        <a:spcAft>
                          <a:spcPts val="0"/>
                        </a:spcAft>
                      </a:pPr>
                      <a:r>
                        <a:rPr lang="ja-JP" sz="1800" b="1" kern="0" dirty="0">
                          <a:effectLst/>
                          <a:latin typeface="+mj-ea"/>
                          <a:ea typeface="+mj-ea"/>
                          <a:cs typeface="Times New Roman" panose="02020603050405020304" pitchFamily="18" charset="0"/>
                        </a:rPr>
                        <a:t>図書</a:t>
                      </a:r>
                      <a:endParaRPr lang="ja-JP" sz="1800" b="1"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r">
                        <a:spcAft>
                          <a:spcPts val="0"/>
                        </a:spcAft>
                      </a:pPr>
                      <a:r>
                        <a:rPr lang="en-US" sz="2400" kern="0" dirty="0">
                          <a:effectLst/>
                          <a:latin typeface="+mj-ea"/>
                          <a:ea typeface="+mj-ea"/>
                          <a:cs typeface="Times New Roman" panose="02020603050405020304" pitchFamily="18" charset="0"/>
                        </a:rPr>
                        <a:t>35</a:t>
                      </a:r>
                      <a:r>
                        <a:rPr lang="ja-JP" sz="1400" kern="0" dirty="0">
                          <a:effectLst/>
                          <a:latin typeface="+mj-ea"/>
                          <a:ea typeface="+mj-ea"/>
                          <a:cs typeface="Times New Roman" panose="02020603050405020304" pitchFamily="18" charset="0"/>
                        </a:rPr>
                        <a:t>万点</a:t>
                      </a:r>
                      <a:endParaRPr lang="ja-JP" sz="1400"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spcAft>
                          <a:spcPts val="0"/>
                        </a:spcAft>
                      </a:pPr>
                      <a:r>
                        <a:rPr lang="en-US" sz="2400" kern="0" dirty="0">
                          <a:solidFill>
                            <a:schemeClr val="tx1"/>
                          </a:solidFill>
                          <a:effectLst/>
                          <a:latin typeface="+mj-ea"/>
                          <a:ea typeface="+mj-ea"/>
                          <a:cs typeface="Times New Roman" panose="02020603050405020304" pitchFamily="18" charset="0"/>
                        </a:rPr>
                        <a:t>50</a:t>
                      </a:r>
                      <a:r>
                        <a:rPr lang="ja-JP" sz="1400" kern="0" dirty="0">
                          <a:solidFill>
                            <a:schemeClr val="tx1"/>
                          </a:solidFill>
                          <a:effectLst/>
                          <a:latin typeface="+mj-ea"/>
                          <a:ea typeface="+mj-ea"/>
                          <a:cs typeface="Times New Roman" panose="02020603050405020304" pitchFamily="18" charset="0"/>
                        </a:rPr>
                        <a:t>万点</a:t>
                      </a:r>
                      <a:endParaRPr lang="ja-JP" sz="1400" kern="100" dirty="0">
                        <a:solidFill>
                          <a:schemeClr val="tx1"/>
                        </a:solidFill>
                        <a:effectLst/>
                        <a:latin typeface="+mj-ea"/>
                        <a:ea typeface="+mj-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spcAft>
                          <a:spcPts val="0"/>
                        </a:spcAft>
                      </a:pPr>
                      <a:r>
                        <a:rPr lang="en-US" sz="2400" kern="0" dirty="0">
                          <a:effectLst/>
                          <a:latin typeface="+mj-ea"/>
                          <a:ea typeface="+mj-ea"/>
                          <a:cs typeface="Times New Roman" panose="02020603050405020304" pitchFamily="18" charset="0"/>
                        </a:rPr>
                        <a:t>5</a:t>
                      </a:r>
                      <a:r>
                        <a:rPr lang="ja-JP" sz="1400" kern="0" dirty="0">
                          <a:effectLst/>
                          <a:latin typeface="+mj-ea"/>
                          <a:ea typeface="+mj-ea"/>
                          <a:cs typeface="Times New Roman" panose="02020603050405020304" pitchFamily="18" charset="0"/>
                        </a:rPr>
                        <a:t>万点</a:t>
                      </a:r>
                      <a:endParaRPr lang="ja-JP" sz="1400" kern="100" dirty="0">
                        <a:effectLst/>
                        <a:latin typeface="+mj-ea"/>
                        <a:ea typeface="+mj-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rgbClr val="222A3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spcAft>
                          <a:spcPts val="0"/>
                        </a:spcAft>
                      </a:pPr>
                      <a:r>
                        <a:rPr lang="en-US" sz="2400" kern="0" dirty="0">
                          <a:effectLst/>
                          <a:latin typeface="+mj-ea"/>
                          <a:ea typeface="+mj-ea"/>
                          <a:cs typeface="Times New Roman" panose="02020603050405020304" pitchFamily="18" charset="0"/>
                        </a:rPr>
                        <a:t>90</a:t>
                      </a:r>
                      <a:r>
                        <a:rPr lang="ja-JP" sz="1400" kern="0" dirty="0">
                          <a:effectLst/>
                          <a:latin typeface="+mj-ea"/>
                          <a:ea typeface="+mj-ea"/>
                          <a:cs typeface="Times New Roman" panose="02020603050405020304" pitchFamily="18" charset="0"/>
                        </a:rPr>
                        <a:t>万点</a:t>
                      </a:r>
                      <a:endParaRPr lang="ja-JP" sz="1400" kern="100" dirty="0">
                        <a:effectLst/>
                        <a:latin typeface="+mj-ea"/>
                        <a:ea typeface="+mj-ea"/>
                        <a:cs typeface="Times New Roman" panose="02020603050405020304" pitchFamily="18" charset="0"/>
                      </a:endParaRPr>
                    </a:p>
                  </a:txBody>
                  <a:tcPr marL="68580" marR="68580" marT="0" marB="0" anchor="ctr">
                    <a:lnL w="12700" cap="flat" cmpd="sng" algn="ctr">
                      <a:solidFill>
                        <a:srgbClr val="222A35"/>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lnSpc>
                          <a:spcPct val="100000"/>
                        </a:lnSpc>
                        <a:spcAft>
                          <a:spcPts val="0"/>
                        </a:spcAft>
                      </a:pPr>
                      <a:r>
                        <a:rPr lang="ja-JP" altLang="en-US" sz="1800" kern="0" dirty="0" smtClean="0">
                          <a:effectLst/>
                          <a:latin typeface="+mj-ea"/>
                          <a:ea typeface="+mj-ea"/>
                          <a:cs typeface="Times New Roman" panose="02020603050405020304" pitchFamily="18" charset="0"/>
                        </a:rPr>
                        <a:t>～</a:t>
                      </a:r>
                      <a:r>
                        <a:rPr lang="en-US" altLang="ja-JP" sz="1800" kern="0" dirty="0" smtClean="0">
                          <a:effectLst/>
                          <a:latin typeface="+mj-ea"/>
                          <a:ea typeface="+mj-ea"/>
                          <a:cs typeface="Times New Roman" panose="02020603050405020304" pitchFamily="18" charset="0"/>
                        </a:rPr>
                        <a:t>1968</a:t>
                      </a:r>
                      <a:r>
                        <a:rPr lang="ja-JP" sz="1800" kern="0" dirty="0" smtClean="0">
                          <a:effectLst/>
                          <a:latin typeface="+mj-ea"/>
                          <a:ea typeface="+mj-ea"/>
                          <a:cs typeface="Times New Roman" panose="02020603050405020304" pitchFamily="18" charset="0"/>
                        </a:rPr>
                        <a:t>受入</a:t>
                      </a:r>
                      <a:r>
                        <a:rPr lang="ja-JP" altLang="en-US" sz="1800" kern="0" dirty="0" smtClean="0">
                          <a:effectLst/>
                          <a:latin typeface="+mj-ea"/>
                          <a:ea typeface="+mj-ea"/>
                          <a:cs typeface="Times New Roman" panose="02020603050405020304" pitchFamily="18" charset="0"/>
                        </a:rPr>
                        <a:t>分</a:t>
                      </a:r>
                      <a:endParaRPr lang="ja-JP" sz="1800"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algn="ctr" defTabSz="914400" rtl="0" eaLnBrk="1" latinLnBrk="0" hangingPunct="1">
                        <a:lnSpc>
                          <a:spcPct val="100000"/>
                        </a:lnSpc>
                        <a:spcAft>
                          <a:spcPts val="0"/>
                        </a:spcAft>
                      </a:pPr>
                      <a:r>
                        <a:rPr kumimoji="1" lang="ja-JP" altLang="en-US" sz="2000" b="1" kern="0" dirty="0" smtClean="0">
                          <a:solidFill>
                            <a:schemeClr val="tx1"/>
                          </a:solidFill>
                          <a:effectLst/>
                          <a:latin typeface="+mj-ea"/>
                          <a:ea typeface="+mj-ea"/>
                          <a:cs typeface="Times New Roman" panose="02020603050405020304" pitchFamily="18" charset="0"/>
                        </a:rPr>
                        <a:t>１</a:t>
                      </a:r>
                      <a:r>
                        <a:rPr kumimoji="1" lang="en-US" altLang="ja-JP" sz="2000" b="1" kern="0" dirty="0" smtClean="0">
                          <a:solidFill>
                            <a:schemeClr val="tx1"/>
                          </a:solidFill>
                          <a:effectLst/>
                          <a:latin typeface="+mj-ea"/>
                          <a:ea typeface="+mj-ea"/>
                          <a:cs typeface="Times New Roman" panose="02020603050405020304" pitchFamily="18" charset="0"/>
                        </a:rPr>
                        <a:t>/</a:t>
                      </a:r>
                      <a:r>
                        <a:rPr kumimoji="1" lang="ja-JP" altLang="en-US" sz="2000" b="1" kern="0" dirty="0" smtClean="0">
                          <a:solidFill>
                            <a:schemeClr val="tx1"/>
                          </a:solidFill>
                          <a:effectLst/>
                          <a:latin typeface="+mj-ea"/>
                          <a:ea typeface="+mj-ea"/>
                          <a:cs typeface="Times New Roman" panose="02020603050405020304" pitchFamily="18" charset="0"/>
                        </a:rPr>
                        <a:t>５</a:t>
                      </a:r>
                      <a:endParaRPr kumimoji="1" lang="ja-JP" sz="2000" b="1" kern="0" dirty="0">
                        <a:solidFill>
                          <a:schemeClr val="tx1"/>
                        </a:solidFill>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573644">
                <a:tc>
                  <a:txBody>
                    <a:bodyPr/>
                    <a:lstStyle/>
                    <a:p>
                      <a:pPr algn="ctr">
                        <a:spcAft>
                          <a:spcPts val="0"/>
                        </a:spcAft>
                      </a:pPr>
                      <a:r>
                        <a:rPr lang="ja-JP" sz="1800" b="1" kern="0" dirty="0" smtClean="0">
                          <a:effectLst/>
                          <a:latin typeface="+mj-ea"/>
                          <a:ea typeface="+mj-ea"/>
                          <a:cs typeface="Times New Roman" panose="02020603050405020304" pitchFamily="18" charset="0"/>
                        </a:rPr>
                        <a:t>雑誌</a:t>
                      </a:r>
                      <a:endParaRPr lang="ja-JP" sz="1800" b="1"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r">
                        <a:spcAft>
                          <a:spcPts val="0"/>
                        </a:spcAft>
                      </a:pPr>
                      <a:r>
                        <a:rPr kumimoji="1" lang="en-US" altLang="ja-JP" sz="2400" b="0" kern="0" dirty="0" smtClean="0">
                          <a:solidFill>
                            <a:schemeClr val="tx1"/>
                          </a:solidFill>
                          <a:effectLst/>
                          <a:latin typeface="+mj-ea"/>
                          <a:ea typeface="+mn-ea"/>
                          <a:cs typeface="Times New Roman" panose="02020603050405020304" pitchFamily="18" charset="0"/>
                        </a:rPr>
                        <a:t>0.8</a:t>
                      </a:r>
                      <a:r>
                        <a:rPr kumimoji="1" lang="ja-JP" altLang="ja-JP" sz="1400" b="0" kern="0" dirty="0" smtClean="0">
                          <a:solidFill>
                            <a:schemeClr val="tx1"/>
                          </a:solidFill>
                          <a:effectLst/>
                          <a:latin typeface="+mj-ea"/>
                          <a:ea typeface="+mn-ea"/>
                          <a:cs typeface="Times New Roman" panose="02020603050405020304" pitchFamily="18" charset="0"/>
                        </a:rPr>
                        <a:t>万点</a:t>
                      </a:r>
                      <a:endParaRPr lang="ja-JP" sz="1100" b="0"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spcAft>
                          <a:spcPts val="0"/>
                        </a:spcAft>
                      </a:pPr>
                      <a:r>
                        <a:rPr lang="en-US" sz="2400" kern="0" dirty="0" smtClean="0">
                          <a:solidFill>
                            <a:schemeClr val="tx1"/>
                          </a:solidFill>
                          <a:effectLst/>
                          <a:latin typeface="+mj-ea"/>
                          <a:ea typeface="+mj-ea"/>
                          <a:cs typeface="Times New Roman" panose="02020603050405020304" pitchFamily="18" charset="0"/>
                        </a:rPr>
                        <a:t>73</a:t>
                      </a:r>
                      <a:r>
                        <a:rPr lang="ja-JP" sz="1400" kern="0" dirty="0" smtClean="0">
                          <a:solidFill>
                            <a:schemeClr val="tx1"/>
                          </a:solidFill>
                          <a:effectLst/>
                          <a:latin typeface="+mj-ea"/>
                          <a:ea typeface="+mj-ea"/>
                          <a:cs typeface="Times New Roman" panose="02020603050405020304" pitchFamily="18" charset="0"/>
                        </a:rPr>
                        <a:t>万点</a:t>
                      </a:r>
                      <a:endParaRPr lang="ja-JP" sz="1400" kern="100" dirty="0">
                        <a:solidFill>
                          <a:schemeClr val="tx1"/>
                        </a:solidFill>
                        <a:effectLst/>
                        <a:latin typeface="+mj-ea"/>
                        <a:ea typeface="+mj-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spcAft>
                          <a:spcPts val="0"/>
                        </a:spcAft>
                      </a:pPr>
                      <a:r>
                        <a:rPr lang="en-US" sz="2400" kern="0" dirty="0" smtClean="0">
                          <a:effectLst/>
                          <a:latin typeface="+mj-ea"/>
                          <a:ea typeface="+mj-ea"/>
                          <a:cs typeface="Times New Roman" panose="02020603050405020304" pitchFamily="18" charset="0"/>
                        </a:rPr>
                        <a:t>50</a:t>
                      </a:r>
                      <a:r>
                        <a:rPr lang="ja-JP" sz="1400" kern="0" dirty="0" smtClean="0">
                          <a:effectLst/>
                          <a:latin typeface="+mj-ea"/>
                          <a:ea typeface="+mj-ea"/>
                          <a:cs typeface="Times New Roman" panose="02020603050405020304" pitchFamily="18" charset="0"/>
                        </a:rPr>
                        <a:t>万点</a:t>
                      </a:r>
                      <a:endParaRPr lang="ja-JP" sz="1400" kern="100" dirty="0">
                        <a:effectLst/>
                        <a:latin typeface="+mj-ea"/>
                        <a:ea typeface="+mj-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spcAft>
                          <a:spcPts val="0"/>
                        </a:spcAft>
                      </a:pPr>
                      <a:r>
                        <a:rPr lang="en-US" sz="2400" kern="0" dirty="0">
                          <a:effectLst/>
                          <a:latin typeface="+mj-ea"/>
                          <a:ea typeface="+mj-ea"/>
                          <a:cs typeface="Times New Roman" panose="02020603050405020304" pitchFamily="18" charset="0"/>
                        </a:rPr>
                        <a:t>123.5</a:t>
                      </a:r>
                      <a:r>
                        <a:rPr lang="ja-JP" sz="1400" kern="0" dirty="0">
                          <a:effectLst/>
                          <a:latin typeface="+mj-ea"/>
                          <a:ea typeface="+mj-ea"/>
                          <a:cs typeface="Times New Roman" panose="02020603050405020304" pitchFamily="18" charset="0"/>
                        </a:rPr>
                        <a:t>万点</a:t>
                      </a:r>
                      <a:endParaRPr lang="ja-JP" sz="1400"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lnSpc>
                          <a:spcPct val="100000"/>
                        </a:lnSpc>
                        <a:spcAft>
                          <a:spcPts val="0"/>
                        </a:spcAft>
                      </a:pPr>
                      <a:r>
                        <a:rPr lang="ja-JP" altLang="en-US" sz="1800" kern="0" dirty="0" smtClean="0">
                          <a:effectLst/>
                          <a:latin typeface="+mj-ea"/>
                          <a:ea typeface="+mj-ea"/>
                          <a:cs typeface="Times New Roman" panose="02020603050405020304" pitchFamily="18" charset="0"/>
                        </a:rPr>
                        <a:t>～</a:t>
                      </a:r>
                      <a:r>
                        <a:rPr lang="en-US" altLang="ja-JP" sz="1800" kern="0" dirty="0" smtClean="0">
                          <a:effectLst/>
                          <a:latin typeface="+mj-ea"/>
                          <a:ea typeface="+mj-ea"/>
                          <a:cs typeface="Times New Roman" panose="02020603050405020304" pitchFamily="18" charset="0"/>
                        </a:rPr>
                        <a:t>2000</a:t>
                      </a:r>
                      <a:r>
                        <a:rPr lang="ja-JP" sz="1800" kern="0" dirty="0" smtClean="0">
                          <a:effectLst/>
                          <a:latin typeface="+mj-ea"/>
                          <a:ea typeface="+mj-ea"/>
                          <a:cs typeface="Times New Roman" panose="02020603050405020304" pitchFamily="18" charset="0"/>
                        </a:rPr>
                        <a:t>発行</a:t>
                      </a:r>
                      <a:r>
                        <a:rPr lang="ja-JP" altLang="en-US" sz="1800" kern="0" dirty="0" smtClean="0">
                          <a:effectLst/>
                          <a:latin typeface="+mj-ea"/>
                          <a:ea typeface="+mj-ea"/>
                          <a:cs typeface="Times New Roman" panose="02020603050405020304" pitchFamily="18" charset="0"/>
                        </a:rPr>
                        <a:t>分</a:t>
                      </a:r>
                      <a:endParaRPr lang="ja-JP" sz="1800"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algn="ctr" defTabSz="914400" rtl="0" eaLnBrk="1" latinLnBrk="0" hangingPunct="1">
                        <a:lnSpc>
                          <a:spcPct val="100000"/>
                        </a:lnSpc>
                        <a:spcAft>
                          <a:spcPts val="0"/>
                        </a:spcAft>
                      </a:pPr>
                      <a:r>
                        <a:rPr kumimoji="1" lang="ja-JP" altLang="en-US" sz="2000" b="1" kern="0" dirty="0" smtClean="0">
                          <a:solidFill>
                            <a:schemeClr val="tx1"/>
                          </a:solidFill>
                          <a:effectLst/>
                          <a:latin typeface="+mj-ea"/>
                          <a:ea typeface="+mj-ea"/>
                          <a:cs typeface="Times New Roman" panose="02020603050405020304" pitchFamily="18" charset="0"/>
                        </a:rPr>
                        <a:t>１</a:t>
                      </a:r>
                      <a:r>
                        <a:rPr kumimoji="1" lang="en-US" altLang="ja-JP" sz="2000" b="1" kern="0" dirty="0" smtClean="0">
                          <a:solidFill>
                            <a:schemeClr val="tx1"/>
                          </a:solidFill>
                          <a:effectLst/>
                          <a:latin typeface="+mj-ea"/>
                          <a:ea typeface="+mj-ea"/>
                          <a:cs typeface="Times New Roman" panose="02020603050405020304" pitchFamily="18" charset="0"/>
                        </a:rPr>
                        <a:t>/</a:t>
                      </a:r>
                      <a:r>
                        <a:rPr kumimoji="1" lang="ja-JP" altLang="en-US" sz="2000" b="1" kern="0" dirty="0" smtClean="0">
                          <a:solidFill>
                            <a:schemeClr val="tx1"/>
                          </a:solidFill>
                          <a:effectLst/>
                          <a:latin typeface="+mj-ea"/>
                          <a:ea typeface="+mj-ea"/>
                          <a:cs typeface="Times New Roman" panose="02020603050405020304" pitchFamily="18" charset="0"/>
                        </a:rPr>
                        <a:t>４</a:t>
                      </a:r>
                      <a:endParaRPr kumimoji="1" lang="ja-JP" sz="2000" b="1" kern="0" dirty="0">
                        <a:solidFill>
                          <a:schemeClr val="tx1"/>
                        </a:solidFill>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598651">
                <a:tc>
                  <a:txBody>
                    <a:bodyPr/>
                    <a:lstStyle/>
                    <a:p>
                      <a:pPr algn="ctr">
                        <a:spcAft>
                          <a:spcPts val="0"/>
                        </a:spcAft>
                      </a:pPr>
                      <a:r>
                        <a:rPr lang="ja-JP" sz="1800" b="1" kern="0" dirty="0">
                          <a:effectLst/>
                          <a:latin typeface="+mj-ea"/>
                          <a:ea typeface="+mj-ea"/>
                          <a:cs typeface="Times New Roman" panose="02020603050405020304" pitchFamily="18" charset="0"/>
                        </a:rPr>
                        <a:t>古典籍</a:t>
                      </a:r>
                      <a:endParaRPr lang="ja-JP" sz="1800" b="1"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r">
                        <a:spcAft>
                          <a:spcPts val="0"/>
                        </a:spcAft>
                      </a:pPr>
                      <a:r>
                        <a:rPr lang="en-US" sz="2400" kern="0" dirty="0">
                          <a:effectLst/>
                          <a:latin typeface="+mj-ea"/>
                          <a:ea typeface="+mj-ea"/>
                          <a:cs typeface="Times New Roman" panose="02020603050405020304" pitchFamily="18" charset="0"/>
                        </a:rPr>
                        <a:t>7</a:t>
                      </a:r>
                      <a:r>
                        <a:rPr lang="ja-JP" sz="1400" kern="0" dirty="0">
                          <a:effectLst/>
                          <a:latin typeface="+mj-ea"/>
                          <a:ea typeface="+mj-ea"/>
                          <a:cs typeface="Times New Roman" panose="02020603050405020304" pitchFamily="18" charset="0"/>
                        </a:rPr>
                        <a:t>万点</a:t>
                      </a:r>
                      <a:endParaRPr lang="ja-JP" sz="1400"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spcAft>
                          <a:spcPts val="0"/>
                        </a:spcAft>
                      </a:pPr>
                      <a:r>
                        <a:rPr lang="en-US" sz="2400" kern="0" dirty="0">
                          <a:solidFill>
                            <a:schemeClr val="tx1"/>
                          </a:solidFill>
                          <a:effectLst/>
                          <a:latin typeface="+mj-ea"/>
                          <a:ea typeface="+mj-ea"/>
                          <a:cs typeface="Times New Roman" panose="02020603050405020304" pitchFamily="18" charset="0"/>
                        </a:rPr>
                        <a:t>2</a:t>
                      </a:r>
                      <a:r>
                        <a:rPr lang="ja-JP" sz="1400" kern="0" dirty="0">
                          <a:solidFill>
                            <a:schemeClr val="tx1"/>
                          </a:solidFill>
                          <a:effectLst/>
                          <a:latin typeface="+mj-ea"/>
                          <a:ea typeface="+mj-ea"/>
                          <a:cs typeface="Times New Roman" panose="02020603050405020304" pitchFamily="18" charset="0"/>
                        </a:rPr>
                        <a:t>万点</a:t>
                      </a:r>
                      <a:endParaRPr lang="ja-JP" sz="1400" kern="100" dirty="0">
                        <a:solidFill>
                          <a:schemeClr val="tx1"/>
                        </a:solidFill>
                        <a:effectLst/>
                        <a:latin typeface="+mj-ea"/>
                        <a:ea typeface="+mj-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spcAft>
                          <a:spcPts val="0"/>
                        </a:spcAft>
                      </a:pPr>
                      <a:r>
                        <a:rPr lang="ja-JP" sz="1800" kern="0" dirty="0">
                          <a:effectLst/>
                          <a:latin typeface="+mj-ea"/>
                          <a:ea typeface="+mj-ea"/>
                          <a:cs typeface="Times New Roman" panose="02020603050405020304" pitchFamily="18" charset="0"/>
                        </a:rPr>
                        <a:t>－</a:t>
                      </a:r>
                      <a:endParaRPr lang="ja-JP" sz="1800" kern="100" dirty="0">
                        <a:effectLst/>
                        <a:latin typeface="+mj-ea"/>
                        <a:ea typeface="+mj-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spcAft>
                          <a:spcPts val="0"/>
                        </a:spcAft>
                      </a:pPr>
                      <a:r>
                        <a:rPr lang="en-US" sz="2400" kern="0" dirty="0">
                          <a:effectLst/>
                          <a:latin typeface="+mj-ea"/>
                          <a:ea typeface="+mj-ea"/>
                          <a:cs typeface="Times New Roman" panose="02020603050405020304" pitchFamily="18" charset="0"/>
                        </a:rPr>
                        <a:t>9</a:t>
                      </a:r>
                      <a:r>
                        <a:rPr lang="ja-JP" sz="1400" kern="0" dirty="0">
                          <a:effectLst/>
                          <a:latin typeface="+mj-ea"/>
                          <a:ea typeface="+mj-ea"/>
                          <a:cs typeface="Times New Roman" panose="02020603050405020304" pitchFamily="18" charset="0"/>
                        </a:rPr>
                        <a:t>万点</a:t>
                      </a:r>
                      <a:endParaRPr lang="ja-JP" sz="1400"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lnSpc>
                          <a:spcPct val="100000"/>
                        </a:lnSpc>
                        <a:spcAft>
                          <a:spcPts val="0"/>
                        </a:spcAft>
                      </a:pPr>
                      <a:r>
                        <a:rPr lang="ja-JP" sz="1800" kern="0" dirty="0" smtClean="0">
                          <a:effectLst/>
                          <a:latin typeface="+mj-ea"/>
                          <a:ea typeface="+mj-ea"/>
                          <a:cs typeface="Times New Roman" panose="02020603050405020304" pitchFamily="18" charset="0"/>
                        </a:rPr>
                        <a:t>貴重書等</a:t>
                      </a:r>
                      <a:endParaRPr lang="ja-JP" sz="1800"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algn="ctr" defTabSz="914400" rtl="0" eaLnBrk="1" latinLnBrk="0" hangingPunct="1">
                        <a:lnSpc>
                          <a:spcPct val="100000"/>
                        </a:lnSpc>
                        <a:spcAft>
                          <a:spcPts val="0"/>
                        </a:spcAft>
                      </a:pPr>
                      <a:r>
                        <a:rPr kumimoji="1" lang="ja-JP" altLang="en-US" sz="2000" b="1" kern="0" dirty="0" smtClean="0">
                          <a:solidFill>
                            <a:schemeClr val="tx1"/>
                          </a:solidFill>
                          <a:effectLst/>
                          <a:latin typeface="+mj-ea"/>
                          <a:ea typeface="+mj-ea"/>
                          <a:cs typeface="Times New Roman" panose="02020603050405020304" pitchFamily="18" charset="0"/>
                        </a:rPr>
                        <a:t>１</a:t>
                      </a:r>
                      <a:r>
                        <a:rPr kumimoji="1" lang="en-US" altLang="ja-JP" sz="2000" b="1" kern="0" smtClean="0">
                          <a:solidFill>
                            <a:schemeClr val="tx1"/>
                          </a:solidFill>
                          <a:effectLst/>
                          <a:latin typeface="+mj-ea"/>
                          <a:ea typeface="+mj-ea"/>
                          <a:cs typeface="Times New Roman" panose="02020603050405020304" pitchFamily="18" charset="0"/>
                        </a:rPr>
                        <a:t>/</a:t>
                      </a:r>
                      <a:r>
                        <a:rPr kumimoji="1" lang="en-US" altLang="ja-JP" sz="2000" b="1" kern="0" dirty="0" smtClean="0">
                          <a:solidFill>
                            <a:schemeClr val="tx1"/>
                          </a:solidFill>
                          <a:effectLst/>
                          <a:latin typeface="+mj-ea"/>
                          <a:ea typeface="+mj-ea"/>
                          <a:cs typeface="Times New Roman" panose="02020603050405020304" pitchFamily="18" charset="0"/>
                        </a:rPr>
                        <a:t>3</a:t>
                      </a:r>
                      <a:endParaRPr kumimoji="1" lang="ja-JP" sz="2000" b="1" kern="0" dirty="0">
                        <a:solidFill>
                          <a:schemeClr val="tx1"/>
                        </a:solidFill>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554501">
                <a:tc>
                  <a:txBody>
                    <a:bodyPr/>
                    <a:lstStyle/>
                    <a:p>
                      <a:pPr algn="ctr">
                        <a:spcAft>
                          <a:spcPts val="0"/>
                        </a:spcAft>
                      </a:pPr>
                      <a:r>
                        <a:rPr lang="ja-JP" sz="1800" b="1" kern="0" dirty="0">
                          <a:effectLst/>
                          <a:latin typeface="+mj-ea"/>
                          <a:ea typeface="+mj-ea"/>
                          <a:cs typeface="Times New Roman" panose="02020603050405020304" pitchFamily="18" charset="0"/>
                        </a:rPr>
                        <a:t>博士論文</a:t>
                      </a:r>
                      <a:endParaRPr lang="ja-JP" sz="1800" b="1"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r">
                        <a:spcAft>
                          <a:spcPts val="0"/>
                        </a:spcAft>
                      </a:pPr>
                      <a:r>
                        <a:rPr lang="en-US" sz="2400" kern="0" dirty="0">
                          <a:effectLst/>
                          <a:latin typeface="+mj-ea"/>
                          <a:ea typeface="+mj-ea"/>
                          <a:cs typeface="Times New Roman" panose="02020603050405020304" pitchFamily="18" charset="0"/>
                        </a:rPr>
                        <a:t>1.5</a:t>
                      </a:r>
                      <a:r>
                        <a:rPr lang="ja-JP" sz="1400" kern="0" dirty="0">
                          <a:effectLst/>
                          <a:latin typeface="+mj-ea"/>
                          <a:ea typeface="+mj-ea"/>
                          <a:cs typeface="Times New Roman" panose="02020603050405020304" pitchFamily="18" charset="0"/>
                        </a:rPr>
                        <a:t>万点</a:t>
                      </a:r>
                      <a:endParaRPr lang="ja-JP" sz="1400"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spcAft>
                          <a:spcPts val="0"/>
                        </a:spcAft>
                      </a:pPr>
                      <a:r>
                        <a:rPr lang="en-US" sz="2400" kern="0" dirty="0">
                          <a:solidFill>
                            <a:schemeClr val="tx1"/>
                          </a:solidFill>
                          <a:effectLst/>
                          <a:latin typeface="+mj-ea"/>
                          <a:ea typeface="+mj-ea"/>
                          <a:cs typeface="Times New Roman" panose="02020603050405020304" pitchFamily="18" charset="0"/>
                        </a:rPr>
                        <a:t>12</a:t>
                      </a:r>
                      <a:r>
                        <a:rPr lang="ja-JP" sz="1400" kern="0" dirty="0">
                          <a:solidFill>
                            <a:schemeClr val="tx1"/>
                          </a:solidFill>
                          <a:effectLst/>
                          <a:latin typeface="+mj-ea"/>
                          <a:ea typeface="+mj-ea"/>
                          <a:cs typeface="Times New Roman" panose="02020603050405020304" pitchFamily="18" charset="0"/>
                        </a:rPr>
                        <a:t>万点</a:t>
                      </a:r>
                      <a:endParaRPr lang="ja-JP" sz="1400" kern="100" dirty="0">
                        <a:solidFill>
                          <a:schemeClr val="tx1"/>
                        </a:solidFill>
                        <a:effectLst/>
                        <a:latin typeface="+mj-ea"/>
                        <a:ea typeface="+mj-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spcAft>
                          <a:spcPts val="0"/>
                        </a:spcAft>
                      </a:pPr>
                      <a:r>
                        <a:rPr lang="en-US" sz="2400" kern="0" dirty="0">
                          <a:effectLst/>
                          <a:latin typeface="+mj-ea"/>
                          <a:ea typeface="+mj-ea"/>
                          <a:cs typeface="Times New Roman" panose="02020603050405020304" pitchFamily="18" charset="0"/>
                        </a:rPr>
                        <a:t>1</a:t>
                      </a:r>
                      <a:r>
                        <a:rPr lang="ja-JP" sz="1400" kern="0" dirty="0">
                          <a:effectLst/>
                          <a:latin typeface="+mj-ea"/>
                          <a:ea typeface="+mj-ea"/>
                          <a:cs typeface="Times New Roman" panose="02020603050405020304" pitchFamily="18" charset="0"/>
                        </a:rPr>
                        <a:t>万点</a:t>
                      </a:r>
                      <a:endParaRPr lang="ja-JP" sz="1400" kern="100" dirty="0">
                        <a:effectLst/>
                        <a:latin typeface="+mj-ea"/>
                        <a:ea typeface="+mj-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spcAft>
                          <a:spcPts val="0"/>
                        </a:spcAft>
                      </a:pPr>
                      <a:r>
                        <a:rPr lang="en-US" sz="2400" kern="0" dirty="0">
                          <a:effectLst/>
                          <a:latin typeface="+mj-ea"/>
                          <a:ea typeface="+mj-ea"/>
                          <a:cs typeface="Times New Roman" panose="02020603050405020304" pitchFamily="18" charset="0"/>
                        </a:rPr>
                        <a:t>14</a:t>
                      </a:r>
                      <a:r>
                        <a:rPr lang="ja-JP" sz="1400" kern="0" dirty="0">
                          <a:effectLst/>
                          <a:latin typeface="+mj-ea"/>
                          <a:ea typeface="+mj-ea"/>
                          <a:cs typeface="Times New Roman" panose="02020603050405020304" pitchFamily="18" charset="0"/>
                        </a:rPr>
                        <a:t>万点</a:t>
                      </a:r>
                      <a:endParaRPr lang="ja-JP" sz="1400"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lnSpc>
                          <a:spcPct val="100000"/>
                        </a:lnSpc>
                        <a:spcAft>
                          <a:spcPts val="0"/>
                        </a:spcAft>
                      </a:pPr>
                      <a:r>
                        <a:rPr lang="en-US" altLang="ja-JP" sz="1600" kern="0" dirty="0" smtClean="0">
                          <a:effectLst/>
                          <a:latin typeface="+mj-ea"/>
                          <a:ea typeface="+mj-ea"/>
                          <a:cs typeface="Times New Roman" panose="02020603050405020304" pitchFamily="18" charset="0"/>
                        </a:rPr>
                        <a:t>19</a:t>
                      </a:r>
                      <a:r>
                        <a:rPr lang="en-US" altLang="ja-JP" sz="1800" kern="0" dirty="0" smtClean="0">
                          <a:effectLst/>
                          <a:latin typeface="+mj-ea"/>
                          <a:ea typeface="+mj-ea"/>
                          <a:cs typeface="Times New Roman" panose="02020603050405020304" pitchFamily="18" charset="0"/>
                        </a:rPr>
                        <a:t>91</a:t>
                      </a:r>
                      <a:r>
                        <a:rPr lang="ja-JP" altLang="en-US" sz="1600" kern="0" dirty="0" smtClean="0">
                          <a:effectLst/>
                          <a:latin typeface="+mj-ea"/>
                          <a:ea typeface="+mj-ea"/>
                          <a:cs typeface="Times New Roman" panose="02020603050405020304" pitchFamily="18" charset="0"/>
                        </a:rPr>
                        <a:t>～</a:t>
                      </a:r>
                      <a:r>
                        <a:rPr lang="en-US" altLang="ja-JP" sz="1600" kern="0" dirty="0" smtClean="0">
                          <a:effectLst/>
                          <a:latin typeface="+mj-ea"/>
                          <a:ea typeface="+mj-ea"/>
                          <a:cs typeface="Times New Roman" panose="02020603050405020304" pitchFamily="18" charset="0"/>
                        </a:rPr>
                        <a:t>20</a:t>
                      </a:r>
                      <a:r>
                        <a:rPr lang="en-US" altLang="ja-JP" sz="1800" kern="0" dirty="0" smtClean="0">
                          <a:effectLst/>
                          <a:latin typeface="+mj-ea"/>
                          <a:ea typeface="+mj-ea"/>
                          <a:cs typeface="Times New Roman" panose="02020603050405020304" pitchFamily="18" charset="0"/>
                        </a:rPr>
                        <a:t>00</a:t>
                      </a:r>
                      <a:r>
                        <a:rPr lang="ja-JP" altLang="en-US" sz="1800" kern="0" dirty="0" smtClean="0">
                          <a:effectLst/>
                          <a:latin typeface="+mj-ea"/>
                          <a:ea typeface="+mj-ea"/>
                          <a:cs typeface="Times New Roman" panose="02020603050405020304" pitchFamily="18" charset="0"/>
                        </a:rPr>
                        <a:t>受入分</a:t>
                      </a:r>
                      <a:endParaRPr lang="ja-JP" sz="1800"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algn="ctr" defTabSz="914400" rtl="0" eaLnBrk="1" latinLnBrk="0" hangingPunct="1">
                        <a:lnSpc>
                          <a:spcPct val="100000"/>
                        </a:lnSpc>
                        <a:spcAft>
                          <a:spcPts val="0"/>
                        </a:spcAft>
                      </a:pPr>
                      <a:r>
                        <a:rPr kumimoji="1" lang="ja-JP" altLang="en-US" sz="2000" b="1" kern="0" dirty="0" smtClean="0">
                          <a:solidFill>
                            <a:schemeClr val="tx1"/>
                          </a:solidFill>
                          <a:effectLst/>
                          <a:latin typeface="+mj-ea"/>
                          <a:ea typeface="+mj-ea"/>
                          <a:cs typeface="Times New Roman" panose="02020603050405020304" pitchFamily="18" charset="0"/>
                        </a:rPr>
                        <a:t>１</a:t>
                      </a:r>
                      <a:r>
                        <a:rPr kumimoji="1" lang="en-US" altLang="ja-JP" sz="2000" b="1" kern="0" dirty="0" smtClean="0">
                          <a:solidFill>
                            <a:schemeClr val="tx1"/>
                          </a:solidFill>
                          <a:effectLst/>
                          <a:latin typeface="+mj-ea"/>
                          <a:ea typeface="+mj-ea"/>
                          <a:cs typeface="Times New Roman" panose="02020603050405020304" pitchFamily="18" charset="0"/>
                        </a:rPr>
                        <a:t>/</a:t>
                      </a:r>
                      <a:r>
                        <a:rPr kumimoji="1" lang="ja-JP" altLang="en-US" sz="2000" b="1" kern="0" dirty="0" smtClean="0">
                          <a:solidFill>
                            <a:schemeClr val="tx1"/>
                          </a:solidFill>
                          <a:effectLst/>
                          <a:latin typeface="+mj-ea"/>
                          <a:ea typeface="+mj-ea"/>
                          <a:cs typeface="Times New Roman" panose="02020603050405020304" pitchFamily="18" charset="0"/>
                        </a:rPr>
                        <a:t>４</a:t>
                      </a:r>
                      <a:endParaRPr kumimoji="1" lang="ja-JP" sz="2000" b="1" kern="0" dirty="0">
                        <a:solidFill>
                          <a:schemeClr val="tx1"/>
                        </a:solidFill>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554501">
                <a:tc>
                  <a:txBody>
                    <a:bodyPr/>
                    <a:lstStyle/>
                    <a:p>
                      <a:pPr algn="ctr">
                        <a:spcAft>
                          <a:spcPts val="0"/>
                        </a:spcAft>
                      </a:pPr>
                      <a:r>
                        <a:rPr lang="ja-JP" sz="1800" b="1" kern="0" dirty="0">
                          <a:effectLst/>
                          <a:latin typeface="+mj-ea"/>
                          <a:ea typeface="+mj-ea"/>
                          <a:cs typeface="Times New Roman" panose="02020603050405020304" pitchFamily="18" charset="0"/>
                        </a:rPr>
                        <a:t>その他</a:t>
                      </a:r>
                      <a:endParaRPr lang="ja-JP" sz="1800" b="1"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r" defTabSz="914400" rtl="0" eaLnBrk="1" latinLnBrk="0" hangingPunct="1">
                        <a:spcAft>
                          <a:spcPts val="0"/>
                        </a:spcAft>
                      </a:pPr>
                      <a:r>
                        <a:rPr kumimoji="1" lang="en-US" sz="2400" kern="0" dirty="0">
                          <a:solidFill>
                            <a:schemeClr val="tx1"/>
                          </a:solidFill>
                          <a:effectLst/>
                          <a:latin typeface="+mj-ea"/>
                          <a:ea typeface="+mj-ea"/>
                          <a:cs typeface="Times New Roman" panose="02020603050405020304" pitchFamily="18" charset="0"/>
                        </a:rPr>
                        <a:t>4</a:t>
                      </a:r>
                      <a:r>
                        <a:rPr kumimoji="1" lang="ja-JP" sz="1400" kern="0" dirty="0">
                          <a:solidFill>
                            <a:schemeClr val="tx1"/>
                          </a:solidFill>
                          <a:effectLst/>
                          <a:latin typeface="+mj-ea"/>
                          <a:ea typeface="+mj-ea"/>
                          <a:cs typeface="Times New Roman" panose="02020603050405020304" pitchFamily="18" charset="0"/>
                        </a:rPr>
                        <a:t>万点</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spcAft>
                          <a:spcPts val="0"/>
                        </a:spcAft>
                      </a:pPr>
                      <a:r>
                        <a:rPr lang="ja-JP" sz="1800" kern="0" dirty="0">
                          <a:solidFill>
                            <a:schemeClr val="tx1"/>
                          </a:solidFill>
                          <a:effectLst/>
                          <a:latin typeface="+mj-ea"/>
                          <a:ea typeface="+mj-ea"/>
                          <a:cs typeface="Times New Roman" panose="02020603050405020304" pitchFamily="18" charset="0"/>
                        </a:rPr>
                        <a:t>－</a:t>
                      </a:r>
                      <a:endParaRPr lang="ja-JP" sz="1800" kern="100" dirty="0">
                        <a:solidFill>
                          <a:schemeClr val="tx1"/>
                        </a:solidFill>
                        <a:effectLst/>
                        <a:latin typeface="+mj-ea"/>
                        <a:ea typeface="+mj-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spcAft>
                          <a:spcPts val="0"/>
                        </a:spcAft>
                      </a:pPr>
                      <a:r>
                        <a:rPr lang="en-US" sz="2400" kern="0" dirty="0">
                          <a:effectLst/>
                          <a:latin typeface="+mj-ea"/>
                          <a:ea typeface="+mj-ea"/>
                          <a:cs typeface="Times New Roman" panose="02020603050405020304" pitchFamily="18" charset="0"/>
                        </a:rPr>
                        <a:t>6</a:t>
                      </a:r>
                      <a:r>
                        <a:rPr lang="ja-JP" sz="1400" kern="0" dirty="0">
                          <a:effectLst/>
                          <a:latin typeface="+mj-ea"/>
                          <a:ea typeface="+mj-ea"/>
                          <a:cs typeface="Times New Roman" panose="02020603050405020304" pitchFamily="18" charset="0"/>
                        </a:rPr>
                        <a:t>万点</a:t>
                      </a:r>
                      <a:endParaRPr lang="ja-JP" sz="1400" kern="100" dirty="0">
                        <a:effectLst/>
                        <a:latin typeface="+mj-ea"/>
                        <a:ea typeface="+mj-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spcAft>
                          <a:spcPts val="0"/>
                        </a:spcAft>
                      </a:pPr>
                      <a:r>
                        <a:rPr lang="en-US" sz="2400" kern="0" dirty="0">
                          <a:effectLst/>
                          <a:latin typeface="+mj-ea"/>
                          <a:ea typeface="+mj-ea"/>
                          <a:cs typeface="Times New Roman" panose="02020603050405020304" pitchFamily="18" charset="0"/>
                        </a:rPr>
                        <a:t>10</a:t>
                      </a:r>
                      <a:r>
                        <a:rPr lang="ja-JP" sz="1400" kern="0" dirty="0">
                          <a:effectLst/>
                          <a:latin typeface="+mj-ea"/>
                          <a:ea typeface="+mj-ea"/>
                          <a:cs typeface="Times New Roman" panose="02020603050405020304" pitchFamily="18" charset="0"/>
                        </a:rPr>
                        <a:t>万点</a:t>
                      </a:r>
                      <a:endParaRPr lang="ja-JP" sz="1400"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just" defTabSz="914400" rtl="0" eaLnBrk="1" latinLnBrk="0" hangingPunct="1">
                        <a:lnSpc>
                          <a:spcPct val="100000"/>
                        </a:lnSpc>
                        <a:spcAft>
                          <a:spcPts val="0"/>
                        </a:spcAft>
                      </a:pPr>
                      <a:r>
                        <a:rPr kumimoji="1" lang="ja-JP" altLang="en-US" sz="1800" kern="0" dirty="0" smtClean="0">
                          <a:solidFill>
                            <a:schemeClr val="tx1"/>
                          </a:solidFill>
                          <a:effectLst/>
                          <a:latin typeface="+mj-ea"/>
                          <a:ea typeface="+mj-ea"/>
                          <a:cs typeface="Times New Roman" panose="02020603050405020304" pitchFamily="18" charset="0"/>
                        </a:rPr>
                        <a:t>憲政資料等</a:t>
                      </a:r>
                      <a:endParaRPr kumimoji="1" lang="ja-JP" sz="1800" kern="0" dirty="0">
                        <a:solidFill>
                          <a:schemeClr val="tx1"/>
                        </a:solidFill>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lnSpc>
                          <a:spcPct val="100000"/>
                        </a:lnSpc>
                        <a:spcAft>
                          <a:spcPts val="0"/>
                        </a:spcAft>
                      </a:pPr>
                      <a:r>
                        <a:rPr kumimoji="1" lang="en-US" altLang="ja-JP" sz="2000" b="1" kern="0" dirty="0" smtClean="0">
                          <a:solidFill>
                            <a:schemeClr val="tx1"/>
                          </a:solidFill>
                          <a:effectLst/>
                          <a:latin typeface="+mj-ea"/>
                          <a:ea typeface="+mj-ea"/>
                          <a:cs typeface="Times New Roman" panose="02020603050405020304" pitchFamily="18" charset="0"/>
                        </a:rPr>
                        <a:t>1/</a:t>
                      </a:r>
                      <a:r>
                        <a:rPr kumimoji="1" lang="ja-JP" altLang="en-US" sz="2000" b="1" kern="0" dirty="0" smtClean="0">
                          <a:solidFill>
                            <a:schemeClr val="tx1"/>
                          </a:solidFill>
                          <a:effectLst/>
                          <a:latin typeface="+mj-ea"/>
                          <a:ea typeface="+mj-ea"/>
                          <a:cs typeface="Times New Roman" panose="02020603050405020304" pitchFamily="18" charset="0"/>
                        </a:rPr>
                        <a:t>７</a:t>
                      </a:r>
                      <a:endParaRPr kumimoji="1" lang="ja-JP" sz="2000" b="1" kern="0" dirty="0">
                        <a:solidFill>
                          <a:schemeClr val="tx1"/>
                        </a:solidFill>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06972">
                <a:tc>
                  <a:txBody>
                    <a:bodyPr/>
                    <a:lstStyle/>
                    <a:p>
                      <a:pPr algn="ctr">
                        <a:spcAft>
                          <a:spcPts val="0"/>
                        </a:spcAft>
                      </a:pPr>
                      <a:r>
                        <a:rPr lang="ja-JP" sz="1800" b="1" kern="0" dirty="0" smtClean="0">
                          <a:effectLst/>
                          <a:latin typeface="+mj-ea"/>
                          <a:ea typeface="+mj-ea"/>
                          <a:cs typeface="Times New Roman" panose="02020603050405020304" pitchFamily="18" charset="0"/>
                        </a:rPr>
                        <a:t>合</a:t>
                      </a:r>
                      <a:r>
                        <a:rPr lang="ja-JP" altLang="en-US" sz="1800" b="1" kern="0" dirty="0" smtClean="0">
                          <a:effectLst/>
                          <a:latin typeface="+mj-ea"/>
                          <a:ea typeface="+mj-ea"/>
                          <a:cs typeface="Times New Roman" panose="02020603050405020304" pitchFamily="18" charset="0"/>
                        </a:rPr>
                        <a:t>　</a:t>
                      </a:r>
                      <a:r>
                        <a:rPr lang="ja-JP" sz="1800" b="1" kern="0" dirty="0" smtClean="0">
                          <a:effectLst/>
                          <a:latin typeface="+mj-ea"/>
                          <a:ea typeface="+mj-ea"/>
                          <a:cs typeface="Times New Roman" panose="02020603050405020304" pitchFamily="18" charset="0"/>
                        </a:rPr>
                        <a:t>計</a:t>
                      </a:r>
                      <a:endParaRPr lang="ja-JP" sz="1800" b="1"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r">
                        <a:spcAft>
                          <a:spcPts val="0"/>
                        </a:spcAft>
                      </a:pPr>
                      <a:r>
                        <a:rPr lang="en-US" sz="2400" b="1" kern="0" dirty="0">
                          <a:solidFill>
                            <a:srgbClr val="C00000"/>
                          </a:solidFill>
                          <a:effectLst/>
                          <a:latin typeface="+mj-ea"/>
                          <a:ea typeface="+mj-ea"/>
                          <a:cs typeface="Times New Roman" panose="02020603050405020304" pitchFamily="18" charset="0"/>
                        </a:rPr>
                        <a:t>48</a:t>
                      </a:r>
                      <a:r>
                        <a:rPr lang="ja-JP" sz="1400" b="0" kern="0" dirty="0">
                          <a:solidFill>
                            <a:srgbClr val="C00000"/>
                          </a:solidFill>
                          <a:effectLst/>
                          <a:latin typeface="+mj-ea"/>
                          <a:ea typeface="+mj-ea"/>
                          <a:cs typeface="Times New Roman" panose="02020603050405020304" pitchFamily="18" charset="0"/>
                        </a:rPr>
                        <a:t>万点</a:t>
                      </a:r>
                      <a:endParaRPr lang="ja-JP" sz="1400" b="0" kern="100" dirty="0">
                        <a:solidFill>
                          <a:srgbClr val="C00000"/>
                        </a:solidFill>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spcAft>
                          <a:spcPts val="0"/>
                        </a:spcAft>
                      </a:pPr>
                      <a:r>
                        <a:rPr lang="en-US" sz="2400" b="1" kern="0" dirty="0" smtClean="0">
                          <a:solidFill>
                            <a:srgbClr val="C00000"/>
                          </a:solidFill>
                          <a:effectLst/>
                          <a:latin typeface="+mj-ea"/>
                          <a:ea typeface="+mj-ea"/>
                          <a:cs typeface="Times New Roman" panose="02020603050405020304" pitchFamily="18" charset="0"/>
                        </a:rPr>
                        <a:t>137</a:t>
                      </a:r>
                      <a:r>
                        <a:rPr lang="ja-JP" sz="1400" b="0" kern="0" dirty="0" smtClean="0">
                          <a:solidFill>
                            <a:srgbClr val="C00000"/>
                          </a:solidFill>
                          <a:effectLst/>
                          <a:latin typeface="+mj-ea"/>
                          <a:ea typeface="+mj-ea"/>
                          <a:cs typeface="Times New Roman" panose="02020603050405020304" pitchFamily="18" charset="0"/>
                        </a:rPr>
                        <a:t>万点</a:t>
                      </a:r>
                      <a:endParaRPr lang="ja-JP" sz="1400" b="0" kern="100" dirty="0">
                        <a:solidFill>
                          <a:srgbClr val="C00000"/>
                        </a:solidFill>
                        <a:effectLst/>
                        <a:latin typeface="+mj-ea"/>
                        <a:ea typeface="+mj-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spcAft>
                          <a:spcPts val="0"/>
                        </a:spcAft>
                      </a:pPr>
                      <a:r>
                        <a:rPr lang="en-US" sz="2400" b="1" kern="0" dirty="0" smtClean="0">
                          <a:solidFill>
                            <a:srgbClr val="C00000"/>
                          </a:solidFill>
                          <a:effectLst/>
                          <a:latin typeface="+mj-ea"/>
                          <a:ea typeface="+mj-ea"/>
                          <a:cs typeface="Times New Roman" panose="02020603050405020304" pitchFamily="18" charset="0"/>
                        </a:rPr>
                        <a:t>62</a:t>
                      </a:r>
                      <a:r>
                        <a:rPr lang="ja-JP" sz="1400" b="0" kern="0" dirty="0" smtClean="0">
                          <a:solidFill>
                            <a:srgbClr val="C00000"/>
                          </a:solidFill>
                          <a:effectLst/>
                          <a:latin typeface="+mj-ea"/>
                          <a:ea typeface="+mj-ea"/>
                          <a:cs typeface="Times New Roman" panose="02020603050405020304" pitchFamily="18" charset="0"/>
                        </a:rPr>
                        <a:t>万点</a:t>
                      </a:r>
                      <a:endParaRPr lang="ja-JP" sz="1400" b="0" kern="100" dirty="0">
                        <a:solidFill>
                          <a:srgbClr val="C00000"/>
                        </a:solidFill>
                        <a:effectLst/>
                        <a:latin typeface="+mj-ea"/>
                        <a:ea typeface="+mj-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spcAft>
                          <a:spcPts val="0"/>
                        </a:spcAft>
                      </a:pPr>
                      <a:r>
                        <a:rPr lang="en-US" sz="2400" b="1" kern="0" dirty="0" smtClean="0">
                          <a:solidFill>
                            <a:srgbClr val="C00000"/>
                          </a:solidFill>
                          <a:effectLst/>
                          <a:latin typeface="+mj-ea"/>
                          <a:ea typeface="+mj-ea"/>
                          <a:cs typeface="Times New Roman" panose="02020603050405020304" pitchFamily="18" charset="0"/>
                        </a:rPr>
                        <a:t>248.5</a:t>
                      </a:r>
                      <a:r>
                        <a:rPr lang="ja-JP" sz="1400" b="0" kern="0" dirty="0">
                          <a:solidFill>
                            <a:srgbClr val="C00000"/>
                          </a:solidFill>
                          <a:effectLst/>
                          <a:latin typeface="+mj-ea"/>
                          <a:ea typeface="+mj-ea"/>
                          <a:cs typeface="Times New Roman" panose="02020603050405020304" pitchFamily="18" charset="0"/>
                        </a:rPr>
                        <a:t>万点</a:t>
                      </a:r>
                      <a:endParaRPr lang="ja-JP" sz="1400" b="0" kern="100" dirty="0">
                        <a:solidFill>
                          <a:srgbClr val="C00000"/>
                        </a:solidFill>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endParaRPr kumimoji="1" lang="ja-JP" sz="1600" b="1" i="1" kern="0" dirty="0">
                        <a:solidFill>
                          <a:srgbClr val="C00000"/>
                        </a:solidFill>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algn="ctr" defTabSz="914400" rtl="0" eaLnBrk="1" latinLnBrk="0" hangingPunct="1">
                        <a:lnSpc>
                          <a:spcPct val="100000"/>
                        </a:lnSpc>
                        <a:spcAft>
                          <a:spcPts val="0"/>
                        </a:spcAft>
                      </a:pPr>
                      <a:r>
                        <a:rPr kumimoji="1" lang="ja-JP" altLang="en-US" sz="2000" b="1" kern="0" dirty="0" smtClean="0">
                          <a:solidFill>
                            <a:srgbClr val="C00000"/>
                          </a:solidFill>
                          <a:effectLst/>
                          <a:latin typeface="+mj-ea"/>
                          <a:ea typeface="+mj-ea"/>
                          <a:cs typeface="Times New Roman" panose="02020603050405020304" pitchFamily="18" charset="0"/>
                        </a:rPr>
                        <a:t>１</a:t>
                      </a:r>
                      <a:r>
                        <a:rPr kumimoji="1" lang="en-US" altLang="ja-JP" sz="2000" b="1" kern="0" dirty="0" smtClean="0">
                          <a:solidFill>
                            <a:srgbClr val="C00000"/>
                          </a:solidFill>
                          <a:effectLst/>
                          <a:latin typeface="+mj-ea"/>
                          <a:ea typeface="+mj-ea"/>
                          <a:cs typeface="Times New Roman" panose="02020603050405020304" pitchFamily="18" charset="0"/>
                        </a:rPr>
                        <a:t>/</a:t>
                      </a:r>
                      <a:r>
                        <a:rPr kumimoji="1" lang="ja-JP" altLang="en-US" sz="2000" b="1" kern="0" dirty="0" smtClean="0">
                          <a:solidFill>
                            <a:srgbClr val="C00000"/>
                          </a:solidFill>
                          <a:effectLst/>
                          <a:latin typeface="+mj-ea"/>
                          <a:ea typeface="+mj-ea"/>
                          <a:cs typeface="Times New Roman" panose="02020603050405020304" pitchFamily="18" charset="0"/>
                        </a:rPr>
                        <a:t>４</a:t>
                      </a:r>
                      <a:endParaRPr kumimoji="1" lang="ja-JP" sz="2000" b="1" kern="0" dirty="0">
                        <a:solidFill>
                          <a:srgbClr val="C00000"/>
                        </a:solidFill>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bl>
          </a:graphicData>
        </a:graphic>
      </p:graphicFrame>
      <p:sp>
        <p:nvSpPr>
          <p:cNvPr id="9" name="テキスト ボックス 8"/>
          <p:cNvSpPr txBox="1">
            <a:spLocks noChangeArrowheads="1"/>
          </p:cNvSpPr>
          <p:nvPr/>
        </p:nvSpPr>
        <p:spPr bwMode="auto">
          <a:xfrm>
            <a:off x="6528048" y="1392530"/>
            <a:ext cx="3682752" cy="400110"/>
          </a:xfrm>
          <a:prstGeom prst="rect">
            <a:avLst/>
          </a:prstGeom>
          <a:noFill/>
          <a:ln w="9525">
            <a:noFill/>
            <a:miter lim="800000"/>
            <a:headEnd/>
            <a:tailEnd/>
          </a:ln>
        </p:spPr>
        <p:txBody>
          <a:bodyPr wrap="square">
            <a:spAutoFit/>
          </a:bodyPr>
          <a:lstStyle/>
          <a:p>
            <a:r>
              <a:rPr lang="en-US" altLang="ja-JP" sz="2000" dirty="0" smtClean="0">
                <a:solidFill>
                  <a:prstClr val="black"/>
                </a:solidFill>
                <a:latin typeface="Meiryo UI" panose="020B0604030504040204" pitchFamily="50" charset="-128"/>
                <a:ea typeface="Meiryo UI" panose="020B0604030504040204" pitchFamily="50" charset="-128"/>
              </a:rPr>
              <a:t>2015</a:t>
            </a:r>
            <a:r>
              <a:rPr lang="ja-JP" altLang="en-US" sz="2000" dirty="0" smtClean="0">
                <a:solidFill>
                  <a:prstClr val="black"/>
                </a:solidFill>
                <a:latin typeface="Meiryo UI" panose="020B0604030504040204" pitchFamily="50" charset="-128"/>
                <a:ea typeface="Meiryo UI" panose="020B0604030504040204" pitchFamily="50" charset="-128"/>
              </a:rPr>
              <a:t>年</a:t>
            </a:r>
            <a:r>
              <a:rPr lang="en-US" altLang="ja-JP" sz="2000" dirty="0">
                <a:solidFill>
                  <a:prstClr val="black"/>
                </a:solidFill>
                <a:latin typeface="Meiryo UI" panose="020B0604030504040204" pitchFamily="50" charset="-128"/>
                <a:ea typeface="Meiryo UI" panose="020B0604030504040204" pitchFamily="50" charset="-128"/>
              </a:rPr>
              <a:t>8</a:t>
            </a:r>
            <a:r>
              <a:rPr lang="ja-JP" altLang="en-US" sz="2000" dirty="0" smtClean="0">
                <a:solidFill>
                  <a:prstClr val="black"/>
                </a:solidFill>
                <a:latin typeface="Meiryo UI" panose="020B0604030504040204" pitchFamily="50" charset="-128"/>
                <a:ea typeface="Meiryo UI" panose="020B0604030504040204" pitchFamily="50" charset="-128"/>
              </a:rPr>
              <a:t>月</a:t>
            </a:r>
            <a:r>
              <a:rPr lang="ja-JP" altLang="en-US" sz="2000" dirty="0">
                <a:solidFill>
                  <a:prstClr val="black"/>
                </a:solidFill>
                <a:latin typeface="Meiryo UI" panose="020B0604030504040204" pitchFamily="50" charset="-128"/>
                <a:ea typeface="Meiryo UI" panose="020B0604030504040204" pitchFamily="50" charset="-128"/>
              </a:rPr>
              <a:t>現在（概数）</a:t>
            </a:r>
            <a:r>
              <a:rPr lang="ja-JP" altLang="en-US" sz="1200" dirty="0">
                <a:solidFill>
                  <a:prstClr val="black"/>
                </a:solidFill>
                <a:latin typeface="Meiryo UI" panose="020B0604030504040204" pitchFamily="50" charset="-128"/>
                <a:ea typeface="Meiryo UI" panose="020B0604030504040204" pitchFamily="50" charset="-128"/>
              </a:rPr>
              <a:t>　</a:t>
            </a:r>
            <a:endParaRPr lang="en-US" altLang="ja-JP" sz="1200" dirty="0">
              <a:solidFill>
                <a:prstClr val="black"/>
              </a:solidFill>
              <a:latin typeface="Meiryo UI" panose="020B0604030504040204" pitchFamily="50" charset="-128"/>
              <a:ea typeface="Meiryo UI" panose="020B0604030504040204" pitchFamily="50" charset="-128"/>
            </a:endParaRPr>
          </a:p>
        </p:txBody>
      </p:sp>
      <p:sp>
        <p:nvSpPr>
          <p:cNvPr id="10" name="テキスト ボックス 9"/>
          <p:cNvSpPr txBox="1"/>
          <p:nvPr/>
        </p:nvSpPr>
        <p:spPr>
          <a:xfrm>
            <a:off x="2063552" y="6321365"/>
            <a:ext cx="5904656" cy="400110"/>
          </a:xfrm>
          <a:prstGeom prst="rect">
            <a:avLst/>
          </a:prstGeom>
          <a:noFill/>
        </p:spPr>
        <p:txBody>
          <a:bodyPr wrap="square" rtlCol="0">
            <a:spAutoFit/>
          </a:bodyPr>
          <a:lstStyle/>
          <a:p>
            <a:r>
              <a:rPr lang="ja-JP" altLang="ja-JP" sz="2000" dirty="0">
                <a:solidFill>
                  <a:prstClr val="black"/>
                </a:solidFill>
                <a:latin typeface="Meiryo UI" panose="020B0604030504040204" pitchFamily="50" charset="-128"/>
                <a:ea typeface="Meiryo UI" panose="020B0604030504040204" pitchFamily="50" charset="-128"/>
              </a:rPr>
              <a:t>注）</a:t>
            </a:r>
            <a:r>
              <a:rPr lang="ja-JP" altLang="en-US" sz="2000" dirty="0">
                <a:solidFill>
                  <a:prstClr val="black"/>
                </a:solidFill>
                <a:latin typeface="Meiryo UI" panose="020B0604030504040204" pitchFamily="50" charset="-128"/>
                <a:ea typeface="Meiryo UI" panose="020B0604030504040204" pitchFamily="50" charset="-128"/>
              </a:rPr>
              <a:t> </a:t>
            </a:r>
            <a:r>
              <a:rPr lang="ja-JP" altLang="ja-JP" sz="2000" dirty="0">
                <a:solidFill>
                  <a:prstClr val="black"/>
                </a:solidFill>
                <a:latin typeface="Meiryo UI" panose="020B0604030504040204" pitchFamily="50" charset="-128"/>
                <a:ea typeface="Meiryo UI" panose="020B0604030504040204" pitchFamily="50" charset="-128"/>
              </a:rPr>
              <a:t>概数のため、合計が合わない場合があります。</a:t>
            </a:r>
            <a:endParaRPr lang="ja-JP" altLang="en-US" sz="2800" dirty="0">
              <a:solidFill>
                <a:prstClr val="black"/>
              </a:solidFill>
              <a:latin typeface="Meiryo UI" panose="020B0604030504040204" pitchFamily="50" charset="-128"/>
              <a:ea typeface="Meiryo UI" panose="020B0604030504040204" pitchFamily="50" charset="-128"/>
            </a:endParaRPr>
          </a:p>
        </p:txBody>
      </p:sp>
      <p:sp>
        <p:nvSpPr>
          <p:cNvPr id="3" name="スライド番号プレースホルダー 2"/>
          <p:cNvSpPr>
            <a:spLocks noGrp="1"/>
          </p:cNvSpPr>
          <p:nvPr>
            <p:ph type="sldNum" sz="quarter" idx="12"/>
          </p:nvPr>
        </p:nvSpPr>
        <p:spPr/>
        <p:txBody>
          <a:bodyPr/>
          <a:lstStyle/>
          <a:p>
            <a:fld id="{AE81233C-BF56-4BFB-98E8-8EF39C2E5007}" type="slidenum">
              <a:rPr lang="ja-JP" altLang="en-US" smtClean="0">
                <a:solidFill>
                  <a:prstClr val="black"/>
                </a:solidFill>
              </a:rPr>
              <a:pPr/>
              <a:t>46</a:t>
            </a:fld>
            <a:endParaRPr lang="ja-JP" altLang="en-US" dirty="0">
              <a:solidFill>
                <a:prstClr val="black"/>
              </a:solidFill>
            </a:endParaRPr>
          </a:p>
        </p:txBody>
      </p:sp>
      <p:sp>
        <p:nvSpPr>
          <p:cNvPr id="12" name="テキスト ボックス 11"/>
          <p:cNvSpPr txBox="1"/>
          <p:nvPr/>
        </p:nvSpPr>
        <p:spPr>
          <a:xfrm>
            <a:off x="5221560" y="6044309"/>
            <a:ext cx="5122912" cy="338554"/>
          </a:xfrm>
          <a:prstGeom prst="rect">
            <a:avLst/>
          </a:prstGeom>
          <a:noFill/>
        </p:spPr>
        <p:txBody>
          <a:bodyPr wrap="square" rtlCol="0">
            <a:spAutoFit/>
          </a:bodyPr>
          <a:lstStyle/>
          <a:p>
            <a:pPr algn="r"/>
            <a:r>
              <a:rPr lang="en-US" altLang="ja-JP" sz="1600" b="1" dirty="0">
                <a:solidFill>
                  <a:prstClr val="black"/>
                </a:solidFill>
                <a:latin typeface="Meiryo UI" panose="020B0604030504040204" pitchFamily="50" charset="-128"/>
                <a:ea typeface="Meiryo UI" panose="020B0604030504040204" pitchFamily="50" charset="-128"/>
              </a:rPr>
              <a:t>※</a:t>
            </a:r>
            <a:r>
              <a:rPr lang="ja-JP" altLang="en-US" sz="1600" b="1" dirty="0">
                <a:solidFill>
                  <a:prstClr val="black"/>
                </a:solidFill>
                <a:latin typeface="Meiryo UI" panose="020B0604030504040204" pitchFamily="50" charset="-128"/>
                <a:ea typeface="Meiryo UI" panose="020B0604030504040204" pitchFamily="50" charset="-128"/>
              </a:rPr>
              <a:t>想定デジタル化対象数に対する割合</a:t>
            </a:r>
          </a:p>
        </p:txBody>
      </p:sp>
      <p:sp>
        <p:nvSpPr>
          <p:cNvPr id="8" name="円/楕円 7"/>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916634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0"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681" y="3346637"/>
            <a:ext cx="8892480" cy="3171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6" name="テキスト ボックス 85"/>
          <p:cNvSpPr txBox="1"/>
          <p:nvPr/>
        </p:nvSpPr>
        <p:spPr>
          <a:xfrm>
            <a:off x="4815932" y="4396186"/>
            <a:ext cx="2401515" cy="1107996"/>
          </a:xfrm>
          <a:prstGeom prst="rect">
            <a:avLst/>
          </a:prstGeom>
          <a:noFill/>
        </p:spPr>
        <p:txBody>
          <a:bodyPr wrap="square" rtlCol="0">
            <a:spAutoFit/>
          </a:bodyPr>
          <a:lstStyle/>
          <a:p>
            <a:pPr algn="ctr"/>
            <a:r>
              <a:rPr lang="ja-JP" altLang="en-US" sz="2400" dirty="0">
                <a:solidFill>
                  <a:prstClr val="black"/>
                </a:solidFill>
                <a:latin typeface="Meiryo UI" panose="020B0604030504040204" pitchFamily="50" charset="-128"/>
                <a:ea typeface="Meiryo UI" panose="020B0604030504040204" pitchFamily="50" charset="-128"/>
              </a:rPr>
              <a:t>約</a:t>
            </a:r>
            <a:r>
              <a:rPr lang="en-US" altLang="ja-JP" sz="2400" dirty="0">
                <a:solidFill>
                  <a:prstClr val="black"/>
                </a:solidFill>
                <a:latin typeface="Meiryo UI" panose="020B0604030504040204" pitchFamily="50" charset="-128"/>
                <a:ea typeface="Meiryo UI" panose="020B0604030504040204" pitchFamily="50" charset="-128"/>
              </a:rPr>
              <a:t>90</a:t>
            </a:r>
            <a:r>
              <a:rPr lang="ja-JP" altLang="en-US" sz="2400" dirty="0">
                <a:solidFill>
                  <a:prstClr val="black"/>
                </a:solidFill>
                <a:latin typeface="Meiryo UI" panose="020B0604030504040204" pitchFamily="50" charset="-128"/>
                <a:ea typeface="Meiryo UI" panose="020B0604030504040204" pitchFamily="50" charset="-128"/>
              </a:rPr>
              <a:t>万点</a:t>
            </a:r>
            <a:endParaRPr lang="en-US" altLang="ja-JP" sz="2400" dirty="0">
              <a:solidFill>
                <a:prstClr val="black"/>
              </a:solidFill>
              <a:latin typeface="Meiryo UI" panose="020B0604030504040204" pitchFamily="50" charset="-128"/>
              <a:ea typeface="Meiryo UI" panose="020B0604030504040204" pitchFamily="50" charset="-128"/>
            </a:endParaRPr>
          </a:p>
          <a:p>
            <a:pPr algn="ctr"/>
            <a:r>
              <a:rPr lang="ja-JP" altLang="en-US" sz="2400" dirty="0">
                <a:solidFill>
                  <a:prstClr val="black"/>
                </a:solidFill>
                <a:latin typeface="Meiryo UI" panose="020B0604030504040204" pitchFamily="50" charset="-128"/>
                <a:ea typeface="Meiryo UI" panose="020B0604030504040204" pitchFamily="50" charset="-128"/>
              </a:rPr>
              <a:t>（～</a:t>
            </a:r>
            <a:r>
              <a:rPr lang="en-US" altLang="ja-JP" sz="2400" dirty="0">
                <a:solidFill>
                  <a:prstClr val="black"/>
                </a:solidFill>
                <a:latin typeface="Meiryo UI" panose="020B0604030504040204" pitchFamily="50" charset="-128"/>
                <a:ea typeface="Meiryo UI" panose="020B0604030504040204" pitchFamily="50" charset="-128"/>
              </a:rPr>
              <a:t>1968</a:t>
            </a:r>
            <a:r>
              <a:rPr lang="ja-JP" altLang="en-US" sz="2400" dirty="0">
                <a:solidFill>
                  <a:prstClr val="black"/>
                </a:solidFill>
                <a:latin typeface="Meiryo UI" panose="020B0604030504040204" pitchFamily="50" charset="-128"/>
                <a:ea typeface="Meiryo UI" panose="020B0604030504040204" pitchFamily="50" charset="-128"/>
              </a:rPr>
              <a:t>年）</a:t>
            </a:r>
            <a:endParaRPr lang="en-US" altLang="ja-JP" sz="2400" dirty="0">
              <a:solidFill>
                <a:prstClr val="black"/>
              </a:solidFill>
              <a:latin typeface="Meiryo UI" panose="020B0604030504040204" pitchFamily="50" charset="-128"/>
              <a:ea typeface="Meiryo UI" panose="020B0604030504040204" pitchFamily="50" charset="-128"/>
            </a:endParaRPr>
          </a:p>
          <a:p>
            <a:pPr algn="ctr"/>
            <a:r>
              <a:rPr lang="ja-JP" altLang="en-US" dirty="0">
                <a:solidFill>
                  <a:prstClr val="black"/>
                </a:solidFill>
                <a:latin typeface="Meiryo UI" panose="020B0604030504040204" pitchFamily="50" charset="-128"/>
                <a:ea typeface="Meiryo UI" panose="020B0604030504040204" pitchFamily="50" charset="-128"/>
              </a:rPr>
              <a:t>－古典籍を除く－</a:t>
            </a:r>
          </a:p>
        </p:txBody>
      </p:sp>
      <p:sp>
        <p:nvSpPr>
          <p:cNvPr id="87" name="テキスト ボックス 86"/>
          <p:cNvSpPr txBox="1"/>
          <p:nvPr/>
        </p:nvSpPr>
        <p:spPr>
          <a:xfrm>
            <a:off x="4577434" y="5753513"/>
            <a:ext cx="4033166" cy="461665"/>
          </a:xfrm>
          <a:prstGeom prst="rect">
            <a:avLst/>
          </a:prstGeom>
          <a:noFill/>
        </p:spPr>
        <p:txBody>
          <a:bodyPr wrap="square" rtlCol="0">
            <a:spAutoFit/>
          </a:bodyPr>
          <a:lstStyle/>
          <a:p>
            <a:pPr algn="ctr"/>
            <a:r>
              <a:rPr lang="ja-JP" altLang="en-US" sz="2400" dirty="0">
                <a:solidFill>
                  <a:prstClr val="black"/>
                </a:solidFill>
                <a:latin typeface="Meiryo UI" panose="020B0604030504040204" pitchFamily="50" charset="-128"/>
                <a:ea typeface="Meiryo UI" panose="020B0604030504040204" pitchFamily="50" charset="-128"/>
              </a:rPr>
              <a:t>約</a:t>
            </a:r>
            <a:r>
              <a:rPr lang="en-US" altLang="ja-JP" sz="2400" dirty="0">
                <a:solidFill>
                  <a:prstClr val="black"/>
                </a:solidFill>
                <a:latin typeface="Meiryo UI" panose="020B0604030504040204" pitchFamily="50" charset="-128"/>
                <a:ea typeface="Meiryo UI" panose="020B0604030504040204" pitchFamily="50" charset="-128"/>
              </a:rPr>
              <a:t>123.5</a:t>
            </a:r>
            <a:r>
              <a:rPr lang="ja-JP" altLang="en-US" sz="2400" dirty="0">
                <a:solidFill>
                  <a:prstClr val="black"/>
                </a:solidFill>
                <a:latin typeface="Meiryo UI" panose="020B0604030504040204" pitchFamily="50" charset="-128"/>
                <a:ea typeface="Meiryo UI" panose="020B0604030504040204" pitchFamily="50" charset="-128"/>
              </a:rPr>
              <a:t>万点（～</a:t>
            </a:r>
            <a:r>
              <a:rPr lang="en-US" altLang="ja-JP" sz="2400" dirty="0">
                <a:solidFill>
                  <a:prstClr val="black"/>
                </a:solidFill>
                <a:latin typeface="Meiryo UI" panose="020B0604030504040204" pitchFamily="50" charset="-128"/>
                <a:ea typeface="Meiryo UI" panose="020B0604030504040204" pitchFamily="50" charset="-128"/>
              </a:rPr>
              <a:t>2000</a:t>
            </a:r>
            <a:r>
              <a:rPr lang="ja-JP" altLang="en-US" sz="2400" dirty="0">
                <a:solidFill>
                  <a:prstClr val="black"/>
                </a:solidFill>
                <a:latin typeface="Meiryo UI" panose="020B0604030504040204" pitchFamily="50" charset="-128"/>
                <a:ea typeface="Meiryo UI" panose="020B0604030504040204" pitchFamily="50" charset="-128"/>
              </a:rPr>
              <a:t>年）</a:t>
            </a:r>
          </a:p>
        </p:txBody>
      </p:sp>
      <p:sp>
        <p:nvSpPr>
          <p:cNvPr id="88" name="テキスト ボックス 87"/>
          <p:cNvSpPr txBox="1"/>
          <p:nvPr/>
        </p:nvSpPr>
        <p:spPr>
          <a:xfrm>
            <a:off x="7320136" y="4278257"/>
            <a:ext cx="1728192" cy="1015663"/>
          </a:xfrm>
          <a:prstGeom prst="rect">
            <a:avLst/>
          </a:prstGeom>
          <a:noFill/>
        </p:spPr>
        <p:txBody>
          <a:bodyPr wrap="square" rtlCol="0">
            <a:spAutoFit/>
          </a:bodyPr>
          <a:lstStyle/>
          <a:p>
            <a:pPr algn="ctr"/>
            <a:r>
              <a:rPr lang="zh-TW" altLang="en-US" sz="2000" u="sng" dirty="0">
                <a:solidFill>
                  <a:srgbClr val="FF0000"/>
                </a:solidFill>
                <a:latin typeface="Meiryo UI" panose="020B0604030504040204" pitchFamily="50" charset="-128"/>
                <a:ea typeface="Meiryo UI" panose="020B0604030504040204" pitchFamily="50" charset="-128"/>
              </a:rPr>
              <a:t>約</a:t>
            </a:r>
            <a:r>
              <a:rPr lang="en-US" altLang="zh-TW" sz="2000" u="sng" dirty="0">
                <a:solidFill>
                  <a:srgbClr val="FF0000"/>
                </a:solidFill>
                <a:latin typeface="Meiryo UI" panose="020B0604030504040204" pitchFamily="50" charset="-128"/>
                <a:ea typeface="Meiryo UI" panose="020B0604030504040204" pitchFamily="50" charset="-128"/>
              </a:rPr>
              <a:t>88</a:t>
            </a:r>
            <a:r>
              <a:rPr lang="zh-TW" altLang="en-US" sz="2000" u="sng" dirty="0">
                <a:solidFill>
                  <a:srgbClr val="FF0000"/>
                </a:solidFill>
                <a:latin typeface="Meiryo UI" panose="020B0604030504040204" pitchFamily="50" charset="-128"/>
                <a:ea typeface="Meiryo UI" panose="020B0604030504040204" pitchFamily="50" charset="-128"/>
              </a:rPr>
              <a:t>万</a:t>
            </a:r>
            <a:r>
              <a:rPr lang="ja-JP" altLang="en-US" sz="2000" u="sng" dirty="0">
                <a:solidFill>
                  <a:srgbClr val="FF0000"/>
                </a:solidFill>
                <a:latin typeface="Meiryo UI" panose="020B0604030504040204" pitchFamily="50" charset="-128"/>
                <a:ea typeface="Meiryo UI" panose="020B0604030504040204" pitchFamily="50" charset="-128"/>
              </a:rPr>
              <a:t>点</a:t>
            </a:r>
            <a:endParaRPr lang="en-US" altLang="zh-TW" sz="2000" u="sng" dirty="0">
              <a:solidFill>
                <a:srgbClr val="FF0000"/>
              </a:solidFill>
              <a:latin typeface="Meiryo UI" panose="020B0604030504040204" pitchFamily="50" charset="-128"/>
              <a:ea typeface="Meiryo UI" panose="020B0604030504040204" pitchFamily="50" charset="-128"/>
            </a:endParaRPr>
          </a:p>
          <a:p>
            <a:r>
              <a:rPr lang="ja-JP" altLang="en-US" sz="2000" dirty="0">
                <a:solidFill>
                  <a:srgbClr val="FF0000"/>
                </a:solidFill>
                <a:latin typeface="Meiryo UI" panose="020B0604030504040204" pitchFamily="50" charset="-128"/>
                <a:ea typeface="Meiryo UI" panose="020B0604030504040204" pitchFamily="50" charset="-128"/>
              </a:rPr>
              <a:t>　　</a:t>
            </a:r>
            <a:r>
              <a:rPr lang="en-US" altLang="ja-JP" sz="2000" u="sng" dirty="0">
                <a:solidFill>
                  <a:srgbClr val="FF0000"/>
                </a:solidFill>
                <a:latin typeface="Meiryo UI" panose="020B0604030504040204" pitchFamily="50" charset="-128"/>
                <a:ea typeface="Meiryo UI" panose="020B0604030504040204" pitchFamily="50" charset="-128"/>
              </a:rPr>
              <a:t>(</a:t>
            </a:r>
            <a:r>
              <a:rPr lang="en-US" altLang="zh-TW" sz="2000" u="sng" dirty="0">
                <a:solidFill>
                  <a:srgbClr val="FF0000"/>
                </a:solidFill>
                <a:latin typeface="Meiryo UI" panose="020B0604030504040204" pitchFamily="50" charset="-128"/>
                <a:ea typeface="Meiryo UI" panose="020B0604030504040204" pitchFamily="50" charset="-128"/>
              </a:rPr>
              <a:t>1969</a:t>
            </a:r>
            <a:r>
              <a:rPr lang="ja-JP" altLang="en-US" sz="2000" u="sng" dirty="0">
                <a:solidFill>
                  <a:srgbClr val="FF0000"/>
                </a:solidFill>
                <a:latin typeface="Meiryo UI" panose="020B0604030504040204" pitchFamily="50" charset="-128"/>
                <a:ea typeface="Meiryo UI" panose="020B0604030504040204" pitchFamily="50" charset="-128"/>
              </a:rPr>
              <a:t>～</a:t>
            </a:r>
            <a:endParaRPr lang="en-US" altLang="zh-TW" sz="2000" u="sng" dirty="0">
              <a:solidFill>
                <a:srgbClr val="FF0000"/>
              </a:solidFill>
              <a:latin typeface="Meiryo UI" panose="020B0604030504040204" pitchFamily="50" charset="-128"/>
              <a:ea typeface="Meiryo UI" panose="020B0604030504040204" pitchFamily="50" charset="-128"/>
            </a:endParaRPr>
          </a:p>
          <a:p>
            <a:r>
              <a:rPr lang="ja-JP" altLang="en-US" sz="2000" dirty="0">
                <a:solidFill>
                  <a:srgbClr val="FF0000"/>
                </a:solidFill>
                <a:latin typeface="Meiryo UI" panose="020B0604030504040204" pitchFamily="50" charset="-128"/>
                <a:ea typeface="Meiryo UI" panose="020B0604030504040204" pitchFamily="50" charset="-128"/>
              </a:rPr>
              <a:t>　　</a:t>
            </a:r>
            <a:r>
              <a:rPr lang="en-US" altLang="zh-TW" sz="2000" u="sng" dirty="0">
                <a:solidFill>
                  <a:srgbClr val="FF0000"/>
                </a:solidFill>
                <a:latin typeface="Meiryo UI" panose="020B0604030504040204" pitchFamily="50" charset="-128"/>
                <a:ea typeface="Meiryo UI" panose="020B0604030504040204" pitchFamily="50" charset="-128"/>
              </a:rPr>
              <a:t>80</a:t>
            </a:r>
            <a:r>
              <a:rPr lang="zh-TW" altLang="en-US" sz="2000" u="sng" dirty="0">
                <a:solidFill>
                  <a:srgbClr val="FF0000"/>
                </a:solidFill>
                <a:latin typeface="Meiryo UI" panose="020B0604030504040204" pitchFamily="50" charset="-128"/>
                <a:ea typeface="Meiryo UI" panose="020B0604030504040204" pitchFamily="50" charset="-128"/>
              </a:rPr>
              <a:t>年</a:t>
            </a:r>
            <a:r>
              <a:rPr lang="ja-JP" altLang="en-US" sz="2000" u="sng" dirty="0">
                <a:solidFill>
                  <a:srgbClr val="FF0000"/>
                </a:solidFill>
                <a:latin typeface="Meiryo UI" panose="020B0604030504040204" pitchFamily="50" charset="-128"/>
                <a:ea typeface="Meiryo UI" panose="020B0604030504040204" pitchFamily="50" charset="-128"/>
              </a:rPr>
              <a:t>頃</a:t>
            </a:r>
            <a:r>
              <a:rPr lang="en-US" altLang="ja-JP" sz="2000" u="sng" dirty="0">
                <a:solidFill>
                  <a:srgbClr val="FF0000"/>
                </a:solidFill>
                <a:latin typeface="Meiryo UI" panose="020B0604030504040204" pitchFamily="50" charset="-128"/>
                <a:ea typeface="Meiryo UI" panose="020B0604030504040204" pitchFamily="50" charset="-128"/>
              </a:rPr>
              <a:t>)</a:t>
            </a:r>
            <a:endParaRPr lang="ja-JP" altLang="en-US" sz="2000" u="sng" dirty="0">
              <a:solidFill>
                <a:srgbClr val="FF0000"/>
              </a:solidFill>
              <a:latin typeface="Meiryo UI" panose="020B0604030504040204" pitchFamily="50" charset="-128"/>
              <a:ea typeface="Meiryo UI" panose="020B0604030504040204" pitchFamily="50" charset="-128"/>
            </a:endParaRPr>
          </a:p>
        </p:txBody>
      </p:sp>
      <p:sp>
        <p:nvSpPr>
          <p:cNvPr id="89" name="テキスト ボックス 88"/>
          <p:cNvSpPr txBox="1"/>
          <p:nvPr/>
        </p:nvSpPr>
        <p:spPr>
          <a:xfrm>
            <a:off x="8572162" y="4764768"/>
            <a:ext cx="2016224" cy="830997"/>
          </a:xfrm>
          <a:prstGeom prst="rect">
            <a:avLst/>
          </a:prstGeom>
          <a:noFill/>
        </p:spPr>
        <p:txBody>
          <a:bodyPr wrap="square" rtlCol="0">
            <a:spAutoFit/>
          </a:bodyPr>
          <a:lstStyle/>
          <a:p>
            <a:pPr algn="ctr"/>
            <a:r>
              <a:rPr lang="en-US" altLang="ja-JP" sz="2400" dirty="0">
                <a:solidFill>
                  <a:prstClr val="black"/>
                </a:solidFill>
                <a:latin typeface="Meiryo UI" panose="020B0604030504040204" pitchFamily="50" charset="-128"/>
                <a:ea typeface="Meiryo UI" panose="020B0604030504040204" pitchFamily="50" charset="-128"/>
              </a:rPr>
              <a:t>(</a:t>
            </a:r>
            <a:r>
              <a:rPr lang="en-US" altLang="zh-TW" sz="2400" dirty="0">
                <a:solidFill>
                  <a:prstClr val="black"/>
                </a:solidFill>
                <a:latin typeface="Meiryo UI" panose="020B0604030504040204" pitchFamily="50" charset="-128"/>
                <a:ea typeface="Meiryo UI" panose="020B0604030504040204" pitchFamily="50" charset="-128"/>
              </a:rPr>
              <a:t>1980</a:t>
            </a:r>
            <a:r>
              <a:rPr lang="zh-TW" altLang="en-US" sz="2400" dirty="0">
                <a:solidFill>
                  <a:prstClr val="black"/>
                </a:solidFill>
                <a:latin typeface="Meiryo UI" panose="020B0604030504040204" pitchFamily="50" charset="-128"/>
                <a:ea typeface="Meiryo UI" panose="020B0604030504040204" pitchFamily="50" charset="-128"/>
              </a:rPr>
              <a:t>年</a:t>
            </a:r>
            <a:r>
              <a:rPr lang="ja-JP" altLang="en-US" sz="2400" dirty="0">
                <a:solidFill>
                  <a:prstClr val="black"/>
                </a:solidFill>
                <a:latin typeface="Meiryo UI" panose="020B0604030504040204" pitchFamily="50" charset="-128"/>
                <a:ea typeface="Meiryo UI" panose="020B0604030504040204" pitchFamily="50" charset="-128"/>
              </a:rPr>
              <a:t>代</a:t>
            </a:r>
            <a:r>
              <a:rPr lang="zh-TW" altLang="en-US" sz="2400" dirty="0">
                <a:solidFill>
                  <a:prstClr val="black"/>
                </a:solidFill>
                <a:latin typeface="Meiryo UI" panose="020B0604030504040204" pitchFamily="50" charset="-128"/>
                <a:ea typeface="Meiryo UI" panose="020B0604030504040204" pitchFamily="50" charset="-128"/>
              </a:rPr>
              <a:t>～</a:t>
            </a:r>
            <a:r>
              <a:rPr lang="en-US" altLang="ja-JP" sz="2400" dirty="0">
                <a:solidFill>
                  <a:prstClr val="black"/>
                </a:solidFill>
                <a:latin typeface="Meiryo UI" panose="020B0604030504040204" pitchFamily="50" charset="-128"/>
                <a:ea typeface="Meiryo UI" panose="020B0604030504040204" pitchFamily="50" charset="-128"/>
              </a:rPr>
              <a:t>)</a:t>
            </a:r>
            <a:endParaRPr lang="zh-TW" altLang="en-US" sz="2400" dirty="0">
              <a:solidFill>
                <a:prstClr val="black"/>
              </a:solidFill>
              <a:latin typeface="Meiryo UI" panose="020B0604030504040204" pitchFamily="50" charset="-128"/>
              <a:ea typeface="Meiryo UI" panose="020B0604030504040204" pitchFamily="50" charset="-128"/>
            </a:endParaRPr>
          </a:p>
        </p:txBody>
      </p:sp>
      <p:sp>
        <p:nvSpPr>
          <p:cNvPr id="90" name="円形吹き出し 89"/>
          <p:cNvSpPr/>
          <p:nvPr/>
        </p:nvSpPr>
        <p:spPr bwMode="auto">
          <a:xfrm>
            <a:off x="7461174" y="1066578"/>
            <a:ext cx="1501571" cy="1983902"/>
          </a:xfrm>
          <a:prstGeom prst="wedgeEllipseCallout">
            <a:avLst>
              <a:gd name="adj1" fmla="val -5689"/>
              <a:gd name="adj2" fmla="val 99745"/>
            </a:avLst>
          </a:prstGeom>
          <a:solidFill>
            <a:srgbClr val="BEFFBB"/>
          </a:solidFill>
          <a:ln w="9525" cap="flat" cmpd="sng" algn="ctr">
            <a:solidFill>
              <a:schemeClr val="tx1"/>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0"/>
              </a:spcBef>
              <a:spcAft>
                <a:spcPct val="0"/>
              </a:spcAft>
            </a:pPr>
            <a:r>
              <a:rPr lang="ja-JP" altLang="en-US" sz="2000" dirty="0">
                <a:solidFill>
                  <a:srgbClr val="FF0000"/>
                </a:solidFill>
                <a:latin typeface="Meiryo UI" panose="020B0604030504040204" pitchFamily="50" charset="-128"/>
                <a:ea typeface="Meiryo UI" panose="020B0604030504040204" pitchFamily="50" charset="-128"/>
              </a:rPr>
              <a:t>そもそも</a:t>
            </a:r>
            <a:endParaRPr lang="en-US" altLang="ja-JP" sz="2000" dirty="0">
              <a:solidFill>
                <a:srgbClr val="FF0000"/>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2000" dirty="0">
                <a:solidFill>
                  <a:srgbClr val="FF0000"/>
                </a:solidFill>
                <a:latin typeface="Meiryo UI" panose="020B0604030504040204" pitchFamily="50" charset="-128"/>
                <a:ea typeface="Meiryo UI" panose="020B0604030504040204" pitchFamily="50" charset="-128"/>
              </a:rPr>
              <a:t>デジタル</a:t>
            </a:r>
            <a:endParaRPr lang="en-US" altLang="ja-JP" sz="2000" dirty="0">
              <a:solidFill>
                <a:srgbClr val="FF0000"/>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2000" dirty="0">
                <a:solidFill>
                  <a:srgbClr val="FF0000"/>
                </a:solidFill>
                <a:latin typeface="Meiryo UI" panose="020B0604030504040204" pitchFamily="50" charset="-128"/>
                <a:ea typeface="Meiryo UI" panose="020B0604030504040204" pitchFamily="50" charset="-128"/>
              </a:rPr>
              <a:t>データ</a:t>
            </a:r>
            <a:endParaRPr lang="en-US" altLang="ja-JP" sz="2000" dirty="0">
              <a:solidFill>
                <a:srgbClr val="FF0000"/>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2000" dirty="0">
                <a:solidFill>
                  <a:srgbClr val="FF0000"/>
                </a:solidFill>
                <a:latin typeface="Meiryo UI" panose="020B0604030504040204" pitchFamily="50" charset="-128"/>
                <a:ea typeface="Meiryo UI" panose="020B0604030504040204" pitchFamily="50" charset="-128"/>
              </a:rPr>
              <a:t>がなく</a:t>
            </a:r>
            <a:endParaRPr lang="en-US" altLang="ja-JP" sz="2000" dirty="0">
              <a:solidFill>
                <a:srgbClr val="FF0000"/>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2000" dirty="0">
                <a:solidFill>
                  <a:srgbClr val="FF0000"/>
                </a:solidFill>
                <a:latin typeface="Meiryo UI" panose="020B0604030504040204" pitchFamily="50" charset="-128"/>
                <a:ea typeface="Meiryo UI" panose="020B0604030504040204" pitchFamily="50" charset="-128"/>
              </a:rPr>
              <a:t>デジタル化</a:t>
            </a:r>
            <a:endParaRPr lang="en-US" altLang="ja-JP" sz="2000" dirty="0">
              <a:solidFill>
                <a:srgbClr val="FF0000"/>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2000" dirty="0">
                <a:solidFill>
                  <a:srgbClr val="FF0000"/>
                </a:solidFill>
                <a:latin typeface="Meiryo UI" panose="020B0604030504040204" pitchFamily="50" charset="-128"/>
                <a:ea typeface="Meiryo UI" panose="020B0604030504040204" pitchFamily="50" charset="-128"/>
              </a:rPr>
              <a:t>が必須</a:t>
            </a:r>
            <a:endParaRPr lang="ja-JP" altLang="en-US" sz="3600" dirty="0">
              <a:solidFill>
                <a:srgbClr val="FF0000"/>
              </a:solidFill>
              <a:latin typeface="Meiryo UI" panose="020B0604030504040204" pitchFamily="50" charset="-128"/>
              <a:ea typeface="Meiryo UI" panose="020B0604030504040204" pitchFamily="50" charset="-128"/>
            </a:endParaRPr>
          </a:p>
        </p:txBody>
      </p:sp>
      <p:sp>
        <p:nvSpPr>
          <p:cNvPr id="91" name="円形吹き出し 90"/>
          <p:cNvSpPr/>
          <p:nvPr/>
        </p:nvSpPr>
        <p:spPr bwMode="auto">
          <a:xfrm>
            <a:off x="9069663" y="1652606"/>
            <a:ext cx="1417202" cy="1457353"/>
          </a:xfrm>
          <a:prstGeom prst="wedgeEllipseCallout">
            <a:avLst>
              <a:gd name="adj1" fmla="val -9346"/>
              <a:gd name="adj2" fmla="val 125956"/>
            </a:avLst>
          </a:prstGeom>
          <a:solidFill>
            <a:schemeClr val="accent5">
              <a:lumMod val="20000"/>
              <a:lumOff val="80000"/>
            </a:schemeClr>
          </a:solidFill>
          <a:ln w="9525" cap="flat" cmpd="sng" algn="ctr">
            <a:solidFill>
              <a:schemeClr val="tx1"/>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0"/>
              </a:spcBef>
              <a:spcAft>
                <a:spcPct val="0"/>
              </a:spcAft>
            </a:pPr>
            <a:r>
              <a:rPr lang="ja-JP" altLang="en-US" sz="2000" dirty="0">
                <a:solidFill>
                  <a:srgbClr val="FF0000"/>
                </a:solidFill>
                <a:latin typeface="Meiryo UI" panose="020B0604030504040204" pitchFamily="50" charset="-128"/>
                <a:ea typeface="Meiryo UI" panose="020B0604030504040204" pitchFamily="50" charset="-128"/>
              </a:rPr>
              <a:t>印刷工程で</a:t>
            </a:r>
            <a:endParaRPr lang="en-US" altLang="ja-JP" sz="2000" dirty="0">
              <a:solidFill>
                <a:srgbClr val="FF0000"/>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2000" dirty="0">
                <a:solidFill>
                  <a:srgbClr val="FF0000"/>
                </a:solidFill>
                <a:latin typeface="Meiryo UI" panose="020B0604030504040204" pitchFamily="50" charset="-128"/>
                <a:ea typeface="Meiryo UI" panose="020B0604030504040204" pitchFamily="50" charset="-128"/>
              </a:rPr>
              <a:t>デジタル</a:t>
            </a:r>
            <a:endParaRPr lang="en-US" altLang="ja-JP" sz="2000" dirty="0">
              <a:solidFill>
                <a:srgbClr val="FF0000"/>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2000" dirty="0">
                <a:solidFill>
                  <a:srgbClr val="FF0000"/>
                </a:solidFill>
                <a:latin typeface="Meiryo UI" panose="020B0604030504040204" pitchFamily="50" charset="-128"/>
                <a:ea typeface="Meiryo UI" panose="020B0604030504040204" pitchFamily="50" charset="-128"/>
              </a:rPr>
              <a:t>データ利用</a:t>
            </a:r>
            <a:endParaRPr lang="en-US" altLang="ja-JP" sz="2000" dirty="0">
              <a:solidFill>
                <a:srgbClr val="FF0000"/>
              </a:solidFill>
              <a:latin typeface="Meiryo UI" panose="020B0604030504040204" pitchFamily="50" charset="-128"/>
              <a:ea typeface="Meiryo UI" panose="020B0604030504040204" pitchFamily="50" charset="-128"/>
            </a:endParaRPr>
          </a:p>
        </p:txBody>
      </p:sp>
      <p:pic>
        <p:nvPicPr>
          <p:cNvPr id="92" name="Picture 6" descr="C:\Documents and Settings\nhirose\Local Settings\Temporary Internet Files\Content.IE5\JLU5QYNP\MC900431594[1].png"/>
          <p:cNvPicPr>
            <a:picLocks noChangeAspect="1" noChangeArrowheads="1"/>
          </p:cNvPicPr>
          <p:nvPr/>
        </p:nvPicPr>
        <p:blipFill>
          <a:blip r:embed="rId4"/>
          <a:srcRect/>
          <a:stretch>
            <a:fillRect/>
          </a:stretch>
        </p:blipFill>
        <p:spPr bwMode="auto">
          <a:xfrm>
            <a:off x="2807965" y="1057102"/>
            <a:ext cx="1061656" cy="1024681"/>
          </a:xfrm>
          <a:prstGeom prst="rect">
            <a:avLst/>
          </a:prstGeom>
          <a:noFill/>
        </p:spPr>
      </p:pic>
      <p:sp>
        <p:nvSpPr>
          <p:cNvPr id="93" name="テキスト ボックス 92"/>
          <p:cNvSpPr txBox="1"/>
          <p:nvPr/>
        </p:nvSpPr>
        <p:spPr>
          <a:xfrm>
            <a:off x="2462029" y="2044380"/>
            <a:ext cx="1627873" cy="800219"/>
          </a:xfrm>
          <a:prstGeom prst="rect">
            <a:avLst/>
          </a:prstGeom>
          <a:noFill/>
        </p:spPr>
        <p:txBody>
          <a:bodyPr wrap="square" rtlCol="0">
            <a:spAutoFit/>
          </a:bodyPr>
          <a:lstStyle/>
          <a:p>
            <a:pPr algn="ctr"/>
            <a:r>
              <a:rPr lang="ja-JP" altLang="en-US" sz="1400" dirty="0">
                <a:solidFill>
                  <a:srgbClr val="000000"/>
                </a:solidFill>
                <a:latin typeface="Meiryo UI" panose="020B0604030504040204" pitchFamily="50" charset="-128"/>
                <a:ea typeface="Meiryo UI" panose="020B0604030504040204" pitchFamily="50" charset="-128"/>
              </a:rPr>
              <a:t>インターネット</a:t>
            </a:r>
            <a:endParaRPr lang="en-US" altLang="ja-JP" sz="1400" dirty="0">
              <a:solidFill>
                <a:srgbClr val="000000"/>
              </a:solidFill>
              <a:latin typeface="Meiryo UI" panose="020B0604030504040204" pitchFamily="50" charset="-128"/>
              <a:ea typeface="Meiryo UI" panose="020B0604030504040204" pitchFamily="50" charset="-128"/>
            </a:endParaRPr>
          </a:p>
          <a:p>
            <a:pPr algn="ctr"/>
            <a:r>
              <a:rPr lang="ja-JP" altLang="en-US" sz="1400" dirty="0">
                <a:solidFill>
                  <a:srgbClr val="000000"/>
                </a:solidFill>
                <a:latin typeface="Meiryo UI" panose="020B0604030504040204" pitchFamily="50" charset="-128"/>
                <a:ea typeface="Meiryo UI" panose="020B0604030504040204" pitchFamily="50" charset="-128"/>
              </a:rPr>
              <a:t>を通じて発信</a:t>
            </a:r>
            <a:endParaRPr lang="en-US" altLang="ja-JP" sz="1400" dirty="0">
              <a:solidFill>
                <a:srgbClr val="000000"/>
              </a:solidFill>
              <a:latin typeface="Meiryo UI" panose="020B0604030504040204" pitchFamily="50" charset="-128"/>
              <a:ea typeface="Meiryo UI" panose="020B0604030504040204" pitchFamily="50" charset="-128"/>
            </a:endParaRPr>
          </a:p>
          <a:p>
            <a:pPr algn="ctr"/>
            <a:r>
              <a:rPr lang="ja-JP" altLang="en-US" u="sng" dirty="0">
                <a:solidFill>
                  <a:srgbClr val="000000"/>
                </a:solidFill>
                <a:latin typeface="Meiryo UI" panose="020B0604030504040204" pitchFamily="50" charset="-128"/>
                <a:ea typeface="Meiryo UI" panose="020B0604030504040204" pitchFamily="50" charset="-128"/>
              </a:rPr>
              <a:t>約４８万点</a:t>
            </a:r>
            <a:endParaRPr lang="en-US" altLang="ja-JP" sz="1400" u="sng" dirty="0">
              <a:solidFill>
                <a:srgbClr val="000000"/>
              </a:solidFill>
              <a:latin typeface="Meiryo UI" panose="020B0604030504040204" pitchFamily="50" charset="-128"/>
              <a:ea typeface="Meiryo UI" panose="020B0604030504040204" pitchFamily="50" charset="-128"/>
            </a:endParaRPr>
          </a:p>
        </p:txBody>
      </p:sp>
      <p:sp>
        <p:nvSpPr>
          <p:cNvPr id="94" name="テキスト ボックス 93"/>
          <p:cNvSpPr txBox="1"/>
          <p:nvPr/>
        </p:nvSpPr>
        <p:spPr>
          <a:xfrm>
            <a:off x="4577433" y="2202142"/>
            <a:ext cx="1919940" cy="800219"/>
          </a:xfrm>
          <a:prstGeom prst="rect">
            <a:avLst/>
          </a:prstGeom>
          <a:noFill/>
        </p:spPr>
        <p:txBody>
          <a:bodyPr wrap="square" rtlCol="0">
            <a:spAutoFit/>
          </a:bodyPr>
          <a:lstStyle/>
          <a:p>
            <a:pPr algn="ctr"/>
            <a:r>
              <a:rPr lang="ja-JP" altLang="en-US" sz="1400" dirty="0">
                <a:solidFill>
                  <a:srgbClr val="000000"/>
                </a:solidFill>
                <a:latin typeface="Meiryo UI" panose="020B0604030504040204" pitchFamily="50" charset="-128"/>
                <a:ea typeface="Meiryo UI" panose="020B0604030504040204" pitchFamily="50" charset="-128"/>
              </a:rPr>
              <a:t>図書館送信サービスを通じて利用提供</a:t>
            </a:r>
            <a:endParaRPr lang="en-US" altLang="ja-JP" sz="1400" dirty="0">
              <a:solidFill>
                <a:srgbClr val="000000"/>
              </a:solidFill>
              <a:latin typeface="Meiryo UI" panose="020B0604030504040204" pitchFamily="50" charset="-128"/>
              <a:ea typeface="Meiryo UI" panose="020B0604030504040204" pitchFamily="50" charset="-128"/>
            </a:endParaRPr>
          </a:p>
          <a:p>
            <a:pPr algn="ctr"/>
            <a:r>
              <a:rPr lang="ja-JP" altLang="en-US" u="sng" dirty="0">
                <a:solidFill>
                  <a:srgbClr val="000000"/>
                </a:solidFill>
                <a:latin typeface="Meiryo UI" panose="020B0604030504040204" pitchFamily="50" charset="-128"/>
                <a:ea typeface="Meiryo UI" panose="020B0604030504040204" pitchFamily="50" charset="-128"/>
              </a:rPr>
              <a:t>約１３１万点</a:t>
            </a:r>
            <a:endParaRPr lang="en-US" altLang="ja-JP" sz="1400" u="sng" dirty="0">
              <a:solidFill>
                <a:srgbClr val="000000"/>
              </a:solidFill>
              <a:latin typeface="Meiryo UI" panose="020B0604030504040204" pitchFamily="50" charset="-128"/>
              <a:ea typeface="Meiryo UI" panose="020B0604030504040204" pitchFamily="50" charset="-128"/>
            </a:endParaRPr>
          </a:p>
        </p:txBody>
      </p:sp>
      <p:sp>
        <p:nvSpPr>
          <p:cNvPr id="96" name="テキスト ボックス 95"/>
          <p:cNvSpPr txBox="1"/>
          <p:nvPr/>
        </p:nvSpPr>
        <p:spPr>
          <a:xfrm>
            <a:off x="5257828" y="1191857"/>
            <a:ext cx="2232248" cy="707886"/>
          </a:xfrm>
          <a:prstGeom prst="rect">
            <a:avLst/>
          </a:prstGeom>
          <a:noFill/>
        </p:spPr>
        <p:txBody>
          <a:bodyPr wrap="square" rtlCol="0">
            <a:spAutoFit/>
          </a:bodyPr>
          <a:lstStyle/>
          <a:p>
            <a:pPr algn="ctr"/>
            <a:r>
              <a:rPr lang="ja-JP" altLang="en-US" sz="2000" u="sng" dirty="0">
                <a:solidFill>
                  <a:prstClr val="black"/>
                </a:solidFill>
                <a:latin typeface="Meiryo UI" panose="020B0604030504040204" pitchFamily="50" charset="-128"/>
                <a:ea typeface="Meiryo UI" panose="020B0604030504040204" pitchFamily="50" charset="-128"/>
              </a:rPr>
              <a:t>転載等による</a:t>
            </a:r>
            <a:endParaRPr lang="en-US" altLang="ja-JP" sz="2000" u="sng" dirty="0">
              <a:solidFill>
                <a:prstClr val="black"/>
              </a:solidFill>
              <a:latin typeface="Meiryo UI" panose="020B0604030504040204" pitchFamily="50" charset="-128"/>
              <a:ea typeface="Meiryo UI" panose="020B0604030504040204" pitchFamily="50" charset="-128"/>
            </a:endParaRPr>
          </a:p>
          <a:p>
            <a:pPr algn="ctr"/>
            <a:r>
              <a:rPr lang="ja-JP" altLang="en-US" sz="2000" u="sng" dirty="0">
                <a:solidFill>
                  <a:prstClr val="black"/>
                </a:solidFill>
                <a:latin typeface="Meiryo UI" panose="020B0604030504040204" pitchFamily="50" charset="-128"/>
                <a:ea typeface="Meiryo UI" panose="020B0604030504040204" pitchFamily="50" charset="-128"/>
              </a:rPr>
              <a:t>広範な利用</a:t>
            </a:r>
            <a:endParaRPr lang="en-US" altLang="ja-JP" sz="2000" u="sng" dirty="0">
              <a:solidFill>
                <a:prstClr val="black"/>
              </a:solidFill>
              <a:latin typeface="Meiryo UI" panose="020B0604030504040204" pitchFamily="50" charset="-128"/>
              <a:ea typeface="Meiryo UI" panose="020B0604030504040204" pitchFamily="50" charset="-128"/>
            </a:endParaRPr>
          </a:p>
        </p:txBody>
      </p:sp>
      <p:sp>
        <p:nvSpPr>
          <p:cNvPr id="98" name="下矢印 97"/>
          <p:cNvSpPr/>
          <p:nvPr/>
        </p:nvSpPr>
        <p:spPr bwMode="auto">
          <a:xfrm flipV="1">
            <a:off x="5257829" y="2979049"/>
            <a:ext cx="566217" cy="1072861"/>
          </a:xfrm>
          <a:prstGeom prst="downArrow">
            <a:avLst/>
          </a:prstGeom>
          <a:solidFill>
            <a:srgbClr val="FFC0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fontAlgn="base">
              <a:spcBef>
                <a:spcPct val="0"/>
              </a:spcBef>
              <a:spcAft>
                <a:spcPct val="0"/>
              </a:spcAft>
            </a:pPr>
            <a:endParaRPr lang="ja-JP" altLang="en-US" sz="2400">
              <a:solidFill>
                <a:prstClr val="black"/>
              </a:solidFill>
              <a:latin typeface="Meiryo UI" panose="020B0604030504040204" pitchFamily="50" charset="-128"/>
              <a:ea typeface="Meiryo UI" panose="020B0604030504040204" pitchFamily="50" charset="-128"/>
            </a:endParaRPr>
          </a:p>
        </p:txBody>
      </p:sp>
      <p:sp>
        <p:nvSpPr>
          <p:cNvPr id="100" name="右カーブ矢印 99"/>
          <p:cNvSpPr/>
          <p:nvPr/>
        </p:nvSpPr>
        <p:spPr bwMode="auto">
          <a:xfrm rot="813444" flipV="1">
            <a:off x="3953445" y="974840"/>
            <a:ext cx="1275997" cy="3651620"/>
          </a:xfrm>
          <a:prstGeom prst="curvedRightArrow">
            <a:avLst>
              <a:gd name="adj1" fmla="val 25000"/>
              <a:gd name="adj2" fmla="val 50000"/>
              <a:gd name="adj3" fmla="val 23241"/>
            </a:avLst>
          </a:prstGeom>
          <a:solidFill>
            <a:srgbClr val="FFC0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fontAlgn="base">
              <a:spcBef>
                <a:spcPct val="0"/>
              </a:spcBef>
              <a:spcAft>
                <a:spcPct val="0"/>
              </a:spcAft>
            </a:pPr>
            <a:endParaRPr lang="ja-JP" altLang="en-US" sz="2400">
              <a:solidFill>
                <a:prstClr val="black"/>
              </a:solidFill>
              <a:latin typeface="Meiryo UI" panose="020B0604030504040204" pitchFamily="50" charset="-128"/>
              <a:ea typeface="Meiryo UI" panose="020B0604030504040204" pitchFamily="50" charset="-128"/>
            </a:endParaRPr>
          </a:p>
        </p:txBody>
      </p:sp>
      <p:sp>
        <p:nvSpPr>
          <p:cNvPr id="2" name="テキスト ボックス 1"/>
          <p:cNvSpPr txBox="1"/>
          <p:nvPr/>
        </p:nvSpPr>
        <p:spPr>
          <a:xfrm>
            <a:off x="1775520" y="5717358"/>
            <a:ext cx="1224136" cy="707886"/>
          </a:xfrm>
          <a:prstGeom prst="rect">
            <a:avLst/>
          </a:prstGeom>
          <a:solidFill>
            <a:schemeClr val="bg1"/>
          </a:solidFill>
        </p:spPr>
        <p:txBody>
          <a:bodyPr wrap="square" rtlCol="0">
            <a:spAutoFit/>
          </a:bodyPr>
          <a:lstStyle/>
          <a:p>
            <a:pPr algn="ctr"/>
            <a:r>
              <a:rPr lang="ja-JP" altLang="en-US" sz="2000" dirty="0">
                <a:solidFill>
                  <a:prstClr val="black"/>
                </a:solidFill>
                <a:latin typeface="Meiryo UI" panose="020B0604030504040204" pitchFamily="50" charset="-128"/>
                <a:ea typeface="Meiryo UI" panose="020B0604030504040204" pitchFamily="50" charset="-128"/>
              </a:rPr>
              <a:t>国内刊行雑誌</a:t>
            </a:r>
          </a:p>
        </p:txBody>
      </p:sp>
      <p:sp>
        <p:nvSpPr>
          <p:cNvPr id="25" name="テキスト ボックス 24"/>
          <p:cNvSpPr txBox="1"/>
          <p:nvPr/>
        </p:nvSpPr>
        <p:spPr>
          <a:xfrm>
            <a:off x="1733672" y="4611629"/>
            <a:ext cx="1224136" cy="400110"/>
          </a:xfrm>
          <a:prstGeom prst="rect">
            <a:avLst/>
          </a:prstGeom>
          <a:solidFill>
            <a:schemeClr val="bg1"/>
          </a:solidFill>
        </p:spPr>
        <p:txBody>
          <a:bodyPr wrap="square" rtlCol="0">
            <a:spAutoFit/>
          </a:bodyPr>
          <a:lstStyle/>
          <a:p>
            <a:pPr algn="ctr"/>
            <a:r>
              <a:rPr lang="ja-JP" altLang="en-US" sz="2000" dirty="0">
                <a:solidFill>
                  <a:prstClr val="black"/>
                </a:solidFill>
                <a:latin typeface="Meiryo UI" panose="020B0604030504040204" pitchFamily="50" charset="-128"/>
                <a:ea typeface="Meiryo UI" panose="020B0604030504040204" pitchFamily="50" charset="-128"/>
              </a:rPr>
              <a:t>図書</a:t>
            </a:r>
          </a:p>
        </p:txBody>
      </p:sp>
      <p:sp>
        <p:nvSpPr>
          <p:cNvPr id="97" name="右カーブ矢印 96"/>
          <p:cNvSpPr/>
          <p:nvPr/>
        </p:nvSpPr>
        <p:spPr bwMode="auto">
          <a:xfrm rot="19256583" flipV="1">
            <a:off x="2296484" y="1882495"/>
            <a:ext cx="1558455" cy="4197354"/>
          </a:xfrm>
          <a:prstGeom prst="curvedRightArrow">
            <a:avLst/>
          </a:prstGeom>
          <a:solidFill>
            <a:srgbClr val="FFC0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fontAlgn="base">
              <a:spcBef>
                <a:spcPct val="0"/>
              </a:spcBef>
              <a:spcAft>
                <a:spcPct val="0"/>
              </a:spcAft>
            </a:pPr>
            <a:endParaRPr lang="ja-JP" altLang="en-US" sz="2400">
              <a:solidFill>
                <a:prstClr val="black"/>
              </a:solidFill>
              <a:latin typeface="Meiryo UI" panose="020B0604030504040204" pitchFamily="50" charset="-128"/>
              <a:ea typeface="Meiryo UI" panose="020B0604030504040204" pitchFamily="50" charset="-128"/>
            </a:endParaRPr>
          </a:p>
        </p:txBody>
      </p:sp>
      <p:sp>
        <p:nvSpPr>
          <p:cNvPr id="27" name="タイトル 1"/>
          <p:cNvSpPr>
            <a:spLocks noGrp="1"/>
          </p:cNvSpPr>
          <p:nvPr>
            <p:ph type="title"/>
          </p:nvPr>
        </p:nvSpPr>
        <p:spPr>
          <a:xfrm>
            <a:off x="1559665" y="264676"/>
            <a:ext cx="9036496" cy="457626"/>
          </a:xfrm>
        </p:spPr>
        <p:txBody>
          <a:bodyPr>
            <a:noAutofit/>
          </a:bodyPr>
          <a:lstStyle/>
          <a:p>
            <a:r>
              <a:rPr kumimoji="1" lang="ja-JP" altLang="en-US" dirty="0" smtClean="0">
                <a:solidFill>
                  <a:schemeClr val="accent5">
                    <a:lumMod val="50000"/>
                  </a:schemeClr>
                </a:solidFill>
              </a:rPr>
              <a:t>現下の最優先のデジタル化対象</a:t>
            </a:r>
            <a:endParaRPr kumimoji="1" lang="ja-JP" altLang="en-US" dirty="0">
              <a:solidFill>
                <a:schemeClr val="accent5">
                  <a:lumMod val="50000"/>
                </a:schemeClr>
              </a:solidFill>
            </a:endParaRPr>
          </a:p>
        </p:txBody>
      </p:sp>
      <p:sp>
        <p:nvSpPr>
          <p:cNvPr id="3" name="スライド番号プレースホルダー 2"/>
          <p:cNvSpPr>
            <a:spLocks noGrp="1"/>
          </p:cNvSpPr>
          <p:nvPr>
            <p:ph type="sldNum" sz="quarter" idx="12"/>
          </p:nvPr>
        </p:nvSpPr>
        <p:spPr/>
        <p:txBody>
          <a:bodyPr/>
          <a:lstStyle/>
          <a:p>
            <a:fld id="{AE81233C-BF56-4BFB-98E8-8EF39C2E5007}" type="slidenum">
              <a:rPr lang="ja-JP" altLang="en-US" smtClean="0">
                <a:solidFill>
                  <a:prstClr val="black"/>
                </a:solidFill>
              </a:rPr>
              <a:pPr/>
              <a:t>47</a:t>
            </a:fld>
            <a:endParaRPr lang="ja-JP" altLang="en-US" dirty="0">
              <a:solidFill>
                <a:prstClr val="black"/>
              </a:solidFill>
            </a:endParaRPr>
          </a:p>
        </p:txBody>
      </p:sp>
      <p:sp>
        <p:nvSpPr>
          <p:cNvPr id="20" name="円/楕円 19"/>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331228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style>
          <a:lnRef idx="1">
            <a:schemeClr val="accent6"/>
          </a:lnRef>
          <a:fillRef idx="2">
            <a:schemeClr val="accent6"/>
          </a:fillRef>
          <a:effectRef idx="1">
            <a:schemeClr val="accent6"/>
          </a:effectRef>
          <a:fontRef idx="minor">
            <a:schemeClr val="dk1"/>
          </a:fontRef>
        </p:style>
        <p:txBody>
          <a:bodyPr/>
          <a:lstStyle/>
          <a:p>
            <a:r>
              <a:rPr kumimoji="1" lang="ja-JP" altLang="en-US" dirty="0" smtClean="0"/>
              <a:t>オンライン資料収集</a:t>
            </a:r>
            <a:endParaRPr kumimoji="1"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lang="en-US" smtClean="0">
                <a:solidFill>
                  <a:prstClr val="black">
                    <a:lumMod val="85000"/>
                    <a:lumOff val="15000"/>
                  </a:prstClr>
                </a:solidFill>
              </a:rPr>
              <a:pPr/>
              <a:t>48</a:t>
            </a:fld>
            <a:endParaRPr lang="en-US">
              <a:solidFill>
                <a:prstClr val="black">
                  <a:lumMod val="85000"/>
                  <a:lumOff val="15000"/>
                </a:prstClr>
              </a:solidFill>
            </a:endParaRPr>
          </a:p>
        </p:txBody>
      </p:sp>
      <p:sp>
        <p:nvSpPr>
          <p:cNvPr id="2" name="フッター プレースホルダー 1"/>
          <p:cNvSpPr>
            <a:spLocks noGrp="1"/>
          </p:cNvSpPr>
          <p:nvPr>
            <p:ph type="ftr" sz="quarter" idx="11"/>
          </p:nvPr>
        </p:nvSpPr>
        <p:spPr/>
        <p:txBody>
          <a:bodyPr/>
          <a:lstStyle/>
          <a:p>
            <a:pPr>
              <a:defRPr/>
            </a:pPr>
            <a:endParaRPr lang="ja-JP" altLang="en-US" dirty="0">
              <a:solidFill>
                <a:prstClr val="black">
                  <a:lumMod val="85000"/>
                  <a:lumOff val="15000"/>
                </a:prstClr>
              </a:solidFill>
            </a:endParaRPr>
          </a:p>
        </p:txBody>
      </p:sp>
      <p:sp>
        <p:nvSpPr>
          <p:cNvPr id="5" name="円/楕円 4"/>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187957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 4"/>
          <p:cNvSpPr>
            <a:spLocks noGrp="1"/>
          </p:cNvSpPr>
          <p:nvPr>
            <p:ph type="sldNum" sz="quarter" idx="4294967295"/>
          </p:nvPr>
        </p:nvSpPr>
        <p:spPr>
          <a:xfrm>
            <a:off x="9959280" y="6309320"/>
            <a:ext cx="967800" cy="457200"/>
          </a:xfrm>
          <a:prstGeom prst="ellipse">
            <a:avLst/>
          </a:prstGeom>
        </p:spPr>
        <p:txBody>
          <a:bodyPr/>
          <a:lstStyle/>
          <a:p>
            <a:pPr>
              <a:defRPr/>
            </a:pPr>
            <a:fld id="{5CBE7DF6-DC1C-4410-949E-874779C27DC5}" type="slidenum">
              <a:rPr lang="ja-JP" altLang="en-US" smtClean="0"/>
              <a:pPr>
                <a:defRPr/>
              </a:pPr>
              <a:t>49</a:t>
            </a:fld>
            <a:endParaRPr lang="ja-JP" altLang="en-US" dirty="0"/>
          </a:p>
        </p:txBody>
      </p:sp>
      <p:sp>
        <p:nvSpPr>
          <p:cNvPr id="6" name="タイトル 1"/>
          <p:cNvSpPr>
            <a:spLocks noGrp="1"/>
          </p:cNvSpPr>
          <p:nvPr>
            <p:ph type="title"/>
          </p:nvPr>
        </p:nvSpPr>
        <p:spPr>
          <a:xfrm>
            <a:off x="0" y="0"/>
            <a:ext cx="12192000" cy="955577"/>
          </a:xfrm>
        </p:spPr>
        <p:txBody>
          <a:bodyPr>
            <a:noAutofit/>
          </a:bodyPr>
          <a:lstStyle/>
          <a:p>
            <a:r>
              <a:rPr lang="ja-JP" altLang="en-US" dirty="0" smtClean="0"/>
              <a:t>オンライン</a:t>
            </a:r>
            <a:r>
              <a:rPr lang="ja-JP" altLang="en-US" dirty="0"/>
              <a:t>資料の</a:t>
            </a:r>
            <a:r>
              <a:rPr lang="ja-JP" altLang="en-US" dirty="0" smtClean="0"/>
              <a:t>収集</a:t>
            </a:r>
            <a:endParaRPr lang="ja-JP" altLang="en-US" dirty="0"/>
          </a:p>
        </p:txBody>
      </p:sp>
      <p:sp>
        <p:nvSpPr>
          <p:cNvPr id="14" name="テキスト ボックス 13"/>
          <p:cNvSpPr txBox="1"/>
          <p:nvPr/>
        </p:nvSpPr>
        <p:spPr>
          <a:xfrm>
            <a:off x="1560004" y="810586"/>
            <a:ext cx="9071992" cy="553998"/>
          </a:xfrm>
          <a:prstGeom prst="rect">
            <a:avLst/>
          </a:prstGeom>
          <a:noFill/>
        </p:spPr>
        <p:txBody>
          <a:bodyPr wrap="square" rtlCol="0">
            <a:spAutoFit/>
          </a:bodyPr>
          <a:lstStyle/>
          <a:p>
            <a:pPr>
              <a:lnSpc>
                <a:spcPct val="150000"/>
              </a:lnSpc>
              <a:defRPr/>
            </a:pPr>
            <a:r>
              <a:rPr lang="en-US" altLang="ja-JP" sz="2000" dirty="0" smtClean="0">
                <a:solidFill>
                  <a:prstClr val="black"/>
                </a:solidFill>
                <a:latin typeface="Meiryo UI" panose="020B0604030504040204" pitchFamily="50" charset="-128"/>
                <a:ea typeface="Meiryo UI" panose="020B0604030504040204" pitchFamily="50" charset="-128"/>
              </a:rPr>
              <a:t>2013</a:t>
            </a:r>
            <a:r>
              <a:rPr lang="ja-JP" altLang="en-US" sz="2000" dirty="0" smtClean="0">
                <a:solidFill>
                  <a:prstClr val="black"/>
                </a:solidFill>
                <a:latin typeface="Meiryo UI" panose="020B0604030504040204" pitchFamily="50" charset="-128"/>
                <a:ea typeface="Meiryo UI" panose="020B0604030504040204" pitchFamily="50" charset="-128"/>
              </a:rPr>
              <a:t>年</a:t>
            </a:r>
            <a:r>
              <a:rPr lang="en-US" altLang="ja-JP" sz="2000" dirty="0">
                <a:solidFill>
                  <a:prstClr val="black"/>
                </a:solidFill>
                <a:latin typeface="Meiryo UI" panose="020B0604030504040204" pitchFamily="50" charset="-128"/>
                <a:ea typeface="Meiryo UI" panose="020B0604030504040204" pitchFamily="50" charset="-128"/>
              </a:rPr>
              <a:t>7</a:t>
            </a:r>
            <a:r>
              <a:rPr lang="ja-JP" altLang="en-US" sz="2000" dirty="0">
                <a:solidFill>
                  <a:prstClr val="black"/>
                </a:solidFill>
                <a:latin typeface="Meiryo UI" panose="020B0604030504040204" pitchFamily="50" charset="-128"/>
                <a:ea typeface="Meiryo UI" panose="020B0604030504040204" pitchFamily="50" charset="-128"/>
              </a:rPr>
              <a:t>月に、制度に基づく民間の「オンライン資料」の収集を開始した。</a:t>
            </a:r>
            <a:endParaRPr lang="en-US" altLang="ja-JP" dirty="0">
              <a:solidFill>
                <a:prstClr val="black"/>
              </a:solidFill>
              <a:latin typeface="Meiryo UI" panose="020B0604030504040204" pitchFamily="50" charset="-128"/>
              <a:ea typeface="Meiryo UI" panose="020B0604030504040204" pitchFamily="50" charset="-128"/>
            </a:endParaRPr>
          </a:p>
        </p:txBody>
      </p:sp>
      <p:sp>
        <p:nvSpPr>
          <p:cNvPr id="16" name="テキスト ボックス 15"/>
          <p:cNvSpPr txBox="1"/>
          <p:nvPr/>
        </p:nvSpPr>
        <p:spPr>
          <a:xfrm>
            <a:off x="2063552" y="6084004"/>
            <a:ext cx="8064896" cy="369332"/>
          </a:xfrm>
          <a:prstGeom prst="rect">
            <a:avLst/>
          </a:prstGeom>
          <a:noFill/>
        </p:spPr>
        <p:txBody>
          <a:bodyPr wrap="square" rtlCol="0">
            <a:spAutoFit/>
          </a:bodyPr>
          <a:lstStyle/>
          <a:p>
            <a:pPr fontAlgn="base">
              <a:spcBef>
                <a:spcPct val="0"/>
              </a:spcBef>
              <a:spcAft>
                <a:spcPct val="0"/>
              </a:spcAft>
            </a:pPr>
            <a:r>
              <a:rPr lang="en-US" altLang="ja-JP" dirty="0">
                <a:solidFill>
                  <a:prstClr val="black"/>
                </a:solidFill>
                <a:latin typeface="Meiryo UI" panose="020B0604030504040204" pitchFamily="50" charset="-128"/>
                <a:ea typeface="Meiryo UI" panose="020B0604030504040204" pitchFamily="50" charset="-128"/>
              </a:rPr>
              <a:t>*</a:t>
            </a:r>
            <a:r>
              <a:rPr lang="ja-JP" altLang="en-US" dirty="0">
                <a:solidFill>
                  <a:prstClr val="black"/>
                </a:solidFill>
                <a:latin typeface="Meiryo UI" panose="020B0604030504040204" pitchFamily="50" charset="-128"/>
                <a:ea typeface="Meiryo UI" panose="020B0604030504040204" pitchFamily="50" charset="-128"/>
              </a:rPr>
              <a:t>当分の間、有償のもの、</a:t>
            </a:r>
            <a:r>
              <a:rPr lang="en-US" altLang="ja-JP" dirty="0">
                <a:solidFill>
                  <a:prstClr val="black"/>
                </a:solidFill>
                <a:latin typeface="Meiryo UI" panose="020B0604030504040204" pitchFamily="50" charset="-128"/>
                <a:ea typeface="Meiryo UI" panose="020B0604030504040204" pitchFamily="50" charset="-128"/>
              </a:rPr>
              <a:t>DRM</a:t>
            </a:r>
            <a:r>
              <a:rPr lang="ja-JP" altLang="en-US" dirty="0">
                <a:solidFill>
                  <a:prstClr val="black"/>
                </a:solidFill>
                <a:latin typeface="Meiryo UI" panose="020B0604030504040204" pitchFamily="50" charset="-128"/>
                <a:ea typeface="Meiryo UI" panose="020B0604030504040204" pitchFamily="50" charset="-128"/>
              </a:rPr>
              <a:t>のあるものは義務免除。</a:t>
            </a:r>
          </a:p>
        </p:txBody>
      </p:sp>
      <p:sp>
        <p:nvSpPr>
          <p:cNvPr id="17" name="角丸四角形 16"/>
          <p:cNvSpPr/>
          <p:nvPr/>
        </p:nvSpPr>
        <p:spPr>
          <a:xfrm>
            <a:off x="860213" y="1052719"/>
            <a:ext cx="10820400" cy="5328591"/>
          </a:xfrm>
          <a:prstGeom prst="roundRect">
            <a:avLst>
              <a:gd name="adj" fmla="val 3663"/>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buFont typeface="Wingdings" pitchFamily="2" charset="2"/>
              <a:buChar char="u"/>
            </a:pPr>
            <a:r>
              <a:rPr lang="ja-JP" altLang="en-US" sz="2400" dirty="0">
                <a:solidFill>
                  <a:prstClr val="black"/>
                </a:solidFill>
                <a:latin typeface="Meiryo UI" panose="020B0604030504040204" pitchFamily="50" charset="-128"/>
                <a:ea typeface="Meiryo UI" panose="020B0604030504040204" pitchFamily="50" charset="-128"/>
              </a:rPr>
              <a:t>　オンライン資料とは</a:t>
            </a:r>
            <a:endParaRPr lang="en-US" altLang="ja-JP" sz="2400" dirty="0">
              <a:solidFill>
                <a:prstClr val="black"/>
              </a:solidFill>
              <a:latin typeface="Meiryo UI" panose="020B0604030504040204" pitchFamily="50" charset="-128"/>
              <a:ea typeface="Meiryo UI" panose="020B0604030504040204" pitchFamily="50" charset="-128"/>
            </a:endParaRPr>
          </a:p>
          <a:p>
            <a:pPr lvl="1" fontAlgn="base">
              <a:spcBef>
                <a:spcPct val="0"/>
              </a:spcBef>
              <a:spcAft>
                <a:spcPct val="0"/>
              </a:spcAft>
            </a:pPr>
            <a:r>
              <a:rPr lang="ja-JP" altLang="en-US" sz="2400" u="sng" dirty="0">
                <a:solidFill>
                  <a:prstClr val="black"/>
                </a:solidFill>
                <a:latin typeface="Meiryo UI" panose="020B0604030504040204" pitchFamily="50" charset="-128"/>
                <a:ea typeface="Meiryo UI" panose="020B0604030504040204" pitchFamily="50" charset="-128"/>
              </a:rPr>
              <a:t>インターネット等により出版（公開）される電子情報で、図書又は逐次刊行物に相当するもの</a:t>
            </a:r>
            <a:r>
              <a:rPr lang="ja-JP" altLang="en-US" sz="2400" dirty="0">
                <a:solidFill>
                  <a:prstClr val="black"/>
                </a:solidFill>
                <a:latin typeface="Meiryo UI" panose="020B0604030504040204" pitchFamily="50" charset="-128"/>
                <a:ea typeface="Meiryo UI" panose="020B0604030504040204" pitchFamily="50" charset="-128"/>
              </a:rPr>
              <a:t>であり、</a:t>
            </a:r>
            <a:r>
              <a:rPr lang="ja-JP" altLang="en-US" sz="2400" u="sng" dirty="0">
                <a:solidFill>
                  <a:prstClr val="black"/>
                </a:solidFill>
                <a:latin typeface="Meiryo UI" panose="020B0604030504040204" pitchFamily="50" charset="-128"/>
                <a:ea typeface="Meiryo UI" panose="020B0604030504040204" pitchFamily="50" charset="-128"/>
              </a:rPr>
              <a:t>電子書籍・電子雑誌等</a:t>
            </a:r>
            <a:r>
              <a:rPr lang="ja-JP" altLang="en-US" sz="2400" dirty="0">
                <a:solidFill>
                  <a:prstClr val="black"/>
                </a:solidFill>
                <a:latin typeface="Meiryo UI" panose="020B0604030504040204" pitchFamily="50" charset="-128"/>
                <a:ea typeface="Meiryo UI" panose="020B0604030504040204" pitchFamily="50" charset="-128"/>
              </a:rPr>
              <a:t>を指す</a:t>
            </a:r>
            <a:r>
              <a:rPr lang="ja-JP" altLang="en-US" sz="2400" dirty="0" smtClean="0">
                <a:solidFill>
                  <a:prstClr val="black"/>
                </a:solidFill>
                <a:latin typeface="Meiryo UI" panose="020B0604030504040204" pitchFamily="50" charset="-128"/>
                <a:ea typeface="Meiryo UI" panose="020B0604030504040204" pitchFamily="50" charset="-128"/>
              </a:rPr>
              <a:t>。</a:t>
            </a:r>
            <a:endParaRPr lang="en-US" altLang="ja-JP" sz="2400" dirty="0">
              <a:solidFill>
                <a:prstClr val="black"/>
              </a:solidFill>
              <a:latin typeface="Meiryo UI" panose="020B0604030504040204" pitchFamily="50" charset="-128"/>
              <a:ea typeface="Meiryo UI" panose="020B0604030504040204" pitchFamily="50" charset="-128"/>
            </a:endParaRPr>
          </a:p>
          <a:p>
            <a:pPr lvl="1" fontAlgn="base">
              <a:spcBef>
                <a:spcPct val="0"/>
              </a:spcBef>
              <a:spcAft>
                <a:spcPct val="0"/>
              </a:spcAft>
            </a:pPr>
            <a:endParaRPr lang="en-US" altLang="ja-JP" sz="1100" dirty="0">
              <a:solidFill>
                <a:prstClr val="black"/>
              </a:solidFill>
              <a:latin typeface="Meiryo UI" panose="020B0604030504040204" pitchFamily="50" charset="-128"/>
              <a:ea typeface="Meiryo UI" panose="020B0604030504040204" pitchFamily="50" charset="-128"/>
            </a:endParaRPr>
          </a:p>
          <a:p>
            <a:pPr marL="363538" indent="-363538" fontAlgn="base">
              <a:spcBef>
                <a:spcPct val="0"/>
              </a:spcBef>
              <a:spcAft>
                <a:spcPct val="0"/>
              </a:spcAft>
              <a:buFont typeface="Wingdings" pitchFamily="2" charset="2"/>
              <a:buChar char="u"/>
            </a:pPr>
            <a:r>
              <a:rPr lang="ja-JP" altLang="en-US" sz="2400" dirty="0">
                <a:solidFill>
                  <a:prstClr val="black"/>
                </a:solidFill>
                <a:latin typeface="Meiryo UI" panose="020B0604030504040204" pitchFamily="50" charset="-128"/>
                <a:ea typeface="Meiryo UI" panose="020B0604030504040204" pitchFamily="50" charset="-128"/>
              </a:rPr>
              <a:t>納入義務対象は、</a:t>
            </a:r>
            <a:r>
              <a:rPr lang="en-US" altLang="ja-JP" sz="2400" dirty="0">
                <a:solidFill>
                  <a:prstClr val="black"/>
                </a:solidFill>
                <a:latin typeface="Meiryo UI" panose="020B0604030504040204" pitchFamily="50" charset="-128"/>
                <a:ea typeface="Meiryo UI" panose="020B0604030504040204" pitchFamily="50" charset="-128"/>
              </a:rPr>
              <a:t>2013</a:t>
            </a:r>
            <a:r>
              <a:rPr lang="ja-JP" altLang="en-US" sz="2400" dirty="0">
                <a:solidFill>
                  <a:prstClr val="black"/>
                </a:solidFill>
                <a:latin typeface="Meiryo UI" panose="020B0604030504040204" pitchFamily="50" charset="-128"/>
                <a:ea typeface="Meiryo UI" panose="020B0604030504040204" pitchFamily="50" charset="-128"/>
              </a:rPr>
              <a:t>年</a:t>
            </a:r>
            <a:r>
              <a:rPr lang="en-US" altLang="ja-JP" sz="2400" dirty="0">
                <a:solidFill>
                  <a:prstClr val="black"/>
                </a:solidFill>
                <a:latin typeface="Meiryo UI" panose="020B0604030504040204" pitchFamily="50" charset="-128"/>
                <a:ea typeface="Meiryo UI" panose="020B0604030504040204" pitchFamily="50" charset="-128"/>
              </a:rPr>
              <a:t>7</a:t>
            </a:r>
            <a:r>
              <a:rPr lang="ja-JP" altLang="en-US" sz="2400" dirty="0">
                <a:solidFill>
                  <a:prstClr val="black"/>
                </a:solidFill>
                <a:latin typeface="Meiryo UI" panose="020B0604030504040204" pitchFamily="50" charset="-128"/>
                <a:ea typeface="Meiryo UI" panose="020B0604030504040204" pitchFamily="50" charset="-128"/>
              </a:rPr>
              <a:t>月</a:t>
            </a:r>
            <a:r>
              <a:rPr lang="en-US" altLang="ja-JP" sz="2400" dirty="0">
                <a:solidFill>
                  <a:prstClr val="black"/>
                </a:solidFill>
                <a:latin typeface="Meiryo UI" panose="020B0604030504040204" pitchFamily="50" charset="-128"/>
                <a:ea typeface="Meiryo UI" panose="020B0604030504040204" pitchFamily="50" charset="-128"/>
              </a:rPr>
              <a:t>1</a:t>
            </a:r>
            <a:r>
              <a:rPr lang="ja-JP" altLang="en-US" sz="2400" dirty="0">
                <a:solidFill>
                  <a:prstClr val="black"/>
                </a:solidFill>
                <a:latin typeface="Meiryo UI" panose="020B0604030504040204" pitchFamily="50" charset="-128"/>
                <a:ea typeface="Meiryo UI" panose="020B0604030504040204" pitchFamily="50" charset="-128"/>
              </a:rPr>
              <a:t>日以降に、私人がインターネット等で出版（公開）した電子書籍・電子雑誌等のうち、</a:t>
            </a:r>
            <a:endParaRPr lang="en-US" altLang="ja-JP" sz="2400" dirty="0">
              <a:solidFill>
                <a:prstClr val="black"/>
              </a:solidFill>
              <a:latin typeface="Meiryo UI" panose="020B0604030504040204" pitchFamily="50" charset="-128"/>
              <a:ea typeface="Meiryo UI" panose="020B0604030504040204" pitchFamily="50" charset="-128"/>
            </a:endParaRPr>
          </a:p>
          <a:p>
            <a:pPr marL="363538" indent="-363538" fontAlgn="base">
              <a:spcBef>
                <a:spcPct val="0"/>
              </a:spcBef>
              <a:spcAft>
                <a:spcPct val="0"/>
              </a:spcAft>
            </a:pPr>
            <a:endParaRPr lang="en-US" altLang="ja-JP" sz="1000" dirty="0">
              <a:solidFill>
                <a:prstClr val="black"/>
              </a:solidFill>
              <a:latin typeface="Meiryo UI" panose="020B0604030504040204" pitchFamily="50" charset="-128"/>
              <a:ea typeface="Meiryo UI" panose="020B0604030504040204" pitchFamily="50" charset="-128"/>
            </a:endParaRPr>
          </a:p>
          <a:p>
            <a:pPr lvl="1" fontAlgn="base">
              <a:spcBef>
                <a:spcPct val="0"/>
              </a:spcBef>
              <a:spcAft>
                <a:spcPct val="0"/>
              </a:spcAft>
            </a:pPr>
            <a:r>
              <a:rPr lang="ja-JP" altLang="en-US" sz="2400" u="sng" dirty="0">
                <a:solidFill>
                  <a:prstClr val="black"/>
                </a:solidFill>
                <a:latin typeface="Meiryo UI" panose="020B0604030504040204" pitchFamily="50" charset="-128"/>
                <a:ea typeface="Meiryo UI" panose="020B0604030504040204" pitchFamily="50" charset="-128"/>
              </a:rPr>
              <a:t>⇒特定のコード（</a:t>
            </a:r>
            <a:r>
              <a:rPr lang="en-US" altLang="ja-JP" sz="2400" u="sng" dirty="0">
                <a:solidFill>
                  <a:prstClr val="black"/>
                </a:solidFill>
                <a:latin typeface="Meiryo UI" panose="020B0604030504040204" pitchFamily="50" charset="-128"/>
                <a:ea typeface="Meiryo UI" panose="020B0604030504040204" pitchFamily="50" charset="-128"/>
              </a:rPr>
              <a:t>ISBN</a:t>
            </a:r>
            <a:r>
              <a:rPr lang="ja-JP" altLang="en-US" sz="2400" u="sng" dirty="0" err="1">
                <a:solidFill>
                  <a:prstClr val="black"/>
                </a:solidFill>
                <a:latin typeface="Meiryo UI" panose="020B0604030504040204" pitchFamily="50" charset="-128"/>
                <a:ea typeface="Meiryo UI" panose="020B0604030504040204" pitchFamily="50" charset="-128"/>
              </a:rPr>
              <a:t>、</a:t>
            </a:r>
            <a:r>
              <a:rPr lang="en-US" altLang="ja-JP" sz="2400" u="sng" dirty="0">
                <a:solidFill>
                  <a:prstClr val="black"/>
                </a:solidFill>
                <a:latin typeface="Meiryo UI" panose="020B0604030504040204" pitchFamily="50" charset="-128"/>
                <a:ea typeface="Meiryo UI" panose="020B0604030504040204" pitchFamily="50" charset="-128"/>
              </a:rPr>
              <a:t>ISSN</a:t>
            </a:r>
            <a:r>
              <a:rPr lang="ja-JP" altLang="en-US" sz="2400" u="sng" dirty="0" err="1">
                <a:solidFill>
                  <a:prstClr val="black"/>
                </a:solidFill>
                <a:latin typeface="Meiryo UI" panose="020B0604030504040204" pitchFamily="50" charset="-128"/>
                <a:ea typeface="Meiryo UI" panose="020B0604030504040204" pitchFamily="50" charset="-128"/>
              </a:rPr>
              <a:t>、</a:t>
            </a:r>
            <a:r>
              <a:rPr lang="en-US" altLang="ja-JP" sz="2400" u="sng" dirty="0">
                <a:solidFill>
                  <a:prstClr val="black"/>
                </a:solidFill>
                <a:latin typeface="Meiryo UI" panose="020B0604030504040204" pitchFamily="50" charset="-128"/>
                <a:ea typeface="Meiryo UI" panose="020B0604030504040204" pitchFamily="50" charset="-128"/>
              </a:rPr>
              <a:t>DOI</a:t>
            </a:r>
            <a:r>
              <a:rPr lang="ja-JP" altLang="en-US" sz="2400" u="sng" dirty="0">
                <a:solidFill>
                  <a:prstClr val="black"/>
                </a:solidFill>
                <a:latin typeface="Meiryo UI" panose="020B0604030504040204" pitchFamily="50" charset="-128"/>
                <a:ea typeface="Meiryo UI" panose="020B0604030504040204" pitchFamily="50" charset="-128"/>
              </a:rPr>
              <a:t>）が付与されたもの</a:t>
            </a:r>
            <a:endParaRPr lang="en-US" altLang="ja-JP" sz="2400" u="sng" dirty="0">
              <a:solidFill>
                <a:prstClr val="black"/>
              </a:solidFill>
              <a:latin typeface="Meiryo UI" panose="020B0604030504040204" pitchFamily="50" charset="-128"/>
              <a:ea typeface="Meiryo UI" panose="020B0604030504040204" pitchFamily="50" charset="-128"/>
            </a:endParaRPr>
          </a:p>
          <a:p>
            <a:pPr lvl="1" fontAlgn="base">
              <a:spcBef>
                <a:spcPct val="0"/>
              </a:spcBef>
              <a:spcAft>
                <a:spcPct val="0"/>
              </a:spcAft>
            </a:pPr>
            <a:r>
              <a:rPr lang="ja-JP" altLang="en-US" sz="2400" u="sng" dirty="0">
                <a:solidFill>
                  <a:prstClr val="black"/>
                </a:solidFill>
                <a:latin typeface="Meiryo UI" panose="020B0604030504040204" pitchFamily="50" charset="-128"/>
                <a:ea typeface="Meiryo UI" panose="020B0604030504040204" pitchFamily="50" charset="-128"/>
              </a:rPr>
              <a:t>⇒特定のフォーマット（</a:t>
            </a:r>
            <a:r>
              <a:rPr lang="en-US" altLang="ja-JP" sz="2400" u="sng" dirty="0">
                <a:solidFill>
                  <a:prstClr val="black"/>
                </a:solidFill>
                <a:latin typeface="Meiryo UI" panose="020B0604030504040204" pitchFamily="50" charset="-128"/>
                <a:ea typeface="Meiryo UI" panose="020B0604030504040204" pitchFamily="50" charset="-128"/>
              </a:rPr>
              <a:t>PDF</a:t>
            </a:r>
            <a:r>
              <a:rPr lang="ja-JP" altLang="en-US" sz="2400" u="sng" dirty="0" err="1">
                <a:solidFill>
                  <a:prstClr val="black"/>
                </a:solidFill>
                <a:latin typeface="Meiryo UI" panose="020B0604030504040204" pitchFamily="50" charset="-128"/>
                <a:ea typeface="Meiryo UI" panose="020B0604030504040204" pitchFamily="50" charset="-128"/>
              </a:rPr>
              <a:t>、</a:t>
            </a:r>
            <a:r>
              <a:rPr lang="en-US" altLang="ja-JP" sz="2400" u="sng" dirty="0">
                <a:solidFill>
                  <a:prstClr val="black"/>
                </a:solidFill>
                <a:latin typeface="Meiryo UI" panose="020B0604030504040204" pitchFamily="50" charset="-128"/>
                <a:ea typeface="Meiryo UI" panose="020B0604030504040204" pitchFamily="50" charset="-128"/>
              </a:rPr>
              <a:t>EPUB</a:t>
            </a:r>
            <a:r>
              <a:rPr lang="ja-JP" altLang="en-US" sz="2400" u="sng" dirty="0" err="1">
                <a:solidFill>
                  <a:prstClr val="black"/>
                </a:solidFill>
                <a:latin typeface="Meiryo UI" panose="020B0604030504040204" pitchFamily="50" charset="-128"/>
                <a:ea typeface="Meiryo UI" panose="020B0604030504040204" pitchFamily="50" charset="-128"/>
              </a:rPr>
              <a:t>、</a:t>
            </a:r>
            <a:r>
              <a:rPr lang="en-US" altLang="ja-JP" sz="2400" u="sng" dirty="0">
                <a:solidFill>
                  <a:prstClr val="black"/>
                </a:solidFill>
                <a:latin typeface="Meiryo UI" panose="020B0604030504040204" pitchFamily="50" charset="-128"/>
                <a:ea typeface="Meiryo UI" panose="020B0604030504040204" pitchFamily="50" charset="-128"/>
              </a:rPr>
              <a:t>DAISY</a:t>
            </a:r>
            <a:r>
              <a:rPr lang="ja-JP" altLang="en-US" sz="2400" u="sng" dirty="0">
                <a:solidFill>
                  <a:prstClr val="black"/>
                </a:solidFill>
                <a:latin typeface="Meiryo UI" panose="020B0604030504040204" pitchFamily="50" charset="-128"/>
                <a:ea typeface="Meiryo UI" panose="020B0604030504040204" pitchFamily="50" charset="-128"/>
              </a:rPr>
              <a:t>）で作成されたもの</a:t>
            </a:r>
            <a:endParaRPr lang="en-US" altLang="ja-JP" sz="2400" u="sng" dirty="0">
              <a:solidFill>
                <a:prstClr val="black"/>
              </a:solidFill>
              <a:latin typeface="Meiryo UI" panose="020B0604030504040204" pitchFamily="50" charset="-128"/>
              <a:ea typeface="Meiryo UI" panose="020B0604030504040204" pitchFamily="50" charset="-128"/>
            </a:endParaRPr>
          </a:p>
          <a:p>
            <a:pPr lvl="1" fontAlgn="base">
              <a:spcBef>
                <a:spcPct val="0"/>
              </a:spcBef>
              <a:spcAft>
                <a:spcPct val="0"/>
              </a:spcAft>
            </a:pPr>
            <a:endParaRPr lang="en-US" altLang="ja-JP" sz="1000" u="sng" dirty="0">
              <a:solidFill>
                <a:prstClr val="black"/>
              </a:solidFill>
              <a:latin typeface="Meiryo UI" panose="020B0604030504040204" pitchFamily="50" charset="-128"/>
              <a:ea typeface="Meiryo UI" panose="020B0604030504040204" pitchFamily="50" charset="-128"/>
            </a:endParaRPr>
          </a:p>
          <a:p>
            <a:pPr lvl="1" fontAlgn="base">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　のいずれかであって、</a:t>
            </a:r>
            <a:r>
              <a:rPr lang="ja-JP" altLang="en-US" sz="2400" u="sng" dirty="0">
                <a:solidFill>
                  <a:prstClr val="black"/>
                </a:solidFill>
                <a:latin typeface="Meiryo UI" panose="020B0604030504040204" pitchFamily="50" charset="-128"/>
                <a:ea typeface="Meiryo UI" panose="020B0604030504040204" pitchFamily="50" charset="-128"/>
              </a:rPr>
              <a:t>無償かつ</a:t>
            </a:r>
            <a:r>
              <a:rPr lang="en-US" altLang="ja-JP" sz="2400" u="sng" dirty="0">
                <a:solidFill>
                  <a:prstClr val="black"/>
                </a:solidFill>
                <a:latin typeface="Meiryo UI" panose="020B0604030504040204" pitchFamily="50" charset="-128"/>
                <a:ea typeface="Meiryo UI" panose="020B0604030504040204" pitchFamily="50" charset="-128"/>
              </a:rPr>
              <a:t>DRM</a:t>
            </a:r>
            <a:r>
              <a:rPr lang="ja-JP" altLang="en-US" sz="2400" u="sng" dirty="0">
                <a:solidFill>
                  <a:prstClr val="black"/>
                </a:solidFill>
                <a:latin typeface="Meiryo UI" panose="020B0604030504040204" pitchFamily="50" charset="-128"/>
                <a:ea typeface="Meiryo UI" panose="020B0604030504040204" pitchFamily="50" charset="-128"/>
              </a:rPr>
              <a:t>のないもの</a:t>
            </a:r>
            <a:r>
              <a:rPr lang="en-US" altLang="ja-JP" sz="2400" u="sng" dirty="0">
                <a:solidFill>
                  <a:prstClr val="black"/>
                </a:solidFill>
                <a:latin typeface="Meiryo UI" panose="020B0604030504040204" pitchFamily="50" charset="-128"/>
                <a:ea typeface="Meiryo UI" panose="020B0604030504040204" pitchFamily="50" charset="-128"/>
              </a:rPr>
              <a:t>*</a:t>
            </a:r>
            <a:endParaRPr lang="en-US" altLang="ja-JP" sz="2400" dirty="0">
              <a:solidFill>
                <a:prstClr val="black"/>
              </a:solidFill>
              <a:latin typeface="Meiryo UI" panose="020B0604030504040204" pitchFamily="50" charset="-128"/>
              <a:ea typeface="Meiryo UI" panose="020B0604030504040204" pitchFamily="50" charset="-128"/>
            </a:endParaRPr>
          </a:p>
          <a:p>
            <a:pPr lvl="1" fontAlgn="base">
              <a:spcBef>
                <a:spcPct val="0"/>
              </a:spcBef>
              <a:spcAft>
                <a:spcPct val="0"/>
              </a:spcAft>
            </a:pPr>
            <a:endParaRPr lang="en-US" altLang="ja-JP" sz="11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buFont typeface="Wingdings" pitchFamily="2" charset="2"/>
              <a:buChar char="u"/>
            </a:pPr>
            <a:r>
              <a:rPr lang="ja-JP" altLang="en-US" sz="2400" dirty="0">
                <a:solidFill>
                  <a:prstClr val="black"/>
                </a:solidFill>
                <a:latin typeface="Meiryo UI" panose="020B0604030504040204" pitchFamily="50" charset="-128"/>
                <a:ea typeface="Meiryo UI" panose="020B0604030504040204" pitchFamily="50" charset="-128"/>
              </a:rPr>
              <a:t>　具体例</a:t>
            </a:r>
            <a:endParaRPr lang="en-US" altLang="ja-JP" sz="2400" dirty="0">
              <a:solidFill>
                <a:prstClr val="black"/>
              </a:solidFill>
              <a:latin typeface="Meiryo UI" panose="020B0604030504040204" pitchFamily="50" charset="-128"/>
              <a:ea typeface="Meiryo UI" panose="020B0604030504040204" pitchFamily="50" charset="-128"/>
            </a:endParaRPr>
          </a:p>
          <a:p>
            <a:pPr lvl="1" fontAlgn="base">
              <a:spcBef>
                <a:spcPct val="0"/>
              </a:spcBef>
              <a:spcAft>
                <a:spcPct val="0"/>
              </a:spcAft>
            </a:pPr>
            <a:r>
              <a:rPr lang="ja-JP" altLang="en-US" sz="2400" dirty="0">
                <a:solidFill>
                  <a:schemeClr val="tx1"/>
                </a:solidFill>
                <a:latin typeface="Meiryo UI" panose="020B0604030504040204" pitchFamily="50" charset="-128"/>
                <a:ea typeface="Meiryo UI" panose="020B0604030504040204" pitchFamily="50" charset="-128"/>
              </a:rPr>
              <a:t>年報、年鑑、要覧、機関誌、広報誌、紀要、論文、報告書、学会誌、ニューズレター、学会要旨集、事業報告書、技報、</a:t>
            </a:r>
            <a:r>
              <a:rPr lang="en-US" altLang="ja-JP" sz="2400" dirty="0">
                <a:solidFill>
                  <a:schemeClr val="tx1"/>
                </a:solidFill>
                <a:latin typeface="Meiryo UI" panose="020B0604030504040204" pitchFamily="50" charset="-128"/>
                <a:ea typeface="Meiryo UI" panose="020B0604030504040204" pitchFamily="50" charset="-128"/>
              </a:rPr>
              <a:t>CSR</a:t>
            </a:r>
            <a:r>
              <a:rPr lang="ja-JP" altLang="en-US" sz="2400" dirty="0">
                <a:solidFill>
                  <a:schemeClr val="tx1"/>
                </a:solidFill>
                <a:latin typeface="Meiryo UI" panose="020B0604030504040204" pitchFamily="50" charset="-128"/>
                <a:ea typeface="Meiryo UI" panose="020B0604030504040204" pitchFamily="50" charset="-128"/>
              </a:rPr>
              <a:t>報告書、社史、統計書</a:t>
            </a:r>
            <a:r>
              <a:rPr lang="ja-JP" altLang="en-US" sz="2400" dirty="0" smtClean="0">
                <a:solidFill>
                  <a:schemeClr val="tx1"/>
                </a:solidFill>
                <a:latin typeface="Meiryo UI" panose="020B0604030504040204" pitchFamily="50" charset="-128"/>
                <a:ea typeface="Meiryo UI" panose="020B0604030504040204" pitchFamily="50" charset="-128"/>
              </a:rPr>
              <a:t>等</a:t>
            </a:r>
            <a:endParaRPr lang="en-US" altLang="ja-JP" sz="2400" dirty="0">
              <a:solidFill>
                <a:schemeClr val="tx1"/>
              </a:solidFill>
              <a:latin typeface="Meiryo UI" panose="020B0604030504040204" pitchFamily="50" charset="-128"/>
              <a:ea typeface="Meiryo UI" panose="020B0604030504040204" pitchFamily="50" charset="-128"/>
            </a:endParaRPr>
          </a:p>
        </p:txBody>
      </p:sp>
      <p:sp>
        <p:nvSpPr>
          <p:cNvPr id="7" name="円/楕円 6"/>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274096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22561"/>
            <a:ext cx="11968480" cy="742315"/>
          </a:xfrm>
        </p:spPr>
        <p:txBody>
          <a:bodyPr>
            <a:normAutofit fontScale="90000"/>
          </a:bodyPr>
          <a:lstStyle/>
          <a:p>
            <a:r>
              <a:rPr lang="ja-JP" altLang="en-US" sz="3600" dirty="0">
                <a:solidFill>
                  <a:schemeClr val="bg1"/>
                </a:solidFill>
              </a:rPr>
              <a:t>☆ </a:t>
            </a:r>
            <a:r>
              <a:rPr lang="en-US" altLang="ja-JP" sz="3600" dirty="0" smtClean="0">
                <a:solidFill>
                  <a:schemeClr val="bg1"/>
                </a:solidFill>
              </a:rPr>
              <a:t>LOD</a:t>
            </a:r>
            <a:r>
              <a:rPr lang="ja-JP" altLang="en-US" sz="3600" dirty="0">
                <a:solidFill>
                  <a:schemeClr val="bg1"/>
                </a:solidFill>
              </a:rPr>
              <a:t>化による デジタル文化財の利活用を</a:t>
            </a:r>
            <a:r>
              <a:rPr lang="ja-JP" altLang="en-US" sz="3600" dirty="0" smtClean="0">
                <a:solidFill>
                  <a:schemeClr val="bg1"/>
                </a:solidFill>
              </a:rPr>
              <a:t>目指して（全体図）</a:t>
            </a:r>
            <a:endParaRPr kumimoji="1" lang="ja-JP" altLang="en-US" sz="3600" dirty="0">
              <a:solidFill>
                <a:schemeClr val="bg1"/>
              </a:solidFill>
            </a:endParaRPr>
          </a:p>
        </p:txBody>
      </p:sp>
      <p:graphicFrame>
        <p:nvGraphicFramePr>
          <p:cNvPr id="4" name="オブジェクト 3"/>
          <p:cNvGraphicFramePr>
            <a:graphicFrameLocks noChangeAspect="1"/>
          </p:cNvGraphicFramePr>
          <p:nvPr>
            <p:extLst/>
          </p:nvPr>
        </p:nvGraphicFramePr>
        <p:xfrm>
          <a:off x="406022" y="92395"/>
          <a:ext cx="11313762" cy="6765605"/>
        </p:xfrm>
        <a:graphic>
          <a:graphicData uri="http://schemas.openxmlformats.org/presentationml/2006/ole">
            <mc:AlternateContent xmlns:mc="http://schemas.openxmlformats.org/markup-compatibility/2006">
              <mc:Choice xmlns:v="urn:schemas-microsoft-com:vml" Requires="v">
                <p:oleObj spid="_x0000_s2054" name="Visio" r:id="rId4" imgW="10677531" imgH="7353300" progId="Visio.Drawing.15">
                  <p:embed/>
                </p:oleObj>
              </mc:Choice>
              <mc:Fallback>
                <p:oleObj name="Visio" r:id="rId4" imgW="10677531" imgH="7353300" progId="Visio.Drawing.15">
                  <p:embed/>
                  <p:pic>
                    <p:nvPicPr>
                      <p:cNvPr id="0" name=""/>
                      <p:cNvPicPr/>
                      <p:nvPr/>
                    </p:nvPicPr>
                    <p:blipFill>
                      <a:blip r:embed="rId5"/>
                      <a:stretch>
                        <a:fillRect/>
                      </a:stretch>
                    </p:blipFill>
                    <p:spPr>
                      <a:xfrm>
                        <a:off x="406022" y="92395"/>
                        <a:ext cx="11313762" cy="6765605"/>
                      </a:xfrm>
                      <a:prstGeom prst="rect">
                        <a:avLst/>
                      </a:prstGeom>
                    </p:spPr>
                  </p:pic>
                </p:oleObj>
              </mc:Fallback>
            </mc:AlternateContent>
          </a:graphicData>
        </a:graphic>
      </p:graphicFrame>
      <p:sp>
        <p:nvSpPr>
          <p:cNvPr id="6" name="円/楕円 5"/>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1743705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p:cNvSpPr>
            <a:spLocks noGrp="1"/>
          </p:cNvSpPr>
          <p:nvPr>
            <p:ph type="title"/>
          </p:nvPr>
        </p:nvSpPr>
        <p:spPr>
          <a:xfrm>
            <a:off x="0" y="1"/>
            <a:ext cx="12192000" cy="1067960"/>
          </a:xfrm>
        </p:spPr>
        <p:txBody>
          <a:bodyPr>
            <a:noAutofit/>
          </a:bodyPr>
          <a:lstStyle/>
          <a:p>
            <a:pPr eaLnBrk="0" fontAlgn="base" hangingPunct="0">
              <a:spcAft>
                <a:spcPct val="0"/>
              </a:spcAft>
              <a:defRPr/>
            </a:pPr>
            <a:r>
              <a:rPr lang="ja-JP" altLang="en-US" sz="4000" dirty="0"/>
              <a:t>オンライン資料の収集から提供までの流れ</a:t>
            </a:r>
          </a:p>
        </p:txBody>
      </p:sp>
      <p:sp>
        <p:nvSpPr>
          <p:cNvPr id="9" name="正方形/長方形 8"/>
          <p:cNvSpPr/>
          <p:nvPr/>
        </p:nvSpPr>
        <p:spPr bwMode="auto">
          <a:xfrm>
            <a:off x="5663953" y="4154408"/>
            <a:ext cx="4608513" cy="1944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prstClr val="black"/>
              </a:solidFill>
              <a:latin typeface="Meiryo UI" panose="020B0604030504040204" pitchFamily="50" charset="-128"/>
              <a:ea typeface="Meiryo UI" panose="020B0604030504040204" pitchFamily="50" charset="-128"/>
            </a:endParaRPr>
          </a:p>
        </p:txBody>
      </p:sp>
      <p:sp>
        <p:nvSpPr>
          <p:cNvPr id="10" name="角丸四角形吹き出し 9"/>
          <p:cNvSpPr/>
          <p:nvPr/>
        </p:nvSpPr>
        <p:spPr bwMode="auto">
          <a:xfrm>
            <a:off x="1847528" y="1634129"/>
            <a:ext cx="3600400" cy="2520280"/>
          </a:xfrm>
          <a:prstGeom prst="wedgeRoundRectCallout">
            <a:avLst>
              <a:gd name="adj1" fmla="val 66748"/>
              <a:gd name="adj2" fmla="val 13039"/>
              <a:gd name="adj3" fmla="val 16667"/>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ltLang="ja-JP" sz="800" b="1" dirty="0">
              <a:solidFill>
                <a:prstClr val="black"/>
              </a:solidFill>
              <a:latin typeface="Meiryo UI" panose="020B0604030504040204" pitchFamily="50" charset="-128"/>
              <a:ea typeface="Meiryo UI" panose="020B0604030504040204" pitchFamily="50" charset="-128"/>
            </a:endParaRPr>
          </a:p>
          <a:p>
            <a:pPr>
              <a:defRPr/>
            </a:pPr>
            <a:endParaRPr lang="en-US" altLang="ja-JP" sz="800" b="1" dirty="0">
              <a:solidFill>
                <a:prstClr val="black"/>
              </a:solidFill>
              <a:latin typeface="Meiryo UI" panose="020B0604030504040204" pitchFamily="50" charset="-128"/>
              <a:ea typeface="Meiryo UI" panose="020B0604030504040204" pitchFamily="50" charset="-128"/>
            </a:endParaRPr>
          </a:p>
          <a:p>
            <a:pPr>
              <a:defRPr/>
            </a:pPr>
            <a:endParaRPr lang="en-US" altLang="ja-JP" sz="800" b="1" dirty="0">
              <a:solidFill>
                <a:prstClr val="black"/>
              </a:solidFill>
              <a:latin typeface="Meiryo UI" panose="020B0604030504040204" pitchFamily="50" charset="-128"/>
              <a:ea typeface="Meiryo UI" panose="020B0604030504040204" pitchFamily="50" charset="-128"/>
            </a:endParaRPr>
          </a:p>
          <a:p>
            <a:pPr>
              <a:defRPr/>
            </a:pPr>
            <a:endParaRPr lang="en-US" altLang="ja-JP" sz="800" b="1" dirty="0">
              <a:solidFill>
                <a:prstClr val="black"/>
              </a:solidFill>
              <a:latin typeface="Meiryo UI" panose="020B0604030504040204" pitchFamily="50" charset="-128"/>
              <a:ea typeface="Meiryo UI" panose="020B0604030504040204" pitchFamily="50" charset="-128"/>
            </a:endParaRPr>
          </a:p>
          <a:p>
            <a:pPr>
              <a:defRPr/>
            </a:pPr>
            <a:endParaRPr lang="en-US" altLang="ja-JP" sz="800" dirty="0">
              <a:solidFill>
                <a:prstClr val="black"/>
              </a:solidFill>
              <a:latin typeface="Meiryo UI" panose="020B0604030504040204" pitchFamily="50" charset="-128"/>
              <a:ea typeface="Meiryo UI" panose="020B0604030504040204" pitchFamily="50" charset="-128"/>
            </a:endParaRPr>
          </a:p>
          <a:p>
            <a:pPr>
              <a:defRPr/>
            </a:pPr>
            <a:r>
              <a:rPr lang="en-US" altLang="ja-JP" sz="1600" dirty="0">
                <a:solidFill>
                  <a:prstClr val="black"/>
                </a:solidFill>
                <a:latin typeface="Meiryo UI" panose="020B0604030504040204" pitchFamily="50" charset="-128"/>
                <a:ea typeface="Meiryo UI" panose="020B0604030504040204" pitchFamily="50" charset="-128"/>
              </a:rPr>
              <a:t>【</a:t>
            </a:r>
            <a:r>
              <a:rPr lang="ja-JP" altLang="en-US" sz="1600" dirty="0">
                <a:solidFill>
                  <a:prstClr val="black"/>
                </a:solidFill>
                <a:latin typeface="Meiryo UI" panose="020B0604030504040204" pitchFamily="50" charset="-128"/>
                <a:ea typeface="Meiryo UI" panose="020B0604030504040204" pitchFamily="50" charset="-128"/>
              </a:rPr>
              <a:t>方法</a:t>
            </a:r>
            <a:r>
              <a:rPr lang="en-US" altLang="ja-JP" sz="1600" dirty="0">
                <a:solidFill>
                  <a:prstClr val="black"/>
                </a:solidFill>
                <a:latin typeface="Meiryo UI" panose="020B0604030504040204" pitchFamily="50" charset="-128"/>
                <a:ea typeface="Meiryo UI" panose="020B0604030504040204" pitchFamily="50" charset="-128"/>
              </a:rPr>
              <a:t>】</a:t>
            </a:r>
          </a:p>
          <a:p>
            <a:pPr>
              <a:defRPr/>
            </a:pPr>
            <a:r>
              <a:rPr lang="ja-JP" altLang="en-US" sz="1600" dirty="0">
                <a:solidFill>
                  <a:prstClr val="black"/>
                </a:solidFill>
                <a:latin typeface="Meiryo UI" panose="020B0604030504040204" pitchFamily="50" charset="-128"/>
                <a:ea typeface="Meiryo UI" panose="020B0604030504040204" pitchFamily="50" charset="-128"/>
              </a:rPr>
              <a:t>○自動収集、送信又は送付</a:t>
            </a:r>
            <a:endParaRPr lang="en-US" altLang="ja-JP" sz="1600" dirty="0">
              <a:solidFill>
                <a:prstClr val="black"/>
              </a:solidFill>
              <a:latin typeface="Meiryo UI" panose="020B0604030504040204" pitchFamily="50" charset="-128"/>
              <a:ea typeface="Meiryo UI" panose="020B0604030504040204" pitchFamily="50" charset="-128"/>
            </a:endParaRPr>
          </a:p>
          <a:p>
            <a:pPr>
              <a:defRPr/>
            </a:pPr>
            <a:r>
              <a:rPr lang="en-US" altLang="ja-JP" sz="1600" dirty="0">
                <a:solidFill>
                  <a:prstClr val="black"/>
                </a:solidFill>
                <a:latin typeface="Meiryo UI" panose="020B0604030504040204" pitchFamily="50" charset="-128"/>
                <a:ea typeface="Meiryo UI" panose="020B0604030504040204" pitchFamily="50" charset="-128"/>
              </a:rPr>
              <a:t>※</a:t>
            </a:r>
            <a:r>
              <a:rPr lang="ja-JP" altLang="en-US" sz="1600" dirty="0">
                <a:solidFill>
                  <a:prstClr val="black"/>
                </a:solidFill>
                <a:latin typeface="Meiryo UI" panose="020B0604030504040204" pitchFamily="50" charset="-128"/>
                <a:ea typeface="Meiryo UI" panose="020B0604030504040204" pitchFamily="50" charset="-128"/>
              </a:rPr>
              <a:t>送信用システムは、来年早々にリリース</a:t>
            </a:r>
            <a:endParaRPr lang="en-US" altLang="ja-JP" sz="1600" dirty="0">
              <a:solidFill>
                <a:prstClr val="black"/>
              </a:solidFill>
              <a:latin typeface="Meiryo UI" panose="020B0604030504040204" pitchFamily="50" charset="-128"/>
              <a:ea typeface="Meiryo UI" panose="020B0604030504040204" pitchFamily="50" charset="-128"/>
            </a:endParaRPr>
          </a:p>
          <a:p>
            <a:pPr marL="0" lvl="1">
              <a:defRPr/>
            </a:pPr>
            <a:endParaRPr lang="en-US" altLang="ja-JP" sz="1600" dirty="0">
              <a:solidFill>
                <a:prstClr val="black"/>
              </a:solidFill>
              <a:latin typeface="Meiryo UI" panose="020B0604030504040204" pitchFamily="50" charset="-128"/>
              <a:ea typeface="Meiryo UI" panose="020B0604030504040204" pitchFamily="50" charset="-128"/>
            </a:endParaRPr>
          </a:p>
          <a:p>
            <a:pPr marL="0" lvl="1">
              <a:defRPr/>
            </a:pPr>
            <a:r>
              <a:rPr lang="en-US" altLang="ja-JP" sz="1600" dirty="0">
                <a:solidFill>
                  <a:prstClr val="black"/>
                </a:solidFill>
                <a:latin typeface="Meiryo UI" panose="020B0604030504040204" pitchFamily="50" charset="-128"/>
                <a:ea typeface="Meiryo UI" panose="020B0604030504040204" pitchFamily="50" charset="-128"/>
              </a:rPr>
              <a:t>【</a:t>
            </a:r>
            <a:r>
              <a:rPr lang="ja-JP" altLang="en-US" sz="1600" dirty="0">
                <a:solidFill>
                  <a:prstClr val="black"/>
                </a:solidFill>
                <a:latin typeface="Meiryo UI" panose="020B0604030504040204" pitchFamily="50" charset="-128"/>
                <a:ea typeface="Meiryo UI" panose="020B0604030504040204" pitchFamily="50" charset="-128"/>
              </a:rPr>
              <a:t>経過措置</a:t>
            </a:r>
            <a:r>
              <a:rPr lang="en-US" altLang="ja-JP" sz="1600" dirty="0">
                <a:solidFill>
                  <a:prstClr val="black"/>
                </a:solidFill>
                <a:latin typeface="Meiryo UI" panose="020B0604030504040204" pitchFamily="50" charset="-128"/>
                <a:ea typeface="Meiryo UI" panose="020B0604030504040204" pitchFamily="50" charset="-128"/>
              </a:rPr>
              <a:t>】</a:t>
            </a:r>
          </a:p>
          <a:p>
            <a:pPr marL="174625" lvl="1" indent="-174625">
              <a:defRPr/>
            </a:pPr>
            <a:r>
              <a:rPr lang="ja-JP" altLang="en-US" sz="1600" dirty="0">
                <a:solidFill>
                  <a:prstClr val="black"/>
                </a:solidFill>
                <a:latin typeface="Meiryo UI" panose="020B0604030504040204" pitchFamily="50" charset="-128"/>
                <a:ea typeface="Meiryo UI" panose="020B0604030504040204" pitchFamily="50" charset="-128"/>
              </a:rPr>
              <a:t>○当分の間、有償のもの、</a:t>
            </a:r>
            <a:r>
              <a:rPr lang="en-US" altLang="ja-JP" sz="1600" dirty="0">
                <a:solidFill>
                  <a:prstClr val="black"/>
                </a:solidFill>
                <a:latin typeface="Meiryo UI" panose="020B0604030504040204" pitchFamily="50" charset="-128"/>
                <a:ea typeface="Meiryo UI" panose="020B0604030504040204" pitchFamily="50" charset="-128"/>
              </a:rPr>
              <a:t>DRM</a:t>
            </a:r>
            <a:r>
              <a:rPr lang="ja-JP" altLang="en-US" sz="1600" dirty="0">
                <a:solidFill>
                  <a:prstClr val="black"/>
                </a:solidFill>
                <a:latin typeface="Meiryo UI" panose="020B0604030504040204" pitchFamily="50" charset="-128"/>
                <a:ea typeface="Meiryo UI" panose="020B0604030504040204" pitchFamily="50" charset="-128"/>
              </a:rPr>
              <a:t>のあるものは義務免除</a:t>
            </a:r>
            <a:endParaRPr lang="en-US" altLang="ja-JP" sz="1600" dirty="0">
              <a:solidFill>
                <a:prstClr val="black"/>
              </a:solidFill>
              <a:latin typeface="Meiryo UI" panose="020B0604030504040204" pitchFamily="50" charset="-128"/>
              <a:ea typeface="Meiryo UI" panose="020B0604030504040204" pitchFamily="50" charset="-128"/>
            </a:endParaRPr>
          </a:p>
          <a:p>
            <a:pPr marL="0" lvl="1">
              <a:defRPr/>
            </a:pPr>
            <a:r>
              <a:rPr lang="ja-JP" altLang="en-US" sz="1600" b="1" dirty="0">
                <a:solidFill>
                  <a:prstClr val="black"/>
                </a:solidFill>
                <a:latin typeface="Meiryo UI" panose="020B0604030504040204" pitchFamily="50" charset="-128"/>
                <a:ea typeface="Meiryo UI" panose="020B0604030504040204" pitchFamily="50" charset="-128"/>
              </a:rPr>
              <a:t>　</a:t>
            </a:r>
            <a:endParaRPr lang="en-US" altLang="ja-JP" sz="1600" b="1" dirty="0">
              <a:solidFill>
                <a:prstClr val="black"/>
              </a:solidFill>
              <a:latin typeface="Meiryo UI" panose="020B0604030504040204" pitchFamily="50" charset="-128"/>
              <a:ea typeface="Meiryo UI" panose="020B0604030504040204" pitchFamily="50" charset="-128"/>
            </a:endParaRPr>
          </a:p>
          <a:p>
            <a:pPr>
              <a:defRPr/>
            </a:pPr>
            <a:endParaRPr lang="en-US" altLang="ja-JP" sz="1600" b="1" dirty="0">
              <a:solidFill>
                <a:prstClr val="black"/>
              </a:solidFill>
              <a:latin typeface="Meiryo UI" panose="020B0604030504040204" pitchFamily="50" charset="-128"/>
              <a:ea typeface="Meiryo UI" panose="020B0604030504040204" pitchFamily="50" charset="-128"/>
            </a:endParaRPr>
          </a:p>
        </p:txBody>
      </p:sp>
      <p:sp>
        <p:nvSpPr>
          <p:cNvPr id="11" name="角丸四角形 10"/>
          <p:cNvSpPr/>
          <p:nvPr/>
        </p:nvSpPr>
        <p:spPr bwMode="auto">
          <a:xfrm>
            <a:off x="2567608" y="1402952"/>
            <a:ext cx="1980000" cy="447200"/>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ja-JP" altLang="en-US" b="1" dirty="0">
                <a:solidFill>
                  <a:prstClr val="black"/>
                </a:solidFill>
                <a:latin typeface="Meiryo UI" panose="020B0604030504040204" pitchFamily="50" charset="-128"/>
                <a:ea typeface="Meiryo UI" panose="020B0604030504040204" pitchFamily="50" charset="-128"/>
              </a:rPr>
              <a:t>収　　集</a:t>
            </a:r>
          </a:p>
        </p:txBody>
      </p:sp>
      <p:sp>
        <p:nvSpPr>
          <p:cNvPr id="12" name="角丸四角形吹き出し 11"/>
          <p:cNvSpPr/>
          <p:nvPr/>
        </p:nvSpPr>
        <p:spPr bwMode="auto">
          <a:xfrm>
            <a:off x="1847528" y="4586456"/>
            <a:ext cx="3420000" cy="1656184"/>
          </a:xfrm>
          <a:prstGeom prst="wedgeRoundRectCallout">
            <a:avLst>
              <a:gd name="adj1" fmla="val 65690"/>
              <a:gd name="adj2" fmla="val 18077"/>
              <a:gd name="adj3" fmla="val 16667"/>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ltLang="ja-JP" sz="800" b="1" dirty="0">
              <a:solidFill>
                <a:prstClr val="black"/>
              </a:solidFill>
              <a:latin typeface="Meiryo UI" panose="020B0604030504040204" pitchFamily="50" charset="-128"/>
              <a:ea typeface="Meiryo UI" panose="020B0604030504040204" pitchFamily="50" charset="-128"/>
            </a:endParaRPr>
          </a:p>
          <a:p>
            <a:pPr>
              <a:defRPr/>
            </a:pPr>
            <a:endParaRPr lang="en-US" altLang="ja-JP" sz="1600" dirty="0">
              <a:solidFill>
                <a:prstClr val="black"/>
              </a:solidFill>
              <a:latin typeface="Meiryo UI" panose="020B0604030504040204" pitchFamily="50" charset="-128"/>
              <a:ea typeface="Meiryo UI" panose="020B0604030504040204" pitchFamily="50" charset="-128"/>
            </a:endParaRPr>
          </a:p>
          <a:p>
            <a:pPr>
              <a:defRPr/>
            </a:pPr>
            <a:r>
              <a:rPr lang="ja-JP" altLang="en-US" sz="1600" dirty="0">
                <a:solidFill>
                  <a:prstClr val="black"/>
                </a:solidFill>
                <a:latin typeface="Meiryo UI" panose="020B0604030504040204" pitchFamily="50" charset="-128"/>
                <a:ea typeface="Meiryo UI" panose="020B0604030504040204" pitchFamily="50" charset="-128"/>
              </a:rPr>
              <a:t>  ○館内での閲覧サービス</a:t>
            </a:r>
            <a:endParaRPr lang="en-US" altLang="ja-JP" sz="1600" dirty="0">
              <a:solidFill>
                <a:prstClr val="black"/>
              </a:solidFill>
              <a:latin typeface="Meiryo UI" panose="020B0604030504040204" pitchFamily="50" charset="-128"/>
              <a:ea typeface="Meiryo UI" panose="020B0604030504040204" pitchFamily="50" charset="-128"/>
            </a:endParaRPr>
          </a:p>
          <a:p>
            <a:pPr>
              <a:defRPr/>
            </a:pPr>
            <a:endParaRPr lang="en-US" altLang="ja-JP" sz="1600" dirty="0">
              <a:solidFill>
                <a:prstClr val="black"/>
              </a:solidFill>
              <a:latin typeface="Meiryo UI" panose="020B0604030504040204" pitchFamily="50" charset="-128"/>
              <a:ea typeface="Meiryo UI" panose="020B0604030504040204" pitchFamily="50" charset="-128"/>
            </a:endParaRPr>
          </a:p>
          <a:p>
            <a:pPr marL="261938" indent="-261938">
              <a:defRPr/>
            </a:pPr>
            <a:r>
              <a:rPr lang="ja-JP" altLang="en-US" sz="1600" dirty="0">
                <a:solidFill>
                  <a:prstClr val="black"/>
                </a:solidFill>
                <a:latin typeface="Meiryo UI" panose="020B0604030504040204" pitchFamily="50" charset="-128"/>
                <a:ea typeface="Meiryo UI" panose="020B0604030504040204" pitchFamily="50" charset="-128"/>
              </a:rPr>
              <a:t>  </a:t>
            </a:r>
            <a:r>
              <a:rPr lang="en-US" altLang="ja-JP" sz="1600" dirty="0">
                <a:solidFill>
                  <a:prstClr val="black"/>
                </a:solidFill>
                <a:latin typeface="Meiryo UI" panose="020B0604030504040204" pitchFamily="50" charset="-128"/>
                <a:ea typeface="Meiryo UI" panose="020B0604030504040204" pitchFamily="50" charset="-128"/>
              </a:rPr>
              <a:t>※</a:t>
            </a:r>
            <a:r>
              <a:rPr lang="ja-JP" altLang="en-US" sz="1600" dirty="0">
                <a:solidFill>
                  <a:prstClr val="black"/>
                </a:solidFill>
                <a:latin typeface="Meiryo UI" panose="020B0604030504040204" pitchFamily="50" charset="-128"/>
                <a:ea typeface="Meiryo UI" panose="020B0604030504040204" pitchFamily="50" charset="-128"/>
              </a:rPr>
              <a:t>複写サービスは、館内複写、遠隔複　写とも、準備が整い次第、実施</a:t>
            </a:r>
            <a:endParaRPr lang="en-US" altLang="ja-JP" sz="1600" dirty="0">
              <a:solidFill>
                <a:prstClr val="black"/>
              </a:solidFill>
              <a:latin typeface="Meiryo UI" panose="020B0604030504040204" pitchFamily="50" charset="-128"/>
              <a:ea typeface="Meiryo UI" panose="020B0604030504040204" pitchFamily="50" charset="-128"/>
            </a:endParaRPr>
          </a:p>
          <a:p>
            <a:pPr>
              <a:defRPr/>
            </a:pPr>
            <a:endParaRPr lang="en-US" altLang="ja-JP" sz="1600" b="1" dirty="0">
              <a:solidFill>
                <a:prstClr val="black"/>
              </a:solidFill>
              <a:latin typeface="Meiryo UI" panose="020B0604030504040204" pitchFamily="50" charset="-128"/>
              <a:ea typeface="Meiryo UI" panose="020B0604030504040204" pitchFamily="50" charset="-128"/>
            </a:endParaRPr>
          </a:p>
        </p:txBody>
      </p:sp>
      <p:sp>
        <p:nvSpPr>
          <p:cNvPr id="13" name="角丸四角形 12"/>
          <p:cNvSpPr/>
          <p:nvPr/>
        </p:nvSpPr>
        <p:spPr bwMode="auto">
          <a:xfrm>
            <a:off x="2567608" y="4334480"/>
            <a:ext cx="1980000" cy="468000"/>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ja-JP" altLang="en-US" b="1" dirty="0">
                <a:solidFill>
                  <a:prstClr val="black"/>
                </a:solidFill>
                <a:latin typeface="Meiryo UI" panose="020B0604030504040204" pitchFamily="50" charset="-128"/>
                <a:ea typeface="Meiryo UI" panose="020B0604030504040204" pitchFamily="50" charset="-128"/>
              </a:rPr>
              <a:t>利 用 提 供</a:t>
            </a:r>
          </a:p>
        </p:txBody>
      </p:sp>
      <p:sp>
        <p:nvSpPr>
          <p:cNvPr id="14" name="角丸四角形 13"/>
          <p:cNvSpPr/>
          <p:nvPr/>
        </p:nvSpPr>
        <p:spPr bwMode="auto">
          <a:xfrm>
            <a:off x="7615436" y="3089891"/>
            <a:ext cx="996950" cy="53022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600" dirty="0">
                <a:solidFill>
                  <a:prstClr val="black"/>
                </a:solidFill>
                <a:latin typeface="Meiryo UI" panose="020B0604030504040204" pitchFamily="50" charset="-128"/>
                <a:ea typeface="Meiryo UI" panose="020B0604030504040204" pitchFamily="50" charset="-128"/>
              </a:rPr>
              <a:t>又は</a:t>
            </a:r>
          </a:p>
        </p:txBody>
      </p:sp>
      <p:grpSp>
        <p:nvGrpSpPr>
          <p:cNvPr id="15" name="グループ化 14"/>
          <p:cNvGrpSpPr/>
          <p:nvPr/>
        </p:nvGrpSpPr>
        <p:grpSpPr>
          <a:xfrm>
            <a:off x="6168009" y="2700134"/>
            <a:ext cx="1455737" cy="1238250"/>
            <a:chOff x="7132390" y="2438499"/>
            <a:chExt cx="1455737" cy="1238250"/>
          </a:xfrm>
        </p:grpSpPr>
        <p:sp>
          <p:nvSpPr>
            <p:cNvPr id="16" name="U ターン矢印 15"/>
            <p:cNvSpPr/>
            <p:nvPr/>
          </p:nvSpPr>
          <p:spPr bwMode="auto">
            <a:xfrm rot="10800000" flipV="1">
              <a:off x="7132390" y="2438499"/>
              <a:ext cx="1246187" cy="1238250"/>
            </a:xfrm>
            <a:prstGeom prst="uturnArrow">
              <a:avLst>
                <a:gd name="adj1" fmla="val 13856"/>
                <a:gd name="adj2" fmla="val 24389"/>
                <a:gd name="adj3" fmla="val 17040"/>
                <a:gd name="adj4" fmla="val 43750"/>
                <a:gd name="adj5" fmla="val 100000"/>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prstClr val="black"/>
                </a:solidFill>
                <a:latin typeface="Meiryo UI" panose="020B0604030504040204" pitchFamily="50" charset="-128"/>
                <a:ea typeface="Meiryo UI" panose="020B0604030504040204" pitchFamily="50" charset="-128"/>
              </a:endParaRPr>
            </a:p>
          </p:txBody>
        </p:sp>
        <p:sp>
          <p:nvSpPr>
            <p:cNvPr id="17" name="テキスト ボックス 18"/>
            <p:cNvSpPr txBox="1">
              <a:spLocks noChangeArrowheads="1"/>
            </p:cNvSpPr>
            <p:nvPr/>
          </p:nvSpPr>
          <p:spPr bwMode="auto">
            <a:xfrm>
              <a:off x="7214940" y="2730599"/>
              <a:ext cx="1373187" cy="338137"/>
            </a:xfrm>
            <a:prstGeom prst="rect">
              <a:avLst/>
            </a:prstGeom>
            <a:solidFill>
              <a:srgbClr val="92D050"/>
            </a:solidFill>
            <a:ln w="25400">
              <a:solidFill>
                <a:schemeClr val="tx1"/>
              </a:solidFill>
              <a:miter lim="800000"/>
              <a:headEnd/>
              <a:tailEnd/>
            </a:ln>
          </p:spPr>
          <p:txBody>
            <a:bodyPr>
              <a:spAutoFit/>
            </a:bodyPr>
            <a:lstStyle/>
            <a:p>
              <a:pPr algn="ctr">
                <a:defRPr/>
              </a:pPr>
              <a:r>
                <a:rPr lang="ja-JP" altLang="en-US" sz="1600" b="1" dirty="0">
                  <a:solidFill>
                    <a:prstClr val="black"/>
                  </a:solidFill>
                  <a:latin typeface="Meiryo UI" panose="020B0604030504040204" pitchFamily="50" charset="-128"/>
                  <a:ea typeface="Meiryo UI" panose="020B0604030504040204" pitchFamily="50" charset="-128"/>
                </a:rPr>
                <a:t>自動収集</a:t>
              </a:r>
            </a:p>
          </p:txBody>
        </p:sp>
      </p:grpSp>
      <p:grpSp>
        <p:nvGrpSpPr>
          <p:cNvPr id="18" name="グループ化 17"/>
          <p:cNvGrpSpPr/>
          <p:nvPr/>
        </p:nvGrpSpPr>
        <p:grpSpPr>
          <a:xfrm>
            <a:off x="8616281" y="2700134"/>
            <a:ext cx="1592263" cy="1238250"/>
            <a:chOff x="4686052" y="2438499"/>
            <a:chExt cx="1592263" cy="1238250"/>
          </a:xfrm>
        </p:grpSpPr>
        <p:sp>
          <p:nvSpPr>
            <p:cNvPr id="19" name="下矢印 18"/>
            <p:cNvSpPr/>
            <p:nvPr/>
          </p:nvSpPr>
          <p:spPr bwMode="auto">
            <a:xfrm>
              <a:off x="4970216" y="2438499"/>
              <a:ext cx="998538" cy="1238250"/>
            </a:xfrm>
            <a:prstGeom prst="down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solidFill>
                  <a:prstClr val="black"/>
                </a:solidFill>
                <a:latin typeface="Meiryo UI" panose="020B0604030504040204" pitchFamily="50" charset="-128"/>
                <a:ea typeface="Meiryo UI" panose="020B0604030504040204" pitchFamily="50" charset="-128"/>
              </a:endParaRPr>
            </a:p>
          </p:txBody>
        </p:sp>
        <p:sp>
          <p:nvSpPr>
            <p:cNvPr id="20" name="テキスト ボックス 18"/>
            <p:cNvSpPr txBox="1">
              <a:spLocks noChangeArrowheads="1"/>
            </p:cNvSpPr>
            <p:nvPr/>
          </p:nvSpPr>
          <p:spPr bwMode="auto">
            <a:xfrm>
              <a:off x="4686052" y="2708374"/>
              <a:ext cx="1592263" cy="338137"/>
            </a:xfrm>
            <a:prstGeom prst="rect">
              <a:avLst/>
            </a:prstGeom>
            <a:solidFill>
              <a:srgbClr val="92D050"/>
            </a:solidFill>
            <a:ln w="25400">
              <a:solidFill>
                <a:schemeClr val="tx1"/>
              </a:solidFill>
              <a:miter lim="800000"/>
              <a:headEnd/>
              <a:tailEnd/>
            </a:ln>
          </p:spPr>
          <p:txBody>
            <a:bodyPr>
              <a:spAutoFit/>
            </a:bodyPr>
            <a:lstStyle/>
            <a:p>
              <a:pPr algn="ctr">
                <a:defRPr/>
              </a:pPr>
              <a:r>
                <a:rPr lang="ja-JP" altLang="en-US" sz="1600" b="1" dirty="0">
                  <a:solidFill>
                    <a:prstClr val="black"/>
                  </a:solidFill>
                  <a:latin typeface="Meiryo UI" panose="020B0604030504040204" pitchFamily="50" charset="-128"/>
                  <a:ea typeface="Meiryo UI" panose="020B0604030504040204" pitchFamily="50" charset="-128"/>
                </a:rPr>
                <a:t>送信・送付</a:t>
              </a:r>
            </a:p>
          </p:txBody>
        </p:sp>
      </p:grpSp>
      <p:sp>
        <p:nvSpPr>
          <p:cNvPr id="22" name="正方形/長方形 21"/>
          <p:cNvSpPr/>
          <p:nvPr/>
        </p:nvSpPr>
        <p:spPr bwMode="auto">
          <a:xfrm>
            <a:off x="5748091" y="1850152"/>
            <a:ext cx="4440237" cy="7920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solidFill>
                <a:prstClr val="black"/>
              </a:solidFill>
              <a:latin typeface="Meiryo UI" panose="020B0604030504040204" pitchFamily="50" charset="-128"/>
              <a:ea typeface="Meiryo UI" panose="020B0604030504040204" pitchFamily="50" charset="-128"/>
            </a:endParaRPr>
          </a:p>
        </p:txBody>
      </p:sp>
      <p:sp>
        <p:nvSpPr>
          <p:cNvPr id="23" name="テキスト ボックス 6"/>
          <p:cNvSpPr txBox="1">
            <a:spLocks noChangeArrowheads="1"/>
          </p:cNvSpPr>
          <p:nvPr/>
        </p:nvSpPr>
        <p:spPr bwMode="auto">
          <a:xfrm>
            <a:off x="6600057" y="2128336"/>
            <a:ext cx="2847975" cy="369888"/>
          </a:xfrm>
          <a:prstGeom prst="rect">
            <a:avLst/>
          </a:prstGeom>
          <a:noFill/>
          <a:ln w="9525">
            <a:noFill/>
            <a:miter lim="800000"/>
            <a:headEnd/>
            <a:tailEnd/>
          </a:ln>
        </p:spPr>
        <p:txBody>
          <a:bodyPr>
            <a:spAutoFit/>
          </a:bodyPr>
          <a:lstStyle/>
          <a:p>
            <a:pPr algn="ctr">
              <a:defRPr/>
            </a:pPr>
            <a:r>
              <a:rPr lang="ja-JP" altLang="en-US" dirty="0">
                <a:solidFill>
                  <a:prstClr val="black"/>
                </a:solidFill>
                <a:latin typeface="Meiryo UI" panose="020B0604030504040204" pitchFamily="50" charset="-128"/>
                <a:ea typeface="Meiryo UI" panose="020B0604030504040204" pitchFamily="50" charset="-128"/>
              </a:rPr>
              <a:t>電子書籍・電子雑誌等</a:t>
            </a:r>
          </a:p>
        </p:txBody>
      </p:sp>
      <p:sp>
        <p:nvSpPr>
          <p:cNvPr id="24" name="テキスト ボックス 6"/>
          <p:cNvSpPr txBox="1">
            <a:spLocks noChangeArrowheads="1"/>
          </p:cNvSpPr>
          <p:nvPr/>
        </p:nvSpPr>
        <p:spPr bwMode="auto">
          <a:xfrm>
            <a:off x="6770390" y="1646058"/>
            <a:ext cx="2493963" cy="492443"/>
          </a:xfrm>
          <a:prstGeom prst="rect">
            <a:avLst/>
          </a:prstGeom>
          <a:solidFill>
            <a:schemeClr val="bg1"/>
          </a:solidFill>
          <a:ln w="9525">
            <a:noFill/>
            <a:miter lim="800000"/>
            <a:headEnd/>
            <a:tailEnd/>
          </a:ln>
        </p:spPr>
        <p:txBody>
          <a:bodyPr wrap="square" lIns="0" tIns="0" rIns="0" bIns="0">
            <a:spAutoFit/>
          </a:bodyPr>
          <a:lstStyle/>
          <a:p>
            <a:pPr algn="ctr">
              <a:defRPr/>
            </a:pPr>
            <a:r>
              <a:rPr lang="ja-JP" altLang="en-US" b="1" dirty="0">
                <a:solidFill>
                  <a:prstClr val="black"/>
                </a:solidFill>
                <a:latin typeface="Meiryo UI" panose="020B0604030504040204" pitchFamily="50" charset="-128"/>
                <a:ea typeface="Meiryo UI" panose="020B0604030504040204" pitchFamily="50" charset="-128"/>
              </a:rPr>
              <a:t>納入義務者</a:t>
            </a:r>
            <a:endParaRPr lang="en-US" altLang="ja-JP" b="1" dirty="0">
              <a:solidFill>
                <a:prstClr val="black"/>
              </a:solidFill>
              <a:latin typeface="Meiryo UI" panose="020B0604030504040204" pitchFamily="50" charset="-128"/>
              <a:ea typeface="Meiryo UI" panose="020B0604030504040204" pitchFamily="50" charset="-128"/>
            </a:endParaRPr>
          </a:p>
          <a:p>
            <a:pPr algn="ctr">
              <a:defRPr/>
            </a:pPr>
            <a:r>
              <a:rPr lang="ja-JP" altLang="en-US" sz="1400" b="1" dirty="0">
                <a:solidFill>
                  <a:prstClr val="black"/>
                </a:solidFill>
                <a:latin typeface="Meiryo UI" panose="020B0604030504040204" pitchFamily="50" charset="-128"/>
                <a:ea typeface="Meiryo UI" panose="020B0604030504040204" pitchFamily="50" charset="-128"/>
              </a:rPr>
              <a:t>（民間の出版社、出版者等）</a:t>
            </a:r>
          </a:p>
        </p:txBody>
      </p:sp>
      <p:sp>
        <p:nvSpPr>
          <p:cNvPr id="25" name="テキスト ボックス 6"/>
          <p:cNvSpPr txBox="1">
            <a:spLocks noChangeArrowheads="1"/>
          </p:cNvSpPr>
          <p:nvPr/>
        </p:nvSpPr>
        <p:spPr bwMode="auto">
          <a:xfrm>
            <a:off x="6770390" y="4000544"/>
            <a:ext cx="2493963" cy="369888"/>
          </a:xfrm>
          <a:prstGeom prst="rect">
            <a:avLst/>
          </a:prstGeom>
          <a:solidFill>
            <a:schemeClr val="bg1"/>
          </a:solidFill>
          <a:ln w="9525">
            <a:noFill/>
            <a:miter lim="800000"/>
            <a:headEnd/>
            <a:tailEnd/>
          </a:ln>
        </p:spPr>
        <p:txBody>
          <a:bodyPr>
            <a:spAutoFit/>
          </a:bodyPr>
          <a:lstStyle/>
          <a:p>
            <a:pPr algn="ctr">
              <a:defRPr/>
            </a:pPr>
            <a:r>
              <a:rPr lang="ja-JP" altLang="en-US" b="1" dirty="0">
                <a:solidFill>
                  <a:prstClr val="black"/>
                </a:solidFill>
                <a:latin typeface="Meiryo UI" panose="020B0604030504040204" pitchFamily="50" charset="-128"/>
                <a:ea typeface="Meiryo UI" panose="020B0604030504040204" pitchFamily="50" charset="-128"/>
              </a:rPr>
              <a:t>国立国会図書館</a:t>
            </a:r>
          </a:p>
        </p:txBody>
      </p:sp>
      <p:grpSp>
        <p:nvGrpSpPr>
          <p:cNvPr id="26" name="グループ化 25"/>
          <p:cNvGrpSpPr/>
          <p:nvPr/>
        </p:nvGrpSpPr>
        <p:grpSpPr>
          <a:xfrm>
            <a:off x="5879976" y="4494704"/>
            <a:ext cx="4350420" cy="1243881"/>
            <a:chOff x="4389190" y="4148237"/>
            <a:chExt cx="4350420" cy="1243881"/>
          </a:xfrm>
        </p:grpSpPr>
        <p:sp>
          <p:nvSpPr>
            <p:cNvPr id="27" name="円柱 26"/>
            <p:cNvSpPr/>
            <p:nvPr/>
          </p:nvSpPr>
          <p:spPr bwMode="auto">
            <a:xfrm>
              <a:off x="4389190" y="4206974"/>
              <a:ext cx="1579562" cy="1147763"/>
            </a:xfrm>
            <a:prstGeom prst="can">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ja-JP" altLang="en-US" b="1" dirty="0">
                  <a:solidFill>
                    <a:prstClr val="black"/>
                  </a:solidFill>
                  <a:latin typeface="Meiryo UI" panose="020B0604030504040204" pitchFamily="50" charset="-128"/>
                  <a:ea typeface="Meiryo UI" panose="020B0604030504040204" pitchFamily="50" charset="-128"/>
                </a:rPr>
                <a:t>データを</a:t>
              </a:r>
              <a:endParaRPr lang="en-US" altLang="ja-JP" b="1" dirty="0">
                <a:solidFill>
                  <a:prstClr val="black"/>
                </a:solidFill>
                <a:latin typeface="Meiryo UI" panose="020B0604030504040204" pitchFamily="50" charset="-128"/>
                <a:ea typeface="Meiryo UI" panose="020B0604030504040204" pitchFamily="50" charset="-128"/>
              </a:endParaRPr>
            </a:p>
            <a:p>
              <a:pPr algn="ctr">
                <a:defRPr/>
              </a:pPr>
              <a:r>
                <a:rPr lang="ja-JP" altLang="en-US" b="1" dirty="0">
                  <a:solidFill>
                    <a:prstClr val="black"/>
                  </a:solidFill>
                  <a:latin typeface="Meiryo UI" panose="020B0604030504040204" pitchFamily="50" charset="-128"/>
                  <a:ea typeface="Meiryo UI" panose="020B0604030504040204" pitchFamily="50" charset="-128"/>
                </a:rPr>
                <a:t>蓄　積</a:t>
              </a:r>
              <a:endParaRPr lang="en-US" altLang="ja-JP" b="1" dirty="0">
                <a:solidFill>
                  <a:prstClr val="black"/>
                </a:solidFill>
                <a:latin typeface="Meiryo UI" panose="020B0604030504040204" pitchFamily="50" charset="-128"/>
                <a:ea typeface="Meiryo UI" panose="020B0604030504040204" pitchFamily="50" charset="-128"/>
              </a:endParaRPr>
            </a:p>
          </p:txBody>
        </p:sp>
        <p:sp>
          <p:nvSpPr>
            <p:cNvPr id="28" name="右矢印 27"/>
            <p:cNvSpPr/>
            <p:nvPr/>
          </p:nvSpPr>
          <p:spPr bwMode="auto">
            <a:xfrm>
              <a:off x="5968752" y="4383187"/>
              <a:ext cx="684213" cy="795337"/>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00" b="1" dirty="0">
                <a:solidFill>
                  <a:prstClr val="black"/>
                </a:solidFill>
                <a:latin typeface="Meiryo UI" panose="020B0604030504040204" pitchFamily="50" charset="-128"/>
                <a:ea typeface="Meiryo UI" panose="020B0604030504040204" pitchFamily="50" charset="-128"/>
              </a:endParaRPr>
            </a:p>
          </p:txBody>
        </p:sp>
        <p:sp>
          <p:nvSpPr>
            <p:cNvPr id="29" name="テキスト ボックス 6"/>
            <p:cNvSpPr txBox="1">
              <a:spLocks noChangeArrowheads="1"/>
            </p:cNvSpPr>
            <p:nvPr/>
          </p:nvSpPr>
          <p:spPr bwMode="auto">
            <a:xfrm>
              <a:off x="6477422" y="5084341"/>
              <a:ext cx="2262188" cy="307777"/>
            </a:xfrm>
            <a:prstGeom prst="rect">
              <a:avLst/>
            </a:prstGeom>
            <a:noFill/>
            <a:ln w="9525">
              <a:noFill/>
              <a:miter lim="800000"/>
              <a:headEnd/>
              <a:tailEnd/>
            </a:ln>
          </p:spPr>
          <p:txBody>
            <a:bodyPr>
              <a:spAutoFit/>
            </a:bodyPr>
            <a:lstStyle/>
            <a:p>
              <a:pPr algn="ctr">
                <a:defRPr/>
              </a:pPr>
              <a:r>
                <a:rPr lang="ja-JP" altLang="en-US" sz="1400" dirty="0">
                  <a:solidFill>
                    <a:prstClr val="black"/>
                  </a:solidFill>
                  <a:latin typeface="Meiryo UI" panose="020B0604030504040204" pitchFamily="50" charset="-128"/>
                  <a:ea typeface="Meiryo UI" panose="020B0604030504040204" pitchFamily="50" charset="-128"/>
                </a:rPr>
                <a:t>館内での閲覧サービス</a:t>
              </a:r>
            </a:p>
          </p:txBody>
        </p:sp>
        <p:pic>
          <p:nvPicPr>
            <p:cNvPr id="30" name="Picture 2"/>
            <p:cNvPicPr>
              <a:picLocks noChangeAspect="1" noChangeArrowheads="1"/>
            </p:cNvPicPr>
            <p:nvPr/>
          </p:nvPicPr>
          <p:blipFill>
            <a:blip r:embed="rId3" cstate="print"/>
            <a:srcRect/>
            <a:stretch>
              <a:fillRect/>
            </a:stretch>
          </p:blipFill>
          <p:spPr bwMode="auto">
            <a:xfrm>
              <a:off x="6732340" y="4148237"/>
              <a:ext cx="1843087" cy="892175"/>
            </a:xfrm>
            <a:prstGeom prst="rect">
              <a:avLst/>
            </a:prstGeom>
            <a:noFill/>
            <a:ln w="9525">
              <a:noFill/>
              <a:miter lim="800000"/>
              <a:headEnd/>
              <a:tailEnd/>
            </a:ln>
          </p:spPr>
        </p:pic>
      </p:grpSp>
      <p:sp>
        <p:nvSpPr>
          <p:cNvPr id="31" name="テキスト ボックス 30"/>
          <p:cNvSpPr txBox="1"/>
          <p:nvPr/>
        </p:nvSpPr>
        <p:spPr>
          <a:xfrm>
            <a:off x="6023992" y="5712929"/>
            <a:ext cx="4032448" cy="307777"/>
          </a:xfrm>
          <a:prstGeom prst="rect">
            <a:avLst/>
          </a:prstGeom>
          <a:noFill/>
        </p:spPr>
        <p:txBody>
          <a:bodyPr wrap="square" rtlCol="0">
            <a:spAutoFit/>
          </a:bodyPr>
          <a:lstStyle/>
          <a:p>
            <a:pPr marL="0" lvl="1" fontAlgn="base">
              <a:spcBef>
                <a:spcPct val="0"/>
              </a:spcBef>
              <a:spcAft>
                <a:spcPct val="0"/>
              </a:spcAft>
            </a:pPr>
            <a:r>
              <a:rPr lang="en-US" altLang="ja-JP" sz="1400" dirty="0">
                <a:solidFill>
                  <a:prstClr val="black"/>
                </a:solidFill>
                <a:latin typeface="Meiryo UI" panose="020B0604030504040204" pitchFamily="50" charset="-128"/>
                <a:ea typeface="Meiryo UI" panose="020B0604030504040204" pitchFamily="50" charset="-128"/>
              </a:rPr>
              <a:t>2013</a:t>
            </a:r>
            <a:r>
              <a:rPr lang="ja-JP" altLang="en-US" sz="1400" dirty="0">
                <a:solidFill>
                  <a:prstClr val="black"/>
                </a:solidFill>
                <a:latin typeface="Meiryo UI" panose="020B0604030504040204" pitchFamily="50" charset="-128"/>
                <a:ea typeface="Meiryo UI" panose="020B0604030504040204" pitchFamily="50" charset="-128"/>
              </a:rPr>
              <a:t>年</a:t>
            </a:r>
            <a:r>
              <a:rPr lang="en-US" altLang="ja-JP" sz="1400" dirty="0">
                <a:solidFill>
                  <a:prstClr val="black"/>
                </a:solidFill>
                <a:latin typeface="Meiryo UI" panose="020B0604030504040204" pitchFamily="50" charset="-128"/>
                <a:ea typeface="Meiryo UI" panose="020B0604030504040204" pitchFamily="50" charset="-128"/>
              </a:rPr>
              <a:t>10</a:t>
            </a:r>
            <a:r>
              <a:rPr lang="ja-JP" altLang="en-US" sz="1400" dirty="0">
                <a:solidFill>
                  <a:prstClr val="black"/>
                </a:solidFill>
                <a:latin typeface="Meiryo UI" panose="020B0604030504040204" pitchFamily="50" charset="-128"/>
                <a:ea typeface="Meiryo UI" panose="020B0604030504040204" pitchFamily="50" charset="-128"/>
              </a:rPr>
              <a:t>月に利用提供を開始。</a:t>
            </a:r>
          </a:p>
        </p:txBody>
      </p:sp>
      <p:sp>
        <p:nvSpPr>
          <p:cNvPr id="5" name="スライド番号プレースホルダ 4"/>
          <p:cNvSpPr>
            <a:spLocks noGrp="1"/>
          </p:cNvSpPr>
          <p:nvPr>
            <p:ph type="sldNum" sz="quarter" idx="4294967295"/>
          </p:nvPr>
        </p:nvSpPr>
        <p:spPr>
          <a:xfrm>
            <a:off x="9959280" y="6309320"/>
            <a:ext cx="800160" cy="457200"/>
          </a:xfrm>
          <a:prstGeom prst="ellipse">
            <a:avLst/>
          </a:prstGeom>
        </p:spPr>
        <p:txBody>
          <a:bodyPr/>
          <a:lstStyle/>
          <a:p>
            <a:pPr>
              <a:defRPr/>
            </a:pPr>
            <a:fld id="{5CBE7DF6-DC1C-4410-949E-874779C27DC5}" type="slidenum">
              <a:rPr lang="ja-JP" altLang="en-US" smtClean="0"/>
              <a:pPr>
                <a:defRPr/>
              </a:pPr>
              <a:t>50</a:t>
            </a:fld>
            <a:endParaRPr lang="ja-JP" altLang="en-US" dirty="0"/>
          </a:p>
        </p:txBody>
      </p:sp>
      <p:sp>
        <p:nvSpPr>
          <p:cNvPr id="32" name="円/楕円 31"/>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3350486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pPr lvl="0"/>
            <a:r>
              <a:rPr lang="ja-JP" altLang="en-US" dirty="0">
                <a:latin typeface="HG丸ｺﾞｼｯｸM-PRO" pitchFamily="50" charset="-128"/>
                <a:ea typeface="HG丸ｺﾞｼｯｸM-PRO" pitchFamily="50" charset="-128"/>
              </a:rPr>
              <a:t>オンライン資料の制度</a:t>
            </a:r>
            <a:r>
              <a:rPr lang="ja-JP" altLang="en-US" dirty="0" smtClean="0">
                <a:latin typeface="HG丸ｺﾞｼｯｸM-PRO" pitchFamily="50" charset="-128"/>
                <a:ea typeface="HG丸ｺﾞｼｯｸM-PRO" pitchFamily="50" charset="-128"/>
              </a:rPr>
              <a:t>収集</a:t>
            </a:r>
            <a:endParaRPr kumimoji="1" lang="ja-JP" altLang="en-US" dirty="0"/>
          </a:p>
        </p:txBody>
      </p:sp>
      <p:sp>
        <p:nvSpPr>
          <p:cNvPr id="22" name="フッター プレースホルダ 21"/>
          <p:cNvSpPr>
            <a:spLocks noGrp="1"/>
          </p:cNvSpPr>
          <p:nvPr>
            <p:ph type="ftr" sz="quarter" idx="11"/>
          </p:nvPr>
        </p:nvSpPr>
        <p:spPr/>
        <p:txBody>
          <a:bodyPr/>
          <a:lstStyle/>
          <a:p>
            <a:endParaRPr kumimoji="0" lang="en-US" dirty="0"/>
          </a:p>
        </p:txBody>
      </p:sp>
      <p:sp>
        <p:nvSpPr>
          <p:cNvPr id="2" name="スライド番号プレースホルダ 1"/>
          <p:cNvSpPr>
            <a:spLocks noGrp="1"/>
          </p:cNvSpPr>
          <p:nvPr>
            <p:ph type="sldNum" sz="quarter" idx="12"/>
          </p:nvPr>
        </p:nvSpPr>
        <p:spPr/>
        <p:txBody>
          <a:bodyPr/>
          <a:lstStyle/>
          <a:p>
            <a:pPr>
              <a:defRPr/>
            </a:pPr>
            <a:fld id="{6EE5DECF-4346-4B63-9392-51F4B8965CA9}" type="slidenum">
              <a:rPr lang="ja-JP" altLang="en-US" smtClean="0"/>
              <a:pPr>
                <a:defRPr/>
              </a:pPr>
              <a:t>51</a:t>
            </a:fld>
            <a:endParaRPr lang="ja-JP" altLang="en-US"/>
          </a:p>
        </p:txBody>
      </p:sp>
      <p:sp>
        <p:nvSpPr>
          <p:cNvPr id="21" name="スライド番号プレースホルダ 3"/>
          <p:cNvSpPr txBox="1">
            <a:spLocks/>
          </p:cNvSpPr>
          <p:nvPr/>
        </p:nvSpPr>
        <p:spPr>
          <a:xfrm>
            <a:off x="10171113" y="6408739"/>
            <a:ext cx="366712" cy="365125"/>
          </a:xfrm>
          <a:prstGeom prst="rect">
            <a:avLst/>
          </a:prstGeom>
        </p:spPr>
        <p:txBody>
          <a:bodyPr vert="horz" anchor="b"/>
          <a:lstStyle/>
          <a:p>
            <a:pPr algn="r">
              <a:defRPr/>
            </a:pPr>
            <a:fld id="{B1F3AB32-79D5-4262-B267-5CBC917FCCDA}" type="slidenum">
              <a:rPr lang="ja-JP" altLang="en-US" sz="1000"/>
              <a:pPr algn="r">
                <a:defRPr/>
              </a:pPr>
              <a:t>51</a:t>
            </a:fld>
            <a:endParaRPr lang="ja-JP" altLang="en-US" sz="1000"/>
          </a:p>
        </p:txBody>
      </p:sp>
      <p:graphicFrame>
        <p:nvGraphicFramePr>
          <p:cNvPr id="40" name="コンテンツ プレースホルダ 5"/>
          <p:cNvGraphicFramePr>
            <a:graphicFrameLocks noChangeAspect="1"/>
          </p:cNvGraphicFramePr>
          <p:nvPr>
            <p:extLst/>
          </p:nvPr>
        </p:nvGraphicFramePr>
        <p:xfrm>
          <a:off x="1984994" y="800330"/>
          <a:ext cx="8493150" cy="5117297"/>
        </p:xfrm>
        <a:graphic>
          <a:graphicData uri="http://schemas.openxmlformats.org/drawingml/2006/table">
            <a:tbl>
              <a:tblPr firstRow="1" bandRow="1"/>
              <a:tblGrid>
                <a:gridCol w="753816"/>
                <a:gridCol w="891769"/>
                <a:gridCol w="520198"/>
                <a:gridCol w="2006479"/>
                <a:gridCol w="1932165"/>
                <a:gridCol w="1560594"/>
                <a:gridCol w="828129"/>
              </a:tblGrid>
              <a:tr h="519510">
                <a:tc>
                  <a:txBody>
                    <a:bodyPr/>
                    <a:lstStyle>
                      <a:lvl1pPr marL="0" algn="l" rtl="0" eaLnBrk="1" latinLnBrk="0" hangingPunct="1">
                        <a:defRPr kumimoji="1" b="1" kern="1200">
                          <a:solidFill>
                            <a:schemeClr val="lt1"/>
                          </a:solidFill>
                          <a:latin typeface="Calibri"/>
                        </a:defRPr>
                      </a:lvl1pPr>
                      <a:lvl2pPr marL="457200" algn="l" rtl="0" eaLnBrk="1" latinLnBrk="0" hangingPunct="1">
                        <a:defRPr kumimoji="1" b="1" kern="1200">
                          <a:solidFill>
                            <a:schemeClr val="lt1"/>
                          </a:solidFill>
                          <a:latin typeface="Calibri"/>
                        </a:defRPr>
                      </a:lvl2pPr>
                      <a:lvl3pPr marL="914400" algn="l" rtl="0" eaLnBrk="1" latinLnBrk="0" hangingPunct="1">
                        <a:defRPr kumimoji="1" b="1" kern="1200">
                          <a:solidFill>
                            <a:schemeClr val="lt1"/>
                          </a:solidFill>
                          <a:latin typeface="Calibri"/>
                        </a:defRPr>
                      </a:lvl3pPr>
                      <a:lvl4pPr marL="1371600" algn="l" rtl="0" eaLnBrk="1" latinLnBrk="0" hangingPunct="1">
                        <a:defRPr kumimoji="1" b="1" kern="1200">
                          <a:solidFill>
                            <a:schemeClr val="lt1"/>
                          </a:solidFill>
                          <a:latin typeface="Calibri"/>
                        </a:defRPr>
                      </a:lvl4pPr>
                      <a:lvl5pPr marL="1828800" algn="l" rtl="0" eaLnBrk="1" latinLnBrk="0" hangingPunct="1">
                        <a:defRPr kumimoji="1" b="1" kern="1200">
                          <a:solidFill>
                            <a:schemeClr val="lt1"/>
                          </a:solidFill>
                          <a:latin typeface="Calibri"/>
                        </a:defRPr>
                      </a:lvl5pPr>
                      <a:lvl6pPr marL="2286000" algn="l" rtl="0" eaLnBrk="1" latinLnBrk="0" hangingPunct="1">
                        <a:defRPr kumimoji="1" b="1" kern="1200">
                          <a:solidFill>
                            <a:schemeClr val="lt1"/>
                          </a:solidFill>
                          <a:latin typeface="Calibri"/>
                        </a:defRPr>
                      </a:lvl6pPr>
                      <a:lvl7pPr marL="2743200" algn="l" rtl="0" eaLnBrk="1" latinLnBrk="0" hangingPunct="1">
                        <a:defRPr kumimoji="1" b="1" kern="1200">
                          <a:solidFill>
                            <a:schemeClr val="lt1"/>
                          </a:solidFill>
                          <a:latin typeface="Calibri"/>
                        </a:defRPr>
                      </a:lvl7pPr>
                      <a:lvl8pPr marL="3200400" algn="l" rtl="0" eaLnBrk="1" latinLnBrk="0" hangingPunct="1">
                        <a:defRPr kumimoji="1" b="1" kern="1200">
                          <a:solidFill>
                            <a:schemeClr val="lt1"/>
                          </a:solidFill>
                          <a:latin typeface="Calibri"/>
                        </a:defRPr>
                      </a:lvl8pPr>
                      <a:lvl9pPr marL="3657600" algn="l" rtl="0" eaLnBrk="1" latinLnBrk="0" hangingPunct="1">
                        <a:defRPr kumimoji="1" b="1" kern="1200">
                          <a:solidFill>
                            <a:schemeClr val="lt1"/>
                          </a:solidFill>
                          <a:latin typeface="Calibri"/>
                        </a:defRPr>
                      </a:lvl9pPr>
                      <a:extLst/>
                    </a:lstStyle>
                    <a:p>
                      <a:endParaRPr kumimoji="1" lang="ja-JP"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gridSpan="2">
                  <a:txBody>
                    <a:bodyPr/>
                    <a:lstStyle>
                      <a:lvl1pPr marL="0" algn="l" rtl="0" eaLnBrk="1" latinLnBrk="0" hangingPunct="1">
                        <a:defRPr kumimoji="1" b="1" kern="1200">
                          <a:solidFill>
                            <a:schemeClr val="lt1"/>
                          </a:solidFill>
                          <a:latin typeface="Calibri"/>
                        </a:defRPr>
                      </a:lvl1pPr>
                      <a:lvl2pPr marL="457200" algn="l" rtl="0" eaLnBrk="1" latinLnBrk="0" hangingPunct="1">
                        <a:defRPr kumimoji="1" b="1" kern="1200">
                          <a:solidFill>
                            <a:schemeClr val="lt1"/>
                          </a:solidFill>
                          <a:latin typeface="Calibri"/>
                        </a:defRPr>
                      </a:lvl2pPr>
                      <a:lvl3pPr marL="914400" algn="l" rtl="0" eaLnBrk="1" latinLnBrk="0" hangingPunct="1">
                        <a:defRPr kumimoji="1" b="1" kern="1200">
                          <a:solidFill>
                            <a:schemeClr val="lt1"/>
                          </a:solidFill>
                          <a:latin typeface="Calibri"/>
                        </a:defRPr>
                      </a:lvl3pPr>
                      <a:lvl4pPr marL="1371600" algn="l" rtl="0" eaLnBrk="1" latinLnBrk="0" hangingPunct="1">
                        <a:defRPr kumimoji="1" b="1" kern="1200">
                          <a:solidFill>
                            <a:schemeClr val="lt1"/>
                          </a:solidFill>
                          <a:latin typeface="Calibri"/>
                        </a:defRPr>
                      </a:lvl4pPr>
                      <a:lvl5pPr marL="1828800" algn="l" rtl="0" eaLnBrk="1" latinLnBrk="0" hangingPunct="1">
                        <a:defRPr kumimoji="1" b="1" kern="1200">
                          <a:solidFill>
                            <a:schemeClr val="lt1"/>
                          </a:solidFill>
                          <a:latin typeface="Calibri"/>
                        </a:defRPr>
                      </a:lvl5pPr>
                      <a:lvl6pPr marL="2286000" algn="l" rtl="0" eaLnBrk="1" latinLnBrk="0" hangingPunct="1">
                        <a:defRPr kumimoji="1" b="1" kern="1200">
                          <a:solidFill>
                            <a:schemeClr val="lt1"/>
                          </a:solidFill>
                          <a:latin typeface="Calibri"/>
                        </a:defRPr>
                      </a:lvl6pPr>
                      <a:lvl7pPr marL="2743200" algn="l" rtl="0" eaLnBrk="1" latinLnBrk="0" hangingPunct="1">
                        <a:defRPr kumimoji="1" b="1" kern="1200">
                          <a:solidFill>
                            <a:schemeClr val="lt1"/>
                          </a:solidFill>
                          <a:latin typeface="Calibri"/>
                        </a:defRPr>
                      </a:lvl7pPr>
                      <a:lvl8pPr marL="3200400" algn="l" rtl="0" eaLnBrk="1" latinLnBrk="0" hangingPunct="1">
                        <a:defRPr kumimoji="1" b="1" kern="1200">
                          <a:solidFill>
                            <a:schemeClr val="lt1"/>
                          </a:solidFill>
                          <a:latin typeface="Calibri"/>
                        </a:defRPr>
                      </a:lvl8pPr>
                      <a:lvl9pPr marL="3657600" algn="l" rtl="0" eaLnBrk="1" latinLnBrk="0" hangingPunct="1">
                        <a:defRPr kumimoji="1" b="1" kern="1200">
                          <a:solidFill>
                            <a:schemeClr val="lt1"/>
                          </a:solidFill>
                          <a:latin typeface="Calibri"/>
                        </a:defRPr>
                      </a:lvl9pPr>
                      <a:extLst/>
                    </a:lstStyle>
                    <a:p>
                      <a:endParaRPr kumimoji="1" lang="ja-JP" altLang="en-US"/>
                    </a:p>
                  </a:txBody>
                  <a:tcPr>
                    <a:lnL w="12700" cmpd="sng">
                      <a:noFill/>
                    </a:lnL>
                    <a:lnR w="12700" cmpd="sng">
                      <a:noFill/>
                    </a:lnR>
                    <a:lnT w="12700" cmpd="sng">
                      <a:noFill/>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kumimoji="1" lang="ja-JP" altLang="en-US" dirty="0"/>
                    </a:p>
                  </a:txBody>
                  <a:tcPr/>
                </a:tc>
                <a:tc gridSpan="3">
                  <a:txBody>
                    <a:bodyPr/>
                    <a:lstStyle>
                      <a:lvl1pPr marL="0" algn="l" rtl="0" eaLnBrk="1" latinLnBrk="0" hangingPunct="1">
                        <a:defRPr kumimoji="1" b="1" kern="1200">
                          <a:solidFill>
                            <a:schemeClr val="lt1"/>
                          </a:solidFill>
                          <a:latin typeface="Calibri"/>
                        </a:defRPr>
                      </a:lvl1pPr>
                      <a:lvl2pPr marL="457200" algn="l" rtl="0" eaLnBrk="1" latinLnBrk="0" hangingPunct="1">
                        <a:defRPr kumimoji="1" b="1" kern="1200">
                          <a:solidFill>
                            <a:schemeClr val="lt1"/>
                          </a:solidFill>
                          <a:latin typeface="Calibri"/>
                        </a:defRPr>
                      </a:lvl2pPr>
                      <a:lvl3pPr marL="914400" algn="l" rtl="0" eaLnBrk="1" latinLnBrk="0" hangingPunct="1">
                        <a:defRPr kumimoji="1" b="1" kern="1200">
                          <a:solidFill>
                            <a:schemeClr val="lt1"/>
                          </a:solidFill>
                          <a:latin typeface="Calibri"/>
                        </a:defRPr>
                      </a:lvl3pPr>
                      <a:lvl4pPr marL="1371600" algn="l" rtl="0" eaLnBrk="1" latinLnBrk="0" hangingPunct="1">
                        <a:defRPr kumimoji="1" b="1" kern="1200">
                          <a:solidFill>
                            <a:schemeClr val="lt1"/>
                          </a:solidFill>
                          <a:latin typeface="Calibri"/>
                        </a:defRPr>
                      </a:lvl4pPr>
                      <a:lvl5pPr marL="1828800" algn="l" rtl="0" eaLnBrk="1" latinLnBrk="0" hangingPunct="1">
                        <a:defRPr kumimoji="1" b="1" kern="1200">
                          <a:solidFill>
                            <a:schemeClr val="lt1"/>
                          </a:solidFill>
                          <a:latin typeface="Calibri"/>
                        </a:defRPr>
                      </a:lvl5pPr>
                      <a:lvl6pPr marL="2286000" algn="l" rtl="0" eaLnBrk="1" latinLnBrk="0" hangingPunct="1">
                        <a:defRPr kumimoji="1" b="1" kern="1200">
                          <a:solidFill>
                            <a:schemeClr val="lt1"/>
                          </a:solidFill>
                          <a:latin typeface="Calibri"/>
                        </a:defRPr>
                      </a:lvl6pPr>
                      <a:lvl7pPr marL="2743200" algn="l" rtl="0" eaLnBrk="1" latinLnBrk="0" hangingPunct="1">
                        <a:defRPr kumimoji="1" b="1" kern="1200">
                          <a:solidFill>
                            <a:schemeClr val="lt1"/>
                          </a:solidFill>
                          <a:latin typeface="Calibri"/>
                        </a:defRPr>
                      </a:lvl7pPr>
                      <a:lvl8pPr marL="3200400" algn="l" rtl="0" eaLnBrk="1" latinLnBrk="0" hangingPunct="1">
                        <a:defRPr kumimoji="1" b="1" kern="1200">
                          <a:solidFill>
                            <a:schemeClr val="lt1"/>
                          </a:solidFill>
                          <a:latin typeface="Calibri"/>
                        </a:defRPr>
                      </a:lvl8pPr>
                      <a:lvl9pPr marL="3657600" algn="l" rtl="0" eaLnBrk="1" latinLnBrk="0" hangingPunct="1">
                        <a:defRPr kumimoji="1" b="1" kern="1200">
                          <a:solidFill>
                            <a:schemeClr val="lt1"/>
                          </a:solidFill>
                          <a:latin typeface="Calibri"/>
                        </a:defRPr>
                      </a:lvl9pPr>
                      <a:extLst/>
                    </a:lstStyle>
                    <a:p>
                      <a:endParaRPr kumimoji="1" lang="ja-JP" altLang="en-US" dirty="0"/>
                    </a:p>
                  </a:txBody>
                  <a:tcPr>
                    <a:lnL w="12700" cmpd="sng">
                      <a:noFill/>
                    </a:lnL>
                    <a:lnR w="12700" cmpd="sng">
                      <a:noFill/>
                    </a:lnR>
                    <a:lnT w="12700" cmpd="sng">
                      <a:noFill/>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kumimoji="1" lang="ja-JP" altLang="en-US" dirty="0"/>
                    </a:p>
                  </a:txBody>
                  <a:tcPr/>
                </a:tc>
                <a:tc hMerge="1">
                  <a:txBody>
                    <a:bodyPr/>
                    <a:lstStyle/>
                    <a:p>
                      <a:endParaRPr kumimoji="1" lang="ja-JP" altLang="en-US" dirty="0"/>
                    </a:p>
                  </a:txBody>
                  <a:tcPr/>
                </a:tc>
                <a:tc>
                  <a:txBody>
                    <a:bodyPr/>
                    <a:lstStyle>
                      <a:lvl1pPr marL="0" algn="l" rtl="0" eaLnBrk="1" latinLnBrk="0" hangingPunct="1">
                        <a:defRPr kumimoji="1" b="1" kern="1200">
                          <a:solidFill>
                            <a:schemeClr val="lt1"/>
                          </a:solidFill>
                          <a:latin typeface="Calibri"/>
                        </a:defRPr>
                      </a:lvl1pPr>
                      <a:lvl2pPr marL="457200" algn="l" rtl="0" eaLnBrk="1" latinLnBrk="0" hangingPunct="1">
                        <a:defRPr kumimoji="1" b="1" kern="1200">
                          <a:solidFill>
                            <a:schemeClr val="lt1"/>
                          </a:solidFill>
                          <a:latin typeface="Calibri"/>
                        </a:defRPr>
                      </a:lvl2pPr>
                      <a:lvl3pPr marL="914400" algn="l" rtl="0" eaLnBrk="1" latinLnBrk="0" hangingPunct="1">
                        <a:defRPr kumimoji="1" b="1" kern="1200">
                          <a:solidFill>
                            <a:schemeClr val="lt1"/>
                          </a:solidFill>
                          <a:latin typeface="Calibri"/>
                        </a:defRPr>
                      </a:lvl3pPr>
                      <a:lvl4pPr marL="1371600" algn="l" rtl="0" eaLnBrk="1" latinLnBrk="0" hangingPunct="1">
                        <a:defRPr kumimoji="1" b="1" kern="1200">
                          <a:solidFill>
                            <a:schemeClr val="lt1"/>
                          </a:solidFill>
                          <a:latin typeface="Calibri"/>
                        </a:defRPr>
                      </a:lvl4pPr>
                      <a:lvl5pPr marL="1828800" algn="l" rtl="0" eaLnBrk="1" latinLnBrk="0" hangingPunct="1">
                        <a:defRPr kumimoji="1" b="1" kern="1200">
                          <a:solidFill>
                            <a:schemeClr val="lt1"/>
                          </a:solidFill>
                          <a:latin typeface="Calibri"/>
                        </a:defRPr>
                      </a:lvl5pPr>
                      <a:lvl6pPr marL="2286000" algn="l" rtl="0" eaLnBrk="1" latinLnBrk="0" hangingPunct="1">
                        <a:defRPr kumimoji="1" b="1" kern="1200">
                          <a:solidFill>
                            <a:schemeClr val="lt1"/>
                          </a:solidFill>
                          <a:latin typeface="Calibri"/>
                        </a:defRPr>
                      </a:lvl6pPr>
                      <a:lvl7pPr marL="2743200" algn="l" rtl="0" eaLnBrk="1" latinLnBrk="0" hangingPunct="1">
                        <a:defRPr kumimoji="1" b="1" kern="1200">
                          <a:solidFill>
                            <a:schemeClr val="lt1"/>
                          </a:solidFill>
                          <a:latin typeface="Calibri"/>
                        </a:defRPr>
                      </a:lvl7pPr>
                      <a:lvl8pPr marL="3200400" algn="l" rtl="0" eaLnBrk="1" latinLnBrk="0" hangingPunct="1">
                        <a:defRPr kumimoji="1" b="1" kern="1200">
                          <a:solidFill>
                            <a:schemeClr val="lt1"/>
                          </a:solidFill>
                          <a:latin typeface="Calibri"/>
                        </a:defRPr>
                      </a:lvl8pPr>
                      <a:lvl9pPr marL="3657600" algn="l" rtl="0" eaLnBrk="1" latinLnBrk="0" hangingPunct="1">
                        <a:defRPr kumimoji="1" b="1" kern="1200">
                          <a:solidFill>
                            <a:schemeClr val="lt1"/>
                          </a:solidFill>
                          <a:latin typeface="Calibri"/>
                        </a:defRPr>
                      </a:lvl9pPr>
                      <a:extLst/>
                    </a:lstStyle>
                    <a:p>
                      <a:endParaRPr kumimoji="1" lang="ja-JP" altLang="en-US"/>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r h="527459">
                <a:tc rowSpan="3">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pPr algn="ctr"/>
                      <a:r>
                        <a:rPr kumimoji="1" lang="ja-JP" altLang="en-US" dirty="0" smtClean="0"/>
                        <a:t>国等</a:t>
                      </a:r>
                      <a:endParaRPr kumimoji="1" lang="ja-JP" altLang="en-US" dirty="0"/>
                    </a:p>
                  </a:txBody>
                  <a:tcPr vert="eaVert">
                    <a:lnL w="12700" cmpd="sng">
                      <a:noFill/>
                    </a:lnL>
                    <a:lnR w="19050" cap="flat" cmpd="sng" algn="ctr">
                      <a:solidFill>
                        <a:sysClr val="windowText" lastClr="0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rowSpan="6">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pPr algn="ctr"/>
                      <a:r>
                        <a:rPr kumimoji="1" lang="ja-JP" altLang="en-US" b="1" dirty="0" smtClean="0"/>
                        <a:t>図書・逐次刊行物等</a:t>
                      </a:r>
                      <a:endParaRPr kumimoji="1" lang="en-US" altLang="ja-JP" b="1" dirty="0" smtClean="0"/>
                    </a:p>
                    <a:p>
                      <a:pPr algn="ctr"/>
                      <a:r>
                        <a:rPr kumimoji="1" lang="ja-JP" altLang="en-US" b="1" dirty="0" smtClean="0"/>
                        <a:t>の伝統的な出版物</a:t>
                      </a:r>
                      <a:endParaRPr kumimoji="1" lang="ja-JP" altLang="en-US" b="1" dirty="0"/>
                    </a:p>
                  </a:txBody>
                  <a:tcPr vert="eaVert" anchor="ctr">
                    <a:lnL w="19050" cap="flat" cmpd="sng" algn="ctr">
                      <a:solidFill>
                        <a:sysClr val="windowText" lastClr="000000"/>
                      </a:solidFill>
                      <a:prstDash val="solid"/>
                      <a:round/>
                      <a:headEnd type="none" w="med" len="med"/>
                      <a:tailEnd type="none" w="med" len="med"/>
                    </a:lnL>
                    <a:lnR w="19050"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79646">
                        <a:lumMod val="20000"/>
                        <a:lumOff val="80000"/>
                      </a:srgbClr>
                    </a:solidFill>
                  </a:tcPr>
                </a:tc>
                <a:tc rowSpan="6">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pPr algn="ctr"/>
                      <a:r>
                        <a:rPr kumimoji="1" lang="ja-JP" altLang="en-US" b="1" dirty="0" smtClean="0"/>
                        <a:t>パッケージ系電子出版物</a:t>
                      </a:r>
                      <a:endParaRPr kumimoji="1" lang="ja-JP" altLang="en-US" b="1" dirty="0"/>
                    </a:p>
                  </a:txBody>
                  <a:tcPr vert="eaVert" anchor="ctr">
                    <a:lnL w="19050"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79646">
                        <a:lumMod val="20000"/>
                        <a:lumOff val="80000"/>
                      </a:srgbClr>
                    </a:solidFill>
                  </a:tcPr>
                </a:tc>
                <a:tc gridSpan="3">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pPr algn="ctr"/>
                      <a:endParaRPr kumimoji="1" lang="ja-JP" altLang="en-US" sz="2400" b="1" dirty="0"/>
                    </a:p>
                  </a:txBody>
                  <a:tcPr>
                    <a:lnL w="19050" cap="flat" cmpd="sng" algn="ctr">
                      <a:solidFill>
                        <a:sysClr val="windowText" lastClr="000000"/>
                      </a:solidFill>
                      <a:prstDash val="solid"/>
                      <a:round/>
                      <a:headEnd type="none" w="med" len="med"/>
                      <a:tailEnd type="none" w="med" len="med"/>
                    </a:lnL>
                    <a:lnR w="1905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38100" cap="flat" cmpd="sng" algn="ctr">
                      <a:noFill/>
                      <a:prstDash val="sysDash"/>
                      <a:round/>
                      <a:headEnd type="none" w="med" len="med"/>
                      <a:tailEnd type="none" w="med" len="med"/>
                    </a:lnB>
                    <a:lnTlToBr w="12700" cmpd="sng">
                      <a:noFill/>
                      <a:prstDash val="solid"/>
                    </a:lnTlToBr>
                    <a:lnBlToTr w="12700" cmpd="sng">
                      <a:noFill/>
                      <a:prstDash val="solid"/>
                    </a:lnBlToTr>
                    <a:solidFill>
                      <a:srgbClr val="C6D9F1"/>
                    </a:solidFill>
                  </a:tcPr>
                </a:tc>
                <a:tc hMerge="1">
                  <a:txBody>
                    <a:bodyPr/>
                    <a:lstStyle/>
                    <a:p>
                      <a:endParaRPr kumimoji="1" lang="ja-JP" altLang="en-US" dirty="0"/>
                    </a:p>
                  </a:txBody>
                  <a:tcPr/>
                </a:tc>
                <a:tc hMerge="1">
                  <a:txBody>
                    <a:bodyPr/>
                    <a:lstStyle/>
                    <a:p>
                      <a:endParaRPr kumimoji="1" lang="ja-JP" altLang="en-US" dirty="0"/>
                    </a:p>
                  </a:txBody>
                  <a:tcPr/>
                </a:tc>
                <a:tc rowSpan="2">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endParaRPr kumimoji="1" lang="ja-JP" altLang="en-US" dirty="0"/>
                    </a:p>
                  </a:txBody>
                  <a:tcPr>
                    <a:lnL w="19050" cap="flat" cmpd="sng" algn="ctr">
                      <a:solidFill>
                        <a:sysClr val="windowText" lastClr="000000"/>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r>
              <a:tr h="830927">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gridSpan="2">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dirty="0" smtClean="0">
                          <a:solidFill>
                            <a:srgbClr val="C00000"/>
                          </a:solidFill>
                        </a:rPr>
                        <a:t>「オンライン資料」</a:t>
                      </a:r>
                      <a:endParaRPr kumimoji="1" lang="en-US" altLang="ja-JP" sz="1600" b="1" dirty="0" smtClean="0">
                        <a:solidFill>
                          <a:srgbClr val="C00000"/>
                        </a:solidFill>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dirty="0" smtClean="0">
                          <a:solidFill>
                            <a:srgbClr val="C00000"/>
                          </a:solidFill>
                        </a:rPr>
                        <a:t>（図書・逐次刊行物に相当するもの）</a:t>
                      </a:r>
                    </a:p>
                  </a:txBody>
                  <a:tcPr anchor="ctr">
                    <a:lnL w="19050" cap="flat" cmpd="sng" algn="ctr">
                      <a:solidFill>
                        <a:sysClr val="windowText" lastClr="000000"/>
                      </a:solidFill>
                      <a:prstDash val="solid"/>
                      <a:round/>
                      <a:headEnd type="none" w="med" len="med"/>
                      <a:tailEnd type="none" w="med" len="med"/>
                    </a:lnL>
                    <a:lnR w="38100" cap="flat" cmpd="sng" algn="ctr">
                      <a:noFill/>
                      <a:prstDash val="sysDash"/>
                      <a:round/>
                      <a:headEnd type="none" w="med" len="med"/>
                      <a:tailEnd type="none" w="med" len="med"/>
                    </a:lnR>
                    <a:lnT w="38100" cap="flat" cmpd="sng" algn="ctr">
                      <a:noFill/>
                      <a:prstDash val="sysDash"/>
                      <a:round/>
                      <a:headEnd type="none" w="med" len="med"/>
                      <a:tailEnd type="none" w="med" len="med"/>
                    </a:lnT>
                    <a:lnB w="12700" cmpd="sng">
                      <a:noFill/>
                    </a:lnB>
                    <a:lnTlToBr w="12700" cmpd="sng">
                      <a:noFill/>
                      <a:prstDash val="solid"/>
                    </a:lnTlToBr>
                    <a:lnBlToTr w="12700" cmpd="sng">
                      <a:noFill/>
                      <a:prstDash val="solid"/>
                    </a:lnBlToTr>
                    <a:solidFill>
                      <a:srgbClr val="1F497D">
                        <a:lumMod val="20000"/>
                        <a:lumOff val="80000"/>
                      </a:srgbClr>
                    </a:solidFill>
                  </a:tcPr>
                </a:tc>
                <a:tc hMerge="1">
                  <a:txBody>
                    <a:bodyPr/>
                    <a:lstStyle/>
                    <a:p>
                      <a:endParaRPr kumimoji="1" lang="ja-JP" altLang="en-US"/>
                    </a:p>
                  </a:txBody>
                  <a:tcPr/>
                </a:tc>
                <a:tc>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smtClean="0"/>
                    </a:p>
                  </a:txBody>
                  <a:tcPr anchor="ctr">
                    <a:lnL w="38100" cap="flat" cmpd="sng" algn="ctr">
                      <a:noFill/>
                      <a:prstDash val="sysDash"/>
                      <a:round/>
                      <a:headEnd type="none" w="med" len="med"/>
                      <a:tailEnd type="none" w="med" len="med"/>
                    </a:lnL>
                    <a:lnR w="19050" cap="flat" cmpd="sng" algn="ctr">
                      <a:solidFill>
                        <a:sysClr val="windowText" lastClr="000000"/>
                      </a:solidFill>
                      <a:prstDash val="solid"/>
                      <a:round/>
                      <a:headEnd type="none" w="med" len="med"/>
                      <a:tailEnd type="none" w="med" len="med"/>
                    </a:lnR>
                    <a:lnT w="12700" cap="flat" cmpd="sng" algn="ctr">
                      <a:noFill/>
                      <a:prstDash val="sysDash"/>
                      <a:round/>
                      <a:headEnd type="none" w="med" len="med"/>
                      <a:tailEnd type="none" w="med" len="med"/>
                    </a:lnT>
                    <a:lnB w="12700" cmpd="sng">
                      <a:noFill/>
                    </a:lnB>
                    <a:lnTlToBr w="12700" cmpd="sng">
                      <a:noFill/>
                      <a:prstDash val="solid"/>
                    </a:lnTlToBr>
                    <a:lnBlToTr w="12700" cmpd="sng">
                      <a:noFill/>
                      <a:prstDash val="solid"/>
                    </a:lnBlToTr>
                    <a:solidFill>
                      <a:srgbClr val="1F497D">
                        <a:lumMod val="20000"/>
                        <a:lumOff val="80000"/>
                      </a:srgbClr>
                    </a:solidFill>
                  </a:tcPr>
                </a:tc>
                <a:tc vMerge="1">
                  <a:txBody>
                    <a:bodyPr/>
                    <a:lstStyle/>
                    <a:p>
                      <a:endParaRPr kumimoji="1" lang="ja-JP" altLang="en-US"/>
                    </a:p>
                  </a:txBody>
                  <a:tcPr/>
                </a:tc>
              </a:tr>
              <a:tr h="290028">
                <a:tc vMerge="1">
                  <a:txBody>
                    <a:bodyPr/>
                    <a:lstStyle/>
                    <a:p>
                      <a:endParaRPr kumimoji="1" lang="ja-JP" altLang="en-US" dirty="0"/>
                    </a:p>
                  </a:txBody>
                  <a:tcPr vert="eaVert"/>
                </a:tc>
                <a:tc vMerge="1">
                  <a:txBody>
                    <a:bodyPr/>
                    <a:lstStyle/>
                    <a:p>
                      <a:endParaRPr kumimoji="1" lang="ja-JP" altLang="en-US" dirty="0"/>
                    </a:p>
                  </a:txBody>
                  <a:tcPr/>
                </a:tc>
                <a:tc vMerge="1">
                  <a:txBody>
                    <a:bodyPr/>
                    <a:lstStyle/>
                    <a:p>
                      <a:endParaRPr kumimoji="1" lang="ja-JP" altLang="en-US" dirty="0"/>
                    </a:p>
                  </a:txBody>
                  <a:tcPr/>
                </a:tc>
                <a:tc rowSpan="2">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pPr algn="ctr">
                        <a:spcAft>
                          <a:spcPts val="0"/>
                        </a:spcAft>
                      </a:pPr>
                      <a:r>
                        <a:rPr lang="ja-JP" altLang="en-US" sz="1800" b="1" kern="100" dirty="0" smtClean="0">
                          <a:solidFill>
                            <a:schemeClr val="bg1"/>
                          </a:solidFill>
                          <a:effectLst/>
                        </a:rPr>
                        <a:t>Ａ</a:t>
                      </a:r>
                      <a:r>
                        <a:rPr lang="en-US" altLang="ja-JP" sz="1800" b="1" kern="100" dirty="0" smtClean="0">
                          <a:solidFill>
                            <a:schemeClr val="bg1"/>
                          </a:solidFill>
                          <a:effectLst/>
                        </a:rPr>
                        <a:t> </a:t>
                      </a:r>
                      <a:r>
                        <a:rPr lang="ja-JP" altLang="en-US" sz="1800" b="1" kern="100" dirty="0" smtClean="0">
                          <a:solidFill>
                            <a:schemeClr val="bg1"/>
                          </a:solidFill>
                          <a:effectLst/>
                        </a:rPr>
                        <a:t>無償出版物</a:t>
                      </a:r>
                    </a:p>
                    <a:p>
                      <a:pPr algn="ctr">
                        <a:spcAft>
                          <a:spcPts val="0"/>
                        </a:spcAft>
                      </a:pPr>
                      <a:r>
                        <a:rPr lang="en-US" sz="1800" b="1" kern="100" dirty="0" smtClean="0">
                          <a:solidFill>
                            <a:schemeClr val="bg1"/>
                          </a:solidFill>
                          <a:effectLst/>
                        </a:rPr>
                        <a:t>(</a:t>
                      </a:r>
                      <a:r>
                        <a:rPr lang="en-US" sz="1800" b="1" kern="100" dirty="0" err="1" smtClean="0">
                          <a:solidFill>
                            <a:schemeClr val="bg1"/>
                          </a:solidFill>
                          <a:effectLst/>
                        </a:rPr>
                        <a:t>DRMなし</a:t>
                      </a:r>
                      <a:r>
                        <a:rPr lang="en-US" sz="1800" b="1" kern="100" dirty="0" smtClean="0">
                          <a:solidFill>
                            <a:schemeClr val="bg1"/>
                          </a:solidFill>
                          <a:effectLst/>
                        </a:rPr>
                        <a:t>)</a:t>
                      </a:r>
                      <a:endParaRPr lang="ja-JP" altLang="en-US" sz="1800" b="1" kern="100" dirty="0" smtClean="0">
                        <a:solidFill>
                          <a:schemeClr val="bg1"/>
                        </a:solidFill>
                        <a:effectLst/>
                        <a:latin typeface="Century"/>
                        <a:ea typeface="ＭＳ 明朝"/>
                        <a:cs typeface="Times New Roman"/>
                      </a:endParaRPr>
                    </a:p>
                  </a:txBody>
                  <a:tcPr anchor="ctr">
                    <a:lnL w="19050" cap="flat" cmpd="sng" algn="ctr">
                      <a:solidFill>
                        <a:sysClr val="windowText" lastClr="000000"/>
                      </a:solidFill>
                      <a:prstDash val="solid"/>
                      <a:round/>
                      <a:headEnd type="none" w="med" len="med"/>
                      <a:tailEnd type="none" w="med" len="med"/>
                    </a:lnL>
                    <a:lnR w="19050" cap="flat" cmpd="sng" algn="ctr">
                      <a:solidFill>
                        <a:sysClr val="windowText" lastClr="000000"/>
                      </a:solidFill>
                      <a:prstDash val="sysDot"/>
                      <a:round/>
                      <a:headEnd type="none" w="med" len="med"/>
                      <a:tailEnd type="none" w="med" len="med"/>
                    </a:lnR>
                    <a:lnT w="12700" cmpd="sng">
                      <a:noFill/>
                    </a:lnT>
                    <a:lnB w="19050"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1F497D">
                        <a:lumMod val="75000"/>
                      </a:srgbClr>
                    </a:solidFill>
                  </a:tcPr>
                </a:tc>
                <a:tc rowSpan="2">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pPr algn="ctr">
                        <a:spcAft>
                          <a:spcPts val="0"/>
                        </a:spcAft>
                      </a:pPr>
                      <a:r>
                        <a:rPr lang="ja-JP" altLang="en-US" sz="1800" b="1" kern="100" dirty="0" smtClean="0">
                          <a:effectLst/>
                        </a:rPr>
                        <a:t>Ｂ</a:t>
                      </a:r>
                      <a:r>
                        <a:rPr lang="en-US" altLang="ja-JP" sz="1800" b="1" kern="100" dirty="0" smtClean="0">
                          <a:effectLst/>
                        </a:rPr>
                        <a:t> </a:t>
                      </a:r>
                      <a:r>
                        <a:rPr lang="ja-JP" altLang="en-US" sz="1800" b="1" kern="100" dirty="0" smtClean="0">
                          <a:effectLst/>
                        </a:rPr>
                        <a:t>有償出版物</a:t>
                      </a:r>
                    </a:p>
                    <a:p>
                      <a:pPr algn="ctr">
                        <a:spcAft>
                          <a:spcPts val="0"/>
                        </a:spcAft>
                      </a:pPr>
                      <a:r>
                        <a:rPr lang="en-US" sz="1800" b="1" kern="100" dirty="0" smtClean="0">
                          <a:effectLst/>
                        </a:rPr>
                        <a:t>(</a:t>
                      </a:r>
                      <a:r>
                        <a:rPr lang="en-US" sz="1800" b="1" kern="100" dirty="0" err="1" smtClean="0">
                          <a:effectLst/>
                        </a:rPr>
                        <a:t>DRMなし</a:t>
                      </a:r>
                      <a:r>
                        <a:rPr lang="en-US" sz="1800" b="1" kern="100" dirty="0" smtClean="0">
                          <a:effectLst/>
                        </a:rPr>
                        <a:t>)</a:t>
                      </a:r>
                      <a:endParaRPr lang="ja-JP" altLang="en-US" sz="1800" b="1" kern="100" dirty="0" smtClean="0">
                        <a:effectLst/>
                        <a:latin typeface="Century"/>
                        <a:ea typeface="ＭＳ 明朝"/>
                        <a:cs typeface="Times New Roman"/>
                      </a:endParaRPr>
                    </a:p>
                  </a:txBody>
                  <a:tcPr anchor="ctr">
                    <a:lnL w="19050"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ysDot"/>
                      <a:round/>
                      <a:headEnd type="none" w="med" len="med"/>
                      <a:tailEnd type="none" w="med" len="med"/>
                    </a:lnR>
                    <a:lnT w="12700" cmpd="sng">
                      <a:noFill/>
                    </a:lnT>
                    <a:lnB w="19050"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F79646">
                        <a:lumMod val="60000"/>
                        <a:lumOff val="40000"/>
                      </a:srgbClr>
                    </a:solidFill>
                  </a:tcPr>
                </a:tc>
                <a:tc rowSpan="4">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endParaRPr kumimoji="1" lang="en-US" altLang="ja-JP" dirty="0" smtClean="0"/>
                    </a:p>
                    <a:p>
                      <a:endParaRPr kumimoji="1" lang="en-US" altLang="ja-JP" dirty="0" smtClean="0"/>
                    </a:p>
                    <a:p>
                      <a:endParaRPr kumimoji="1" lang="en-US" altLang="ja-JP" dirty="0" smtClean="0"/>
                    </a:p>
                    <a:p>
                      <a:endParaRPr kumimoji="1" lang="en-US" altLang="ja-JP" b="1" dirty="0" smtClean="0"/>
                    </a:p>
                    <a:p>
                      <a:endParaRPr kumimoji="1" lang="en-US" altLang="ja-JP" b="1" dirty="0" smtClean="0"/>
                    </a:p>
                    <a:p>
                      <a:pPr algn="l"/>
                      <a:r>
                        <a:rPr kumimoji="1" lang="ja-JP" altLang="en-US" b="1" dirty="0" smtClean="0"/>
                        <a:t> ウェブ</a:t>
                      </a:r>
                      <a:endParaRPr kumimoji="1" lang="en-US" altLang="ja-JP" b="1" dirty="0" smtClean="0"/>
                    </a:p>
                    <a:p>
                      <a:pPr algn="ctr"/>
                      <a:r>
                        <a:rPr kumimoji="1" lang="ja-JP" altLang="en-US" b="1" dirty="0" smtClean="0"/>
                        <a:t>サイト 情報</a:t>
                      </a:r>
                      <a:endParaRPr kumimoji="1" lang="en-US" altLang="ja-JP" b="1" dirty="0" smtClean="0"/>
                    </a:p>
                  </a:txBody>
                  <a:tcPr anchor="ctr">
                    <a:lnL w="19050"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12700" cmpd="sng">
                      <a:noFill/>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064A2">
                        <a:lumMod val="20000"/>
                        <a:lumOff val="80000"/>
                      </a:srgbClr>
                    </a:solidFill>
                  </a:tcPr>
                </a:tc>
                <a:tc rowSpan="3">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endParaRPr kumimoji="1" lang="ja-JP" altLang="en-US" dirty="0"/>
                    </a:p>
                  </a:txBody>
                  <a:tcPr>
                    <a:lnL w="1905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r>
              <a:tr h="855034">
                <a:tc rowSpan="3">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pPr algn="ctr"/>
                      <a:r>
                        <a:rPr kumimoji="1" lang="ja-JP" altLang="en-US" dirty="0" smtClean="0"/>
                        <a:t>民間</a:t>
                      </a:r>
                      <a:endParaRPr kumimoji="1" lang="ja-JP" altLang="en-US" dirty="0"/>
                    </a:p>
                  </a:txBody>
                  <a:tcPr vert="eaVert">
                    <a:lnL w="12700" cmpd="sng">
                      <a:noFill/>
                    </a:lnL>
                    <a:lnR w="1905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dirty="0"/>
                    </a:p>
                  </a:txBody>
                  <a:tcPr/>
                </a:tc>
                <a:tc vMerge="1">
                  <a:txBody>
                    <a:bodyPr/>
                    <a:lstStyle/>
                    <a:p>
                      <a:endParaRPr kumimoji="1" lang="ja-JP" altLang="en-US" dirty="0"/>
                    </a:p>
                  </a:txBody>
                  <a:tcPr/>
                </a:tc>
                <a:tc vMerge="1">
                  <a:txBody>
                    <a:bodyPr/>
                    <a:lstStyle/>
                    <a:p>
                      <a:endParaRPr kumimoji="1" lang="ja-JP" altLang="en-US" dirty="0"/>
                    </a:p>
                  </a:txBody>
                  <a:tcPr/>
                </a:tc>
                <a:tc vMerge="1">
                  <a:txBody>
                    <a:bodyPr/>
                    <a:lstStyle/>
                    <a:p>
                      <a:endParaRPr kumimoji="1" lang="ja-JP" altLang="en-US"/>
                    </a:p>
                  </a:txBody>
                  <a:tcPr/>
                </a:tc>
              </a:tr>
              <a:tr h="239679">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rowSpan="2">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pPr algn="ctr">
                        <a:spcAft>
                          <a:spcPts val="0"/>
                        </a:spcAft>
                      </a:pPr>
                      <a:r>
                        <a:rPr lang="ja-JP" altLang="en-US" sz="1800" b="1" kern="100" dirty="0" smtClean="0">
                          <a:solidFill>
                            <a:schemeClr val="tx1"/>
                          </a:solidFill>
                          <a:effectLst/>
                        </a:rPr>
                        <a:t>Ｄ</a:t>
                      </a:r>
                      <a:r>
                        <a:rPr lang="en-US" altLang="ja-JP" sz="1800" b="1" kern="100" dirty="0" smtClean="0">
                          <a:solidFill>
                            <a:schemeClr val="tx1"/>
                          </a:solidFill>
                          <a:effectLst/>
                        </a:rPr>
                        <a:t> </a:t>
                      </a:r>
                      <a:r>
                        <a:rPr lang="ja-JP" altLang="en-US" sz="1800" b="1" kern="100" dirty="0" smtClean="0">
                          <a:solidFill>
                            <a:schemeClr val="tx1"/>
                          </a:solidFill>
                          <a:effectLst/>
                        </a:rPr>
                        <a:t>無償出版物</a:t>
                      </a:r>
                    </a:p>
                    <a:p>
                      <a:pPr algn="ctr">
                        <a:spcAft>
                          <a:spcPts val="0"/>
                        </a:spcAft>
                      </a:pPr>
                      <a:r>
                        <a:rPr lang="en-US" sz="1800" b="1" kern="100" dirty="0" smtClean="0">
                          <a:solidFill>
                            <a:schemeClr val="tx1"/>
                          </a:solidFill>
                          <a:effectLst/>
                        </a:rPr>
                        <a:t>(</a:t>
                      </a:r>
                      <a:r>
                        <a:rPr lang="en-US" sz="1800" b="1" kern="100" dirty="0" err="1" smtClean="0">
                          <a:solidFill>
                            <a:schemeClr val="tx1"/>
                          </a:solidFill>
                          <a:effectLst/>
                        </a:rPr>
                        <a:t>DRMあり</a:t>
                      </a:r>
                      <a:r>
                        <a:rPr lang="en-US" sz="1800" b="1" kern="100" dirty="0" smtClean="0">
                          <a:solidFill>
                            <a:schemeClr val="tx1"/>
                          </a:solidFill>
                          <a:effectLst/>
                        </a:rPr>
                        <a:t>)</a:t>
                      </a:r>
                      <a:endParaRPr lang="ja-JP" altLang="en-US" sz="1800" b="1" kern="100" dirty="0" smtClean="0">
                        <a:solidFill>
                          <a:schemeClr val="tx1"/>
                        </a:solidFill>
                        <a:effectLst/>
                        <a:latin typeface="Century"/>
                        <a:ea typeface="ＭＳ 明朝"/>
                        <a:cs typeface="Times New Roman"/>
                      </a:endParaRPr>
                    </a:p>
                  </a:txBody>
                  <a:tcPr anchor="ctr">
                    <a:lnL w="19050" cap="flat" cmpd="sng" algn="ctr">
                      <a:solidFill>
                        <a:sysClr val="windowText" lastClr="000000"/>
                      </a:solidFill>
                      <a:prstDash val="solid"/>
                      <a:round/>
                      <a:headEnd type="none" w="med" len="med"/>
                      <a:tailEnd type="none" w="med" len="med"/>
                    </a:lnL>
                    <a:lnR w="19050"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79646">
                        <a:lumMod val="60000"/>
                        <a:lumOff val="40000"/>
                      </a:srgbClr>
                    </a:solidFill>
                  </a:tcPr>
                </a:tc>
                <a:tc rowSpan="2">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pPr algn="ctr">
                        <a:spcAft>
                          <a:spcPts val="0"/>
                        </a:spcAft>
                      </a:pPr>
                      <a:r>
                        <a:rPr lang="ja-JP" altLang="en-US" sz="1800" b="1" kern="100" dirty="0" smtClean="0">
                          <a:effectLst/>
                        </a:rPr>
                        <a:t>Ｃ</a:t>
                      </a:r>
                      <a:r>
                        <a:rPr lang="en-US" altLang="ja-JP" sz="1800" b="1" kern="100" dirty="0" smtClean="0">
                          <a:effectLst/>
                        </a:rPr>
                        <a:t> </a:t>
                      </a:r>
                      <a:r>
                        <a:rPr lang="ja-JP" altLang="en-US" sz="1800" b="1" kern="100" dirty="0" smtClean="0">
                          <a:effectLst/>
                        </a:rPr>
                        <a:t>有償出版物</a:t>
                      </a:r>
                    </a:p>
                    <a:p>
                      <a:pPr algn="ctr">
                        <a:spcAft>
                          <a:spcPts val="0"/>
                        </a:spcAft>
                      </a:pPr>
                      <a:r>
                        <a:rPr lang="en-US" sz="1800" b="1" kern="100" dirty="0" smtClean="0">
                          <a:effectLst/>
                        </a:rPr>
                        <a:t>(</a:t>
                      </a:r>
                      <a:r>
                        <a:rPr lang="en-US" sz="1800" b="1" kern="100" dirty="0" err="1" smtClean="0">
                          <a:effectLst/>
                        </a:rPr>
                        <a:t>DRMあり</a:t>
                      </a:r>
                      <a:r>
                        <a:rPr lang="en-US" sz="1800" b="1" kern="100" dirty="0" smtClean="0">
                          <a:effectLst/>
                        </a:rPr>
                        <a:t>)</a:t>
                      </a:r>
                      <a:endParaRPr lang="ja-JP" altLang="en-US" sz="1800" b="1" kern="100" dirty="0" smtClean="0">
                        <a:effectLst/>
                        <a:latin typeface="Century"/>
                        <a:ea typeface="ＭＳ 明朝"/>
                        <a:cs typeface="Times New Roman"/>
                      </a:endParaRPr>
                    </a:p>
                  </a:txBody>
                  <a:tcPr anchor="ctr">
                    <a:lnL w="19050"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79646">
                        <a:lumMod val="60000"/>
                        <a:lumOff val="40000"/>
                      </a:srgbClr>
                    </a:solidFill>
                  </a:tcPr>
                </a:tc>
                <a:tc vMerge="1">
                  <a:txBody>
                    <a:bodyPr/>
                    <a:lstStyle/>
                    <a:p>
                      <a:endParaRPr kumimoji="1" lang="ja-JP" altLang="en-US"/>
                    </a:p>
                  </a:txBody>
                  <a:tcPr/>
                </a:tc>
                <a:tc vMerge="1">
                  <a:txBody>
                    <a:bodyPr/>
                    <a:lstStyle/>
                    <a:p>
                      <a:endParaRPr kumimoji="1" lang="ja-JP" altLang="en-US"/>
                    </a:p>
                  </a:txBody>
                  <a:tcPr/>
                </a:tc>
              </a:tr>
              <a:tr h="936079">
                <a:tc vMerge="1">
                  <a:txBody>
                    <a:bodyPr/>
                    <a:lstStyle/>
                    <a:p>
                      <a:endParaRPr kumimoji="1" lang="ja-JP" altLang="en-US" dirty="0"/>
                    </a:p>
                  </a:txBody>
                  <a:tcPr/>
                </a:tc>
                <a:tc vMerge="1">
                  <a:txBody>
                    <a:bodyPr/>
                    <a:lstStyle/>
                    <a:p>
                      <a:endParaRPr kumimoji="1" lang="ja-JP" altLang="en-US" dirty="0"/>
                    </a:p>
                  </a:txBody>
                  <a:tcPr/>
                </a:tc>
                <a:tc vMerge="1">
                  <a:txBody>
                    <a:bodyPr/>
                    <a:lstStyle/>
                    <a:p>
                      <a:endParaRPr kumimoji="1" lang="ja-JP" altLang="en-US" dirty="0"/>
                    </a:p>
                  </a:txBody>
                  <a:tcPr/>
                </a:tc>
                <a:tc vMerge="1">
                  <a:txBody>
                    <a:bodyPr/>
                    <a:lstStyle/>
                    <a:p>
                      <a:pPr algn="ctr">
                        <a:spcAft>
                          <a:spcPts val="0"/>
                        </a:spcAft>
                      </a:pPr>
                      <a:endParaRPr lang="ja-JP" altLang="en-US" sz="1800" kern="100" dirty="0" smtClean="0">
                        <a:solidFill>
                          <a:schemeClr val="tx1"/>
                        </a:solidFill>
                        <a:effectLst/>
                        <a:latin typeface="Century"/>
                        <a:ea typeface="ＭＳ 明朝"/>
                        <a:cs typeface="Times New Roman"/>
                      </a:endParaRPr>
                    </a:p>
                  </a:txBody>
                  <a:tcPr anchor="b">
                    <a:lnL w="38100" cap="flat" cmpd="sng" algn="ctr">
                      <a:solidFill>
                        <a:srgbClr val="FF0000"/>
                      </a:solidFill>
                      <a:prstDash val="sysDash"/>
                      <a:round/>
                      <a:headEnd type="none" w="med" len="med"/>
                      <a:tailEnd type="none" w="med" len="med"/>
                    </a:lnL>
                    <a:lnB w="38100" cap="flat" cmpd="sng" algn="ctr">
                      <a:solidFill>
                        <a:srgbClr val="FF0000"/>
                      </a:solidFill>
                      <a:prstDash val="sysDash"/>
                      <a:round/>
                      <a:headEnd type="none" w="med" len="med"/>
                      <a:tailEnd type="none" w="med" len="med"/>
                    </a:lnB>
                    <a:solidFill>
                      <a:schemeClr val="accent6">
                        <a:lumMod val="60000"/>
                        <a:lumOff val="40000"/>
                      </a:schemeClr>
                    </a:solidFill>
                  </a:tcPr>
                </a:tc>
                <a:tc vMerge="1">
                  <a:txBody>
                    <a:bodyPr/>
                    <a:lstStyle/>
                    <a:p>
                      <a:pPr algn="ctr">
                        <a:spcAft>
                          <a:spcPts val="0"/>
                        </a:spcAft>
                      </a:pPr>
                      <a:endParaRPr lang="ja-JP" altLang="en-US" sz="1800" b="0" kern="100" dirty="0" smtClean="0">
                        <a:effectLst/>
                        <a:latin typeface="Century"/>
                        <a:ea typeface="ＭＳ 明朝"/>
                        <a:cs typeface="Times New Roman"/>
                      </a:endParaRPr>
                    </a:p>
                  </a:txBody>
                  <a:tcPr anchor="b">
                    <a:lnR w="38100" cap="flat" cmpd="sng" algn="ctr">
                      <a:solidFill>
                        <a:srgbClr val="FF0000"/>
                      </a:solidFill>
                      <a:prstDash val="sysDash"/>
                      <a:round/>
                      <a:headEnd type="none" w="med" len="med"/>
                      <a:tailEnd type="none" w="med" len="med"/>
                    </a:lnR>
                    <a:lnB w="38100" cap="flat" cmpd="sng" algn="ctr">
                      <a:solidFill>
                        <a:srgbClr val="FF0000"/>
                      </a:solidFill>
                      <a:prstDash val="sysDash"/>
                      <a:round/>
                      <a:headEnd type="none" w="med" len="med"/>
                      <a:tailEnd type="none" w="med" len="med"/>
                    </a:lnB>
                    <a:solidFill>
                      <a:schemeClr val="accent6">
                        <a:lumMod val="60000"/>
                        <a:lumOff val="40000"/>
                      </a:schemeClr>
                    </a:solidFill>
                  </a:tcPr>
                </a:tc>
                <a:tc vMerge="1">
                  <a:txBody>
                    <a:bodyPr/>
                    <a:lstStyle/>
                    <a:p>
                      <a:endParaRPr kumimoji="1" lang="ja-JP" altLang="en-US" dirty="0"/>
                    </a:p>
                  </a:txBody>
                  <a:tcPr/>
                </a:tc>
                <a:tc>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endParaRPr kumimoji="1" lang="ja-JP" altLang="en-US" dirty="0"/>
                    </a:p>
                  </a:txBody>
                  <a:tcPr>
                    <a:lnL w="1905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r>
              <a:tr h="918581">
                <a:tc>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2">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endParaRPr kumimoji="1" lang="ja-JP" altLang="en-US"/>
                    </a:p>
                  </a:txBody>
                  <a:tcPr>
                    <a:lnL w="12700" cmpd="sng">
                      <a:noFill/>
                    </a:lnL>
                    <a:lnR w="12700" cmpd="sng">
                      <a:noFill/>
                    </a:lnR>
                    <a:lnT w="19050" cap="flat" cmpd="sng" algn="ctr">
                      <a:solidFill>
                        <a:sysClr val="windowText" lastClr="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kumimoji="1" lang="ja-JP" altLang="en-US" dirty="0"/>
                    </a:p>
                  </a:txBody>
                  <a:tcPr/>
                </a:tc>
                <a:tc gridSpan="3">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endParaRPr kumimoji="1" lang="ja-JP" altLang="en-US" dirty="0"/>
                    </a:p>
                  </a:txBody>
                  <a:tcPr>
                    <a:lnL w="12700" cmpd="sng">
                      <a:noFill/>
                    </a:lnL>
                    <a:lnR w="12700" cmpd="sng">
                      <a:noFill/>
                    </a:lnR>
                    <a:lnT w="19050" cap="flat" cmpd="sng" algn="ctr">
                      <a:solidFill>
                        <a:sysClr val="windowText" lastClr="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kumimoji="1" lang="ja-JP" altLang="en-US" dirty="0"/>
                    </a:p>
                  </a:txBody>
                  <a:tcPr/>
                </a:tc>
                <a:tc hMerge="1">
                  <a:txBody>
                    <a:bodyPr/>
                    <a:lstStyle/>
                    <a:p>
                      <a:endParaRPr kumimoji="1" lang="ja-JP" altLang="en-US" dirty="0"/>
                    </a:p>
                  </a:txBody>
                  <a:tcPr/>
                </a:tc>
                <a:tc>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
        <p:nvSpPr>
          <p:cNvPr id="41" name="左右矢印 40"/>
          <p:cNvSpPr/>
          <p:nvPr/>
        </p:nvSpPr>
        <p:spPr>
          <a:xfrm>
            <a:off x="2245682" y="800330"/>
            <a:ext cx="1808193" cy="601235"/>
          </a:xfrm>
          <a:prstGeom prst="leftRightArrow">
            <a:avLst/>
          </a:prstGeom>
          <a:solidFill>
            <a:sysClr val="window" lastClr="FFFFFF"/>
          </a:solidFill>
          <a:ln w="25400" cap="flat" cmpd="sng" algn="ctr">
            <a:solidFill>
              <a:sysClr val="windowText" lastClr="000000"/>
            </a:solidFill>
            <a:prstDash val="solid"/>
          </a:ln>
          <a:effectLst/>
        </p:spPr>
        <p:txBody>
          <a:bodyPr rtlCol="0" anchor="ctr"/>
          <a:lstStyle/>
          <a:p>
            <a:pPr algn="ctr">
              <a:defRPr/>
            </a:pPr>
            <a:r>
              <a:rPr lang="ja-JP" altLang="en-US" kern="0">
                <a:solidFill>
                  <a:sysClr val="windowText" lastClr="000000"/>
                </a:solidFill>
                <a:latin typeface="Calibri"/>
                <a:ea typeface="ＭＳ Ｐゴシック"/>
              </a:rPr>
              <a:t>有形</a:t>
            </a:r>
          </a:p>
        </p:txBody>
      </p:sp>
      <p:sp>
        <p:nvSpPr>
          <p:cNvPr id="42" name="左右矢印 41"/>
          <p:cNvSpPr/>
          <p:nvPr/>
        </p:nvSpPr>
        <p:spPr>
          <a:xfrm>
            <a:off x="3929213" y="800330"/>
            <a:ext cx="5880119" cy="601235"/>
          </a:xfrm>
          <a:prstGeom prst="leftRightArrow">
            <a:avLst/>
          </a:prstGeom>
          <a:solidFill>
            <a:sysClr val="window" lastClr="FFFFFF"/>
          </a:solidFill>
          <a:ln w="25400" cap="flat" cmpd="sng" algn="ctr">
            <a:solidFill>
              <a:sysClr val="windowText" lastClr="000000"/>
            </a:solidFill>
            <a:prstDash val="solid"/>
          </a:ln>
          <a:effectLst/>
        </p:spPr>
        <p:txBody>
          <a:bodyPr rtlCol="0" anchor="ctr"/>
          <a:lstStyle/>
          <a:p>
            <a:pPr algn="ctr">
              <a:defRPr/>
            </a:pPr>
            <a:r>
              <a:rPr lang="ja-JP" altLang="en-US" kern="0">
                <a:solidFill>
                  <a:sysClr val="windowText" lastClr="000000"/>
                </a:solidFill>
                <a:latin typeface="Calibri"/>
                <a:ea typeface="ＭＳ Ｐゴシック"/>
              </a:rPr>
              <a:t>無形</a:t>
            </a:r>
          </a:p>
        </p:txBody>
      </p:sp>
      <p:cxnSp>
        <p:nvCxnSpPr>
          <p:cNvPr id="43" name="直線コネクタ 42"/>
          <p:cNvCxnSpPr/>
          <p:nvPr/>
        </p:nvCxnSpPr>
        <p:spPr>
          <a:xfrm>
            <a:off x="1708684" y="2661511"/>
            <a:ext cx="8774632" cy="1697"/>
          </a:xfrm>
          <a:prstGeom prst="line">
            <a:avLst/>
          </a:prstGeom>
          <a:noFill/>
          <a:ln w="57150" cap="flat" cmpd="sng" algn="ctr">
            <a:solidFill>
              <a:srgbClr val="4F81BD">
                <a:shade val="95000"/>
                <a:satMod val="105000"/>
              </a:srgbClr>
            </a:solidFill>
            <a:prstDash val="sysDash"/>
          </a:ln>
          <a:effectLst/>
        </p:spPr>
      </p:cxnSp>
      <p:sp>
        <p:nvSpPr>
          <p:cNvPr id="45" name="正方形/長方形 44"/>
          <p:cNvSpPr/>
          <p:nvPr/>
        </p:nvSpPr>
        <p:spPr>
          <a:xfrm>
            <a:off x="1984994" y="5645062"/>
            <a:ext cx="288032" cy="216024"/>
          </a:xfrm>
          <a:prstGeom prst="rect">
            <a:avLst/>
          </a:prstGeom>
          <a:solidFill>
            <a:srgbClr val="FDEADA"/>
          </a:solidFill>
          <a:ln w="25400" cap="flat" cmpd="sng" algn="ctr">
            <a:solidFill>
              <a:srgbClr val="4BACC6">
                <a:lumMod val="40000"/>
                <a:lumOff val="60000"/>
              </a:srgbClr>
            </a:solidFill>
            <a:prstDash val="solid"/>
          </a:ln>
          <a:effectLst/>
        </p:spPr>
        <p:txBody>
          <a:bodyPr rtlCol="0" anchor="ctr"/>
          <a:lstStyle/>
          <a:p>
            <a:pPr algn="ctr">
              <a:defRPr/>
            </a:pPr>
            <a:endParaRPr lang="ja-JP" altLang="en-US" kern="0">
              <a:solidFill>
                <a:sysClr val="window" lastClr="FFFFFF"/>
              </a:solidFill>
              <a:latin typeface="Calibri"/>
              <a:ea typeface="ＭＳ Ｐゴシック"/>
            </a:endParaRPr>
          </a:p>
        </p:txBody>
      </p:sp>
      <p:sp>
        <p:nvSpPr>
          <p:cNvPr id="46" name="テキスト ボックス 45"/>
          <p:cNvSpPr txBox="1"/>
          <p:nvPr/>
        </p:nvSpPr>
        <p:spPr>
          <a:xfrm>
            <a:off x="2282011" y="5584461"/>
            <a:ext cx="6336704" cy="338554"/>
          </a:xfrm>
          <a:prstGeom prst="rect">
            <a:avLst/>
          </a:prstGeom>
          <a:noFill/>
        </p:spPr>
        <p:txBody>
          <a:bodyPr wrap="square" rtlCol="0">
            <a:spAutoFit/>
          </a:bodyPr>
          <a:lstStyle/>
          <a:p>
            <a:pPr>
              <a:defRPr/>
            </a:pPr>
            <a:r>
              <a:rPr lang="ja-JP" altLang="en-US" sz="1600" kern="0" dirty="0">
                <a:solidFill>
                  <a:sysClr val="windowText" lastClr="000000"/>
                </a:solidFill>
              </a:rPr>
              <a:t>＝国立国会図書館法（館法）</a:t>
            </a:r>
            <a:r>
              <a:rPr lang="en-US" altLang="ja-JP" sz="1600" kern="0" dirty="0">
                <a:solidFill>
                  <a:sysClr val="windowText" lastClr="000000"/>
                </a:solidFill>
              </a:rPr>
              <a:t>24</a:t>
            </a:r>
            <a:r>
              <a:rPr lang="ja-JP" altLang="en-US" sz="1600" kern="0" dirty="0">
                <a:solidFill>
                  <a:sysClr val="windowText" lastClr="000000"/>
                </a:solidFill>
              </a:rPr>
              <a:t>条、</a:t>
            </a:r>
            <a:r>
              <a:rPr lang="en-US" altLang="ja-JP" sz="1600" kern="0" dirty="0">
                <a:solidFill>
                  <a:sysClr val="windowText" lastClr="000000"/>
                </a:solidFill>
              </a:rPr>
              <a:t>24</a:t>
            </a:r>
            <a:r>
              <a:rPr lang="ja-JP" altLang="en-US" sz="1600" kern="0" dirty="0">
                <a:solidFill>
                  <a:sysClr val="windowText" lastClr="000000"/>
                </a:solidFill>
              </a:rPr>
              <a:t>条の</a:t>
            </a:r>
            <a:r>
              <a:rPr lang="en-US" altLang="ja-JP" sz="1600" kern="0" dirty="0">
                <a:solidFill>
                  <a:sysClr val="windowText" lastClr="000000"/>
                </a:solidFill>
              </a:rPr>
              <a:t>2</a:t>
            </a:r>
            <a:r>
              <a:rPr lang="ja-JP" altLang="en-US" sz="1600" kern="0" dirty="0" err="1">
                <a:solidFill>
                  <a:sysClr val="windowText" lastClr="000000"/>
                </a:solidFill>
              </a:rPr>
              <a:t>、</a:t>
            </a:r>
            <a:r>
              <a:rPr lang="en-US" altLang="ja-JP" sz="1600" kern="0" dirty="0">
                <a:solidFill>
                  <a:sysClr val="windowText" lastClr="000000"/>
                </a:solidFill>
              </a:rPr>
              <a:t>25</a:t>
            </a:r>
            <a:r>
              <a:rPr lang="ja-JP" altLang="en-US" sz="1600" kern="0" dirty="0">
                <a:solidFill>
                  <a:sysClr val="windowText" lastClr="000000"/>
                </a:solidFill>
              </a:rPr>
              <a:t>条に基づく収集</a:t>
            </a:r>
          </a:p>
        </p:txBody>
      </p:sp>
      <p:sp>
        <p:nvSpPr>
          <p:cNvPr id="54" name="正方形/長方形 53"/>
          <p:cNvSpPr/>
          <p:nvPr/>
        </p:nvSpPr>
        <p:spPr>
          <a:xfrm>
            <a:off x="1984994" y="6005102"/>
            <a:ext cx="288032" cy="216024"/>
          </a:xfrm>
          <a:prstGeom prst="rect">
            <a:avLst/>
          </a:prstGeom>
          <a:solidFill>
            <a:srgbClr val="C6D9F1"/>
          </a:solidFill>
          <a:ln w="25400" cap="flat" cmpd="sng" algn="ctr">
            <a:solidFill>
              <a:srgbClr val="1F497D">
                <a:lumMod val="40000"/>
                <a:lumOff val="60000"/>
              </a:srgbClr>
            </a:solidFill>
            <a:prstDash val="solid"/>
          </a:ln>
          <a:effectLst/>
        </p:spPr>
        <p:txBody>
          <a:bodyPr rtlCol="0" anchor="ctr"/>
          <a:lstStyle/>
          <a:p>
            <a:pPr algn="ctr">
              <a:defRPr/>
            </a:pPr>
            <a:endParaRPr lang="ja-JP" altLang="en-US" kern="0">
              <a:solidFill>
                <a:sysClr val="window" lastClr="FFFFFF"/>
              </a:solidFill>
              <a:latin typeface="Calibri"/>
              <a:ea typeface="ＭＳ Ｐゴシック"/>
            </a:endParaRPr>
          </a:p>
        </p:txBody>
      </p:sp>
      <p:sp>
        <p:nvSpPr>
          <p:cNvPr id="57" name="正方形/長方形 56"/>
          <p:cNvSpPr/>
          <p:nvPr/>
        </p:nvSpPr>
        <p:spPr>
          <a:xfrm>
            <a:off x="5046914" y="5978540"/>
            <a:ext cx="309360" cy="241060"/>
          </a:xfrm>
          <a:prstGeom prst="rect">
            <a:avLst/>
          </a:prstGeom>
          <a:solidFill>
            <a:srgbClr val="1F497D">
              <a:lumMod val="75000"/>
            </a:srgbClr>
          </a:solidFill>
          <a:ln w="25400" cap="flat" cmpd="sng" algn="ctr">
            <a:noFill/>
            <a:prstDash val="solid"/>
          </a:ln>
          <a:effectLst/>
        </p:spPr>
        <p:txBody>
          <a:bodyPr rtlCol="0" anchor="ctr"/>
          <a:lstStyle/>
          <a:p>
            <a:pPr algn="ctr">
              <a:defRPr/>
            </a:pPr>
            <a:endParaRPr lang="ja-JP" altLang="en-US" kern="0">
              <a:solidFill>
                <a:sysClr val="window" lastClr="FFFFFF"/>
              </a:solidFill>
              <a:latin typeface="Calibri"/>
              <a:ea typeface="ＭＳ Ｐゴシック"/>
            </a:endParaRPr>
          </a:p>
        </p:txBody>
      </p:sp>
      <p:sp>
        <p:nvSpPr>
          <p:cNvPr id="58" name="テキスト ボックス 57"/>
          <p:cNvSpPr txBox="1"/>
          <p:nvPr/>
        </p:nvSpPr>
        <p:spPr>
          <a:xfrm>
            <a:off x="2266478" y="5985357"/>
            <a:ext cx="2808312" cy="338554"/>
          </a:xfrm>
          <a:prstGeom prst="rect">
            <a:avLst/>
          </a:prstGeom>
          <a:noFill/>
        </p:spPr>
        <p:txBody>
          <a:bodyPr wrap="square" rtlCol="0">
            <a:spAutoFit/>
          </a:bodyPr>
          <a:lstStyle/>
          <a:p>
            <a:pPr>
              <a:defRPr/>
            </a:pPr>
            <a:r>
              <a:rPr lang="ja-JP" altLang="en-US" sz="1600" kern="0" dirty="0">
                <a:solidFill>
                  <a:sysClr val="windowText" lastClr="000000"/>
                </a:solidFill>
              </a:rPr>
              <a:t>＝館法</a:t>
            </a:r>
            <a:r>
              <a:rPr lang="en-US" altLang="ja-JP" sz="1600" kern="0" dirty="0">
                <a:solidFill>
                  <a:sysClr val="windowText" lastClr="000000"/>
                </a:solidFill>
              </a:rPr>
              <a:t>25</a:t>
            </a:r>
            <a:r>
              <a:rPr lang="ja-JP" altLang="en-US" sz="1600" kern="0" dirty="0">
                <a:solidFill>
                  <a:sysClr val="windowText" lastClr="000000"/>
                </a:solidFill>
              </a:rPr>
              <a:t>条の</a:t>
            </a:r>
            <a:r>
              <a:rPr lang="en-US" altLang="ja-JP" sz="1600" kern="0" dirty="0">
                <a:solidFill>
                  <a:sysClr val="windowText" lastClr="000000"/>
                </a:solidFill>
              </a:rPr>
              <a:t>3</a:t>
            </a:r>
            <a:r>
              <a:rPr lang="ja-JP" altLang="en-US" sz="1600" kern="0" dirty="0">
                <a:solidFill>
                  <a:sysClr val="windowText" lastClr="000000"/>
                </a:solidFill>
              </a:rPr>
              <a:t>に基づく収集</a:t>
            </a:r>
          </a:p>
        </p:txBody>
      </p:sp>
      <p:sp>
        <p:nvSpPr>
          <p:cNvPr id="59" name="テキスト ボックス 58"/>
          <p:cNvSpPr txBox="1"/>
          <p:nvPr/>
        </p:nvSpPr>
        <p:spPr>
          <a:xfrm>
            <a:off x="5225354" y="5985358"/>
            <a:ext cx="5761856" cy="338554"/>
          </a:xfrm>
          <a:prstGeom prst="rect">
            <a:avLst/>
          </a:prstGeom>
          <a:noFill/>
        </p:spPr>
        <p:txBody>
          <a:bodyPr wrap="square" rtlCol="0">
            <a:spAutoFit/>
          </a:bodyPr>
          <a:lstStyle/>
          <a:p>
            <a:pPr>
              <a:defRPr/>
            </a:pPr>
            <a:r>
              <a:rPr lang="ja-JP" altLang="en-US" sz="1600" kern="0" dirty="0" smtClean="0">
                <a:solidFill>
                  <a:sysClr val="windowText" lastClr="000000"/>
                </a:solidFill>
              </a:rPr>
              <a:t>＝</a:t>
            </a:r>
            <a:r>
              <a:rPr lang="ja-JP" altLang="en-US" sz="1600" b="1" kern="0" dirty="0">
                <a:solidFill>
                  <a:sysClr val="windowText" lastClr="000000"/>
                </a:solidFill>
              </a:rPr>
              <a:t>現在</a:t>
            </a:r>
            <a:r>
              <a:rPr lang="ja-JP" altLang="en-US" sz="1600" b="1" kern="0" dirty="0" smtClean="0">
                <a:solidFill>
                  <a:sysClr val="windowText" lastClr="000000"/>
                </a:solidFill>
              </a:rPr>
              <a:t>の</a:t>
            </a:r>
            <a:r>
              <a:rPr lang="ja-JP" altLang="en-US" sz="1600" b="1" kern="0" dirty="0">
                <a:solidFill>
                  <a:sysClr val="windowText" lastClr="000000"/>
                </a:solidFill>
              </a:rPr>
              <a:t>収集の対象</a:t>
            </a:r>
            <a:r>
              <a:rPr lang="ja-JP" altLang="en-US" sz="1600" kern="0" dirty="0" smtClean="0">
                <a:solidFill>
                  <a:sysClr val="windowText" lastClr="000000"/>
                </a:solidFill>
              </a:rPr>
              <a:t>（</a:t>
            </a:r>
            <a:r>
              <a:rPr lang="en-US" altLang="ja-JP" sz="1600" kern="0" dirty="0">
                <a:solidFill>
                  <a:sysClr val="windowText" lastClr="000000"/>
                </a:solidFill>
              </a:rPr>
              <a:t>2013</a:t>
            </a:r>
            <a:r>
              <a:rPr lang="ja-JP" altLang="en-US" sz="1600" kern="0" dirty="0" smtClean="0">
                <a:solidFill>
                  <a:sysClr val="windowText" lastClr="000000"/>
                </a:solidFill>
              </a:rPr>
              <a:t>年</a:t>
            </a:r>
            <a:r>
              <a:rPr lang="en-US" altLang="ja-JP" sz="1600" kern="0" dirty="0">
                <a:solidFill>
                  <a:sysClr val="windowText" lastClr="000000"/>
                </a:solidFill>
              </a:rPr>
              <a:t>6</a:t>
            </a:r>
            <a:r>
              <a:rPr lang="ja-JP" altLang="en-US" sz="1600" kern="0" dirty="0">
                <a:solidFill>
                  <a:sysClr val="windowText" lastClr="000000"/>
                </a:solidFill>
              </a:rPr>
              <a:t>月</a:t>
            </a:r>
            <a:r>
              <a:rPr lang="en-US" altLang="ja-JP" sz="1600" kern="0" dirty="0">
                <a:solidFill>
                  <a:sysClr val="windowText" lastClr="000000"/>
                </a:solidFill>
              </a:rPr>
              <a:t>22</a:t>
            </a:r>
            <a:r>
              <a:rPr lang="ja-JP" altLang="en-US" sz="1600" kern="0" dirty="0">
                <a:solidFill>
                  <a:sysClr val="windowText" lastClr="000000"/>
                </a:solidFill>
              </a:rPr>
              <a:t>日公布の館法</a:t>
            </a:r>
            <a:r>
              <a:rPr lang="en-US" altLang="ja-JP" sz="1600" kern="0" dirty="0">
                <a:solidFill>
                  <a:sysClr val="windowText" lastClr="000000"/>
                </a:solidFill>
              </a:rPr>
              <a:t>25</a:t>
            </a:r>
            <a:r>
              <a:rPr lang="ja-JP" altLang="en-US" sz="1600" kern="0" dirty="0">
                <a:solidFill>
                  <a:sysClr val="windowText" lastClr="000000"/>
                </a:solidFill>
              </a:rPr>
              <a:t>条の</a:t>
            </a:r>
            <a:r>
              <a:rPr lang="en-US" altLang="ja-JP" sz="1600" kern="0" dirty="0">
                <a:solidFill>
                  <a:sysClr val="windowText" lastClr="000000"/>
                </a:solidFill>
              </a:rPr>
              <a:t>4</a:t>
            </a:r>
            <a:r>
              <a:rPr lang="ja-JP" altLang="en-US" sz="1600" kern="0" dirty="0">
                <a:solidFill>
                  <a:sysClr val="windowText" lastClr="000000"/>
                </a:solidFill>
              </a:rPr>
              <a:t>）</a:t>
            </a:r>
          </a:p>
        </p:txBody>
      </p:sp>
      <p:sp>
        <p:nvSpPr>
          <p:cNvPr id="61" name="正方形/長方形 60"/>
          <p:cNvSpPr/>
          <p:nvPr/>
        </p:nvSpPr>
        <p:spPr>
          <a:xfrm>
            <a:off x="4162497" y="1949102"/>
            <a:ext cx="3867005" cy="3049996"/>
          </a:xfrm>
          <a:prstGeom prst="rect">
            <a:avLst/>
          </a:prstGeom>
          <a:noFill/>
          <a:ln w="76200" cap="flat" cmpd="sng" algn="ctr">
            <a:solidFill>
              <a:srgbClr val="FF0000"/>
            </a:solidFill>
            <a:prstDash val="sysDash"/>
          </a:ln>
          <a:effectLst/>
        </p:spPr>
        <p:txBody>
          <a:bodyPr rtlCol="0" anchor="ctr"/>
          <a:lstStyle/>
          <a:p>
            <a:pPr algn="ctr">
              <a:defRPr/>
            </a:pPr>
            <a:endParaRPr lang="ja-JP" altLang="en-US" kern="0">
              <a:solidFill>
                <a:sysClr val="window" lastClr="FFFFFF"/>
              </a:solidFill>
              <a:latin typeface="Calibri"/>
              <a:ea typeface="ＭＳ Ｐゴシック"/>
            </a:endParaRPr>
          </a:p>
        </p:txBody>
      </p:sp>
      <p:sp>
        <p:nvSpPr>
          <p:cNvPr id="62" name="タイトル 1"/>
          <p:cNvSpPr txBox="1">
            <a:spLocks/>
          </p:cNvSpPr>
          <p:nvPr/>
        </p:nvSpPr>
        <p:spPr>
          <a:xfrm>
            <a:off x="7520981" y="1598275"/>
            <a:ext cx="1662266" cy="739842"/>
          </a:xfrm>
          <a:prstGeom prst="rect">
            <a:avLst/>
          </a:prstGeom>
          <a:noFill/>
          <a:ln w="19050">
            <a:no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defRPr/>
            </a:pPr>
            <a:r>
              <a:rPr kumimoji="0" lang="ja-JP" altLang="en-US" sz="1800" kern="0" dirty="0">
                <a:solidFill>
                  <a:sysClr val="windowText" lastClr="000000"/>
                </a:solidFill>
              </a:rPr>
              <a:t>ウェブサイト</a:t>
            </a:r>
            <a:endParaRPr kumimoji="0" lang="en-US" altLang="ja-JP" sz="1800" kern="0" dirty="0">
              <a:solidFill>
                <a:sysClr val="windowText" lastClr="000000"/>
              </a:solidFill>
            </a:endParaRPr>
          </a:p>
          <a:p>
            <a:pPr>
              <a:lnSpc>
                <a:spcPts val="2000"/>
              </a:lnSpc>
              <a:defRPr/>
            </a:pPr>
            <a:r>
              <a:rPr kumimoji="0" lang="ja-JP" altLang="en-US" sz="1800" kern="0" dirty="0">
                <a:solidFill>
                  <a:sysClr val="windowText" lastClr="000000"/>
                </a:solidFill>
              </a:rPr>
              <a:t>情報</a:t>
            </a:r>
          </a:p>
        </p:txBody>
      </p:sp>
      <p:sp>
        <p:nvSpPr>
          <p:cNvPr id="69" name="タイトル 1"/>
          <p:cNvSpPr txBox="1">
            <a:spLocks/>
          </p:cNvSpPr>
          <p:nvPr/>
        </p:nvSpPr>
        <p:spPr>
          <a:xfrm>
            <a:off x="4216188" y="1425720"/>
            <a:ext cx="3095874" cy="562473"/>
          </a:xfrm>
          <a:prstGeom prst="rect">
            <a:avLst/>
          </a:prstGeom>
          <a:noFill/>
          <a:ln w="19050">
            <a:no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defRPr/>
            </a:pPr>
            <a:r>
              <a:rPr kumimoji="0" lang="ja-JP" altLang="en-US" sz="2400" kern="0" dirty="0">
                <a:solidFill>
                  <a:sysClr val="windowText" lastClr="000000"/>
                </a:solidFill>
              </a:rPr>
              <a:t>「インターネット資料」</a:t>
            </a:r>
          </a:p>
        </p:txBody>
      </p:sp>
      <p:sp>
        <p:nvSpPr>
          <p:cNvPr id="19" name="円/楕円 18"/>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87000207"/>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1999" cy="773685"/>
          </a:xfrm>
        </p:spPr>
        <p:txBody>
          <a:bodyPr>
            <a:noAutofit/>
          </a:bodyPr>
          <a:lstStyle/>
          <a:p>
            <a:r>
              <a:rPr lang="ja-JP" altLang="en-US" sz="4000" dirty="0" smtClean="0"/>
              <a:t>電子</a:t>
            </a:r>
            <a:r>
              <a:rPr lang="ja-JP" altLang="en-US" sz="4000" dirty="0"/>
              <a:t>書籍・雑誌の収集実証</a:t>
            </a:r>
            <a:r>
              <a:rPr lang="ja-JP" altLang="en-US" sz="4000" dirty="0" smtClean="0"/>
              <a:t>実験（</a:t>
            </a:r>
            <a:r>
              <a:rPr lang="ja-JP" altLang="en-US" sz="4000" dirty="0"/>
              <a:t>第</a:t>
            </a:r>
            <a:r>
              <a:rPr lang="en-US" altLang="ja-JP" sz="4000" dirty="0"/>
              <a:t>1</a:t>
            </a:r>
            <a:r>
              <a:rPr lang="ja-JP" altLang="en-US" sz="4000" dirty="0"/>
              <a:t>段階）</a:t>
            </a:r>
          </a:p>
        </p:txBody>
      </p:sp>
      <p:sp>
        <p:nvSpPr>
          <p:cNvPr id="3" name="コンテンツ プレースホルダー 2"/>
          <p:cNvSpPr>
            <a:spLocks noGrp="1"/>
          </p:cNvSpPr>
          <p:nvPr>
            <p:ph idx="1"/>
          </p:nvPr>
        </p:nvSpPr>
        <p:spPr>
          <a:xfrm>
            <a:off x="2099421" y="1512747"/>
            <a:ext cx="8321835" cy="4351338"/>
          </a:xfrm>
        </p:spPr>
        <p:txBody>
          <a:bodyPr>
            <a:noAutofit/>
          </a:bodyPr>
          <a:lstStyle/>
          <a:p>
            <a:pPr marL="0" indent="0">
              <a:lnSpc>
                <a:spcPct val="150000"/>
              </a:lnSpc>
              <a:buNone/>
            </a:pPr>
            <a:r>
              <a:rPr lang="ja-JP" altLang="en-US" sz="2000" dirty="0"/>
              <a:t>　</a:t>
            </a:r>
            <a:endParaRPr lang="en-US" altLang="ja-JP" sz="2000" dirty="0"/>
          </a:p>
          <a:p>
            <a:pPr marL="0" indent="0">
              <a:lnSpc>
                <a:spcPct val="100000"/>
              </a:lnSpc>
              <a:buNone/>
            </a:pPr>
            <a:endParaRPr lang="en-US" altLang="ja-JP" sz="2000" dirty="0"/>
          </a:p>
          <a:p>
            <a:pPr marL="0" indent="0">
              <a:lnSpc>
                <a:spcPct val="100000"/>
              </a:lnSpc>
              <a:buNone/>
            </a:pPr>
            <a:endParaRPr lang="en-US" altLang="ja-JP" sz="2000" dirty="0"/>
          </a:p>
          <a:p>
            <a:pPr marL="0" indent="0">
              <a:lnSpc>
                <a:spcPct val="100000"/>
              </a:lnSpc>
              <a:buNone/>
            </a:pPr>
            <a:endParaRPr lang="en-US" altLang="ja-JP" sz="2000" dirty="0"/>
          </a:p>
          <a:p>
            <a:pPr marL="0" indent="0">
              <a:lnSpc>
                <a:spcPct val="100000"/>
              </a:lnSpc>
              <a:buNone/>
            </a:pPr>
            <a:endParaRPr lang="en-US" altLang="ja-JP" sz="2000" dirty="0"/>
          </a:p>
          <a:p>
            <a:pPr marL="1165225" indent="-447675">
              <a:lnSpc>
                <a:spcPct val="100000"/>
              </a:lnSpc>
            </a:pPr>
            <a:r>
              <a:rPr lang="ja-JP" altLang="en-US" sz="2000" dirty="0"/>
              <a:t>電子書店から購入した電子書籍・雑誌を、一般のユーザーがタブレット端末などで読むのと同様の方法</a:t>
            </a:r>
            <a:endParaRPr lang="en-US" altLang="ja-JP" sz="2000" dirty="0"/>
          </a:p>
          <a:p>
            <a:pPr marL="1165225" indent="-447675">
              <a:lnSpc>
                <a:spcPct val="100000"/>
              </a:lnSpc>
            </a:pPr>
            <a:r>
              <a:rPr lang="ja-JP" altLang="en-US" sz="2000" dirty="0"/>
              <a:t>複写は行わない（来館利用者端末からの閲覧のみ）</a:t>
            </a:r>
            <a:endParaRPr lang="en-US" altLang="ja-JP" sz="2000" dirty="0"/>
          </a:p>
          <a:p>
            <a:pPr marL="1165225" indent="-447675">
              <a:lnSpc>
                <a:spcPct val="100000"/>
              </a:lnSpc>
            </a:pPr>
            <a:r>
              <a:rPr lang="ja-JP" altLang="en-US" sz="2000" dirty="0"/>
              <a:t>電子書籍・雑誌の閲覧上の課題の検証、実証実験中の</a:t>
            </a:r>
            <a:r>
              <a:rPr lang="en-US" altLang="ja-JP" sz="2000" dirty="0"/>
              <a:t/>
            </a:r>
            <a:br>
              <a:rPr lang="en-US" altLang="ja-JP" sz="2000" dirty="0"/>
            </a:br>
            <a:r>
              <a:rPr lang="ja-JP" altLang="en-US" sz="2000" dirty="0"/>
              <a:t>利用データを通じた、国立国会図書館内での利用方法、利用者ニーズ等の分析とそれによる電子書籍・雑誌ビジネスへの影響の評価</a:t>
            </a:r>
          </a:p>
        </p:txBody>
      </p:sp>
      <p:sp>
        <p:nvSpPr>
          <p:cNvPr id="4" name="スライド番号プレースホルダー 3"/>
          <p:cNvSpPr>
            <a:spLocks noGrp="1"/>
          </p:cNvSpPr>
          <p:nvPr>
            <p:ph type="sldNum" sz="quarter" idx="12"/>
          </p:nvPr>
        </p:nvSpPr>
        <p:spPr/>
        <p:txBody>
          <a:bodyPr/>
          <a:lstStyle/>
          <a:p>
            <a:r>
              <a:rPr lang="en-US" altLang="ja-JP" dirty="0" smtClean="0"/>
              <a:t>28</a:t>
            </a:r>
            <a:endParaRPr kumimoji="1" lang="ja-JP" altLang="en-US" dirty="0"/>
          </a:p>
        </p:txBody>
      </p:sp>
      <p:grpSp>
        <p:nvGrpSpPr>
          <p:cNvPr id="32" name="グループ化 31"/>
          <p:cNvGrpSpPr/>
          <p:nvPr/>
        </p:nvGrpSpPr>
        <p:grpSpPr>
          <a:xfrm>
            <a:off x="1874517" y="1690804"/>
            <a:ext cx="8442967" cy="1997613"/>
            <a:chOff x="304785" y="4492730"/>
            <a:chExt cx="9539659" cy="2394857"/>
          </a:xfrm>
        </p:grpSpPr>
        <p:pic>
          <p:nvPicPr>
            <p:cNvPr id="33" name="図 3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8905" y="5453941"/>
              <a:ext cx="1330213" cy="987231"/>
            </a:xfrm>
            <a:prstGeom prst="rect">
              <a:avLst/>
            </a:prstGeom>
          </p:spPr>
        </p:pic>
        <p:sp>
          <p:nvSpPr>
            <p:cNvPr id="34" name="角丸四角形 33"/>
            <p:cNvSpPr/>
            <p:nvPr/>
          </p:nvSpPr>
          <p:spPr>
            <a:xfrm>
              <a:off x="6188248" y="4958186"/>
              <a:ext cx="3483963" cy="1769568"/>
            </a:xfrm>
            <a:prstGeom prst="roundRect">
              <a:avLst/>
            </a:prstGeom>
            <a:noFill/>
            <a:ln w="762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03">
                <a:latin typeface="Meiryo UI" panose="020B0604030504040204" pitchFamily="50" charset="-128"/>
                <a:ea typeface="Meiryo UI" panose="020B0604030504040204" pitchFamily="50" charset="-128"/>
              </a:endParaRPr>
            </a:p>
          </p:txBody>
        </p:sp>
        <p:cxnSp>
          <p:nvCxnSpPr>
            <p:cNvPr id="35" name="直線矢印コネクタ 34"/>
            <p:cNvCxnSpPr>
              <a:stCxn id="44" idx="3"/>
              <a:endCxn id="42" idx="1"/>
            </p:cNvCxnSpPr>
            <p:nvPr/>
          </p:nvCxnSpPr>
          <p:spPr>
            <a:xfrm>
              <a:off x="4559114" y="5947094"/>
              <a:ext cx="2079989" cy="3448"/>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p:cNvSpPr txBox="1"/>
            <p:nvPr/>
          </p:nvSpPr>
          <p:spPr>
            <a:xfrm>
              <a:off x="816001" y="5149629"/>
              <a:ext cx="811398" cy="351070"/>
            </a:xfrm>
            <a:prstGeom prst="rect">
              <a:avLst/>
            </a:prstGeom>
            <a:noFill/>
          </p:spPr>
          <p:txBody>
            <a:bodyPr wrap="square" rtlCol="0">
              <a:spAutoFit/>
            </a:bodyPr>
            <a:lstStyle/>
            <a:p>
              <a:pPr algn="ctr"/>
              <a:r>
                <a:rPr lang="ja-JP" altLang="en-US" sz="1303" dirty="0">
                  <a:latin typeface="Meiryo UI" panose="020B0604030504040204" pitchFamily="50" charset="-128"/>
                  <a:ea typeface="Meiryo UI" panose="020B0604030504040204" pitchFamily="50" charset="-128"/>
                </a:rPr>
                <a:t>出版社</a:t>
              </a:r>
            </a:p>
          </p:txBody>
        </p:sp>
        <p:sp>
          <p:nvSpPr>
            <p:cNvPr id="37" name="テキスト ボックス 36"/>
            <p:cNvSpPr txBox="1"/>
            <p:nvPr/>
          </p:nvSpPr>
          <p:spPr>
            <a:xfrm>
              <a:off x="3383843" y="4955200"/>
              <a:ext cx="1330648" cy="591445"/>
            </a:xfrm>
            <a:prstGeom prst="rect">
              <a:avLst/>
            </a:prstGeom>
            <a:noFill/>
          </p:spPr>
          <p:txBody>
            <a:bodyPr wrap="square" rtlCol="0">
              <a:spAutoFit/>
            </a:bodyPr>
            <a:lstStyle/>
            <a:p>
              <a:pPr algn="ctr"/>
              <a:r>
                <a:rPr lang="ja-JP" altLang="en-US" sz="1303" dirty="0">
                  <a:latin typeface="Meiryo UI" panose="020B0604030504040204" pitchFamily="50" charset="-128"/>
                  <a:ea typeface="Meiryo UI" panose="020B0604030504040204" pitchFamily="50" charset="-128"/>
                </a:rPr>
                <a:t>日本電子書籍出版社協会</a:t>
              </a:r>
            </a:p>
          </p:txBody>
        </p:sp>
        <p:sp>
          <p:nvSpPr>
            <p:cNvPr id="38" name="テキスト ボックス 37"/>
            <p:cNvSpPr txBox="1"/>
            <p:nvPr/>
          </p:nvSpPr>
          <p:spPr>
            <a:xfrm>
              <a:off x="2206648" y="5162713"/>
              <a:ext cx="1066649" cy="538404"/>
            </a:xfrm>
            <a:prstGeom prst="rect">
              <a:avLst/>
            </a:prstGeom>
            <a:noFill/>
          </p:spPr>
          <p:txBody>
            <a:bodyPr wrap="square" rtlCol="0">
              <a:spAutoFit/>
            </a:bodyPr>
            <a:lstStyle/>
            <a:p>
              <a:pPr algn="ctr"/>
              <a:r>
                <a:rPr lang="ja-JP" altLang="en-US" sz="1159" dirty="0">
                  <a:latin typeface="Meiryo UI" panose="020B0604030504040204" pitchFamily="50" charset="-128"/>
                  <a:ea typeface="Meiryo UI" panose="020B0604030504040204" pitchFamily="50" charset="-128"/>
                </a:rPr>
                <a:t>電子書籍・雑誌データ</a:t>
              </a:r>
              <a:endParaRPr lang="en-US" altLang="ja-JP" sz="1159" dirty="0">
                <a:latin typeface="Meiryo UI" panose="020B0604030504040204" pitchFamily="50" charset="-128"/>
                <a:ea typeface="Meiryo UI" panose="020B0604030504040204" pitchFamily="50" charset="-128"/>
              </a:endParaRPr>
            </a:p>
          </p:txBody>
        </p:sp>
        <p:pic>
          <p:nvPicPr>
            <p:cNvPr id="39" name="図 3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820007" y="5520992"/>
              <a:ext cx="852204" cy="852204"/>
            </a:xfrm>
            <a:prstGeom prst="rect">
              <a:avLst/>
            </a:prstGeom>
          </p:spPr>
        </p:pic>
        <p:sp>
          <p:nvSpPr>
            <p:cNvPr id="40" name="テキスト ボックス 39"/>
            <p:cNvSpPr txBox="1"/>
            <p:nvPr/>
          </p:nvSpPr>
          <p:spPr>
            <a:xfrm>
              <a:off x="8393002" y="6295416"/>
              <a:ext cx="1279209" cy="351070"/>
            </a:xfrm>
            <a:prstGeom prst="rect">
              <a:avLst/>
            </a:prstGeom>
            <a:noFill/>
          </p:spPr>
          <p:txBody>
            <a:bodyPr wrap="square" rtlCol="0">
              <a:spAutoFit/>
            </a:bodyPr>
            <a:lstStyle/>
            <a:p>
              <a:pPr algn="ctr"/>
              <a:r>
                <a:rPr lang="ja-JP" altLang="en-US" sz="1303" dirty="0">
                  <a:latin typeface="Meiryo UI" panose="020B0604030504040204" pitchFamily="50" charset="-128"/>
                  <a:ea typeface="Meiryo UI" panose="020B0604030504040204" pitchFamily="50" charset="-128"/>
                </a:rPr>
                <a:t>来館利用者</a:t>
              </a:r>
            </a:p>
          </p:txBody>
        </p:sp>
        <p:sp>
          <p:nvSpPr>
            <p:cNvPr id="41" name="テキスト ボックス 40"/>
            <p:cNvSpPr txBox="1"/>
            <p:nvPr/>
          </p:nvSpPr>
          <p:spPr>
            <a:xfrm>
              <a:off x="4810983" y="5162522"/>
              <a:ext cx="1147249" cy="538404"/>
            </a:xfrm>
            <a:prstGeom prst="rect">
              <a:avLst/>
            </a:prstGeom>
            <a:noFill/>
          </p:spPr>
          <p:txBody>
            <a:bodyPr wrap="square" rtlCol="0">
              <a:spAutoFit/>
            </a:bodyPr>
            <a:lstStyle/>
            <a:p>
              <a:pPr algn="ctr"/>
              <a:r>
                <a:rPr lang="ja-JP" altLang="en-US" sz="1159" dirty="0">
                  <a:latin typeface="Meiryo UI" panose="020B0604030504040204" pitchFamily="50" charset="-128"/>
                  <a:ea typeface="Meiryo UI" panose="020B0604030504040204" pitchFamily="50" charset="-128"/>
                </a:rPr>
                <a:t>暗号化されたデータ</a:t>
              </a:r>
            </a:p>
          </p:txBody>
        </p:sp>
        <p:pic>
          <p:nvPicPr>
            <p:cNvPr id="42" name="図 4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39103" y="5439673"/>
              <a:ext cx="1005377" cy="1021738"/>
            </a:xfrm>
            <a:prstGeom prst="rect">
              <a:avLst/>
            </a:prstGeom>
          </p:spPr>
        </p:pic>
        <p:sp>
          <p:nvSpPr>
            <p:cNvPr id="43" name="テキスト ボックス 42"/>
            <p:cNvSpPr txBox="1"/>
            <p:nvPr/>
          </p:nvSpPr>
          <p:spPr>
            <a:xfrm>
              <a:off x="6265714" y="6412276"/>
              <a:ext cx="1834284" cy="324549"/>
            </a:xfrm>
            <a:prstGeom prst="rect">
              <a:avLst/>
            </a:prstGeom>
            <a:noFill/>
          </p:spPr>
          <p:txBody>
            <a:bodyPr wrap="square" rtlCol="0">
              <a:spAutoFit/>
            </a:bodyPr>
            <a:lstStyle/>
            <a:p>
              <a:pPr algn="ctr"/>
              <a:r>
                <a:rPr lang="ja-JP" altLang="en-US" sz="1159" dirty="0">
                  <a:latin typeface="Meiryo UI" panose="020B0604030504040204" pitchFamily="50" charset="-128"/>
                  <a:ea typeface="Meiryo UI" panose="020B0604030504040204" pitchFamily="50" charset="-128"/>
                </a:rPr>
                <a:t>来館利用者端末</a:t>
              </a:r>
            </a:p>
          </p:txBody>
        </p:sp>
        <p:pic>
          <p:nvPicPr>
            <p:cNvPr id="44" name="図 4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539224" y="5437149"/>
              <a:ext cx="1019890" cy="1019890"/>
            </a:xfrm>
            <a:prstGeom prst="rect">
              <a:avLst/>
            </a:prstGeom>
          </p:spPr>
        </p:pic>
        <p:cxnSp>
          <p:nvCxnSpPr>
            <p:cNvPr id="45" name="直線矢印コネクタ 44"/>
            <p:cNvCxnSpPr/>
            <p:nvPr/>
          </p:nvCxnSpPr>
          <p:spPr>
            <a:xfrm>
              <a:off x="1889118" y="5829141"/>
              <a:ext cx="1652368" cy="2467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6" name="図 4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185636" y="5574922"/>
              <a:ext cx="621000" cy="625141"/>
            </a:xfrm>
            <a:prstGeom prst="rect">
              <a:avLst/>
            </a:prstGeom>
          </p:spPr>
        </p:pic>
        <p:sp>
          <p:nvSpPr>
            <p:cNvPr id="47" name="テキスト ボックス 46"/>
            <p:cNvSpPr txBox="1"/>
            <p:nvPr/>
          </p:nvSpPr>
          <p:spPr>
            <a:xfrm>
              <a:off x="4481645" y="6172037"/>
              <a:ext cx="1749307" cy="538404"/>
            </a:xfrm>
            <a:prstGeom prst="rect">
              <a:avLst/>
            </a:prstGeom>
            <a:noFill/>
          </p:spPr>
          <p:txBody>
            <a:bodyPr wrap="square" rtlCol="0">
              <a:spAutoFit/>
            </a:bodyPr>
            <a:lstStyle/>
            <a:p>
              <a:pPr algn="ctr"/>
              <a:r>
                <a:rPr lang="ja-JP" altLang="en-US" sz="1159" dirty="0">
                  <a:latin typeface="Meiryo UI" panose="020B0604030504040204" pitchFamily="50" charset="-128"/>
                  <a:ea typeface="Meiryo UI" panose="020B0604030504040204" pitchFamily="50" charset="-128"/>
                </a:rPr>
                <a:t>閲覧のつど、インターネット経由で送信</a:t>
              </a:r>
            </a:p>
          </p:txBody>
        </p:sp>
        <p:grpSp>
          <p:nvGrpSpPr>
            <p:cNvPr id="48" name="グループ化 47"/>
            <p:cNvGrpSpPr/>
            <p:nvPr/>
          </p:nvGrpSpPr>
          <p:grpSpPr>
            <a:xfrm>
              <a:off x="2376604" y="5545650"/>
              <a:ext cx="654162" cy="566981"/>
              <a:chOff x="2221409" y="3008243"/>
              <a:chExt cx="903401" cy="783004"/>
            </a:xfrm>
          </p:grpSpPr>
          <p:pic>
            <p:nvPicPr>
              <p:cNvPr id="57" name="図 5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221409" y="3008243"/>
                <a:ext cx="903401" cy="783004"/>
              </a:xfrm>
              <a:prstGeom prst="rect">
                <a:avLst/>
              </a:prstGeom>
            </p:spPr>
          </p:pic>
          <p:pic>
            <p:nvPicPr>
              <p:cNvPr id="58" name="図 5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405993" y="3213034"/>
                <a:ext cx="509468" cy="441571"/>
              </a:xfrm>
              <a:prstGeom prst="rect">
                <a:avLst/>
              </a:prstGeom>
            </p:spPr>
          </p:pic>
        </p:grpSp>
        <p:pic>
          <p:nvPicPr>
            <p:cNvPr id="55" name="図 54"/>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a:xfrm>
              <a:off x="7069016" y="4727018"/>
              <a:ext cx="1841126" cy="558245"/>
            </a:xfrm>
            <a:prstGeom prst="rect">
              <a:avLst/>
            </a:prstGeom>
          </p:spPr>
        </p:pic>
        <p:sp>
          <p:nvSpPr>
            <p:cNvPr id="50" name="テキスト ボックス 49"/>
            <p:cNvSpPr txBox="1"/>
            <p:nvPr/>
          </p:nvSpPr>
          <p:spPr>
            <a:xfrm>
              <a:off x="624080" y="4631723"/>
              <a:ext cx="3425089" cy="774860"/>
            </a:xfrm>
            <a:prstGeom prst="rect">
              <a:avLst/>
            </a:prstGeom>
            <a:noFill/>
          </p:spPr>
          <p:txBody>
            <a:bodyPr vert="horz" wrap="square" rtlCol="0">
              <a:spAutoFit/>
            </a:bodyPr>
            <a:lstStyle/>
            <a:p>
              <a:r>
                <a:rPr lang="ja-JP" altLang="en-US" dirty="0">
                  <a:latin typeface="Meiryo UI" panose="020B0604030504040204" pitchFamily="50" charset="-128"/>
                  <a:ea typeface="Meiryo UI" panose="020B0604030504040204" pitchFamily="50" charset="-128"/>
                </a:rPr>
                <a:t>実証実験（第１段階）の概要</a:t>
              </a:r>
            </a:p>
          </p:txBody>
        </p:sp>
        <p:sp>
          <p:nvSpPr>
            <p:cNvPr id="51" name="角丸四角形 50"/>
            <p:cNvSpPr/>
            <p:nvPr/>
          </p:nvSpPr>
          <p:spPr>
            <a:xfrm>
              <a:off x="304785" y="4492730"/>
              <a:ext cx="9539659" cy="239485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52" name="直線矢印コネクタ 51"/>
            <p:cNvCxnSpPr>
              <a:stCxn id="42" idx="3"/>
              <a:endCxn id="39" idx="1"/>
            </p:cNvCxnSpPr>
            <p:nvPr/>
          </p:nvCxnSpPr>
          <p:spPr>
            <a:xfrm flipV="1">
              <a:off x="7644480" y="5947094"/>
              <a:ext cx="1175527" cy="3448"/>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7356011" y="6016234"/>
              <a:ext cx="1453466" cy="324549"/>
            </a:xfrm>
            <a:prstGeom prst="rect">
              <a:avLst/>
            </a:prstGeom>
            <a:noFill/>
          </p:spPr>
          <p:txBody>
            <a:bodyPr wrap="square" rtlCol="0">
              <a:spAutoFit/>
            </a:bodyPr>
            <a:lstStyle/>
            <a:p>
              <a:pPr algn="ctr"/>
              <a:r>
                <a:rPr lang="ja-JP" altLang="en-US" sz="1159" dirty="0">
                  <a:latin typeface="Meiryo UI" panose="020B0604030504040204" pitchFamily="50" charset="-128"/>
                  <a:ea typeface="Meiryo UI" panose="020B0604030504040204" pitchFamily="50" charset="-128"/>
                </a:rPr>
                <a:t>閲覧</a:t>
              </a:r>
            </a:p>
          </p:txBody>
        </p:sp>
        <p:sp>
          <p:nvSpPr>
            <p:cNvPr id="54" name="テキスト ボックス 53"/>
            <p:cNvSpPr txBox="1"/>
            <p:nvPr/>
          </p:nvSpPr>
          <p:spPr>
            <a:xfrm>
              <a:off x="1969202" y="6068543"/>
              <a:ext cx="1453466" cy="324549"/>
            </a:xfrm>
            <a:prstGeom prst="rect">
              <a:avLst/>
            </a:prstGeom>
            <a:noFill/>
          </p:spPr>
          <p:txBody>
            <a:bodyPr wrap="square" rtlCol="0">
              <a:spAutoFit/>
            </a:bodyPr>
            <a:lstStyle/>
            <a:p>
              <a:pPr algn="ctr"/>
              <a:r>
                <a:rPr lang="ja-JP" altLang="en-US" sz="1159" dirty="0">
                  <a:latin typeface="Meiryo UI" panose="020B0604030504040204" pitchFamily="50" charset="-128"/>
                  <a:ea typeface="Meiryo UI" panose="020B0604030504040204" pitchFamily="50" charset="-128"/>
                </a:rPr>
                <a:t>納品</a:t>
              </a:r>
            </a:p>
          </p:txBody>
        </p:sp>
      </p:grpSp>
      <p:sp>
        <p:nvSpPr>
          <p:cNvPr id="30" name="テキスト ボックス 29"/>
          <p:cNvSpPr txBox="1"/>
          <p:nvPr/>
        </p:nvSpPr>
        <p:spPr>
          <a:xfrm>
            <a:off x="4378456" y="6394729"/>
            <a:ext cx="8148384" cy="369332"/>
          </a:xfrm>
          <a:prstGeom prst="rect">
            <a:avLst/>
          </a:prstGeom>
          <a:noFill/>
        </p:spPr>
        <p:txBody>
          <a:bodyPr wrap="none" rtlCol="0">
            <a:spAutoFit/>
          </a:bodyPr>
          <a:lstStyle/>
          <a:p>
            <a:r>
              <a:rPr kumimoji="1" lang="en-US" altLang="ja-JP" dirty="0" smtClean="0">
                <a:latin typeface="Meiryo UI" panose="020B0604030504040204" pitchFamily="50" charset="-128"/>
                <a:ea typeface="Meiryo UI" panose="020B0604030504040204" pitchFamily="50" charset="-128"/>
              </a:rPr>
              <a:t>【</a:t>
            </a:r>
            <a:r>
              <a:rPr kumimoji="1" lang="ja-JP" altLang="en-US" dirty="0" smtClean="0">
                <a:latin typeface="Meiryo UI" panose="020B0604030504040204" pitchFamily="50" charset="-128"/>
                <a:ea typeface="Meiryo UI" panose="020B0604030504040204" pitchFamily="50" charset="-128"/>
              </a:rPr>
              <a:t>転用：もっと近くに国立国会図書館　</a:t>
            </a:r>
            <a:r>
              <a:rPr lang="ja-JP" altLang="en-US" dirty="0" smtClean="0">
                <a:latin typeface="Meiryo UI" panose="020B0604030504040204" pitchFamily="50" charset="-128"/>
                <a:ea typeface="Meiryo UI" panose="020B0604030504040204" pitchFamily="50" charset="-128"/>
              </a:rPr>
              <a:t>第</a:t>
            </a:r>
            <a:r>
              <a:rPr lang="en-US" altLang="ja-JP" dirty="0" smtClean="0">
                <a:latin typeface="Meiryo UI" panose="020B0604030504040204" pitchFamily="50" charset="-128"/>
                <a:ea typeface="Meiryo UI" panose="020B0604030504040204" pitchFamily="50" charset="-128"/>
              </a:rPr>
              <a:t>17</a:t>
            </a:r>
            <a:r>
              <a:rPr lang="ja-JP" altLang="en-US" dirty="0">
                <a:latin typeface="Meiryo UI" panose="020B0604030504040204" pitchFamily="50" charset="-128"/>
                <a:ea typeface="Meiryo UI" panose="020B0604030504040204" pitchFamily="50" charset="-128"/>
              </a:rPr>
              <a:t>回図書館</a:t>
            </a:r>
            <a:r>
              <a:rPr lang="ja-JP" altLang="en-US" dirty="0" smtClean="0">
                <a:latin typeface="Meiryo UI" panose="020B0604030504040204" pitchFamily="50" charset="-128"/>
                <a:ea typeface="Meiryo UI" panose="020B0604030504040204" pitchFamily="50" charset="-128"/>
              </a:rPr>
              <a:t>総合展</a:t>
            </a:r>
            <a:r>
              <a:rPr lang="en-US" altLang="ja-JP" dirty="0" smtClean="0">
                <a:latin typeface="Meiryo UI" panose="020B0604030504040204" pitchFamily="50" charset="-128"/>
                <a:ea typeface="Meiryo UI" panose="020B0604030504040204" pitchFamily="50" charset="-128"/>
              </a:rPr>
              <a:t>2015</a:t>
            </a:r>
            <a:r>
              <a:rPr lang="ja-JP" altLang="en-US" dirty="0" smtClean="0">
                <a:latin typeface="Meiryo UI" panose="020B0604030504040204" pitchFamily="50" charset="-128"/>
                <a:ea typeface="Meiryo UI" panose="020B0604030504040204" pitchFamily="50" charset="-128"/>
              </a:rPr>
              <a:t>年</a:t>
            </a:r>
            <a:r>
              <a:rPr lang="en-US" altLang="ja-JP" dirty="0" smtClean="0">
                <a:latin typeface="Meiryo UI" panose="020B0604030504040204" pitchFamily="50" charset="-128"/>
                <a:ea typeface="Meiryo UI" panose="020B0604030504040204" pitchFamily="50" charset="-128"/>
              </a:rPr>
              <a:t>11</a:t>
            </a:r>
            <a:r>
              <a:rPr lang="ja-JP" altLang="en-US" dirty="0" smtClean="0">
                <a:latin typeface="Meiryo UI" panose="020B0604030504040204" pitchFamily="50" charset="-128"/>
                <a:ea typeface="Meiryo UI" panose="020B0604030504040204" pitchFamily="50" charset="-128"/>
              </a:rPr>
              <a:t>月</a:t>
            </a:r>
            <a:r>
              <a:rPr lang="en-US" altLang="ja-JP" dirty="0" smtClean="0">
                <a:latin typeface="Meiryo UI" panose="020B0604030504040204" pitchFamily="50" charset="-128"/>
                <a:ea typeface="Meiryo UI" panose="020B0604030504040204" pitchFamily="50" charset="-128"/>
              </a:rPr>
              <a:t>10</a:t>
            </a:r>
            <a:r>
              <a:rPr lang="ja-JP" altLang="en-US" dirty="0" smtClean="0">
                <a:latin typeface="Meiryo UI" panose="020B0604030504040204" pitchFamily="50" charset="-128"/>
                <a:ea typeface="Meiryo UI" panose="020B0604030504040204" pitchFamily="50" charset="-128"/>
              </a:rPr>
              <a:t>日</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　</a:t>
            </a:r>
            <a:r>
              <a:rPr kumimoji="1" lang="ja-JP" altLang="en-US" dirty="0" smtClean="0">
                <a:latin typeface="Meiryo UI" panose="020B0604030504040204" pitchFamily="50" charset="-128"/>
                <a:ea typeface="Meiryo UI" panose="020B0604030504040204" pitchFamily="50" charset="-128"/>
              </a:rPr>
              <a:t>　</a:t>
            </a:r>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13638103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71163"/>
            <a:ext cx="12191999" cy="769363"/>
          </a:xfrm>
        </p:spPr>
        <p:txBody>
          <a:bodyPr>
            <a:noAutofit/>
          </a:bodyPr>
          <a:lstStyle/>
          <a:p>
            <a:r>
              <a:rPr lang="ja-JP" altLang="en-US" sz="4000" dirty="0" smtClean="0"/>
              <a:t>電子</a:t>
            </a:r>
            <a:r>
              <a:rPr lang="ja-JP" altLang="en-US" sz="4000" dirty="0"/>
              <a:t>書籍・雑誌の収集実証</a:t>
            </a:r>
            <a:r>
              <a:rPr lang="ja-JP" altLang="en-US" sz="4000" dirty="0" smtClean="0"/>
              <a:t>実験（</a:t>
            </a:r>
            <a:r>
              <a:rPr lang="ja-JP" altLang="en-US" sz="4000" dirty="0"/>
              <a:t>第</a:t>
            </a:r>
            <a:r>
              <a:rPr lang="en-US" altLang="ja-JP" sz="4000" dirty="0"/>
              <a:t>2</a:t>
            </a:r>
            <a:r>
              <a:rPr lang="ja-JP" altLang="en-US" sz="4000" dirty="0"/>
              <a:t>段階）</a:t>
            </a:r>
          </a:p>
        </p:txBody>
      </p:sp>
      <p:sp>
        <p:nvSpPr>
          <p:cNvPr id="3" name="コンテンツ プレースホルダー 2"/>
          <p:cNvSpPr>
            <a:spLocks noGrp="1"/>
          </p:cNvSpPr>
          <p:nvPr>
            <p:ph idx="1"/>
          </p:nvPr>
        </p:nvSpPr>
        <p:spPr>
          <a:xfrm>
            <a:off x="1898072" y="1133771"/>
            <a:ext cx="8395855" cy="4351338"/>
          </a:xfrm>
        </p:spPr>
        <p:txBody>
          <a:bodyPr>
            <a:normAutofit/>
          </a:bodyPr>
          <a:lstStyle/>
          <a:p>
            <a:pPr marL="989013" indent="-450850"/>
            <a:r>
              <a:rPr lang="ja-JP" altLang="en-US" dirty="0"/>
              <a:t>収集した電子書籍・雑誌を国立国会図書館の管理するサーバに保管する実験と保管した</a:t>
            </a:r>
            <a:r>
              <a:rPr lang="en-US" altLang="ja-JP" dirty="0"/>
              <a:t/>
            </a:r>
            <a:br>
              <a:rPr lang="en-US" altLang="ja-JP" dirty="0"/>
            </a:br>
            <a:r>
              <a:rPr lang="ja-JP" altLang="en-US" dirty="0"/>
              <a:t>電子書籍・雑誌を利用する実験を想定</a:t>
            </a:r>
          </a:p>
          <a:p>
            <a:pPr marL="801688" indent="0"/>
            <a:endParaRPr lang="en-US" altLang="ja-JP" dirty="0"/>
          </a:p>
        </p:txBody>
      </p:sp>
      <p:sp>
        <p:nvSpPr>
          <p:cNvPr id="4" name="スライド番号プレースホルダー 3"/>
          <p:cNvSpPr>
            <a:spLocks noGrp="1"/>
          </p:cNvSpPr>
          <p:nvPr>
            <p:ph type="sldNum" sz="quarter" idx="12"/>
          </p:nvPr>
        </p:nvSpPr>
        <p:spPr/>
        <p:txBody>
          <a:bodyPr/>
          <a:lstStyle/>
          <a:p>
            <a:r>
              <a:rPr lang="en-US" altLang="ja-JP" dirty="0" smtClean="0"/>
              <a:t>30</a:t>
            </a:r>
            <a:endParaRPr kumimoji="1" lang="ja-JP" altLang="en-US" dirty="0"/>
          </a:p>
        </p:txBody>
      </p:sp>
      <p:pic>
        <p:nvPicPr>
          <p:cNvPr id="5" name="図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05480" y="2393664"/>
            <a:ext cx="5181037" cy="3933488"/>
          </a:xfrm>
          <a:prstGeom prst="rect">
            <a:avLst/>
          </a:prstGeom>
        </p:spPr>
      </p:pic>
      <p:sp>
        <p:nvSpPr>
          <p:cNvPr id="6" name="テキスト ボックス 5"/>
          <p:cNvSpPr txBox="1"/>
          <p:nvPr/>
        </p:nvSpPr>
        <p:spPr>
          <a:xfrm>
            <a:off x="4347974" y="6547129"/>
            <a:ext cx="8148384" cy="369332"/>
          </a:xfrm>
          <a:prstGeom prst="rect">
            <a:avLst/>
          </a:prstGeom>
          <a:noFill/>
        </p:spPr>
        <p:txBody>
          <a:bodyPr wrap="none" rtlCol="0">
            <a:spAutoFit/>
          </a:bodyPr>
          <a:lstStyle/>
          <a:p>
            <a:r>
              <a:rPr kumimoji="1" lang="en-US" altLang="ja-JP" dirty="0" smtClean="0">
                <a:latin typeface="Meiryo UI" panose="020B0604030504040204" pitchFamily="50" charset="-128"/>
                <a:ea typeface="Meiryo UI" panose="020B0604030504040204" pitchFamily="50" charset="-128"/>
              </a:rPr>
              <a:t>【</a:t>
            </a:r>
            <a:r>
              <a:rPr kumimoji="1" lang="ja-JP" altLang="en-US" dirty="0" smtClean="0">
                <a:latin typeface="Meiryo UI" panose="020B0604030504040204" pitchFamily="50" charset="-128"/>
                <a:ea typeface="Meiryo UI" panose="020B0604030504040204" pitchFamily="50" charset="-128"/>
              </a:rPr>
              <a:t>転用：もっと近くに国立国会図書館　</a:t>
            </a:r>
            <a:r>
              <a:rPr lang="ja-JP" altLang="en-US" dirty="0" smtClean="0">
                <a:latin typeface="Meiryo UI" panose="020B0604030504040204" pitchFamily="50" charset="-128"/>
                <a:ea typeface="Meiryo UI" panose="020B0604030504040204" pitchFamily="50" charset="-128"/>
              </a:rPr>
              <a:t>第</a:t>
            </a:r>
            <a:r>
              <a:rPr lang="en-US" altLang="ja-JP" dirty="0" smtClean="0">
                <a:latin typeface="Meiryo UI" panose="020B0604030504040204" pitchFamily="50" charset="-128"/>
                <a:ea typeface="Meiryo UI" panose="020B0604030504040204" pitchFamily="50" charset="-128"/>
              </a:rPr>
              <a:t>17</a:t>
            </a:r>
            <a:r>
              <a:rPr lang="ja-JP" altLang="en-US" dirty="0">
                <a:latin typeface="Meiryo UI" panose="020B0604030504040204" pitchFamily="50" charset="-128"/>
                <a:ea typeface="Meiryo UI" panose="020B0604030504040204" pitchFamily="50" charset="-128"/>
              </a:rPr>
              <a:t>回図書館</a:t>
            </a:r>
            <a:r>
              <a:rPr lang="ja-JP" altLang="en-US" dirty="0" smtClean="0">
                <a:latin typeface="Meiryo UI" panose="020B0604030504040204" pitchFamily="50" charset="-128"/>
                <a:ea typeface="Meiryo UI" panose="020B0604030504040204" pitchFamily="50" charset="-128"/>
              </a:rPr>
              <a:t>総合展</a:t>
            </a:r>
            <a:r>
              <a:rPr lang="en-US" altLang="ja-JP" dirty="0" smtClean="0">
                <a:latin typeface="Meiryo UI" panose="020B0604030504040204" pitchFamily="50" charset="-128"/>
                <a:ea typeface="Meiryo UI" panose="020B0604030504040204" pitchFamily="50" charset="-128"/>
              </a:rPr>
              <a:t>2015</a:t>
            </a:r>
            <a:r>
              <a:rPr lang="ja-JP" altLang="en-US" dirty="0" smtClean="0">
                <a:latin typeface="Meiryo UI" panose="020B0604030504040204" pitchFamily="50" charset="-128"/>
                <a:ea typeface="Meiryo UI" panose="020B0604030504040204" pitchFamily="50" charset="-128"/>
              </a:rPr>
              <a:t>年</a:t>
            </a:r>
            <a:r>
              <a:rPr lang="en-US" altLang="ja-JP" dirty="0" smtClean="0">
                <a:latin typeface="Meiryo UI" panose="020B0604030504040204" pitchFamily="50" charset="-128"/>
                <a:ea typeface="Meiryo UI" panose="020B0604030504040204" pitchFamily="50" charset="-128"/>
              </a:rPr>
              <a:t>11</a:t>
            </a:r>
            <a:r>
              <a:rPr lang="ja-JP" altLang="en-US" dirty="0" smtClean="0">
                <a:latin typeface="Meiryo UI" panose="020B0604030504040204" pitchFamily="50" charset="-128"/>
                <a:ea typeface="Meiryo UI" panose="020B0604030504040204" pitchFamily="50" charset="-128"/>
              </a:rPr>
              <a:t>月</a:t>
            </a:r>
            <a:r>
              <a:rPr lang="en-US" altLang="ja-JP" dirty="0" smtClean="0">
                <a:latin typeface="Meiryo UI" panose="020B0604030504040204" pitchFamily="50" charset="-128"/>
                <a:ea typeface="Meiryo UI" panose="020B0604030504040204" pitchFamily="50" charset="-128"/>
              </a:rPr>
              <a:t>10</a:t>
            </a:r>
            <a:r>
              <a:rPr lang="ja-JP" altLang="en-US" dirty="0" smtClean="0">
                <a:latin typeface="Meiryo UI" panose="020B0604030504040204" pitchFamily="50" charset="-128"/>
                <a:ea typeface="Meiryo UI" panose="020B0604030504040204" pitchFamily="50" charset="-128"/>
              </a:rPr>
              <a:t>日</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　</a:t>
            </a:r>
            <a:r>
              <a:rPr kumimoji="1" lang="ja-JP" altLang="en-US" dirty="0" smtClean="0">
                <a:latin typeface="Meiryo UI" panose="020B0604030504040204" pitchFamily="50" charset="-128"/>
                <a:ea typeface="Meiryo UI" panose="020B0604030504040204" pitchFamily="50" charset="-128"/>
              </a:rPr>
              <a:t>　</a:t>
            </a:r>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71738250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style>
          <a:lnRef idx="1">
            <a:schemeClr val="accent6"/>
          </a:lnRef>
          <a:fillRef idx="2">
            <a:schemeClr val="accent6"/>
          </a:fillRef>
          <a:effectRef idx="1">
            <a:schemeClr val="accent6"/>
          </a:effectRef>
          <a:fontRef idx="minor">
            <a:schemeClr val="dk1"/>
          </a:fontRef>
        </p:style>
        <p:txBody>
          <a:bodyPr/>
          <a:lstStyle/>
          <a:p>
            <a:r>
              <a:rPr kumimoji="1" lang="en-US" altLang="ja-JP" dirty="0" smtClean="0"/>
              <a:t>NDL</a:t>
            </a:r>
            <a:r>
              <a:rPr kumimoji="1" lang="ja-JP" altLang="en-US" dirty="0" smtClean="0"/>
              <a:t>所蔵資料の二次利用</a:t>
            </a:r>
            <a:endParaRPr kumimoji="1" lang="ja-JP" altLang="en-US" dirty="0"/>
          </a:p>
        </p:txBody>
      </p:sp>
      <p:sp>
        <p:nvSpPr>
          <p:cNvPr id="2" name="フッター プレースホルダー 1"/>
          <p:cNvSpPr>
            <a:spLocks noGrp="1"/>
          </p:cNvSpPr>
          <p:nvPr>
            <p:ph type="ftr" sz="quarter" idx="11"/>
          </p:nvPr>
        </p:nvSpPr>
        <p:spPr/>
        <p:txBody>
          <a:bodyPr/>
          <a:lstStyle/>
          <a:p>
            <a:pPr>
              <a:defRPr/>
            </a:pPr>
            <a:endParaRPr lang="ja-JP" altLang="en-US" dirty="0">
              <a:solidFill>
                <a:prstClr val="black">
                  <a:lumMod val="85000"/>
                  <a:lumOff val="15000"/>
                </a:prstClr>
              </a:solidFill>
            </a:endParaRPr>
          </a:p>
        </p:txBody>
      </p:sp>
      <p:sp>
        <p:nvSpPr>
          <p:cNvPr id="7" name="スライド番号プレースホルダ 6"/>
          <p:cNvSpPr>
            <a:spLocks noGrp="1"/>
          </p:cNvSpPr>
          <p:nvPr>
            <p:ph type="sldNum" sz="quarter" idx="12"/>
          </p:nvPr>
        </p:nvSpPr>
        <p:spPr/>
        <p:txBody>
          <a:bodyPr/>
          <a:lstStyle/>
          <a:p>
            <a:fld id="{042AED99-7FB4-404E-8A97-64753DCE42EC}" type="slidenum">
              <a:rPr lang="en-US" smtClean="0">
                <a:solidFill>
                  <a:prstClr val="black">
                    <a:lumMod val="85000"/>
                    <a:lumOff val="15000"/>
                  </a:prstClr>
                </a:solidFill>
              </a:rPr>
              <a:pPr/>
              <a:t>54</a:t>
            </a:fld>
            <a:endParaRPr lang="en-US">
              <a:solidFill>
                <a:prstClr val="black">
                  <a:lumMod val="85000"/>
                  <a:lumOff val="15000"/>
                </a:prstClr>
              </a:solidFill>
            </a:endParaRPr>
          </a:p>
        </p:txBody>
      </p:sp>
      <p:sp>
        <p:nvSpPr>
          <p:cNvPr id="3" name="サブタイトル 2"/>
          <p:cNvSpPr>
            <a:spLocks noGrp="1"/>
          </p:cNvSpPr>
          <p:nvPr>
            <p:ph type="subTitle" idx="1"/>
          </p:nvPr>
        </p:nvSpPr>
        <p:spPr/>
        <p:style>
          <a:lnRef idx="2">
            <a:schemeClr val="accent6"/>
          </a:lnRef>
          <a:fillRef idx="1">
            <a:schemeClr val="lt1"/>
          </a:fillRef>
          <a:effectRef idx="0">
            <a:schemeClr val="accent6"/>
          </a:effectRef>
          <a:fontRef idx="minor">
            <a:schemeClr val="dk1"/>
          </a:fontRef>
        </p:style>
        <p:txBody>
          <a:bodyPr>
            <a:normAutofit/>
          </a:bodyPr>
          <a:lstStyle/>
          <a:p>
            <a:pPr>
              <a:spcBef>
                <a:spcPts val="1800"/>
              </a:spcBef>
            </a:pPr>
            <a:r>
              <a:rPr lang="ja-JP" altLang="en-US" dirty="0">
                <a:solidFill>
                  <a:schemeClr val="tx1"/>
                </a:solidFill>
              </a:rPr>
              <a:t>デジタル化資料の利活用に向けて</a:t>
            </a:r>
            <a:endParaRPr lang="en-US" altLang="ja-JP" dirty="0">
              <a:solidFill>
                <a:schemeClr val="tx1"/>
              </a:solidFill>
            </a:endParaRPr>
          </a:p>
          <a:p>
            <a:pPr>
              <a:spcBef>
                <a:spcPts val="1800"/>
              </a:spcBef>
            </a:pPr>
            <a:r>
              <a:rPr lang="ja-JP" altLang="en-US" dirty="0">
                <a:solidFill>
                  <a:schemeClr val="tx1"/>
                </a:solidFill>
              </a:rPr>
              <a:t>関係者協議による調整</a:t>
            </a:r>
            <a:endParaRPr lang="en-US" altLang="ja-JP" dirty="0">
              <a:solidFill>
                <a:schemeClr val="tx1"/>
              </a:solidFill>
            </a:endParaRPr>
          </a:p>
          <a:p>
            <a:pPr>
              <a:spcBef>
                <a:spcPts val="1800"/>
              </a:spcBef>
            </a:pPr>
            <a:r>
              <a:rPr lang="ja-JP" altLang="en-US" dirty="0">
                <a:solidFill>
                  <a:schemeClr val="tx1"/>
                </a:solidFill>
              </a:rPr>
              <a:t>デジタル化資料の転載利用</a:t>
            </a:r>
            <a:endParaRPr lang="en-US" altLang="ja-JP" dirty="0">
              <a:solidFill>
                <a:schemeClr val="tx1"/>
              </a:solidFill>
            </a:endParaRPr>
          </a:p>
          <a:p>
            <a:endParaRPr kumimoji="1" lang="ja-JP" altLang="en-US" dirty="0"/>
          </a:p>
        </p:txBody>
      </p:sp>
      <p:sp>
        <p:nvSpPr>
          <p:cNvPr id="6" name="円/楕円 5"/>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5990718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idx="1"/>
          </p:nvPr>
        </p:nvSpPr>
        <p:spPr>
          <a:xfrm>
            <a:off x="609600" y="1268760"/>
            <a:ext cx="11247120" cy="5184576"/>
          </a:xfrm>
        </p:spPr>
        <p:txBody>
          <a:bodyPr>
            <a:noAutofit/>
          </a:bodyPr>
          <a:lstStyle/>
          <a:p>
            <a:pPr>
              <a:spcBef>
                <a:spcPts val="0"/>
              </a:spcBef>
            </a:pPr>
            <a:r>
              <a:rPr lang="en-US" altLang="ja-JP" dirty="0"/>
              <a:t>2000</a:t>
            </a:r>
            <a:r>
              <a:rPr lang="ja-JP" altLang="en-US" dirty="0" smtClean="0"/>
              <a:t>年度</a:t>
            </a:r>
            <a:r>
              <a:rPr lang="ja-JP" altLang="en-US" dirty="0"/>
              <a:t>から資料デジタル化実施</a:t>
            </a:r>
            <a:r>
              <a:rPr lang="zh-TW" altLang="en-US" sz="2000" dirty="0"/>
              <a:t>（</a:t>
            </a:r>
            <a:r>
              <a:rPr lang="ja-JP" altLang="en-US" sz="2000" dirty="0"/>
              <a:t>法第</a:t>
            </a:r>
            <a:r>
              <a:rPr lang="en-US" altLang="zh-TW" sz="2000" dirty="0"/>
              <a:t>31</a:t>
            </a:r>
            <a:r>
              <a:rPr lang="zh-TW" altLang="en-US" sz="2000" dirty="0"/>
              <a:t>条</a:t>
            </a:r>
            <a:r>
              <a:rPr lang="en-US" altLang="ja-JP" sz="2000" dirty="0"/>
              <a:t>1</a:t>
            </a:r>
            <a:r>
              <a:rPr lang="zh-TW" altLang="en-US" sz="2000" dirty="0"/>
              <a:t>項</a:t>
            </a:r>
            <a:r>
              <a:rPr lang="en-US" altLang="ja-JP" sz="2000" dirty="0"/>
              <a:t>2</a:t>
            </a:r>
            <a:r>
              <a:rPr lang="ja-JP" altLang="en-US" sz="2000" dirty="0"/>
              <a:t>号</a:t>
            </a:r>
            <a:r>
              <a:rPr lang="zh-TW" altLang="en-US" sz="2000" dirty="0"/>
              <a:t>）</a:t>
            </a:r>
            <a:endParaRPr lang="en-US" altLang="ja-JP" dirty="0"/>
          </a:p>
          <a:p>
            <a:pPr marL="457200" lvl="1" indent="0">
              <a:spcBef>
                <a:spcPts val="0"/>
              </a:spcBef>
              <a:buNone/>
            </a:pPr>
            <a:r>
              <a:rPr lang="ja-JP" altLang="en-US" dirty="0"/>
              <a:t>－著作権処理を行いインターネットで公開</a:t>
            </a:r>
            <a:endParaRPr lang="en-US" altLang="ja-JP" dirty="0"/>
          </a:p>
          <a:p>
            <a:pPr>
              <a:spcBef>
                <a:spcPts val="1200"/>
              </a:spcBef>
              <a:spcAft>
                <a:spcPts val="1200"/>
              </a:spcAft>
            </a:pPr>
            <a:r>
              <a:rPr lang="ja-JP" altLang="en-US" dirty="0"/>
              <a:t>文化審議会「</a:t>
            </a:r>
            <a:r>
              <a:rPr lang="ja-JP" altLang="en-US" b="1" dirty="0">
                <a:solidFill>
                  <a:schemeClr val="accent2">
                    <a:lumMod val="75000"/>
                  </a:schemeClr>
                </a:solidFill>
              </a:rPr>
              <a:t>過去の著作物等の利用の円滑化のための方策について</a:t>
            </a:r>
            <a:r>
              <a:rPr lang="ja-JP" altLang="en-US" sz="2400" b="1" dirty="0">
                <a:solidFill>
                  <a:schemeClr val="accent2">
                    <a:lumMod val="75000"/>
                  </a:schemeClr>
                </a:solidFill>
              </a:rPr>
              <a:t>（中間総括）</a:t>
            </a:r>
            <a:r>
              <a:rPr lang="ja-JP" altLang="en-US" dirty="0"/>
              <a:t>」</a:t>
            </a:r>
            <a:r>
              <a:rPr lang="ja-JP" altLang="en-US" sz="2400" dirty="0" smtClean="0"/>
              <a:t>（</a:t>
            </a:r>
            <a:r>
              <a:rPr lang="en-US" altLang="ja-JP" sz="2400" dirty="0"/>
              <a:t>2008</a:t>
            </a:r>
            <a:r>
              <a:rPr lang="ja-JP" altLang="en-US" sz="2400" dirty="0" smtClean="0"/>
              <a:t>年</a:t>
            </a:r>
            <a:r>
              <a:rPr lang="en-US" altLang="ja-JP" sz="2400" dirty="0"/>
              <a:t>5</a:t>
            </a:r>
            <a:r>
              <a:rPr lang="ja-JP" altLang="en-US" sz="2400" dirty="0"/>
              <a:t>月）</a:t>
            </a:r>
            <a:r>
              <a:rPr lang="ja-JP" altLang="en-US" dirty="0" smtClean="0"/>
              <a:t>－</a:t>
            </a:r>
            <a:r>
              <a:rPr lang="ja-JP" altLang="en-US" sz="2400" dirty="0"/>
              <a:t>国立国会図書館のデジタル化資料の利用につき、関係者間の協議を提言</a:t>
            </a:r>
            <a:endParaRPr lang="en-US" altLang="ja-JP" sz="2400" dirty="0"/>
          </a:p>
          <a:p>
            <a:pPr>
              <a:spcBef>
                <a:spcPts val="0"/>
              </a:spcBef>
            </a:pPr>
            <a:r>
              <a:rPr lang="en-US" altLang="ja-JP" dirty="0"/>
              <a:t>2009</a:t>
            </a:r>
            <a:r>
              <a:rPr lang="ja-JP" altLang="en-US" dirty="0" smtClean="0"/>
              <a:t>年</a:t>
            </a:r>
            <a:r>
              <a:rPr lang="ja-JP" altLang="en-US" b="1" dirty="0">
                <a:solidFill>
                  <a:schemeClr val="accent2">
                    <a:lumMod val="75000"/>
                  </a:schemeClr>
                </a:solidFill>
              </a:rPr>
              <a:t>著作権法改正</a:t>
            </a:r>
            <a:r>
              <a:rPr lang="zh-TW" altLang="en-US" sz="2000" dirty="0"/>
              <a:t>（</a:t>
            </a:r>
            <a:r>
              <a:rPr lang="ja-JP" altLang="en-US" sz="2000" dirty="0"/>
              <a:t>法第</a:t>
            </a:r>
            <a:r>
              <a:rPr lang="en-US" altLang="zh-TW" sz="2000" dirty="0"/>
              <a:t>31</a:t>
            </a:r>
            <a:r>
              <a:rPr lang="zh-TW" altLang="en-US" sz="2000" dirty="0"/>
              <a:t>条</a:t>
            </a:r>
            <a:r>
              <a:rPr lang="en-US" altLang="zh-TW" sz="2000" dirty="0"/>
              <a:t>2</a:t>
            </a:r>
            <a:r>
              <a:rPr lang="zh-TW" altLang="en-US" sz="2000" dirty="0"/>
              <a:t>項新設）</a:t>
            </a:r>
            <a:endParaRPr lang="en-US" altLang="ja-JP" sz="2000" dirty="0"/>
          </a:p>
          <a:p>
            <a:pPr lvl="1">
              <a:spcBef>
                <a:spcPts val="0"/>
              </a:spcBef>
            </a:pPr>
            <a:r>
              <a:rPr lang="ja-JP" altLang="en-US" dirty="0"/>
              <a:t>国立国会図書館での原本保存目的のデジタル化が可能に</a:t>
            </a:r>
          </a:p>
          <a:p>
            <a:pPr>
              <a:spcBef>
                <a:spcPts val="1200"/>
              </a:spcBef>
              <a:spcAft>
                <a:spcPts val="1200"/>
              </a:spcAft>
            </a:pPr>
            <a:r>
              <a:rPr lang="en-US" altLang="ja-JP" dirty="0" smtClean="0"/>
              <a:t>2009,2010</a:t>
            </a:r>
            <a:r>
              <a:rPr lang="ja-JP" altLang="en-US" dirty="0" smtClean="0"/>
              <a:t>年度</a:t>
            </a:r>
            <a:r>
              <a:rPr lang="ja-JP" altLang="en-US" dirty="0"/>
              <a:t>に大規模デジタル化事業を実施</a:t>
            </a:r>
            <a:endParaRPr lang="en-US" altLang="ja-JP" sz="1600" dirty="0"/>
          </a:p>
          <a:p>
            <a:pPr>
              <a:spcBef>
                <a:spcPts val="0"/>
              </a:spcBef>
            </a:pPr>
            <a:r>
              <a:rPr lang="en-US" altLang="ja-JP" dirty="0"/>
              <a:t>2012</a:t>
            </a:r>
            <a:r>
              <a:rPr lang="ja-JP" altLang="en-US" dirty="0" smtClean="0"/>
              <a:t>年</a:t>
            </a:r>
            <a:r>
              <a:rPr lang="ja-JP" altLang="en-US" b="1" dirty="0">
                <a:solidFill>
                  <a:schemeClr val="accent2">
                    <a:lumMod val="75000"/>
                  </a:schemeClr>
                </a:solidFill>
              </a:rPr>
              <a:t>著作権法改正</a:t>
            </a:r>
            <a:r>
              <a:rPr lang="zh-TW" altLang="en-US" sz="2000" dirty="0"/>
              <a:t>（</a:t>
            </a:r>
            <a:r>
              <a:rPr lang="ja-JP" altLang="en-US" sz="2000" dirty="0"/>
              <a:t>法第</a:t>
            </a:r>
            <a:r>
              <a:rPr lang="en-US" altLang="zh-TW" sz="2000" dirty="0"/>
              <a:t>31</a:t>
            </a:r>
            <a:r>
              <a:rPr lang="zh-TW" altLang="en-US" sz="2000" dirty="0"/>
              <a:t>条</a:t>
            </a:r>
            <a:r>
              <a:rPr lang="en-US" altLang="ja-JP" sz="2000" dirty="0"/>
              <a:t>3</a:t>
            </a:r>
            <a:r>
              <a:rPr lang="zh-TW" altLang="en-US" sz="2000" dirty="0"/>
              <a:t>項新設）</a:t>
            </a:r>
            <a:endParaRPr lang="en-US" altLang="ja-JP" sz="2000" dirty="0"/>
          </a:p>
          <a:p>
            <a:pPr lvl="1">
              <a:spcBef>
                <a:spcPts val="0"/>
              </a:spcBef>
            </a:pPr>
            <a:r>
              <a:rPr lang="ja-JP" altLang="en-US" dirty="0"/>
              <a:t>デジタル化資料のうち絶版等資料を全国の図書館等で利用可能</a:t>
            </a:r>
            <a:r>
              <a:rPr lang="ja-JP" altLang="en-US" dirty="0" smtClean="0"/>
              <a:t>に</a:t>
            </a:r>
            <a:r>
              <a:rPr lang="en-US" altLang="ja-JP" dirty="0" smtClean="0"/>
              <a:t/>
            </a:r>
            <a:br>
              <a:rPr lang="en-US" altLang="ja-JP" dirty="0" smtClean="0"/>
            </a:br>
            <a:r>
              <a:rPr lang="ja-JP" altLang="en-US" dirty="0"/>
              <a:t>　⇒　</a:t>
            </a:r>
            <a:r>
              <a:rPr lang="en-US" altLang="ja-JP" dirty="0"/>
              <a:t>2014</a:t>
            </a:r>
            <a:r>
              <a:rPr lang="ja-JP" altLang="en-US" dirty="0" smtClean="0"/>
              <a:t>年</a:t>
            </a:r>
            <a:r>
              <a:rPr lang="en-US" altLang="ja-JP" dirty="0"/>
              <a:t>1</a:t>
            </a:r>
            <a:r>
              <a:rPr lang="ja-JP" altLang="en-US" dirty="0"/>
              <a:t>月から図書館送信サービス開始</a:t>
            </a:r>
          </a:p>
        </p:txBody>
      </p:sp>
      <p:sp>
        <p:nvSpPr>
          <p:cNvPr id="6" name="Text Box 9"/>
          <p:cNvSpPr txBox="1">
            <a:spLocks noChangeArrowheads="1"/>
          </p:cNvSpPr>
          <p:nvPr/>
        </p:nvSpPr>
        <p:spPr bwMode="auto">
          <a:xfrm>
            <a:off x="2730103" y="5781675"/>
            <a:ext cx="365522" cy="230832"/>
          </a:xfrm>
          <a:prstGeom prst="rect">
            <a:avLst/>
          </a:prstGeom>
          <a:noFill/>
          <a:ln w="9525">
            <a:noFill/>
            <a:miter lim="800000"/>
            <a:headEnd/>
            <a:tailEnd/>
          </a:ln>
        </p:spPr>
        <p:txBody>
          <a:bodyPr>
            <a:spAutoFit/>
          </a:bodyPr>
          <a:lstStyle/>
          <a:p>
            <a:pPr marL="205979" indent="-205979">
              <a:spcBef>
                <a:spcPct val="50000"/>
              </a:spcBef>
            </a:pPr>
            <a:fld id="{CF5873E1-5B93-490B-A2A8-B049A74961E0}" type="slidenum">
              <a:rPr lang="ja-JP" altLang="en-US" sz="900" b="1">
                <a:solidFill>
                  <a:prstClr val="white"/>
                </a:solidFill>
                <a:latin typeface="Arial" charset="0"/>
              </a:rPr>
              <a:pPr marL="205979" indent="-205979">
                <a:spcBef>
                  <a:spcPct val="50000"/>
                </a:spcBef>
              </a:pPr>
              <a:t>55</a:t>
            </a:fld>
            <a:endParaRPr lang="en-US" altLang="ja-JP" sz="900" b="1">
              <a:solidFill>
                <a:prstClr val="white"/>
              </a:solidFill>
              <a:latin typeface="Arial" charset="0"/>
            </a:endParaRPr>
          </a:p>
        </p:txBody>
      </p:sp>
      <p:sp>
        <p:nvSpPr>
          <p:cNvPr id="8" name="タイトル 1"/>
          <p:cNvSpPr>
            <a:spLocks noGrp="1"/>
          </p:cNvSpPr>
          <p:nvPr>
            <p:ph type="title"/>
          </p:nvPr>
        </p:nvSpPr>
        <p:spPr>
          <a:xfrm>
            <a:off x="0" y="1"/>
            <a:ext cx="12192000" cy="1000620"/>
          </a:xfrm>
        </p:spPr>
        <p:txBody>
          <a:bodyPr>
            <a:noAutofit/>
          </a:bodyPr>
          <a:lstStyle/>
          <a:p>
            <a:r>
              <a:rPr lang="ja-JP" altLang="en-US" dirty="0" smtClean="0">
                <a:latin typeface="+mn-ea"/>
              </a:rPr>
              <a:t>デジタル化資料の利活用に向けて</a:t>
            </a:r>
            <a:endParaRPr lang="ja-JP" altLang="en-US" dirty="0">
              <a:latin typeface="+mn-ea"/>
            </a:endParaRPr>
          </a:p>
        </p:txBody>
      </p:sp>
      <p:sp>
        <p:nvSpPr>
          <p:cNvPr id="2" name="スライド番号プレースホルダー 1"/>
          <p:cNvSpPr>
            <a:spLocks noGrp="1"/>
          </p:cNvSpPr>
          <p:nvPr>
            <p:ph type="sldNum" sz="quarter" idx="12"/>
          </p:nvPr>
        </p:nvSpPr>
        <p:spPr/>
        <p:txBody>
          <a:bodyPr/>
          <a:lstStyle/>
          <a:p>
            <a:fld id="{AE81233C-BF56-4BFB-98E8-8EF39C2E5007}" type="slidenum">
              <a:rPr lang="ja-JP" altLang="en-US" smtClean="0">
                <a:solidFill>
                  <a:prstClr val="black"/>
                </a:solidFill>
              </a:rPr>
              <a:pPr/>
              <a:t>55</a:t>
            </a:fld>
            <a:endParaRPr lang="ja-JP" altLang="en-US" dirty="0">
              <a:solidFill>
                <a:prstClr val="black"/>
              </a:solidFill>
            </a:endParaRPr>
          </a:p>
        </p:txBody>
      </p:sp>
      <p:sp>
        <p:nvSpPr>
          <p:cNvPr id="7" name="円/楕円 6"/>
          <p:cNvSpPr/>
          <p:nvPr/>
        </p:nvSpPr>
        <p:spPr>
          <a:xfrm>
            <a:off x="94593" y="61915"/>
            <a:ext cx="622859" cy="571132"/>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153581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838200"/>
          </a:xfrm>
        </p:spPr>
        <p:txBody>
          <a:bodyPr>
            <a:normAutofit/>
          </a:bodyPr>
          <a:lstStyle/>
          <a:p>
            <a:r>
              <a:rPr lang="ja-JP" altLang="en-US" dirty="0" smtClean="0"/>
              <a:t>デジタル化</a:t>
            </a:r>
            <a:r>
              <a:rPr lang="ja-JP" altLang="en-US" dirty="0"/>
              <a:t>資料の転載</a:t>
            </a:r>
            <a:r>
              <a:rPr lang="ja-JP" altLang="en-US" dirty="0" smtClean="0"/>
              <a:t>利用</a:t>
            </a:r>
            <a:r>
              <a:rPr lang="en-US" altLang="ja-JP" dirty="0" smtClean="0"/>
              <a:t>(2014</a:t>
            </a:r>
            <a:r>
              <a:rPr lang="ja-JP" altLang="en-US" dirty="0" smtClean="0"/>
              <a:t>年</a:t>
            </a:r>
            <a:r>
              <a:rPr lang="en-US" altLang="ja-JP" dirty="0" smtClean="0"/>
              <a:t>5</a:t>
            </a:r>
            <a:r>
              <a:rPr lang="ja-JP" altLang="en-US" dirty="0" smtClean="0"/>
              <a:t>月より</a:t>
            </a:r>
            <a:r>
              <a:rPr lang="en-US" altLang="ja-JP" dirty="0" smtClean="0"/>
              <a:t>)</a:t>
            </a:r>
            <a:endParaRPr lang="ja-JP" altLang="en-US" dirty="0"/>
          </a:p>
        </p:txBody>
      </p:sp>
      <p:sp>
        <p:nvSpPr>
          <p:cNvPr id="4" name="スライド番号プレースホルダ 25"/>
          <p:cNvSpPr>
            <a:spLocks noGrp="1"/>
          </p:cNvSpPr>
          <p:nvPr>
            <p:ph idx="1"/>
          </p:nvPr>
        </p:nvSpPr>
        <p:spPr>
          <a:xfrm>
            <a:off x="548640" y="1412776"/>
            <a:ext cx="11338560" cy="5328592"/>
          </a:xfrm>
        </p:spPr>
        <p:txBody>
          <a:bodyPr>
            <a:normAutofit fontScale="77500" lnSpcReduction="20000"/>
          </a:bodyPr>
          <a:lstStyle/>
          <a:p>
            <a:pPr marL="0" lvl="1" indent="0" algn="ctr">
              <a:lnSpc>
                <a:spcPct val="120000"/>
              </a:lnSpc>
              <a:spcBef>
                <a:spcPts val="0"/>
              </a:spcBef>
              <a:spcAft>
                <a:spcPts val="1800"/>
              </a:spcAft>
              <a:buNone/>
              <a:defRPr/>
            </a:pPr>
            <a:r>
              <a:rPr lang="ja-JP" altLang="en-US" sz="4000" dirty="0">
                <a:solidFill>
                  <a:schemeClr val="accent5">
                    <a:lumMod val="50000"/>
                  </a:schemeClr>
                </a:solidFill>
              </a:rPr>
              <a:t>～デジタル化資料を広く社会の利用に供する～</a:t>
            </a:r>
            <a:endParaRPr lang="en-US" altLang="ja-JP" sz="4000" dirty="0">
              <a:solidFill>
                <a:schemeClr val="accent5">
                  <a:lumMod val="50000"/>
                </a:schemeClr>
              </a:solidFill>
            </a:endParaRPr>
          </a:p>
          <a:p>
            <a:pPr marL="342900" lvl="1" indent="-342900">
              <a:lnSpc>
                <a:spcPct val="120000"/>
              </a:lnSpc>
              <a:spcBef>
                <a:spcPts val="0"/>
              </a:spcBef>
              <a:buFont typeface="Wingdings" panose="05000000000000000000" pitchFamily="2" charset="2"/>
              <a:buChar char="Ø"/>
              <a:defRPr/>
            </a:pPr>
            <a:r>
              <a:rPr lang="ja-JP" altLang="en-US" sz="3400" dirty="0"/>
              <a:t>インターネット提供のデジタル化資料（</a:t>
            </a:r>
            <a:r>
              <a:rPr lang="ja-JP" altLang="en-US" sz="3400" dirty="0">
                <a:solidFill>
                  <a:schemeClr val="accent2">
                    <a:lumMod val="75000"/>
                  </a:schemeClr>
                </a:solidFill>
              </a:rPr>
              <a:t>著作権保護期間満了分）</a:t>
            </a:r>
            <a:r>
              <a:rPr lang="ja-JP" altLang="en-US" sz="3400" dirty="0"/>
              <a:t>に係る転載利用は、</a:t>
            </a:r>
            <a:r>
              <a:rPr lang="ja-JP" altLang="en-US" sz="3400" dirty="0">
                <a:solidFill>
                  <a:schemeClr val="accent2">
                    <a:lumMod val="75000"/>
                  </a:schemeClr>
                </a:solidFill>
              </a:rPr>
              <a:t>転載申込み手続が不要　</a:t>
            </a:r>
            <a:endParaRPr lang="en-US" altLang="ja-JP" sz="3400" dirty="0">
              <a:solidFill>
                <a:schemeClr val="accent2">
                  <a:lumMod val="75000"/>
                </a:schemeClr>
              </a:solidFill>
            </a:endParaRPr>
          </a:p>
          <a:p>
            <a:pPr marL="857250" lvl="3" indent="0">
              <a:lnSpc>
                <a:spcPct val="120000"/>
              </a:lnSpc>
              <a:spcBef>
                <a:spcPts val="0"/>
              </a:spcBef>
              <a:buNone/>
              <a:defRPr/>
            </a:pPr>
            <a:r>
              <a:rPr lang="en-US" altLang="ja-JP" sz="2900" dirty="0" smtClean="0"/>
              <a:t>2014</a:t>
            </a:r>
            <a:r>
              <a:rPr lang="ja-JP" altLang="en-US" sz="2900" dirty="0" smtClean="0"/>
              <a:t>年</a:t>
            </a:r>
            <a:r>
              <a:rPr lang="en-US" altLang="ja-JP" sz="2900" dirty="0"/>
              <a:t>5</a:t>
            </a:r>
            <a:r>
              <a:rPr lang="ja-JP" altLang="en-US" sz="2900" dirty="0"/>
              <a:t>月</a:t>
            </a:r>
            <a:r>
              <a:rPr lang="en-US" altLang="ja-JP" sz="2900" dirty="0"/>
              <a:t>1</a:t>
            </a:r>
            <a:r>
              <a:rPr lang="ja-JP" altLang="en-US" sz="2900" dirty="0"/>
              <a:t>日から。</a:t>
            </a:r>
            <a:r>
              <a:rPr lang="ja-JP" altLang="en-US" sz="2900" u="sng" dirty="0">
                <a:solidFill>
                  <a:srgbClr val="FF0000"/>
                </a:solidFill>
              </a:rPr>
              <a:t>ただし、許諾または文化庁長官裁定分の転載（復刻、翻刻、掲載、放映又は展示等）を行う場合には、これまで同様、国立国会図書館への照会が必要</a:t>
            </a:r>
            <a:endParaRPr lang="ja-JP" altLang="en-US" sz="2900" dirty="0"/>
          </a:p>
          <a:p>
            <a:pPr lvl="1">
              <a:lnSpc>
                <a:spcPct val="120000"/>
              </a:lnSpc>
              <a:spcBef>
                <a:spcPts val="0"/>
              </a:spcBef>
              <a:defRPr/>
            </a:pPr>
            <a:endParaRPr lang="en-US" altLang="ja-JP" sz="1400" dirty="0"/>
          </a:p>
          <a:p>
            <a:pPr marL="457200" lvl="1" indent="-457200">
              <a:lnSpc>
                <a:spcPct val="120000"/>
              </a:lnSpc>
              <a:spcBef>
                <a:spcPts val="0"/>
              </a:spcBef>
              <a:buFont typeface="Wingdings" panose="05000000000000000000" pitchFamily="2" charset="2"/>
              <a:buChar char="Ø"/>
              <a:defRPr/>
            </a:pPr>
            <a:r>
              <a:rPr lang="ja-JP" altLang="en-US" sz="3400" u="sng" dirty="0">
                <a:solidFill>
                  <a:schemeClr val="accent5">
                    <a:lumMod val="50000"/>
                  </a:schemeClr>
                </a:solidFill>
              </a:rPr>
              <a:t>デジタル化資料の画像データの試行提供中　</a:t>
            </a:r>
            <a:endParaRPr lang="en-US" altLang="ja-JP" sz="3400" u="sng" dirty="0">
              <a:solidFill>
                <a:schemeClr val="accent5">
                  <a:lumMod val="50000"/>
                </a:schemeClr>
              </a:solidFill>
            </a:endParaRPr>
          </a:p>
          <a:p>
            <a:pPr marL="857250" lvl="2" indent="0">
              <a:lnSpc>
                <a:spcPct val="120000"/>
              </a:lnSpc>
              <a:spcBef>
                <a:spcPts val="0"/>
              </a:spcBef>
              <a:buNone/>
              <a:defRPr/>
            </a:pPr>
            <a:r>
              <a:rPr lang="en-US" altLang="ja-JP" sz="2900" dirty="0" smtClean="0"/>
              <a:t>2014</a:t>
            </a:r>
            <a:r>
              <a:rPr lang="ja-JP" altLang="en-US" sz="2900" dirty="0" smtClean="0"/>
              <a:t>年</a:t>
            </a:r>
            <a:r>
              <a:rPr lang="en-US" altLang="ja-JP" sz="2900" dirty="0"/>
              <a:t>8</a:t>
            </a:r>
            <a:r>
              <a:rPr lang="ja-JP" altLang="en-US" sz="2900" dirty="0"/>
              <a:t>月</a:t>
            </a:r>
            <a:r>
              <a:rPr lang="en-US" altLang="ja-JP" sz="2900" dirty="0"/>
              <a:t>1</a:t>
            </a:r>
            <a:r>
              <a:rPr lang="ja-JP" altLang="en-US" sz="2900" dirty="0"/>
              <a:t>日</a:t>
            </a:r>
            <a:r>
              <a:rPr lang="ja-JP" altLang="en-US" sz="2900" dirty="0" smtClean="0"/>
              <a:t>から、</a:t>
            </a:r>
            <a:r>
              <a:rPr lang="ja-JP" altLang="en-US" sz="2900" dirty="0"/>
              <a:t>図書館送信及び国立国会図書館内限定公開の資料について、復刻・翻刻を目的とした利用に限って、画像データの試行提供</a:t>
            </a:r>
            <a:r>
              <a:rPr lang="ja-JP" altLang="en-US" sz="2600" dirty="0"/>
              <a:t>（ニーズを把握、手続等を検証し、サービス体制を構築・整備）</a:t>
            </a:r>
            <a:endParaRPr lang="en-US" altLang="ja-JP" sz="2600" dirty="0"/>
          </a:p>
          <a:p>
            <a:pPr lvl="2">
              <a:lnSpc>
                <a:spcPct val="120000"/>
              </a:lnSpc>
              <a:spcBef>
                <a:spcPts val="0"/>
              </a:spcBef>
              <a:defRPr/>
            </a:pPr>
            <a:r>
              <a:rPr lang="ja-JP" altLang="ja-JP" sz="3000" dirty="0"/>
              <a:t>申請者による著作権処理又は著作権保護期間満了の確認が必要</a:t>
            </a:r>
            <a:endParaRPr lang="en-US" altLang="ja-JP" sz="3000" dirty="0"/>
          </a:p>
          <a:p>
            <a:pPr lvl="2">
              <a:lnSpc>
                <a:spcPct val="120000"/>
              </a:lnSpc>
              <a:spcBef>
                <a:spcPts val="0"/>
              </a:spcBef>
              <a:defRPr/>
            </a:pPr>
            <a:r>
              <a:rPr lang="ja-JP" altLang="en-US" sz="3000" dirty="0"/>
              <a:t>出版の形態等により、使用料若しくは製品の一定数の寄贈、又はその双方が条件となる場合がある　</a:t>
            </a:r>
            <a:endParaRPr lang="en-US" altLang="ja-JP" dirty="0"/>
          </a:p>
        </p:txBody>
      </p:sp>
      <p:sp>
        <p:nvSpPr>
          <p:cNvPr id="3" name="スライド番号プレースホルダー 2"/>
          <p:cNvSpPr>
            <a:spLocks noGrp="1"/>
          </p:cNvSpPr>
          <p:nvPr>
            <p:ph type="sldNum" sz="quarter" idx="12"/>
          </p:nvPr>
        </p:nvSpPr>
        <p:spPr/>
        <p:txBody>
          <a:bodyPr/>
          <a:lstStyle/>
          <a:p>
            <a:fld id="{AE81233C-BF56-4BFB-98E8-8EF39C2E5007}" type="slidenum">
              <a:rPr lang="ja-JP" altLang="en-US" smtClean="0">
                <a:solidFill>
                  <a:prstClr val="black"/>
                </a:solidFill>
              </a:rPr>
              <a:pPr/>
              <a:t>56</a:t>
            </a:fld>
            <a:endParaRPr lang="ja-JP" altLang="en-US" dirty="0">
              <a:solidFill>
                <a:prstClr val="black"/>
              </a:solidFill>
            </a:endParaRPr>
          </a:p>
        </p:txBody>
      </p:sp>
      <p:sp>
        <p:nvSpPr>
          <p:cNvPr id="5" name="円/楕円 4"/>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1004075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ctrTitle"/>
          </p:nvPr>
        </p:nvSpPr>
        <p:spPr/>
        <p:style>
          <a:lnRef idx="1">
            <a:schemeClr val="accent6"/>
          </a:lnRef>
          <a:fillRef idx="2">
            <a:schemeClr val="accent6"/>
          </a:fillRef>
          <a:effectRef idx="1">
            <a:schemeClr val="accent6"/>
          </a:effectRef>
          <a:fontRef idx="minor">
            <a:schemeClr val="dk1"/>
          </a:fontRef>
        </p:style>
        <p:txBody>
          <a:bodyPr/>
          <a:lstStyle/>
          <a:p>
            <a:r>
              <a:rPr lang="ja-JP" altLang="en-US" dirty="0"/>
              <a:t>図書館送信サービス</a:t>
            </a:r>
            <a:endParaRPr kumimoji="1" lang="ja-JP" altLang="en-US" dirty="0"/>
          </a:p>
        </p:txBody>
      </p:sp>
      <p:sp>
        <p:nvSpPr>
          <p:cNvPr id="6" name="サブタイトル 5"/>
          <p:cNvSpPr>
            <a:spLocks noGrp="1"/>
          </p:cNvSpPr>
          <p:nvPr>
            <p:ph type="subTitle" idx="1"/>
          </p:nvPr>
        </p:nvSpPr>
        <p:spPr>
          <a:ln>
            <a:noFill/>
          </a:ln>
        </p:spPr>
        <p:style>
          <a:lnRef idx="2">
            <a:schemeClr val="accent6"/>
          </a:lnRef>
          <a:fillRef idx="1">
            <a:schemeClr val="lt1"/>
          </a:fillRef>
          <a:effectRef idx="0">
            <a:schemeClr val="accent6"/>
          </a:effectRef>
          <a:fontRef idx="minor">
            <a:schemeClr val="dk1"/>
          </a:fontRef>
        </p:style>
        <p:txBody>
          <a:bodyPr/>
          <a:lstStyle/>
          <a:p>
            <a:r>
              <a:rPr lang="ja-JP" altLang="en-US" dirty="0"/>
              <a:t>* </a:t>
            </a:r>
            <a:r>
              <a:rPr lang="en-US" altLang="ja-JP" dirty="0"/>
              <a:t>｢</a:t>
            </a:r>
            <a:r>
              <a:rPr lang="ja-JP" altLang="en-US" dirty="0"/>
              <a:t>国立国会図書館のデジタル化資料の図書館等への限定送信</a:t>
            </a:r>
            <a:r>
              <a:rPr lang="en-US" altLang="ja-JP" dirty="0"/>
              <a:t>｣</a:t>
            </a:r>
            <a:r>
              <a:rPr lang="ja-JP" altLang="en-US" dirty="0"/>
              <a:t>サービス</a:t>
            </a:r>
          </a:p>
          <a:p>
            <a:endParaRPr kumimoji="1" lang="ja-JP" altLang="en-US" dirty="0"/>
          </a:p>
        </p:txBody>
      </p:sp>
      <p:sp>
        <p:nvSpPr>
          <p:cNvPr id="4" name="円/楕円 3"/>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4087752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097603" y="707745"/>
            <a:ext cx="8492837" cy="1325563"/>
          </a:xfrm>
        </p:spPr>
        <p:txBody>
          <a:bodyPr>
            <a:noAutofit/>
          </a:bodyPr>
          <a:lstStyle/>
          <a:p>
            <a:pPr algn="l"/>
            <a:r>
              <a:rPr lang="ja-JP" altLang="en-US" sz="2400" dirty="0"/>
              <a:t>図書館向けデジタル化資料送信サービス（図書館送信）とは</a:t>
            </a:r>
          </a:p>
        </p:txBody>
      </p:sp>
      <p:sp>
        <p:nvSpPr>
          <p:cNvPr id="8" name="スライド番号プレースホルダー 3"/>
          <p:cNvSpPr>
            <a:spLocks noGrp="1"/>
          </p:cNvSpPr>
          <p:nvPr>
            <p:ph type="sldNum" sz="quarter" idx="12"/>
          </p:nvPr>
        </p:nvSpPr>
        <p:spPr/>
        <p:txBody>
          <a:bodyPr/>
          <a:lstStyle/>
          <a:p>
            <a:r>
              <a:rPr kumimoji="1" lang="en-US" altLang="ja-JP" dirty="0" smtClean="0"/>
              <a:t>12</a:t>
            </a:r>
            <a:endParaRPr kumimoji="1" lang="ja-JP" altLang="en-US" dirty="0"/>
          </a:p>
        </p:txBody>
      </p:sp>
      <p:sp>
        <p:nvSpPr>
          <p:cNvPr id="7" name="正方形/長方形 6"/>
          <p:cNvSpPr/>
          <p:nvPr/>
        </p:nvSpPr>
        <p:spPr>
          <a:xfrm>
            <a:off x="2123431" y="1718062"/>
            <a:ext cx="7915919" cy="1150557"/>
          </a:xfrm>
          <a:prstGeom prst="rect">
            <a:avLst/>
          </a:prstGeom>
          <a:solidFill>
            <a:schemeClr val="accent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100" dirty="0">
                <a:latin typeface="Meiryo UI" panose="020B0604030504040204" pitchFamily="50" charset="-128"/>
                <a:ea typeface="Meiryo UI" panose="020B0604030504040204" pitchFamily="50" charset="-128"/>
              </a:rPr>
              <a:t>国立国会図書館がデジタル化した資料のうち、絶版等の理由で入手が困難な資料について、全国の図書館等にデジタル画像を送信。</a:t>
            </a:r>
            <a:endParaRPr lang="en-US" altLang="ja-JP" sz="2100" dirty="0">
              <a:latin typeface="Meiryo UI" panose="020B0604030504040204" pitchFamily="50" charset="-128"/>
              <a:ea typeface="Meiryo UI" panose="020B0604030504040204" pitchFamily="50" charset="-128"/>
            </a:endParaRPr>
          </a:p>
          <a:p>
            <a:r>
              <a:rPr lang="ja-JP" altLang="en-US" sz="2100" dirty="0">
                <a:latin typeface="Meiryo UI" panose="020B0604030504040204" pitchFamily="50" charset="-128"/>
                <a:ea typeface="Meiryo UI" panose="020B0604030504040204" pitchFamily="50" charset="-128"/>
              </a:rPr>
              <a:t>各図書館で、閲覧・複写サービスを提供。</a:t>
            </a:r>
          </a:p>
        </p:txBody>
      </p:sp>
      <p:sp>
        <p:nvSpPr>
          <p:cNvPr id="12" name="テキスト ボックス 11"/>
          <p:cNvSpPr txBox="1"/>
          <p:nvPr/>
        </p:nvSpPr>
        <p:spPr>
          <a:xfrm>
            <a:off x="2097602" y="3527799"/>
            <a:ext cx="8039456" cy="2923877"/>
          </a:xfrm>
          <a:prstGeom prst="rect">
            <a:avLst/>
          </a:prstGeom>
          <a:noFill/>
        </p:spPr>
        <p:txBody>
          <a:bodyPr wrap="square" rtlCol="0">
            <a:spAutoFit/>
          </a:bodyPr>
          <a:lstStyle/>
          <a:p>
            <a:r>
              <a:rPr lang="ja-JP" altLang="en-US" sz="2400" b="1" dirty="0">
                <a:latin typeface="Meiryo UI" panose="020B0604030504040204" pitchFamily="50" charset="-128"/>
                <a:ea typeface="Meiryo UI" panose="020B0604030504040204" pitchFamily="50" charset="-128"/>
              </a:rPr>
              <a:t>▼ デジタル化資料の利用提供にかかる制約</a:t>
            </a:r>
            <a:endParaRPr lang="en-US" altLang="ja-JP" sz="2400" b="1"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　・インターネット提供は、著作権処理が完了したものに限定</a:t>
            </a:r>
          </a:p>
          <a:p>
            <a:r>
              <a:rPr lang="ja-JP" altLang="en-US" dirty="0">
                <a:latin typeface="Meiryo UI" panose="020B0604030504040204" pitchFamily="50" charset="-128"/>
                <a:ea typeface="Meiryo UI" panose="020B0604030504040204" pitchFamily="50" charset="-128"/>
              </a:rPr>
              <a:t>　・デジタル化した図書の原本は、図書館間貸出サービスの対象から除外</a:t>
            </a:r>
            <a:endParaRPr lang="en-US" altLang="ja-JP" dirty="0">
              <a:latin typeface="Meiryo UI" panose="020B0604030504040204" pitchFamily="50" charset="-128"/>
              <a:ea typeface="Meiryo UI" panose="020B0604030504040204" pitchFamily="50" charset="-128"/>
            </a:endParaRPr>
          </a:p>
          <a:p>
            <a:endParaRPr lang="en-US" altLang="ja-JP" sz="1000" dirty="0">
              <a:latin typeface="Meiryo UI" panose="020B0604030504040204" pitchFamily="50" charset="-128"/>
              <a:ea typeface="Meiryo UI" panose="020B0604030504040204" pitchFamily="50" charset="-128"/>
            </a:endParaRPr>
          </a:p>
          <a:p>
            <a:r>
              <a:rPr lang="ja-JP" altLang="en-US" sz="2400" b="1" dirty="0">
                <a:latin typeface="Meiryo UI" panose="020B0604030504040204" pitchFamily="50" charset="-128"/>
                <a:ea typeface="Meiryo UI" panose="020B0604030504040204" pitchFamily="50" charset="-128"/>
              </a:rPr>
              <a:t>▼ 著作権法改正（</a:t>
            </a:r>
            <a:r>
              <a:rPr lang="en-US" altLang="ja-JP" sz="2400" b="1" dirty="0">
                <a:latin typeface="Meiryo UI" panose="020B0604030504040204" pitchFamily="50" charset="-128"/>
                <a:ea typeface="Meiryo UI" panose="020B0604030504040204" pitchFamily="50" charset="-128"/>
              </a:rPr>
              <a:t>2012</a:t>
            </a:r>
            <a:r>
              <a:rPr lang="ja-JP" altLang="en-US" sz="2400" b="1" dirty="0">
                <a:latin typeface="Meiryo UI" panose="020B0604030504040204" pitchFamily="50" charset="-128"/>
                <a:ea typeface="Meiryo UI" panose="020B0604030504040204" pitchFamily="50" charset="-128"/>
              </a:rPr>
              <a:t>年）</a:t>
            </a:r>
            <a:endParaRPr lang="en-US" altLang="ja-JP" sz="2400" b="1"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　・第</a:t>
            </a:r>
            <a:r>
              <a:rPr lang="en-US" altLang="ja-JP" dirty="0">
                <a:latin typeface="Meiryo UI" panose="020B0604030504040204" pitchFamily="50" charset="-128"/>
                <a:ea typeface="Meiryo UI" panose="020B0604030504040204" pitchFamily="50" charset="-128"/>
              </a:rPr>
              <a:t>31</a:t>
            </a:r>
            <a:r>
              <a:rPr lang="ja-JP" altLang="en-US" dirty="0">
                <a:latin typeface="Meiryo UI" panose="020B0604030504040204" pitchFamily="50" charset="-128"/>
                <a:ea typeface="Meiryo UI" panose="020B0604030504040204" pitchFamily="50" charset="-128"/>
              </a:rPr>
              <a:t>条第</a:t>
            </a:r>
            <a:r>
              <a:rPr lang="en-US" altLang="ja-JP" dirty="0">
                <a:latin typeface="Meiryo UI" panose="020B0604030504040204" pitchFamily="50" charset="-128"/>
                <a:ea typeface="Meiryo UI" panose="020B0604030504040204" pitchFamily="50" charset="-128"/>
              </a:rPr>
              <a:t>3</a:t>
            </a:r>
            <a:r>
              <a:rPr lang="ja-JP" altLang="en-US" dirty="0">
                <a:latin typeface="Meiryo UI" panose="020B0604030504040204" pitchFamily="50" charset="-128"/>
                <a:ea typeface="Meiryo UI" panose="020B0604030504040204" pitchFamily="50" charset="-128"/>
              </a:rPr>
              <a:t>項を追加（</a:t>
            </a:r>
            <a:r>
              <a:rPr lang="en-US" altLang="ja-JP" dirty="0">
                <a:latin typeface="Meiryo UI" panose="020B0604030504040204" pitchFamily="50" charset="-128"/>
                <a:ea typeface="Meiryo UI" panose="020B0604030504040204" pitchFamily="50" charset="-128"/>
              </a:rPr>
              <a:t>NDL</a:t>
            </a:r>
            <a:r>
              <a:rPr lang="ja-JP" altLang="en-US" dirty="0">
                <a:latin typeface="Meiryo UI" panose="020B0604030504040204" pitchFamily="50" charset="-128"/>
                <a:ea typeface="Meiryo UI" panose="020B0604030504040204" pitchFamily="50" charset="-128"/>
              </a:rPr>
              <a:t>による図書館資料の自動公衆送信規定の整備）</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　・「国立国会図書館は、絶版等資料に係る著作物について・・・当該著作物の</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　　複製物を用いて自動公衆送信を行うことができる。」</a:t>
            </a:r>
            <a:endParaRPr lang="en-US" altLang="ja-JP" dirty="0">
              <a:latin typeface="Meiryo UI" panose="020B0604030504040204" pitchFamily="50" charset="-128"/>
              <a:ea typeface="Meiryo UI" panose="020B0604030504040204" pitchFamily="50" charset="-128"/>
            </a:endParaRPr>
          </a:p>
          <a:p>
            <a:endParaRPr lang="en-US" altLang="ja-JP" sz="1200" dirty="0">
              <a:latin typeface="Meiryo UI" panose="020B0604030504040204" pitchFamily="50" charset="-128"/>
              <a:ea typeface="Meiryo UI" panose="020B0604030504040204" pitchFamily="50" charset="-128"/>
            </a:endParaRPr>
          </a:p>
          <a:p>
            <a:r>
              <a:rPr lang="ja-JP" altLang="en-US" sz="2400" b="1" dirty="0">
                <a:latin typeface="Meiryo UI" panose="020B0604030504040204" pitchFamily="50" charset="-128"/>
                <a:ea typeface="Meiryo UI" panose="020B0604030504040204" pitchFamily="50" charset="-128"/>
              </a:rPr>
              <a:t>▼ サービス開始（</a:t>
            </a:r>
            <a:r>
              <a:rPr lang="en-US" altLang="ja-JP" sz="2400" b="1" dirty="0">
                <a:latin typeface="Meiryo UI" panose="020B0604030504040204" pitchFamily="50" charset="-128"/>
                <a:ea typeface="Meiryo UI" panose="020B0604030504040204" pitchFamily="50" charset="-128"/>
              </a:rPr>
              <a:t>2014</a:t>
            </a:r>
            <a:r>
              <a:rPr lang="ja-JP" altLang="en-US" sz="2400" b="1" dirty="0">
                <a:latin typeface="Meiryo UI" panose="020B0604030504040204" pitchFamily="50" charset="-128"/>
                <a:ea typeface="Meiryo UI" panose="020B0604030504040204" pitchFamily="50" charset="-128"/>
              </a:rPr>
              <a:t>年</a:t>
            </a:r>
            <a:r>
              <a:rPr lang="en-US" altLang="ja-JP" sz="2400" b="1" dirty="0">
                <a:latin typeface="Meiryo UI" panose="020B0604030504040204" pitchFamily="50" charset="-128"/>
                <a:ea typeface="Meiryo UI" panose="020B0604030504040204" pitchFamily="50" charset="-128"/>
              </a:rPr>
              <a:t>1</a:t>
            </a:r>
            <a:r>
              <a:rPr lang="ja-JP" altLang="en-US" sz="2400" b="1" dirty="0">
                <a:latin typeface="Meiryo UI" panose="020B0604030504040204" pitchFamily="50" charset="-128"/>
                <a:ea typeface="Meiryo UI" panose="020B0604030504040204" pitchFamily="50" charset="-128"/>
              </a:rPr>
              <a:t>月）</a:t>
            </a:r>
          </a:p>
        </p:txBody>
      </p:sp>
      <p:sp>
        <p:nvSpPr>
          <p:cNvPr id="6" name="角丸四角形 5"/>
          <p:cNvSpPr/>
          <p:nvPr/>
        </p:nvSpPr>
        <p:spPr>
          <a:xfrm>
            <a:off x="2123432" y="3138453"/>
            <a:ext cx="1880533" cy="398828"/>
          </a:xfrm>
          <a:prstGeom prst="roundRect">
            <a:avLst/>
          </a:prstGeom>
          <a:solidFill>
            <a:schemeClr val="accent5"/>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latin typeface="Meiryo UI" panose="020B0604030504040204" pitchFamily="50" charset="-128"/>
                <a:ea typeface="Meiryo UI" panose="020B0604030504040204" pitchFamily="50" charset="-128"/>
              </a:rPr>
              <a:t>背景と経緯</a:t>
            </a:r>
          </a:p>
        </p:txBody>
      </p:sp>
      <p:sp>
        <p:nvSpPr>
          <p:cNvPr id="5" name="テキスト ボックス 4"/>
          <p:cNvSpPr txBox="1"/>
          <p:nvPr/>
        </p:nvSpPr>
        <p:spPr>
          <a:xfrm>
            <a:off x="0" y="58742"/>
            <a:ext cx="12192000" cy="769441"/>
          </a:xfrm>
          <a:prstGeom prst="rect">
            <a:avLst/>
          </a:prstGeom>
          <a:noFill/>
          <a:ln w="19050">
            <a:noFill/>
          </a:ln>
        </p:spPr>
        <p:txBody>
          <a:bodyPr wrap="square" rtlCol="0">
            <a:spAutoFit/>
          </a:bodyPr>
          <a:lstStyle/>
          <a:p>
            <a:pPr algn="ctr"/>
            <a:r>
              <a:rPr lang="ja-JP" altLang="en-US" sz="4400" dirty="0" smtClean="0">
                <a:latin typeface="Meiryo UI" panose="020B0604030504040204" pitchFamily="50" charset="-128"/>
                <a:ea typeface="Meiryo UI" panose="020B0604030504040204" pitchFamily="50" charset="-128"/>
              </a:rPr>
              <a:t>図書館向け</a:t>
            </a:r>
            <a:r>
              <a:rPr lang="ja-JP" altLang="en-US" sz="4400" dirty="0">
                <a:latin typeface="Meiryo UI" panose="020B0604030504040204" pitchFamily="50" charset="-128"/>
                <a:ea typeface="Meiryo UI" panose="020B0604030504040204" pitchFamily="50" charset="-128"/>
              </a:rPr>
              <a:t>デジタル化資料送信サービス</a:t>
            </a:r>
          </a:p>
        </p:txBody>
      </p:sp>
      <p:sp>
        <p:nvSpPr>
          <p:cNvPr id="3" name="テキスト ボックス 2"/>
          <p:cNvSpPr txBox="1"/>
          <p:nvPr/>
        </p:nvSpPr>
        <p:spPr>
          <a:xfrm>
            <a:off x="4378456" y="6394729"/>
            <a:ext cx="8148384" cy="369332"/>
          </a:xfrm>
          <a:prstGeom prst="rect">
            <a:avLst/>
          </a:prstGeom>
          <a:noFill/>
        </p:spPr>
        <p:txBody>
          <a:bodyPr wrap="none" rtlCol="0">
            <a:spAutoFit/>
          </a:bodyPr>
          <a:lstStyle/>
          <a:p>
            <a:r>
              <a:rPr kumimoji="1" lang="en-US" altLang="ja-JP" dirty="0" smtClean="0">
                <a:latin typeface="Meiryo UI" panose="020B0604030504040204" pitchFamily="50" charset="-128"/>
                <a:ea typeface="Meiryo UI" panose="020B0604030504040204" pitchFamily="50" charset="-128"/>
              </a:rPr>
              <a:t>【</a:t>
            </a:r>
            <a:r>
              <a:rPr kumimoji="1" lang="ja-JP" altLang="en-US" dirty="0" smtClean="0">
                <a:latin typeface="Meiryo UI" panose="020B0604030504040204" pitchFamily="50" charset="-128"/>
                <a:ea typeface="Meiryo UI" panose="020B0604030504040204" pitchFamily="50" charset="-128"/>
              </a:rPr>
              <a:t>転用：もっと近くに国立国会図書館　</a:t>
            </a:r>
            <a:r>
              <a:rPr lang="ja-JP" altLang="en-US" dirty="0" smtClean="0">
                <a:latin typeface="Meiryo UI" panose="020B0604030504040204" pitchFamily="50" charset="-128"/>
                <a:ea typeface="Meiryo UI" panose="020B0604030504040204" pitchFamily="50" charset="-128"/>
              </a:rPr>
              <a:t>第</a:t>
            </a:r>
            <a:r>
              <a:rPr lang="en-US" altLang="ja-JP" dirty="0" smtClean="0">
                <a:latin typeface="Meiryo UI" panose="020B0604030504040204" pitchFamily="50" charset="-128"/>
                <a:ea typeface="Meiryo UI" panose="020B0604030504040204" pitchFamily="50" charset="-128"/>
              </a:rPr>
              <a:t>17</a:t>
            </a:r>
            <a:r>
              <a:rPr lang="ja-JP" altLang="en-US" dirty="0">
                <a:latin typeface="Meiryo UI" panose="020B0604030504040204" pitchFamily="50" charset="-128"/>
                <a:ea typeface="Meiryo UI" panose="020B0604030504040204" pitchFamily="50" charset="-128"/>
              </a:rPr>
              <a:t>回図書館</a:t>
            </a:r>
            <a:r>
              <a:rPr lang="ja-JP" altLang="en-US" dirty="0" smtClean="0">
                <a:latin typeface="Meiryo UI" panose="020B0604030504040204" pitchFamily="50" charset="-128"/>
                <a:ea typeface="Meiryo UI" panose="020B0604030504040204" pitchFamily="50" charset="-128"/>
              </a:rPr>
              <a:t>総合展</a:t>
            </a:r>
            <a:r>
              <a:rPr lang="en-US" altLang="ja-JP" dirty="0" smtClean="0">
                <a:latin typeface="Meiryo UI" panose="020B0604030504040204" pitchFamily="50" charset="-128"/>
                <a:ea typeface="Meiryo UI" panose="020B0604030504040204" pitchFamily="50" charset="-128"/>
              </a:rPr>
              <a:t>2015</a:t>
            </a:r>
            <a:r>
              <a:rPr lang="ja-JP" altLang="en-US" dirty="0" smtClean="0">
                <a:latin typeface="Meiryo UI" panose="020B0604030504040204" pitchFamily="50" charset="-128"/>
                <a:ea typeface="Meiryo UI" panose="020B0604030504040204" pitchFamily="50" charset="-128"/>
              </a:rPr>
              <a:t>年</a:t>
            </a:r>
            <a:r>
              <a:rPr lang="en-US" altLang="ja-JP" dirty="0" smtClean="0">
                <a:latin typeface="Meiryo UI" panose="020B0604030504040204" pitchFamily="50" charset="-128"/>
                <a:ea typeface="Meiryo UI" panose="020B0604030504040204" pitchFamily="50" charset="-128"/>
              </a:rPr>
              <a:t>11</a:t>
            </a:r>
            <a:r>
              <a:rPr lang="ja-JP" altLang="en-US" dirty="0" smtClean="0">
                <a:latin typeface="Meiryo UI" panose="020B0604030504040204" pitchFamily="50" charset="-128"/>
                <a:ea typeface="Meiryo UI" panose="020B0604030504040204" pitchFamily="50" charset="-128"/>
              </a:rPr>
              <a:t>月</a:t>
            </a:r>
            <a:r>
              <a:rPr lang="en-US" altLang="ja-JP" dirty="0" smtClean="0">
                <a:latin typeface="Meiryo UI" panose="020B0604030504040204" pitchFamily="50" charset="-128"/>
                <a:ea typeface="Meiryo UI" panose="020B0604030504040204" pitchFamily="50" charset="-128"/>
              </a:rPr>
              <a:t>10</a:t>
            </a:r>
            <a:r>
              <a:rPr lang="ja-JP" altLang="en-US" dirty="0" smtClean="0">
                <a:latin typeface="Meiryo UI" panose="020B0604030504040204" pitchFamily="50" charset="-128"/>
                <a:ea typeface="Meiryo UI" panose="020B0604030504040204" pitchFamily="50" charset="-128"/>
              </a:rPr>
              <a:t>日</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　</a:t>
            </a:r>
            <a:r>
              <a:rPr kumimoji="1" lang="ja-JP" altLang="en-US" dirty="0" smtClean="0">
                <a:latin typeface="Meiryo UI" panose="020B0604030504040204" pitchFamily="50" charset="-128"/>
                <a:ea typeface="Meiryo UI" panose="020B0604030504040204" pitchFamily="50" charset="-128"/>
              </a:rPr>
              <a:t>　</a:t>
            </a:r>
            <a:endParaRPr kumimoji="1" lang="ja-JP" altLang="en-US" dirty="0">
              <a:latin typeface="Meiryo UI" panose="020B0604030504040204" pitchFamily="50" charset="-128"/>
              <a:ea typeface="Meiryo UI" panose="020B0604030504040204" pitchFamily="50" charset="-128"/>
            </a:endParaRPr>
          </a:p>
        </p:txBody>
      </p:sp>
      <p:sp>
        <p:nvSpPr>
          <p:cNvPr id="9" name="円/楕円 8"/>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0979991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144466" y="753572"/>
            <a:ext cx="7886700" cy="1325563"/>
          </a:xfrm>
        </p:spPr>
        <p:txBody>
          <a:bodyPr>
            <a:noAutofit/>
          </a:bodyPr>
          <a:lstStyle/>
          <a:p>
            <a:r>
              <a:rPr lang="ja-JP" altLang="en-US" sz="2800" b="1" dirty="0">
                <a:cs typeface="メイリオ" panose="020B0604030504040204" pitchFamily="50" charset="-128"/>
              </a:rPr>
              <a:t>図書館送信のしくみ</a:t>
            </a:r>
          </a:p>
        </p:txBody>
      </p:sp>
      <p:sp>
        <p:nvSpPr>
          <p:cNvPr id="124" name="スライド番号プレースホルダー 3"/>
          <p:cNvSpPr>
            <a:spLocks noGrp="1"/>
          </p:cNvSpPr>
          <p:nvPr>
            <p:ph type="sldNum" sz="quarter" idx="12"/>
          </p:nvPr>
        </p:nvSpPr>
        <p:spPr/>
        <p:txBody>
          <a:bodyPr/>
          <a:lstStyle/>
          <a:p>
            <a:r>
              <a:rPr lang="en-US" altLang="ja-JP" dirty="0" smtClean="0"/>
              <a:t>14</a:t>
            </a:r>
            <a:endParaRPr kumimoji="1" lang="ja-JP" altLang="en-US" dirty="0"/>
          </a:p>
        </p:txBody>
      </p:sp>
      <p:sp>
        <p:nvSpPr>
          <p:cNvPr id="114" name="Rectangle 2"/>
          <p:cNvSpPr>
            <a:spLocks noChangeAspect="1" noChangeArrowheads="1"/>
          </p:cNvSpPr>
          <p:nvPr/>
        </p:nvSpPr>
        <p:spPr bwMode="auto">
          <a:xfrm>
            <a:off x="4130553" y="4000425"/>
            <a:ext cx="1189435" cy="1232297"/>
          </a:xfrm>
          <a:prstGeom prst="rect">
            <a:avLst/>
          </a:prstGeom>
          <a:noFill/>
          <a:ln w="9525">
            <a:noFill/>
            <a:miter lim="800000"/>
            <a:headEnd/>
            <a:tailEnd/>
          </a:ln>
        </p:spPr>
        <p:txBody>
          <a:bodyPr vert="horz" wrap="square" lIns="55721" tIns="6668" rIns="55721" bIns="6668" numCol="1" anchor="t" anchorCtr="0" compatLnSpc="1">
            <a:prstTxWarp prst="textNoShape">
              <a:avLst/>
            </a:prstTxWarp>
          </a:bodyPr>
          <a:lstStyle/>
          <a:p>
            <a:pPr fontAlgn="base">
              <a:spcBef>
                <a:spcPct val="0"/>
              </a:spcBef>
              <a:spcAft>
                <a:spcPct val="0"/>
              </a:spcAft>
            </a:pPr>
            <a:endParaRPr lang="ja-JP" altLang="ja-JP" sz="1050">
              <a:latin typeface="Meiryo UI" panose="020B0604030504040204" pitchFamily="50" charset="-128"/>
              <a:ea typeface="Meiryo UI" panose="020B0604030504040204" pitchFamily="50" charset="-128"/>
              <a:cs typeface="メイリオ" panose="020B0604030504040204" pitchFamily="50" charset="-128"/>
            </a:endParaRPr>
          </a:p>
        </p:txBody>
      </p:sp>
      <p:grpSp>
        <p:nvGrpSpPr>
          <p:cNvPr id="7" name="グループ化 6"/>
          <p:cNvGrpSpPr/>
          <p:nvPr/>
        </p:nvGrpSpPr>
        <p:grpSpPr>
          <a:xfrm>
            <a:off x="2701496" y="3895496"/>
            <a:ext cx="6551193" cy="2413021"/>
            <a:chOff x="890392" y="3676877"/>
            <a:chExt cx="6551193" cy="2413021"/>
          </a:xfrm>
        </p:grpSpPr>
        <p:sp>
          <p:nvSpPr>
            <p:cNvPr id="204" name="角丸四角形 203"/>
            <p:cNvSpPr/>
            <p:nvPr/>
          </p:nvSpPr>
          <p:spPr>
            <a:xfrm>
              <a:off x="1122986" y="3883310"/>
              <a:ext cx="6318599" cy="2206588"/>
            </a:xfrm>
            <a:prstGeom prst="roundRect">
              <a:avLst>
                <a:gd name="adj" fmla="val 6585"/>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Meiryo UI" panose="020B0604030504040204" pitchFamily="50" charset="-128"/>
                <a:ea typeface="Meiryo UI" panose="020B0604030504040204" pitchFamily="50" charset="-128"/>
              </a:endParaRPr>
            </a:p>
          </p:txBody>
        </p:sp>
        <p:cxnSp>
          <p:nvCxnSpPr>
            <p:cNvPr id="115" name="AutoShape 13"/>
            <p:cNvCxnSpPr>
              <a:cxnSpLocks noChangeAspect="1" noChangeShapeType="1"/>
            </p:cNvCxnSpPr>
            <p:nvPr/>
          </p:nvCxnSpPr>
          <p:spPr bwMode="auto">
            <a:xfrm>
              <a:off x="2217583" y="4735475"/>
              <a:ext cx="600075" cy="0"/>
            </a:xfrm>
            <a:prstGeom prst="straightConnector1">
              <a:avLst/>
            </a:prstGeom>
            <a:noFill/>
            <a:ln w="44450">
              <a:solidFill>
                <a:schemeClr val="accent5">
                  <a:lumMod val="50000"/>
                </a:schemeClr>
              </a:solidFill>
              <a:round/>
              <a:headEnd/>
              <a:tailEnd type="arrow" w="med" len="sm"/>
            </a:ln>
          </p:spPr>
        </p:cxnSp>
        <p:cxnSp>
          <p:nvCxnSpPr>
            <p:cNvPr id="116" name="AutoShape 14"/>
            <p:cNvCxnSpPr>
              <a:cxnSpLocks noChangeAspect="1" noChangeShapeType="1"/>
            </p:cNvCxnSpPr>
            <p:nvPr/>
          </p:nvCxnSpPr>
          <p:spPr bwMode="auto">
            <a:xfrm>
              <a:off x="3676638" y="4687051"/>
              <a:ext cx="600075" cy="0"/>
            </a:xfrm>
            <a:prstGeom prst="straightConnector1">
              <a:avLst/>
            </a:prstGeom>
            <a:noFill/>
            <a:ln w="44450">
              <a:solidFill>
                <a:schemeClr val="accent5">
                  <a:lumMod val="50000"/>
                </a:schemeClr>
              </a:solidFill>
              <a:round/>
              <a:headEnd/>
              <a:tailEnd type="arrow" w="med" len="sm"/>
            </a:ln>
          </p:spPr>
        </p:cxnSp>
        <p:sp>
          <p:nvSpPr>
            <p:cNvPr id="118" name="Text Box 18"/>
            <p:cNvSpPr txBox="1">
              <a:spLocks noChangeAspect="1" noChangeArrowheads="1"/>
            </p:cNvSpPr>
            <p:nvPr/>
          </p:nvSpPr>
          <p:spPr bwMode="auto">
            <a:xfrm>
              <a:off x="2776433" y="3972124"/>
              <a:ext cx="686164" cy="298358"/>
            </a:xfrm>
            <a:prstGeom prst="rect">
              <a:avLst/>
            </a:prstGeom>
            <a:noFill/>
            <a:ln w="31750">
              <a:noFill/>
              <a:miter lim="800000"/>
              <a:headEnd/>
              <a:tailEnd/>
            </a:ln>
          </p:spPr>
          <p:txBody>
            <a:bodyPr vert="horz" wrap="square" lIns="55721" tIns="6668" rIns="55721" bIns="6668" numCol="1" anchor="ctr" anchorCtr="0" compatLnSpc="1">
              <a:prstTxWarp prst="textNoShape">
                <a:avLst/>
              </a:prstTxWarp>
            </a:bodyPr>
            <a:lstStyle/>
            <a:p>
              <a:pPr algn="ctr" fontAlgn="base">
                <a:spcBef>
                  <a:spcPct val="0"/>
                </a:spcBef>
                <a:spcAft>
                  <a:spcPct val="0"/>
                </a:spcAft>
              </a:pPr>
              <a:r>
                <a:rPr lang="ja-JP" altLang="en-US" sz="1400" dirty="0">
                  <a:latin typeface="Meiryo UI" panose="020B0604030504040204" pitchFamily="50" charset="-128"/>
                  <a:ea typeface="Meiryo UI" panose="020B0604030504040204" pitchFamily="50" charset="-128"/>
                  <a:cs typeface="メイリオ" panose="020B0604030504040204" pitchFamily="50" charset="-128"/>
                </a:rPr>
                <a:t>職員</a:t>
              </a:r>
            </a:p>
          </p:txBody>
        </p:sp>
        <p:sp>
          <p:nvSpPr>
            <p:cNvPr id="120" name="Text Box 20"/>
            <p:cNvSpPr txBox="1">
              <a:spLocks noChangeAspect="1" noChangeArrowheads="1"/>
            </p:cNvSpPr>
            <p:nvPr/>
          </p:nvSpPr>
          <p:spPr bwMode="auto">
            <a:xfrm>
              <a:off x="2033170" y="4251448"/>
              <a:ext cx="832103" cy="348021"/>
            </a:xfrm>
            <a:prstGeom prst="rect">
              <a:avLst/>
            </a:prstGeom>
            <a:noFill/>
            <a:ln w="9525">
              <a:solidFill>
                <a:srgbClr val="000000"/>
              </a:solidFill>
              <a:miter lim="800000"/>
              <a:headEnd/>
              <a:tailEnd/>
            </a:ln>
          </p:spPr>
          <p:txBody>
            <a:bodyPr vert="horz" wrap="square" lIns="5400" tIns="4050" rIns="5400" bIns="4050" numCol="1" anchor="ctr" anchorCtr="0" compatLnSpc="1">
              <a:prstTxWarp prst="textNoShape">
                <a:avLst/>
              </a:prstTxWarp>
            </a:bodyPr>
            <a:lstStyle/>
            <a:p>
              <a:pPr algn="ctr" fontAlgn="base">
                <a:spcBef>
                  <a:spcPct val="0"/>
                </a:spcBef>
                <a:spcAft>
                  <a:spcPct val="0"/>
                </a:spcAft>
              </a:pPr>
              <a:r>
                <a:rPr lang="en-US" altLang="ja-JP" sz="1400" dirty="0">
                  <a:latin typeface="Meiryo UI" panose="020B0604030504040204" pitchFamily="50" charset="-128"/>
                  <a:ea typeface="Meiryo UI" panose="020B0604030504040204" pitchFamily="50" charset="-128"/>
                  <a:cs typeface="メイリオ" panose="020B0604030504040204" pitchFamily="50" charset="-128"/>
                </a:rPr>
                <a:t>①</a:t>
              </a:r>
              <a:r>
                <a:rPr lang="ja-JP" altLang="en-US" sz="1400" dirty="0">
                  <a:latin typeface="Meiryo UI" panose="020B0604030504040204" pitchFamily="50" charset="-128"/>
                  <a:ea typeface="Meiryo UI" panose="020B0604030504040204" pitchFamily="50" charset="-128"/>
                  <a:cs typeface="メイリオ" panose="020B0604030504040204" pitchFamily="50" charset="-128"/>
                </a:rPr>
                <a:t>申請</a:t>
              </a:r>
            </a:p>
          </p:txBody>
        </p:sp>
        <p:sp>
          <p:nvSpPr>
            <p:cNvPr id="123" name="Text Box 25"/>
            <p:cNvSpPr txBox="1">
              <a:spLocks noChangeAspect="1" noChangeArrowheads="1"/>
            </p:cNvSpPr>
            <p:nvPr/>
          </p:nvSpPr>
          <p:spPr bwMode="auto">
            <a:xfrm>
              <a:off x="6131485" y="4013030"/>
              <a:ext cx="1237664" cy="303291"/>
            </a:xfrm>
            <a:prstGeom prst="rect">
              <a:avLst/>
            </a:prstGeom>
            <a:noFill/>
            <a:ln w="31750">
              <a:noFill/>
              <a:miter lim="800000"/>
              <a:headEnd/>
              <a:tailEnd/>
            </a:ln>
          </p:spPr>
          <p:txBody>
            <a:bodyPr vert="horz" wrap="square" lIns="55721" tIns="6668" rIns="55721" bIns="6668" numCol="1" anchor="ctr" anchorCtr="0" compatLnSpc="1">
              <a:prstTxWarp prst="textNoShape">
                <a:avLst/>
              </a:prstTxWarp>
            </a:bodyPr>
            <a:lstStyle/>
            <a:p>
              <a:pPr algn="ctr" fontAlgn="base">
                <a:spcBef>
                  <a:spcPct val="0"/>
                </a:spcBef>
                <a:spcAft>
                  <a:spcPct val="0"/>
                </a:spcAft>
              </a:pPr>
              <a:r>
                <a:rPr lang="en-US" altLang="ja-JP" sz="1400" dirty="0">
                  <a:latin typeface="Meiryo UI" panose="020B0604030504040204" pitchFamily="50" charset="-128"/>
                  <a:ea typeface="Meiryo UI" panose="020B0604030504040204" pitchFamily="50" charset="-128"/>
                  <a:cs typeface="メイリオ" panose="020B0604030504040204" pitchFamily="50" charset="-128"/>
                </a:rPr>
                <a:t>NDL</a:t>
              </a:r>
              <a:r>
                <a:rPr lang="ja-JP" altLang="en-US" sz="1400" dirty="0">
                  <a:latin typeface="Meiryo UI" panose="020B0604030504040204" pitchFamily="50" charset="-128"/>
                  <a:ea typeface="Meiryo UI" panose="020B0604030504040204" pitchFamily="50" charset="-128"/>
                  <a:cs typeface="メイリオ" panose="020B0604030504040204" pitchFamily="50" charset="-128"/>
                </a:rPr>
                <a:t>サーバ</a:t>
              </a:r>
            </a:p>
          </p:txBody>
        </p:sp>
        <p:grpSp>
          <p:nvGrpSpPr>
            <p:cNvPr id="50" name="グループ化 49"/>
            <p:cNvGrpSpPr>
              <a:grpSpLocks noChangeAspect="1"/>
            </p:cNvGrpSpPr>
            <p:nvPr/>
          </p:nvGrpSpPr>
          <p:grpSpPr>
            <a:xfrm>
              <a:off x="4362886" y="5070933"/>
              <a:ext cx="513036" cy="455028"/>
              <a:chOff x="4921447" y="4511262"/>
              <a:chExt cx="468000" cy="415076"/>
            </a:xfrm>
          </p:grpSpPr>
          <p:sp>
            <p:nvSpPr>
              <p:cNvPr id="51" name="台形 50"/>
              <p:cNvSpPr/>
              <p:nvPr/>
            </p:nvSpPr>
            <p:spPr>
              <a:xfrm>
                <a:off x="4921447" y="4637624"/>
                <a:ext cx="468000" cy="216000"/>
              </a:xfrm>
              <a:prstGeom prst="trapezoid">
                <a:avLst>
                  <a:gd name="adj" fmla="val 12743"/>
                </a:avLst>
              </a:prstGeom>
              <a:solidFill>
                <a:schemeClr val="tx1"/>
              </a:solid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50"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52" name="Rectangle 30"/>
              <p:cNvSpPr>
                <a:spLocks noChangeArrowheads="1"/>
              </p:cNvSpPr>
              <p:nvPr/>
            </p:nvSpPr>
            <p:spPr bwMode="auto">
              <a:xfrm>
                <a:off x="5007579" y="4511262"/>
                <a:ext cx="295275" cy="234000"/>
              </a:xfrm>
              <a:prstGeom prst="rect">
                <a:avLst/>
              </a:prstGeom>
              <a:solidFill>
                <a:schemeClr val="bg1"/>
              </a:solidFill>
              <a:ln w="31750">
                <a:solidFill>
                  <a:srgbClr val="000000"/>
                </a:solidFill>
                <a:miter lim="800000"/>
                <a:headEnd/>
                <a:tailEnd/>
              </a:ln>
            </p:spPr>
            <p:txBody>
              <a:bodyPr vert="horz" wrap="square" lIns="55721" tIns="6668" rIns="55721" bIns="6668" numCol="1" anchor="t" anchorCtr="0" compatLnSpc="1">
                <a:prstTxWarp prst="textNoShape">
                  <a:avLst/>
                </a:prstTxWarp>
              </a:bodyPr>
              <a:lstStyle/>
              <a:p>
                <a:endParaRPr lang="ja-JP" altLang="en-US" sz="1050">
                  <a:latin typeface="Meiryo UI" panose="020B0604030504040204" pitchFamily="50" charset="-128"/>
                  <a:ea typeface="Meiryo UI" panose="020B0604030504040204" pitchFamily="50" charset="-128"/>
                  <a:cs typeface="メイリオ" panose="020B0604030504040204" pitchFamily="50" charset="-128"/>
                </a:endParaRPr>
              </a:p>
            </p:txBody>
          </p:sp>
          <p:sp>
            <p:nvSpPr>
              <p:cNvPr id="53" name="Rectangle 30"/>
              <p:cNvSpPr>
                <a:spLocks noChangeArrowheads="1"/>
              </p:cNvSpPr>
              <p:nvPr/>
            </p:nvSpPr>
            <p:spPr bwMode="auto">
              <a:xfrm>
                <a:off x="5007398" y="4818338"/>
                <a:ext cx="295275" cy="108000"/>
              </a:xfrm>
              <a:prstGeom prst="rect">
                <a:avLst/>
              </a:prstGeom>
              <a:solidFill>
                <a:schemeClr val="bg1"/>
              </a:solidFill>
              <a:ln w="31750">
                <a:solidFill>
                  <a:srgbClr val="000000"/>
                </a:solidFill>
                <a:miter lim="800000"/>
                <a:headEnd/>
                <a:tailEnd/>
              </a:ln>
            </p:spPr>
            <p:txBody>
              <a:bodyPr vert="horz" wrap="square" lIns="55721" tIns="6668" rIns="55721" bIns="6668" numCol="1" anchor="t" anchorCtr="0" compatLnSpc="1">
                <a:prstTxWarp prst="textNoShape">
                  <a:avLst/>
                </a:prstTxWarp>
              </a:bodyPr>
              <a:lstStyle/>
              <a:p>
                <a:endParaRPr lang="ja-JP" altLang="en-US" sz="1050">
                  <a:latin typeface="Meiryo UI" panose="020B0604030504040204" pitchFamily="50" charset="-128"/>
                  <a:ea typeface="Meiryo UI" panose="020B0604030504040204" pitchFamily="50" charset="-128"/>
                  <a:cs typeface="メイリオ" panose="020B0604030504040204" pitchFamily="50" charset="-128"/>
                </a:endParaRPr>
              </a:p>
            </p:txBody>
          </p:sp>
        </p:grpSp>
        <p:sp>
          <p:nvSpPr>
            <p:cNvPr id="54" name="Text Box 26"/>
            <p:cNvSpPr txBox="1">
              <a:spLocks noChangeAspect="1" noChangeArrowheads="1"/>
            </p:cNvSpPr>
            <p:nvPr/>
          </p:nvSpPr>
          <p:spPr bwMode="auto">
            <a:xfrm>
              <a:off x="4253530" y="5537081"/>
              <a:ext cx="988336" cy="368779"/>
            </a:xfrm>
            <a:prstGeom prst="rect">
              <a:avLst/>
            </a:prstGeom>
            <a:noFill/>
            <a:ln w="31750">
              <a:noFill/>
              <a:miter lim="800000"/>
              <a:headEnd/>
              <a:tailEnd/>
            </a:ln>
          </p:spPr>
          <p:txBody>
            <a:bodyPr vert="horz" wrap="square" lIns="55721" tIns="6668" rIns="55721" bIns="6668" numCol="1" anchor="ctr" anchorCtr="0" compatLnSpc="1">
              <a:prstTxWarp prst="textNoShape">
                <a:avLst/>
              </a:prstTxWarp>
            </a:bodyPr>
            <a:lstStyle/>
            <a:p>
              <a:pPr algn="ctr" fontAlgn="base">
                <a:spcBef>
                  <a:spcPct val="0"/>
                </a:spcBef>
                <a:spcAft>
                  <a:spcPct val="0"/>
                </a:spcAft>
              </a:pPr>
              <a:r>
                <a:rPr lang="ja-JP" altLang="en-US" sz="1400" dirty="0">
                  <a:latin typeface="Meiryo UI" panose="020B0604030504040204" pitchFamily="50" charset="-128"/>
                  <a:ea typeface="Meiryo UI" panose="020B0604030504040204" pitchFamily="50" charset="-128"/>
                  <a:cs typeface="メイリオ" panose="020B0604030504040204" pitchFamily="50" charset="-128"/>
                </a:rPr>
                <a:t>プリンタ</a:t>
              </a:r>
            </a:p>
          </p:txBody>
        </p:sp>
        <p:grpSp>
          <p:nvGrpSpPr>
            <p:cNvPr id="55" name="グループ化 54"/>
            <p:cNvGrpSpPr/>
            <p:nvPr/>
          </p:nvGrpSpPr>
          <p:grpSpPr>
            <a:xfrm>
              <a:off x="4698116" y="4347260"/>
              <a:ext cx="713924" cy="547955"/>
              <a:chOff x="4729183" y="4598329"/>
              <a:chExt cx="1037624" cy="712659"/>
            </a:xfrm>
          </p:grpSpPr>
          <p:sp>
            <p:nvSpPr>
              <p:cNvPr id="56" name="Text Box 24"/>
              <p:cNvSpPr txBox="1">
                <a:spLocks noChangeAspect="1" noChangeArrowheads="1"/>
              </p:cNvSpPr>
              <p:nvPr/>
            </p:nvSpPr>
            <p:spPr bwMode="auto">
              <a:xfrm>
                <a:off x="4729183" y="4797427"/>
                <a:ext cx="756080" cy="324024"/>
              </a:xfrm>
              <a:prstGeom prst="rect">
                <a:avLst/>
              </a:prstGeom>
              <a:noFill/>
              <a:ln w="31750">
                <a:noFill/>
                <a:miter lim="800000"/>
                <a:headEnd/>
                <a:tailEnd/>
              </a:ln>
            </p:spPr>
            <p:txBody>
              <a:bodyPr vert="horz" wrap="square" lIns="55721" tIns="6668" rIns="55721" bIns="6668" numCol="1" anchor="t" anchorCtr="0" compatLnSpc="1">
                <a:prstTxWarp prst="textNoShape">
                  <a:avLst/>
                </a:prstTxWarp>
              </a:bodyPr>
              <a:lstStyle/>
              <a:p>
                <a:pPr algn="just" fontAlgn="base">
                  <a:spcBef>
                    <a:spcPct val="0"/>
                  </a:spcBef>
                  <a:spcAft>
                    <a:spcPct val="0"/>
                  </a:spcAft>
                </a:pPr>
                <a:r>
                  <a:rPr lang="ja-JP" altLang="en-US" sz="1050" dirty="0">
                    <a:latin typeface="Meiryo UI" panose="020B0604030504040204" pitchFamily="50" charset="-128"/>
                    <a:ea typeface="Meiryo UI" panose="020B0604030504040204" pitchFamily="50" charset="-128"/>
                    <a:cs typeface="メイリオ" panose="020B0604030504040204" pitchFamily="50" charset="-128"/>
                  </a:rPr>
                  <a:t>管理用</a:t>
                </a:r>
              </a:p>
            </p:txBody>
          </p:sp>
          <p:grpSp>
            <p:nvGrpSpPr>
              <p:cNvPr id="57" name="グループ化 56"/>
              <p:cNvGrpSpPr>
                <a:grpSpLocks noChangeAspect="1"/>
              </p:cNvGrpSpPr>
              <p:nvPr/>
            </p:nvGrpSpPr>
            <p:grpSpPr>
              <a:xfrm>
                <a:off x="4778807" y="4598329"/>
                <a:ext cx="988000" cy="712659"/>
                <a:chOff x="4860033" y="3133906"/>
                <a:chExt cx="658664" cy="475109"/>
              </a:xfrm>
            </p:grpSpPr>
            <p:sp>
              <p:nvSpPr>
                <p:cNvPr id="58" name="正方形/長方形 57"/>
                <p:cNvSpPr/>
                <p:nvPr/>
              </p:nvSpPr>
              <p:spPr>
                <a:xfrm>
                  <a:off x="4860033" y="3182058"/>
                  <a:ext cx="450000" cy="324000"/>
                </a:xfrm>
                <a:prstGeom prst="rect">
                  <a:avLst/>
                </a:prstGeom>
                <a:noFill/>
                <a:ln w="44450">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50">
                    <a:latin typeface="Meiryo UI" panose="020B0604030504040204" pitchFamily="50" charset="-128"/>
                    <a:ea typeface="Meiryo UI" panose="020B0604030504040204" pitchFamily="50" charset="-128"/>
                    <a:cs typeface="メイリオ" panose="020B0604030504040204" pitchFamily="50" charset="-128"/>
                  </a:endParaRPr>
                </a:p>
              </p:txBody>
            </p:sp>
            <p:sp>
              <p:nvSpPr>
                <p:cNvPr id="59" name="台形 58"/>
                <p:cNvSpPr/>
                <p:nvPr/>
              </p:nvSpPr>
              <p:spPr>
                <a:xfrm>
                  <a:off x="5018172" y="3528840"/>
                  <a:ext cx="144016" cy="45719"/>
                </a:xfrm>
                <a:prstGeom prst="trapezoi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50">
                    <a:latin typeface="Meiryo UI" panose="020B0604030504040204" pitchFamily="50" charset="-128"/>
                    <a:ea typeface="Meiryo UI" panose="020B0604030504040204" pitchFamily="50" charset="-128"/>
                    <a:cs typeface="メイリオ" panose="020B0604030504040204" pitchFamily="50" charset="-128"/>
                  </a:endParaRPr>
                </a:p>
              </p:txBody>
            </p:sp>
            <p:sp>
              <p:nvSpPr>
                <p:cNvPr id="60" name="正方形/長方形 59"/>
                <p:cNvSpPr/>
                <p:nvPr/>
              </p:nvSpPr>
              <p:spPr>
                <a:xfrm>
                  <a:off x="5374697" y="3133906"/>
                  <a:ext cx="144000" cy="468000"/>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50">
                    <a:latin typeface="Meiryo UI" panose="020B0604030504040204" pitchFamily="50" charset="-128"/>
                    <a:ea typeface="Meiryo UI" panose="020B0604030504040204" pitchFamily="50" charset="-128"/>
                    <a:cs typeface="メイリオ" panose="020B0604030504040204" pitchFamily="50" charset="-128"/>
                  </a:endParaRPr>
                </a:p>
              </p:txBody>
            </p:sp>
            <p:sp>
              <p:nvSpPr>
                <p:cNvPr id="61" name="角丸四角形 60"/>
                <p:cNvSpPr/>
                <p:nvPr/>
              </p:nvSpPr>
              <p:spPr>
                <a:xfrm>
                  <a:off x="5385274" y="3239081"/>
                  <a:ext cx="126000" cy="18000"/>
                </a:xfrm>
                <a:prstGeom prst="round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50">
                    <a:latin typeface="Meiryo UI" panose="020B0604030504040204" pitchFamily="50" charset="-128"/>
                    <a:ea typeface="Meiryo UI" panose="020B0604030504040204" pitchFamily="50" charset="-128"/>
                    <a:cs typeface="メイリオ" panose="020B0604030504040204" pitchFamily="50" charset="-128"/>
                  </a:endParaRPr>
                </a:p>
              </p:txBody>
            </p:sp>
            <p:sp>
              <p:nvSpPr>
                <p:cNvPr id="62" name="角丸四角形 61"/>
                <p:cNvSpPr/>
                <p:nvPr/>
              </p:nvSpPr>
              <p:spPr>
                <a:xfrm>
                  <a:off x="5385274" y="3289558"/>
                  <a:ext cx="126000" cy="18000"/>
                </a:xfrm>
                <a:prstGeom prst="round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50">
                    <a:latin typeface="Meiryo UI" panose="020B0604030504040204" pitchFamily="50" charset="-128"/>
                    <a:ea typeface="Meiryo UI" panose="020B0604030504040204" pitchFamily="50" charset="-128"/>
                    <a:cs typeface="メイリオ" panose="020B0604030504040204" pitchFamily="50" charset="-128"/>
                  </a:endParaRPr>
                </a:p>
              </p:txBody>
            </p:sp>
            <p:sp>
              <p:nvSpPr>
                <p:cNvPr id="63" name="円/楕円 62"/>
                <p:cNvSpPr/>
                <p:nvPr/>
              </p:nvSpPr>
              <p:spPr>
                <a:xfrm>
                  <a:off x="5471406" y="3467841"/>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50">
                    <a:latin typeface="Meiryo UI" panose="020B0604030504040204" pitchFamily="50" charset="-128"/>
                    <a:ea typeface="Meiryo UI" panose="020B0604030504040204" pitchFamily="50" charset="-128"/>
                    <a:cs typeface="メイリオ" panose="020B0604030504040204" pitchFamily="50" charset="-128"/>
                  </a:endParaRPr>
                </a:p>
              </p:txBody>
            </p:sp>
            <p:sp>
              <p:nvSpPr>
                <p:cNvPr id="64" name="円/楕円 63"/>
                <p:cNvSpPr/>
                <p:nvPr/>
              </p:nvSpPr>
              <p:spPr>
                <a:xfrm>
                  <a:off x="5471406" y="3536318"/>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50">
                    <a:latin typeface="Meiryo UI" panose="020B0604030504040204" pitchFamily="50" charset="-128"/>
                    <a:ea typeface="Meiryo UI" panose="020B0604030504040204" pitchFamily="50" charset="-128"/>
                    <a:cs typeface="メイリオ" panose="020B0604030504040204" pitchFamily="50" charset="-128"/>
                  </a:endParaRPr>
                </a:p>
              </p:txBody>
            </p:sp>
            <p:sp>
              <p:nvSpPr>
                <p:cNvPr id="65" name="角丸四角形 64"/>
                <p:cNvSpPr/>
                <p:nvPr/>
              </p:nvSpPr>
              <p:spPr>
                <a:xfrm>
                  <a:off x="4946164" y="3573015"/>
                  <a:ext cx="288000" cy="36000"/>
                </a:xfrm>
                <a:prstGeom prst="round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50">
                    <a:latin typeface="Meiryo UI" panose="020B0604030504040204" pitchFamily="50" charset="-128"/>
                    <a:ea typeface="Meiryo UI" panose="020B0604030504040204" pitchFamily="50" charset="-128"/>
                    <a:cs typeface="メイリオ" panose="020B0604030504040204" pitchFamily="50" charset="-128"/>
                  </a:endParaRPr>
                </a:p>
              </p:txBody>
            </p:sp>
          </p:grpSp>
        </p:grpSp>
        <p:sp>
          <p:nvSpPr>
            <p:cNvPr id="66" name="Text Box 24"/>
            <p:cNvSpPr txBox="1">
              <a:spLocks noChangeAspect="1" noChangeArrowheads="1"/>
            </p:cNvSpPr>
            <p:nvPr/>
          </p:nvSpPr>
          <p:spPr bwMode="auto">
            <a:xfrm>
              <a:off x="4485493" y="4019722"/>
              <a:ext cx="1322624" cy="300548"/>
            </a:xfrm>
            <a:prstGeom prst="rect">
              <a:avLst/>
            </a:prstGeom>
            <a:noFill/>
            <a:ln w="31750">
              <a:noFill/>
              <a:miter lim="800000"/>
              <a:headEnd/>
              <a:tailEnd/>
            </a:ln>
          </p:spPr>
          <p:txBody>
            <a:bodyPr vert="horz" wrap="square" lIns="55721" tIns="6668" rIns="55721" bIns="6668" numCol="1" anchor="ctr" anchorCtr="0" compatLnSpc="1">
              <a:prstTxWarp prst="textNoShape">
                <a:avLst/>
              </a:prstTxWarp>
            </a:bodyPr>
            <a:lstStyle/>
            <a:p>
              <a:pPr algn="ctr" fontAlgn="base">
                <a:spcBef>
                  <a:spcPct val="0"/>
                </a:spcBef>
                <a:spcAft>
                  <a:spcPct val="0"/>
                </a:spcAft>
              </a:pPr>
              <a:r>
                <a:rPr lang="ja-JP" altLang="en-US" sz="1400" dirty="0">
                  <a:latin typeface="Meiryo UI" panose="020B0604030504040204" pitchFamily="50" charset="-128"/>
                  <a:ea typeface="Meiryo UI" panose="020B0604030504040204" pitchFamily="50" charset="-128"/>
                  <a:cs typeface="メイリオ" panose="020B0604030504040204" pitchFamily="50" charset="-128"/>
                </a:rPr>
                <a:t>管理用端末</a:t>
              </a:r>
            </a:p>
          </p:txBody>
        </p:sp>
        <p:cxnSp>
          <p:nvCxnSpPr>
            <p:cNvPr id="67" name="AutoShape 14"/>
            <p:cNvCxnSpPr>
              <a:cxnSpLocks noChangeAspect="1" noChangeShapeType="1"/>
            </p:cNvCxnSpPr>
            <p:nvPr/>
          </p:nvCxnSpPr>
          <p:spPr bwMode="auto">
            <a:xfrm>
              <a:off x="3708123" y="4740395"/>
              <a:ext cx="603886" cy="452903"/>
            </a:xfrm>
            <a:prstGeom prst="straightConnector1">
              <a:avLst/>
            </a:prstGeom>
            <a:noFill/>
            <a:ln w="44450">
              <a:solidFill>
                <a:schemeClr val="accent5">
                  <a:lumMod val="50000"/>
                </a:schemeClr>
              </a:solidFill>
              <a:round/>
              <a:headEnd/>
              <a:tailEnd type="arrow" w="med" len="sm"/>
            </a:ln>
          </p:spPr>
        </p:cxnSp>
        <p:grpSp>
          <p:nvGrpSpPr>
            <p:cNvPr id="68" name="Group 5"/>
            <p:cNvGrpSpPr>
              <a:grpSpLocks noChangeAspect="1"/>
            </p:cNvGrpSpPr>
            <p:nvPr/>
          </p:nvGrpSpPr>
          <p:grpSpPr bwMode="auto">
            <a:xfrm>
              <a:off x="3197622" y="5715153"/>
              <a:ext cx="251438" cy="321429"/>
              <a:chOff x="5085" y="7085"/>
              <a:chExt cx="465" cy="721"/>
            </a:xfrm>
          </p:grpSpPr>
          <p:sp>
            <p:nvSpPr>
              <p:cNvPr id="69" name="Freeform 6"/>
              <p:cNvSpPr>
                <a:spLocks/>
              </p:cNvSpPr>
              <p:nvPr/>
            </p:nvSpPr>
            <p:spPr bwMode="auto">
              <a:xfrm>
                <a:off x="5085" y="7101"/>
                <a:ext cx="465" cy="705"/>
              </a:xfrm>
              <a:custGeom>
                <a:avLst/>
                <a:gdLst/>
                <a:ahLst/>
                <a:cxnLst>
                  <a:cxn ang="0">
                    <a:pos x="0" y="0"/>
                  </a:cxn>
                  <a:cxn ang="0">
                    <a:pos x="0" y="705"/>
                  </a:cxn>
                  <a:cxn ang="0">
                    <a:pos x="465" y="705"/>
                  </a:cxn>
                  <a:cxn ang="0">
                    <a:pos x="465" y="55"/>
                  </a:cxn>
                  <a:cxn ang="0">
                    <a:pos x="396" y="0"/>
                  </a:cxn>
                  <a:cxn ang="0">
                    <a:pos x="0" y="0"/>
                  </a:cxn>
                </a:cxnLst>
                <a:rect l="0" t="0" r="r" b="b"/>
                <a:pathLst>
                  <a:path w="465" h="705">
                    <a:moveTo>
                      <a:pt x="0" y="0"/>
                    </a:moveTo>
                    <a:lnTo>
                      <a:pt x="0" y="705"/>
                    </a:lnTo>
                    <a:lnTo>
                      <a:pt x="465" y="705"/>
                    </a:lnTo>
                    <a:lnTo>
                      <a:pt x="465" y="55"/>
                    </a:lnTo>
                    <a:lnTo>
                      <a:pt x="396" y="0"/>
                    </a:lnTo>
                    <a:lnTo>
                      <a:pt x="0" y="0"/>
                    </a:lnTo>
                    <a:close/>
                  </a:path>
                </a:pathLst>
              </a:custGeom>
              <a:noFill/>
              <a:ln w="31750">
                <a:solidFill>
                  <a:srgbClr val="000000"/>
                </a:solidFill>
                <a:round/>
                <a:headEnd/>
                <a:tailEnd/>
              </a:ln>
            </p:spPr>
            <p:txBody>
              <a:bodyPr vert="horz" wrap="square" lIns="68580" tIns="34290" rIns="68580" bIns="34290" numCol="1" anchor="t" anchorCtr="0" compatLnSpc="1">
                <a:prstTxWarp prst="textNoShape">
                  <a:avLst/>
                </a:prstTxWarp>
              </a:bodyPr>
              <a:lstStyle/>
              <a:p>
                <a:endParaRPr lang="ja-JP" altLang="en-US" sz="1050">
                  <a:latin typeface="Meiryo UI" panose="020B0604030504040204" pitchFamily="50" charset="-128"/>
                  <a:ea typeface="Meiryo UI" panose="020B0604030504040204" pitchFamily="50" charset="-128"/>
                  <a:cs typeface="メイリオ" panose="020B0604030504040204" pitchFamily="50" charset="-128"/>
                </a:endParaRPr>
              </a:p>
            </p:txBody>
          </p:sp>
          <p:cxnSp>
            <p:nvCxnSpPr>
              <p:cNvPr id="70" name="AutoShape 7"/>
              <p:cNvCxnSpPr>
                <a:cxnSpLocks noChangeShapeType="1"/>
              </p:cNvCxnSpPr>
              <p:nvPr/>
            </p:nvCxnSpPr>
            <p:spPr bwMode="auto">
              <a:xfrm>
                <a:off x="5180" y="7641"/>
                <a:ext cx="270" cy="0"/>
              </a:xfrm>
              <a:prstGeom prst="straightConnector1">
                <a:avLst/>
              </a:prstGeom>
              <a:noFill/>
              <a:ln w="31750">
                <a:solidFill>
                  <a:srgbClr val="000000"/>
                </a:solidFill>
                <a:round/>
                <a:headEnd/>
                <a:tailEnd/>
              </a:ln>
            </p:spPr>
          </p:cxnSp>
          <p:cxnSp>
            <p:nvCxnSpPr>
              <p:cNvPr id="71" name="AutoShape 8"/>
              <p:cNvCxnSpPr>
                <a:cxnSpLocks noChangeShapeType="1"/>
              </p:cNvCxnSpPr>
              <p:nvPr/>
            </p:nvCxnSpPr>
            <p:spPr bwMode="auto">
              <a:xfrm>
                <a:off x="5180" y="7516"/>
                <a:ext cx="270" cy="0"/>
              </a:xfrm>
              <a:prstGeom prst="straightConnector1">
                <a:avLst/>
              </a:prstGeom>
              <a:noFill/>
              <a:ln w="31750">
                <a:solidFill>
                  <a:srgbClr val="000000"/>
                </a:solidFill>
                <a:round/>
                <a:headEnd/>
                <a:tailEnd/>
              </a:ln>
            </p:spPr>
          </p:cxnSp>
          <p:cxnSp>
            <p:nvCxnSpPr>
              <p:cNvPr id="72" name="AutoShape 9"/>
              <p:cNvCxnSpPr>
                <a:cxnSpLocks noChangeShapeType="1"/>
              </p:cNvCxnSpPr>
              <p:nvPr/>
            </p:nvCxnSpPr>
            <p:spPr bwMode="auto">
              <a:xfrm>
                <a:off x="5180" y="7396"/>
                <a:ext cx="214" cy="0"/>
              </a:xfrm>
              <a:prstGeom prst="straightConnector1">
                <a:avLst/>
              </a:prstGeom>
              <a:noFill/>
              <a:ln w="31750">
                <a:solidFill>
                  <a:srgbClr val="000000"/>
                </a:solidFill>
                <a:round/>
                <a:headEnd/>
                <a:tailEnd/>
              </a:ln>
            </p:spPr>
          </p:cxnSp>
          <p:cxnSp>
            <p:nvCxnSpPr>
              <p:cNvPr id="73" name="AutoShape 10"/>
              <p:cNvCxnSpPr>
                <a:cxnSpLocks noChangeShapeType="1"/>
              </p:cNvCxnSpPr>
              <p:nvPr/>
            </p:nvCxnSpPr>
            <p:spPr bwMode="auto">
              <a:xfrm>
                <a:off x="5450" y="7085"/>
                <a:ext cx="0" cy="85"/>
              </a:xfrm>
              <a:prstGeom prst="straightConnector1">
                <a:avLst/>
              </a:prstGeom>
              <a:noFill/>
              <a:ln w="31750">
                <a:solidFill>
                  <a:srgbClr val="000000"/>
                </a:solidFill>
                <a:round/>
                <a:headEnd/>
                <a:tailEnd/>
              </a:ln>
            </p:spPr>
          </p:cxnSp>
          <p:cxnSp>
            <p:nvCxnSpPr>
              <p:cNvPr id="74" name="AutoShape 11"/>
              <p:cNvCxnSpPr>
                <a:cxnSpLocks noChangeShapeType="1"/>
              </p:cNvCxnSpPr>
              <p:nvPr/>
            </p:nvCxnSpPr>
            <p:spPr bwMode="auto">
              <a:xfrm>
                <a:off x="5430" y="7176"/>
                <a:ext cx="100" cy="0"/>
              </a:xfrm>
              <a:prstGeom prst="straightConnector1">
                <a:avLst/>
              </a:prstGeom>
              <a:noFill/>
              <a:ln w="31750">
                <a:solidFill>
                  <a:srgbClr val="000000"/>
                </a:solidFill>
                <a:round/>
                <a:headEnd/>
                <a:tailEnd/>
              </a:ln>
            </p:spPr>
          </p:cxnSp>
          <p:cxnSp>
            <p:nvCxnSpPr>
              <p:cNvPr id="75" name="AutoShape 12"/>
              <p:cNvCxnSpPr>
                <a:cxnSpLocks noChangeShapeType="1"/>
              </p:cNvCxnSpPr>
              <p:nvPr/>
            </p:nvCxnSpPr>
            <p:spPr bwMode="auto">
              <a:xfrm>
                <a:off x="5180" y="7278"/>
                <a:ext cx="214" cy="0"/>
              </a:xfrm>
              <a:prstGeom prst="straightConnector1">
                <a:avLst/>
              </a:prstGeom>
              <a:noFill/>
              <a:ln w="31750">
                <a:solidFill>
                  <a:srgbClr val="000000"/>
                </a:solidFill>
                <a:round/>
                <a:headEnd/>
                <a:tailEnd/>
              </a:ln>
            </p:spPr>
          </p:cxnSp>
        </p:grpSp>
        <p:cxnSp>
          <p:nvCxnSpPr>
            <p:cNvPr id="76" name="AutoShape 15"/>
            <p:cNvCxnSpPr>
              <a:cxnSpLocks noChangeAspect="1" noChangeShapeType="1"/>
            </p:cNvCxnSpPr>
            <p:nvPr/>
          </p:nvCxnSpPr>
          <p:spPr bwMode="auto">
            <a:xfrm flipH="1">
              <a:off x="2197267" y="5340638"/>
              <a:ext cx="1932904" cy="0"/>
            </a:xfrm>
            <a:prstGeom prst="straightConnector1">
              <a:avLst/>
            </a:prstGeom>
            <a:noFill/>
            <a:ln w="44450">
              <a:solidFill>
                <a:schemeClr val="accent5">
                  <a:lumMod val="50000"/>
                </a:schemeClr>
              </a:solidFill>
              <a:round/>
              <a:headEnd type="none" w="med" len="sm"/>
              <a:tailEnd type="arrow" w="med" len="sm"/>
            </a:ln>
          </p:spPr>
        </p:cxnSp>
        <p:sp>
          <p:nvSpPr>
            <p:cNvPr id="77" name="Text Box 23"/>
            <p:cNvSpPr txBox="1">
              <a:spLocks noChangeAspect="1" noChangeArrowheads="1"/>
            </p:cNvSpPr>
            <p:nvPr/>
          </p:nvSpPr>
          <p:spPr bwMode="auto">
            <a:xfrm>
              <a:off x="2588778" y="5377113"/>
              <a:ext cx="1516153" cy="322883"/>
            </a:xfrm>
            <a:prstGeom prst="rect">
              <a:avLst/>
            </a:prstGeom>
            <a:noFill/>
            <a:ln w="9525">
              <a:solidFill>
                <a:srgbClr val="000000"/>
              </a:solidFill>
              <a:miter lim="800000"/>
              <a:headEnd/>
              <a:tailEnd/>
            </a:ln>
          </p:spPr>
          <p:txBody>
            <a:bodyPr vert="horz" wrap="square" lIns="5400" tIns="6668" rIns="5400" bIns="6668" numCol="1" anchor="ctr" anchorCtr="0" compatLnSpc="1">
              <a:prstTxWarp prst="textNoShape">
                <a:avLst/>
              </a:prstTxWarp>
            </a:bodyPr>
            <a:lstStyle/>
            <a:p>
              <a:pPr algn="ctr" fontAlgn="base">
                <a:spcBef>
                  <a:spcPct val="0"/>
                </a:spcBef>
                <a:spcAft>
                  <a:spcPct val="0"/>
                </a:spcAft>
              </a:pPr>
              <a:r>
                <a:rPr lang="ja-JP" altLang="en-US" sz="1400" dirty="0">
                  <a:latin typeface="Meiryo UI" panose="020B0604030504040204" pitchFamily="50" charset="-128"/>
                  <a:ea typeface="Meiryo UI" panose="020B0604030504040204" pitchFamily="50" charset="-128"/>
                  <a:cs typeface="メイリオ" panose="020B0604030504040204" pitchFamily="50" charset="-128"/>
                </a:rPr>
                <a:t>⑥印刷物引渡し</a:t>
              </a:r>
            </a:p>
          </p:txBody>
        </p:sp>
        <p:grpSp>
          <p:nvGrpSpPr>
            <p:cNvPr id="79" name="グループ化 78"/>
            <p:cNvGrpSpPr>
              <a:grpSpLocks noChangeAspect="1"/>
            </p:cNvGrpSpPr>
            <p:nvPr/>
          </p:nvGrpSpPr>
          <p:grpSpPr>
            <a:xfrm>
              <a:off x="1650914" y="4655321"/>
              <a:ext cx="454841" cy="746744"/>
              <a:chOff x="1547664" y="2897990"/>
              <a:chExt cx="432048" cy="709316"/>
            </a:xfrm>
          </p:grpSpPr>
          <p:sp>
            <p:nvSpPr>
              <p:cNvPr id="80" name="台形 79"/>
              <p:cNvSpPr/>
              <p:nvPr/>
            </p:nvSpPr>
            <p:spPr>
              <a:xfrm>
                <a:off x="1547664" y="3307462"/>
                <a:ext cx="432048" cy="174496"/>
              </a:xfrm>
              <a:prstGeom prst="trapezoi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50">
                  <a:latin typeface="Meiryo UI" panose="020B0604030504040204" pitchFamily="50" charset="-128"/>
                  <a:ea typeface="Meiryo UI" panose="020B0604030504040204" pitchFamily="50" charset="-128"/>
                  <a:cs typeface="メイリオ" panose="020B0604030504040204" pitchFamily="50" charset="-128"/>
                </a:endParaRPr>
              </a:p>
            </p:txBody>
          </p:sp>
          <p:sp>
            <p:nvSpPr>
              <p:cNvPr id="81" name="円/楕円 80"/>
              <p:cNvSpPr/>
              <p:nvPr/>
            </p:nvSpPr>
            <p:spPr>
              <a:xfrm>
                <a:off x="1547664" y="3391282"/>
                <a:ext cx="432048"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50">
                  <a:latin typeface="Meiryo UI" panose="020B0604030504040204" pitchFamily="50" charset="-128"/>
                  <a:ea typeface="Meiryo UI" panose="020B0604030504040204" pitchFamily="50" charset="-128"/>
                  <a:cs typeface="メイリオ" panose="020B0604030504040204" pitchFamily="50" charset="-128"/>
                </a:endParaRPr>
              </a:p>
            </p:txBody>
          </p:sp>
          <p:sp>
            <p:nvSpPr>
              <p:cNvPr id="82" name="円/楕円 81"/>
              <p:cNvSpPr/>
              <p:nvPr/>
            </p:nvSpPr>
            <p:spPr>
              <a:xfrm>
                <a:off x="1585764" y="3227832"/>
                <a:ext cx="356400"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50">
                  <a:latin typeface="Meiryo UI" panose="020B0604030504040204" pitchFamily="50" charset="-128"/>
                  <a:ea typeface="Meiryo UI" panose="020B0604030504040204" pitchFamily="50" charset="-128"/>
                  <a:cs typeface="メイリオ" panose="020B0604030504040204" pitchFamily="50" charset="-128"/>
                </a:endParaRPr>
              </a:p>
            </p:txBody>
          </p:sp>
          <p:sp>
            <p:nvSpPr>
              <p:cNvPr id="83" name="円/楕円 82"/>
              <p:cNvSpPr/>
              <p:nvPr/>
            </p:nvSpPr>
            <p:spPr>
              <a:xfrm>
                <a:off x="1565000" y="2897990"/>
                <a:ext cx="396000" cy="396000"/>
              </a:xfrm>
              <a:prstGeom prst="ellipse">
                <a:avLst/>
              </a:prstGeom>
              <a:solidFill>
                <a:schemeClr val="tx1"/>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50">
                  <a:latin typeface="Meiryo UI" panose="020B0604030504040204" pitchFamily="50" charset="-128"/>
                  <a:ea typeface="Meiryo UI" panose="020B0604030504040204" pitchFamily="50" charset="-128"/>
                  <a:cs typeface="メイリオ" panose="020B0604030504040204" pitchFamily="50" charset="-128"/>
                </a:endParaRPr>
              </a:p>
            </p:txBody>
          </p:sp>
        </p:grpSp>
        <p:sp>
          <p:nvSpPr>
            <p:cNvPr id="84" name="Text Box 19"/>
            <p:cNvSpPr txBox="1">
              <a:spLocks noChangeAspect="1" noChangeArrowheads="1"/>
            </p:cNvSpPr>
            <p:nvPr/>
          </p:nvSpPr>
          <p:spPr bwMode="auto">
            <a:xfrm>
              <a:off x="1541103" y="5446860"/>
              <a:ext cx="660797" cy="260756"/>
            </a:xfrm>
            <a:prstGeom prst="rect">
              <a:avLst/>
            </a:prstGeom>
            <a:noFill/>
            <a:ln w="31750">
              <a:noFill/>
              <a:miter lim="800000"/>
              <a:headEnd/>
              <a:tailEnd/>
            </a:ln>
          </p:spPr>
          <p:txBody>
            <a:bodyPr vert="horz" wrap="square" lIns="55721" tIns="6668" rIns="55721" bIns="6668" numCol="1" anchor="t" anchorCtr="0" compatLnSpc="1">
              <a:prstTxWarp prst="textNoShape">
                <a:avLst/>
              </a:prstTxWarp>
            </a:bodyPr>
            <a:lstStyle/>
            <a:p>
              <a:pPr algn="just" fontAlgn="base">
                <a:spcBef>
                  <a:spcPct val="0"/>
                </a:spcBef>
                <a:spcAft>
                  <a:spcPct val="0"/>
                </a:spcAft>
              </a:pPr>
              <a:r>
                <a:rPr lang="ja-JP" altLang="en-US" sz="1200" dirty="0">
                  <a:latin typeface="Meiryo UI" panose="020B0604030504040204" pitchFamily="50" charset="-128"/>
                  <a:ea typeface="Meiryo UI" panose="020B0604030504040204" pitchFamily="50" charset="-128"/>
                  <a:cs typeface="メイリオ" panose="020B0604030504040204" pitchFamily="50" charset="-128"/>
                </a:rPr>
                <a:t>利用者</a:t>
              </a:r>
            </a:p>
          </p:txBody>
        </p:sp>
        <p:grpSp>
          <p:nvGrpSpPr>
            <p:cNvPr id="85" name="グループ化 84"/>
            <p:cNvGrpSpPr>
              <a:grpSpLocks noChangeAspect="1"/>
            </p:cNvGrpSpPr>
            <p:nvPr/>
          </p:nvGrpSpPr>
          <p:grpSpPr>
            <a:xfrm>
              <a:off x="2878581" y="4213633"/>
              <a:ext cx="448451" cy="733467"/>
              <a:chOff x="1547664" y="3756038"/>
              <a:chExt cx="432048" cy="696314"/>
            </a:xfrm>
          </p:grpSpPr>
          <p:sp>
            <p:nvSpPr>
              <p:cNvPr id="86" name="台形 85"/>
              <p:cNvSpPr/>
              <p:nvPr/>
            </p:nvSpPr>
            <p:spPr>
              <a:xfrm>
                <a:off x="1547664" y="4152508"/>
                <a:ext cx="432048" cy="174496"/>
              </a:xfrm>
              <a:prstGeom prst="trapezoi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50">
                  <a:latin typeface="Meiryo UI" panose="020B0604030504040204" pitchFamily="50" charset="-128"/>
                  <a:ea typeface="Meiryo UI" panose="020B0604030504040204" pitchFamily="50" charset="-128"/>
                  <a:cs typeface="メイリオ" panose="020B0604030504040204" pitchFamily="50" charset="-128"/>
                </a:endParaRPr>
              </a:p>
            </p:txBody>
          </p:sp>
          <p:sp>
            <p:nvSpPr>
              <p:cNvPr id="87" name="円/楕円 86"/>
              <p:cNvSpPr/>
              <p:nvPr/>
            </p:nvSpPr>
            <p:spPr>
              <a:xfrm>
                <a:off x="1547664" y="4236328"/>
                <a:ext cx="432048"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50">
                  <a:latin typeface="Meiryo UI" panose="020B0604030504040204" pitchFamily="50" charset="-128"/>
                  <a:ea typeface="Meiryo UI" panose="020B0604030504040204" pitchFamily="50" charset="-128"/>
                  <a:cs typeface="メイリオ" panose="020B0604030504040204" pitchFamily="50" charset="-128"/>
                </a:endParaRPr>
              </a:p>
            </p:txBody>
          </p:sp>
          <p:sp>
            <p:nvSpPr>
              <p:cNvPr id="88" name="円/楕円 87"/>
              <p:cNvSpPr/>
              <p:nvPr/>
            </p:nvSpPr>
            <p:spPr>
              <a:xfrm>
                <a:off x="1585764" y="4072880"/>
                <a:ext cx="356400"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50">
                  <a:latin typeface="Meiryo UI" panose="020B0604030504040204" pitchFamily="50" charset="-128"/>
                  <a:ea typeface="Meiryo UI" panose="020B0604030504040204" pitchFamily="50" charset="-128"/>
                  <a:cs typeface="メイリオ" panose="020B0604030504040204" pitchFamily="50" charset="-128"/>
                </a:endParaRPr>
              </a:p>
            </p:txBody>
          </p:sp>
          <p:sp>
            <p:nvSpPr>
              <p:cNvPr id="89" name="台形 88"/>
              <p:cNvSpPr/>
              <p:nvPr/>
            </p:nvSpPr>
            <p:spPr>
              <a:xfrm rot="10800000">
                <a:off x="1619672" y="4112046"/>
                <a:ext cx="288032" cy="162000"/>
              </a:xfrm>
              <a:prstGeom prst="trapezoid">
                <a:avLst>
                  <a:gd name="adj" fmla="val 6729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50">
                  <a:latin typeface="Meiryo UI" panose="020B0604030504040204" pitchFamily="50" charset="-128"/>
                  <a:ea typeface="Meiryo UI" panose="020B0604030504040204" pitchFamily="50" charset="-128"/>
                  <a:cs typeface="メイリオ" panose="020B0604030504040204" pitchFamily="50" charset="-128"/>
                </a:endParaRPr>
              </a:p>
            </p:txBody>
          </p:sp>
          <p:sp>
            <p:nvSpPr>
              <p:cNvPr id="90" name="台形 89"/>
              <p:cNvSpPr/>
              <p:nvPr/>
            </p:nvSpPr>
            <p:spPr>
              <a:xfrm>
                <a:off x="1728442" y="4213468"/>
                <a:ext cx="72000" cy="108000"/>
              </a:xfrm>
              <a:prstGeom prst="trapezoi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50">
                  <a:latin typeface="Meiryo UI" panose="020B0604030504040204" pitchFamily="50" charset="-128"/>
                  <a:ea typeface="Meiryo UI" panose="020B0604030504040204" pitchFamily="50" charset="-128"/>
                  <a:cs typeface="メイリオ" panose="020B0604030504040204" pitchFamily="50" charset="-128"/>
                </a:endParaRPr>
              </a:p>
            </p:txBody>
          </p:sp>
          <p:sp>
            <p:nvSpPr>
              <p:cNvPr id="91" name="円/楕円 90"/>
              <p:cNvSpPr/>
              <p:nvPr/>
            </p:nvSpPr>
            <p:spPr>
              <a:xfrm>
                <a:off x="1565000" y="3756038"/>
                <a:ext cx="396000" cy="396000"/>
              </a:xfrm>
              <a:prstGeom prst="ellipse">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50">
                  <a:latin typeface="Meiryo UI" panose="020B0604030504040204" pitchFamily="50" charset="-128"/>
                  <a:ea typeface="Meiryo UI" panose="020B0604030504040204" pitchFamily="50" charset="-128"/>
                  <a:cs typeface="メイリオ" panose="020B0604030504040204" pitchFamily="50" charset="-128"/>
                </a:endParaRPr>
              </a:p>
            </p:txBody>
          </p:sp>
          <p:sp>
            <p:nvSpPr>
              <p:cNvPr id="92" name="五角形 91"/>
              <p:cNvSpPr/>
              <p:nvPr/>
            </p:nvSpPr>
            <p:spPr>
              <a:xfrm>
                <a:off x="1729398" y="4164320"/>
                <a:ext cx="72000" cy="54000"/>
              </a:xfrm>
              <a:prstGeom prst="pentag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50">
                  <a:latin typeface="Meiryo UI" panose="020B0604030504040204" pitchFamily="50" charset="-128"/>
                  <a:ea typeface="Meiryo UI" panose="020B0604030504040204" pitchFamily="50" charset="-128"/>
                  <a:cs typeface="メイリオ" panose="020B0604030504040204" pitchFamily="50" charset="-128"/>
                </a:endParaRPr>
              </a:p>
            </p:txBody>
          </p:sp>
        </p:grpSp>
        <p:sp>
          <p:nvSpPr>
            <p:cNvPr id="93" name="Text Box 20"/>
            <p:cNvSpPr txBox="1">
              <a:spLocks noChangeAspect="1" noChangeArrowheads="1"/>
            </p:cNvSpPr>
            <p:nvPr/>
          </p:nvSpPr>
          <p:spPr bwMode="auto">
            <a:xfrm>
              <a:off x="3395103" y="4046413"/>
              <a:ext cx="1170706" cy="275882"/>
            </a:xfrm>
            <a:prstGeom prst="rect">
              <a:avLst/>
            </a:prstGeom>
            <a:noFill/>
            <a:ln w="9525">
              <a:solidFill>
                <a:srgbClr val="000000"/>
              </a:solidFill>
              <a:miter lim="800000"/>
              <a:headEnd/>
              <a:tailEnd/>
            </a:ln>
          </p:spPr>
          <p:txBody>
            <a:bodyPr vert="horz" wrap="square" lIns="27000" tIns="4050" rIns="27000" bIns="4050" numCol="1" anchor="ctr" anchorCtr="0" compatLnSpc="1">
              <a:prstTxWarp prst="textNoShape">
                <a:avLst/>
              </a:prstTxWarp>
            </a:bodyPr>
            <a:lstStyle/>
            <a:p>
              <a:pPr algn="ctr" fontAlgn="base">
                <a:spcBef>
                  <a:spcPct val="0"/>
                </a:spcBef>
                <a:spcAft>
                  <a:spcPct val="0"/>
                </a:spcAft>
              </a:pPr>
              <a:r>
                <a:rPr lang="ja-JP" altLang="en-US" sz="1400" dirty="0">
                  <a:latin typeface="Meiryo UI" panose="020B0604030504040204" pitchFamily="50" charset="-128"/>
                  <a:ea typeface="Meiryo UI" panose="020B0604030504040204" pitchFamily="50" charset="-128"/>
                  <a:cs typeface="メイリオ" panose="020B0604030504040204" pitchFamily="50" charset="-128"/>
                </a:rPr>
                <a:t>②ログイン</a:t>
              </a:r>
            </a:p>
          </p:txBody>
        </p:sp>
        <p:sp>
          <p:nvSpPr>
            <p:cNvPr id="96" name="Text Box 20"/>
            <p:cNvSpPr txBox="1">
              <a:spLocks noChangeAspect="1" noChangeArrowheads="1"/>
            </p:cNvSpPr>
            <p:nvPr/>
          </p:nvSpPr>
          <p:spPr bwMode="auto">
            <a:xfrm>
              <a:off x="3390286" y="4366259"/>
              <a:ext cx="1197970" cy="247305"/>
            </a:xfrm>
            <a:prstGeom prst="rect">
              <a:avLst/>
            </a:prstGeom>
            <a:noFill/>
            <a:ln w="9525">
              <a:solidFill>
                <a:srgbClr val="000000"/>
              </a:solidFill>
              <a:miter lim="800000"/>
              <a:headEnd/>
              <a:tailEnd/>
            </a:ln>
          </p:spPr>
          <p:txBody>
            <a:bodyPr vert="horz" wrap="square" lIns="27000" tIns="4050" rIns="27000" bIns="4050" numCol="1" anchor="ctr" anchorCtr="0" compatLnSpc="1">
              <a:prstTxWarp prst="textNoShape">
                <a:avLst/>
              </a:prstTxWarp>
            </a:bodyPr>
            <a:lstStyle/>
            <a:p>
              <a:pPr algn="ctr" fontAlgn="base">
                <a:spcBef>
                  <a:spcPct val="0"/>
                </a:spcBef>
                <a:spcAft>
                  <a:spcPct val="0"/>
                </a:spcAft>
              </a:pPr>
              <a:r>
                <a:rPr lang="ja-JP" altLang="en-US" sz="1400" dirty="0">
                  <a:latin typeface="Meiryo UI" panose="020B0604030504040204" pitchFamily="50" charset="-128"/>
                  <a:ea typeface="Meiryo UI" panose="020B0604030504040204" pitchFamily="50" charset="-128"/>
                  <a:cs typeface="メイリオ" panose="020B0604030504040204" pitchFamily="50" charset="-128"/>
                </a:rPr>
                <a:t>③職員が検索</a:t>
              </a:r>
            </a:p>
          </p:txBody>
        </p:sp>
        <p:sp>
          <p:nvSpPr>
            <p:cNvPr id="97" name="Text Box 23"/>
            <p:cNvSpPr txBox="1">
              <a:spLocks noChangeAspect="1" noChangeArrowheads="1"/>
            </p:cNvSpPr>
            <p:nvPr/>
          </p:nvSpPr>
          <p:spPr bwMode="auto">
            <a:xfrm>
              <a:off x="2724996" y="4917257"/>
              <a:ext cx="1415341" cy="332428"/>
            </a:xfrm>
            <a:prstGeom prst="rect">
              <a:avLst/>
            </a:prstGeom>
            <a:noFill/>
            <a:ln w="9525">
              <a:solidFill>
                <a:srgbClr val="000000"/>
              </a:solidFill>
              <a:miter lim="800000"/>
              <a:headEnd/>
              <a:tailEnd/>
            </a:ln>
          </p:spPr>
          <p:txBody>
            <a:bodyPr vert="horz" wrap="square" lIns="5400" tIns="6668" rIns="5400" bIns="6668" numCol="1" anchor="ctr" anchorCtr="0" compatLnSpc="1">
              <a:prstTxWarp prst="textNoShape">
                <a:avLst/>
              </a:prstTxWarp>
            </a:bodyPr>
            <a:lstStyle/>
            <a:p>
              <a:pPr algn="ctr" fontAlgn="base">
                <a:spcBef>
                  <a:spcPct val="0"/>
                </a:spcBef>
                <a:spcAft>
                  <a:spcPct val="0"/>
                </a:spcAft>
              </a:pPr>
              <a:r>
                <a:rPr lang="ja-JP" altLang="en-US" sz="1400" dirty="0">
                  <a:latin typeface="Meiryo UI" panose="020B0604030504040204" pitchFamily="50" charset="-128"/>
                  <a:ea typeface="Meiryo UI" panose="020B0604030504040204" pitchFamily="50" charset="-128"/>
                  <a:cs typeface="メイリオ" panose="020B0604030504040204" pitchFamily="50" charset="-128"/>
                </a:rPr>
                <a:t>⑤職員が印刷</a:t>
              </a:r>
            </a:p>
          </p:txBody>
        </p:sp>
        <p:grpSp>
          <p:nvGrpSpPr>
            <p:cNvPr id="98" name="グループ化 97"/>
            <p:cNvGrpSpPr>
              <a:grpSpLocks noChangeAspect="1"/>
            </p:cNvGrpSpPr>
            <p:nvPr/>
          </p:nvGrpSpPr>
          <p:grpSpPr>
            <a:xfrm>
              <a:off x="6585820" y="4353497"/>
              <a:ext cx="278350" cy="526149"/>
              <a:chOff x="6228184" y="2996952"/>
              <a:chExt cx="295200" cy="558000"/>
            </a:xfrm>
          </p:grpSpPr>
          <p:sp>
            <p:nvSpPr>
              <p:cNvPr id="99" name="正方形/長方形 98"/>
              <p:cNvSpPr/>
              <p:nvPr/>
            </p:nvSpPr>
            <p:spPr>
              <a:xfrm>
                <a:off x="6228184" y="2996952"/>
                <a:ext cx="295200" cy="558000"/>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50">
                  <a:latin typeface="Meiryo UI" panose="020B0604030504040204" pitchFamily="50" charset="-128"/>
                  <a:ea typeface="Meiryo UI" panose="020B0604030504040204" pitchFamily="50" charset="-128"/>
                  <a:cs typeface="メイリオ" panose="020B0604030504040204" pitchFamily="50" charset="-128"/>
                </a:endParaRPr>
              </a:p>
            </p:txBody>
          </p:sp>
          <p:sp>
            <p:nvSpPr>
              <p:cNvPr id="100" name="角丸四角形 99"/>
              <p:cNvSpPr/>
              <p:nvPr/>
            </p:nvSpPr>
            <p:spPr>
              <a:xfrm>
                <a:off x="6249370" y="3037181"/>
                <a:ext cx="252000" cy="18000"/>
              </a:xfrm>
              <a:prstGeom prst="round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50">
                  <a:latin typeface="Meiryo UI" panose="020B0604030504040204" pitchFamily="50" charset="-128"/>
                  <a:ea typeface="Meiryo UI" panose="020B0604030504040204" pitchFamily="50" charset="-128"/>
                  <a:cs typeface="メイリオ" panose="020B0604030504040204" pitchFamily="50" charset="-128"/>
                </a:endParaRPr>
              </a:p>
            </p:txBody>
          </p:sp>
          <p:sp>
            <p:nvSpPr>
              <p:cNvPr id="101" name="角丸四角形 100"/>
              <p:cNvSpPr/>
              <p:nvPr/>
            </p:nvSpPr>
            <p:spPr>
              <a:xfrm>
                <a:off x="6249370" y="3111332"/>
                <a:ext cx="252000" cy="57884"/>
              </a:xfrm>
              <a:prstGeom prst="round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50">
                  <a:latin typeface="Meiryo UI" panose="020B0604030504040204" pitchFamily="50" charset="-128"/>
                  <a:ea typeface="Meiryo UI" panose="020B0604030504040204" pitchFamily="50" charset="-128"/>
                  <a:cs typeface="メイリオ" panose="020B0604030504040204" pitchFamily="50" charset="-128"/>
                </a:endParaRPr>
              </a:p>
            </p:txBody>
          </p:sp>
          <p:sp>
            <p:nvSpPr>
              <p:cNvPr id="102" name="角丸四角形 101"/>
              <p:cNvSpPr/>
              <p:nvPr/>
            </p:nvSpPr>
            <p:spPr>
              <a:xfrm>
                <a:off x="6246561" y="3198852"/>
                <a:ext cx="252000" cy="57884"/>
              </a:xfrm>
              <a:prstGeom prst="round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50">
                  <a:latin typeface="Meiryo UI" panose="020B0604030504040204" pitchFamily="50" charset="-128"/>
                  <a:ea typeface="Meiryo UI" panose="020B0604030504040204" pitchFamily="50" charset="-128"/>
                  <a:cs typeface="メイリオ" panose="020B0604030504040204" pitchFamily="50" charset="-128"/>
                </a:endParaRPr>
              </a:p>
            </p:txBody>
          </p:sp>
          <p:sp>
            <p:nvSpPr>
              <p:cNvPr id="103" name="円/楕円 102"/>
              <p:cNvSpPr/>
              <p:nvPr/>
            </p:nvSpPr>
            <p:spPr>
              <a:xfrm>
                <a:off x="6346793" y="3407124"/>
                <a:ext cx="54000" cy="5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50">
                  <a:latin typeface="Meiryo UI" panose="020B0604030504040204" pitchFamily="50" charset="-128"/>
                  <a:ea typeface="Meiryo UI" panose="020B0604030504040204" pitchFamily="50" charset="-128"/>
                  <a:cs typeface="メイリオ" panose="020B0604030504040204" pitchFamily="50" charset="-128"/>
                </a:endParaRPr>
              </a:p>
            </p:txBody>
          </p:sp>
        </p:grpSp>
        <p:cxnSp>
          <p:nvCxnSpPr>
            <p:cNvPr id="105" name="AutoShape 14"/>
            <p:cNvCxnSpPr>
              <a:cxnSpLocks noChangeAspect="1" noChangeShapeType="1"/>
            </p:cNvCxnSpPr>
            <p:nvPr/>
          </p:nvCxnSpPr>
          <p:spPr bwMode="auto">
            <a:xfrm>
              <a:off x="5565923" y="4461451"/>
              <a:ext cx="876741" cy="0"/>
            </a:xfrm>
            <a:prstGeom prst="straightConnector1">
              <a:avLst/>
            </a:prstGeom>
            <a:noFill/>
            <a:ln w="44450">
              <a:solidFill>
                <a:schemeClr val="accent5">
                  <a:lumMod val="50000"/>
                </a:schemeClr>
              </a:solidFill>
              <a:round/>
              <a:headEnd/>
              <a:tailEnd type="arrow" w="med" len="sm"/>
            </a:ln>
          </p:spPr>
        </p:cxnSp>
        <p:cxnSp>
          <p:nvCxnSpPr>
            <p:cNvPr id="106" name="AutoShape 14"/>
            <p:cNvCxnSpPr>
              <a:cxnSpLocks noChangeAspect="1" noChangeShapeType="1"/>
            </p:cNvCxnSpPr>
            <p:nvPr/>
          </p:nvCxnSpPr>
          <p:spPr bwMode="auto">
            <a:xfrm>
              <a:off x="5521900" y="4638029"/>
              <a:ext cx="876741" cy="0"/>
            </a:xfrm>
            <a:prstGeom prst="straightConnector1">
              <a:avLst/>
            </a:prstGeom>
            <a:noFill/>
            <a:ln w="44450">
              <a:solidFill>
                <a:schemeClr val="accent5">
                  <a:lumMod val="50000"/>
                </a:schemeClr>
              </a:solidFill>
              <a:round/>
              <a:headEnd type="arrow" w="med" len="sm"/>
              <a:tailEnd type="none" w="med" len="sm"/>
            </a:ln>
          </p:spPr>
        </p:cxnSp>
        <p:sp>
          <p:nvSpPr>
            <p:cNvPr id="107" name="Text Box 23"/>
            <p:cNvSpPr txBox="1">
              <a:spLocks noChangeAspect="1" noChangeArrowheads="1"/>
            </p:cNvSpPr>
            <p:nvPr/>
          </p:nvSpPr>
          <p:spPr bwMode="auto">
            <a:xfrm>
              <a:off x="5435156" y="4791902"/>
              <a:ext cx="1079086" cy="327531"/>
            </a:xfrm>
            <a:prstGeom prst="rect">
              <a:avLst/>
            </a:prstGeom>
            <a:noFill/>
            <a:ln w="9525">
              <a:solidFill>
                <a:srgbClr val="000000"/>
              </a:solidFill>
              <a:miter lim="800000"/>
              <a:headEnd/>
              <a:tailEnd/>
            </a:ln>
          </p:spPr>
          <p:txBody>
            <a:bodyPr vert="horz" wrap="square" lIns="5400" tIns="6668" rIns="5400" bIns="6668" numCol="1" anchor="ctr" anchorCtr="0" compatLnSpc="1">
              <a:prstTxWarp prst="textNoShape">
                <a:avLst/>
              </a:prstTxWarp>
            </a:bodyPr>
            <a:lstStyle/>
            <a:p>
              <a:pPr algn="ctr" fontAlgn="base">
                <a:spcBef>
                  <a:spcPct val="0"/>
                </a:spcBef>
                <a:spcAft>
                  <a:spcPct val="0"/>
                </a:spcAft>
              </a:pPr>
              <a:r>
                <a:rPr lang="ja-JP" altLang="en-US" sz="1400" dirty="0">
                  <a:latin typeface="Meiryo UI" panose="020B0604030504040204" pitchFamily="50" charset="-128"/>
                  <a:ea typeface="Meiryo UI" panose="020B0604030504040204" pitchFamily="50" charset="-128"/>
                  <a:cs typeface="メイリオ" panose="020B0604030504040204" pitchFamily="50" charset="-128"/>
                </a:rPr>
                <a:t>④画像送信</a:t>
              </a:r>
            </a:p>
          </p:txBody>
        </p:sp>
        <p:sp>
          <p:nvSpPr>
            <p:cNvPr id="110" name="対角する 2 つの角を丸めた四角形 109"/>
            <p:cNvSpPr/>
            <p:nvPr/>
          </p:nvSpPr>
          <p:spPr>
            <a:xfrm>
              <a:off x="890392" y="3676877"/>
              <a:ext cx="1890084" cy="412866"/>
            </a:xfrm>
            <a:prstGeom prst="round2DiagRect">
              <a:avLst/>
            </a:prstGeom>
            <a:solidFill>
              <a:schemeClr val="accent5"/>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ja-JP" altLang="en-US" sz="2400" dirty="0">
                  <a:latin typeface="Meiryo UI" panose="020B0604030504040204" pitchFamily="50" charset="-128"/>
                  <a:ea typeface="Meiryo UI" panose="020B0604030504040204" pitchFamily="50" charset="-128"/>
                </a:rPr>
                <a:t>複写のしくみ</a:t>
              </a:r>
            </a:p>
          </p:txBody>
        </p:sp>
      </p:grpSp>
      <p:grpSp>
        <p:nvGrpSpPr>
          <p:cNvPr id="4" name="グループ化 3"/>
          <p:cNvGrpSpPr/>
          <p:nvPr/>
        </p:nvGrpSpPr>
        <p:grpSpPr>
          <a:xfrm>
            <a:off x="2590772" y="1786906"/>
            <a:ext cx="6551193" cy="1943119"/>
            <a:chOff x="890392" y="1579533"/>
            <a:chExt cx="6551193" cy="1943119"/>
          </a:xfrm>
        </p:grpSpPr>
        <p:cxnSp>
          <p:nvCxnSpPr>
            <p:cNvPr id="117" name="AutoShape 15"/>
            <p:cNvCxnSpPr>
              <a:cxnSpLocks noChangeAspect="1" noChangeShapeType="1"/>
            </p:cNvCxnSpPr>
            <p:nvPr/>
          </p:nvCxnSpPr>
          <p:spPr bwMode="auto">
            <a:xfrm flipH="1">
              <a:off x="2252581" y="2894330"/>
              <a:ext cx="2024132" cy="0"/>
            </a:xfrm>
            <a:prstGeom prst="straightConnector1">
              <a:avLst/>
            </a:prstGeom>
            <a:noFill/>
            <a:ln w="44450">
              <a:solidFill>
                <a:schemeClr val="accent5">
                  <a:lumMod val="50000"/>
                </a:schemeClr>
              </a:solidFill>
              <a:round/>
              <a:headEnd type="arrow" w="med" len="sm"/>
              <a:tailEnd type="none" w="med" len="sm"/>
            </a:ln>
          </p:spPr>
        </p:cxnSp>
        <p:sp>
          <p:nvSpPr>
            <p:cNvPr id="119" name="Text Box 19"/>
            <p:cNvSpPr txBox="1">
              <a:spLocks noChangeAspect="1" noChangeArrowheads="1"/>
            </p:cNvSpPr>
            <p:nvPr/>
          </p:nvSpPr>
          <p:spPr bwMode="auto">
            <a:xfrm>
              <a:off x="1623862" y="3158851"/>
              <a:ext cx="660797" cy="260756"/>
            </a:xfrm>
            <a:prstGeom prst="rect">
              <a:avLst/>
            </a:prstGeom>
            <a:noFill/>
            <a:ln w="31750">
              <a:noFill/>
              <a:miter lim="800000"/>
              <a:headEnd/>
              <a:tailEnd/>
            </a:ln>
          </p:spPr>
          <p:txBody>
            <a:bodyPr vert="horz" wrap="square" lIns="55721" tIns="6668" rIns="55721" bIns="6668" numCol="1" anchor="t" anchorCtr="0" compatLnSpc="1">
              <a:prstTxWarp prst="textNoShape">
                <a:avLst/>
              </a:prstTxWarp>
            </a:bodyPr>
            <a:lstStyle/>
            <a:p>
              <a:pPr algn="just" fontAlgn="base">
                <a:spcBef>
                  <a:spcPct val="0"/>
                </a:spcBef>
                <a:spcAft>
                  <a:spcPct val="0"/>
                </a:spcAft>
              </a:pPr>
              <a:r>
                <a:rPr lang="ja-JP" altLang="en-US" sz="1200" dirty="0">
                  <a:latin typeface="Meiryo UI" panose="020B0604030504040204" pitchFamily="50" charset="-128"/>
                  <a:ea typeface="Meiryo UI" panose="020B0604030504040204" pitchFamily="50" charset="-128"/>
                  <a:cs typeface="メイリオ" panose="020B0604030504040204" pitchFamily="50" charset="-128"/>
                </a:rPr>
                <a:t>利用者</a:t>
              </a:r>
            </a:p>
          </p:txBody>
        </p:sp>
        <p:sp>
          <p:nvSpPr>
            <p:cNvPr id="121" name="Text Box 23"/>
            <p:cNvSpPr txBox="1">
              <a:spLocks noChangeAspect="1" noChangeArrowheads="1"/>
            </p:cNvSpPr>
            <p:nvPr/>
          </p:nvSpPr>
          <p:spPr bwMode="auto">
            <a:xfrm>
              <a:off x="5432282" y="2922133"/>
              <a:ext cx="1067728" cy="332274"/>
            </a:xfrm>
            <a:prstGeom prst="rect">
              <a:avLst/>
            </a:prstGeom>
            <a:noFill/>
            <a:ln w="9525">
              <a:solidFill>
                <a:srgbClr val="000000"/>
              </a:solidFill>
              <a:miter lim="800000"/>
              <a:headEnd/>
              <a:tailEnd/>
            </a:ln>
          </p:spPr>
          <p:txBody>
            <a:bodyPr vert="horz" wrap="square" lIns="5400" tIns="6668" rIns="5400" bIns="6668" numCol="1" anchor="ctr" anchorCtr="0" compatLnSpc="1">
              <a:prstTxWarp prst="textNoShape">
                <a:avLst/>
              </a:prstTxWarp>
            </a:bodyPr>
            <a:lstStyle/>
            <a:p>
              <a:pPr algn="ctr" fontAlgn="base">
                <a:spcBef>
                  <a:spcPct val="0"/>
                </a:spcBef>
                <a:spcAft>
                  <a:spcPct val="0"/>
                </a:spcAft>
              </a:pPr>
              <a:r>
                <a:rPr lang="ja-JP" altLang="en-US" sz="1400" dirty="0">
                  <a:latin typeface="Meiryo UI" panose="020B0604030504040204" pitchFamily="50" charset="-128"/>
                  <a:ea typeface="Meiryo UI" panose="020B0604030504040204" pitchFamily="50" charset="-128"/>
                  <a:cs typeface="メイリオ" panose="020B0604030504040204" pitchFamily="50" charset="-128"/>
                </a:rPr>
                <a:t>④画像送信</a:t>
              </a:r>
            </a:p>
          </p:txBody>
        </p:sp>
        <p:sp>
          <p:nvSpPr>
            <p:cNvPr id="122" name="Text Box 24"/>
            <p:cNvSpPr txBox="1">
              <a:spLocks noChangeAspect="1" noChangeArrowheads="1"/>
            </p:cNvSpPr>
            <p:nvPr/>
          </p:nvSpPr>
          <p:spPr bwMode="auto">
            <a:xfrm>
              <a:off x="4317379" y="2988194"/>
              <a:ext cx="1061750" cy="275183"/>
            </a:xfrm>
            <a:prstGeom prst="rect">
              <a:avLst/>
            </a:prstGeom>
            <a:noFill/>
            <a:ln w="31750">
              <a:noFill/>
              <a:miter lim="800000"/>
              <a:headEnd/>
              <a:tailEnd/>
            </a:ln>
          </p:spPr>
          <p:txBody>
            <a:bodyPr vert="horz" wrap="square" lIns="55721" tIns="6668" rIns="55721" bIns="6668" numCol="1" anchor="ctr" anchorCtr="0" compatLnSpc="1">
              <a:prstTxWarp prst="textNoShape">
                <a:avLst/>
              </a:prstTxWarp>
            </a:bodyPr>
            <a:lstStyle/>
            <a:p>
              <a:pPr algn="ctr" fontAlgn="base">
                <a:spcBef>
                  <a:spcPct val="0"/>
                </a:spcBef>
                <a:spcAft>
                  <a:spcPct val="0"/>
                </a:spcAft>
              </a:pPr>
              <a:r>
                <a:rPr lang="ja-JP" altLang="en-US" sz="1400" dirty="0">
                  <a:latin typeface="Meiryo UI" panose="020B0604030504040204" pitchFamily="50" charset="-128"/>
                  <a:ea typeface="Meiryo UI" panose="020B0604030504040204" pitchFamily="50" charset="-128"/>
                  <a:cs typeface="メイリオ" panose="020B0604030504040204" pitchFamily="50" charset="-128"/>
                </a:rPr>
                <a:t>閲覧用端末</a:t>
              </a:r>
            </a:p>
          </p:txBody>
        </p:sp>
        <p:sp>
          <p:nvSpPr>
            <p:cNvPr id="125" name="Text Box 23"/>
            <p:cNvSpPr txBox="1">
              <a:spLocks noChangeAspect="1" noChangeArrowheads="1"/>
            </p:cNvSpPr>
            <p:nvPr/>
          </p:nvSpPr>
          <p:spPr bwMode="auto">
            <a:xfrm>
              <a:off x="2697287" y="2934485"/>
              <a:ext cx="1024699" cy="265604"/>
            </a:xfrm>
            <a:prstGeom prst="rect">
              <a:avLst/>
            </a:prstGeom>
            <a:noFill/>
            <a:ln w="9525">
              <a:solidFill>
                <a:srgbClr val="000000"/>
              </a:solidFill>
              <a:miter lim="800000"/>
              <a:headEnd/>
              <a:tailEnd/>
            </a:ln>
          </p:spPr>
          <p:txBody>
            <a:bodyPr vert="horz" wrap="square" lIns="5400" tIns="6668" rIns="5400" bIns="6668" numCol="1" anchor="ctr" anchorCtr="0" compatLnSpc="1">
              <a:prstTxWarp prst="textNoShape">
                <a:avLst/>
              </a:prstTxWarp>
            </a:bodyPr>
            <a:lstStyle/>
            <a:p>
              <a:pPr algn="ctr" fontAlgn="base">
                <a:spcBef>
                  <a:spcPct val="0"/>
                </a:spcBef>
                <a:spcAft>
                  <a:spcPct val="0"/>
                </a:spcAft>
              </a:pPr>
              <a:r>
                <a:rPr lang="ja-JP" altLang="en-US" sz="1400" dirty="0">
                  <a:latin typeface="Meiryo UI" panose="020B0604030504040204" pitchFamily="50" charset="-128"/>
                  <a:ea typeface="Meiryo UI" panose="020B0604030504040204" pitchFamily="50" charset="-128"/>
                  <a:cs typeface="メイリオ" panose="020B0604030504040204" pitchFamily="50" charset="-128"/>
                </a:rPr>
                <a:t>③検索</a:t>
              </a:r>
            </a:p>
          </p:txBody>
        </p:sp>
        <p:cxnSp>
          <p:nvCxnSpPr>
            <p:cNvPr id="126" name="AutoShape 14"/>
            <p:cNvCxnSpPr>
              <a:cxnSpLocks noChangeAspect="1" noChangeShapeType="1"/>
            </p:cNvCxnSpPr>
            <p:nvPr/>
          </p:nvCxnSpPr>
          <p:spPr bwMode="auto">
            <a:xfrm>
              <a:off x="5412040" y="2585975"/>
              <a:ext cx="876741" cy="0"/>
            </a:xfrm>
            <a:prstGeom prst="straightConnector1">
              <a:avLst/>
            </a:prstGeom>
            <a:noFill/>
            <a:ln w="44450">
              <a:solidFill>
                <a:schemeClr val="accent5">
                  <a:lumMod val="50000"/>
                </a:schemeClr>
              </a:solidFill>
              <a:round/>
              <a:headEnd/>
              <a:tailEnd type="arrow" w="med" len="sm"/>
            </a:ln>
          </p:spPr>
        </p:cxnSp>
        <p:cxnSp>
          <p:nvCxnSpPr>
            <p:cNvPr id="127" name="AutoShape 14"/>
            <p:cNvCxnSpPr>
              <a:cxnSpLocks noChangeAspect="1" noChangeShapeType="1"/>
            </p:cNvCxnSpPr>
            <p:nvPr/>
          </p:nvCxnSpPr>
          <p:spPr bwMode="auto">
            <a:xfrm>
              <a:off x="5400387" y="2783870"/>
              <a:ext cx="876741" cy="0"/>
            </a:xfrm>
            <a:prstGeom prst="straightConnector1">
              <a:avLst/>
            </a:prstGeom>
            <a:noFill/>
            <a:ln w="44450">
              <a:solidFill>
                <a:schemeClr val="accent5">
                  <a:lumMod val="50000"/>
                </a:schemeClr>
              </a:solidFill>
              <a:round/>
              <a:headEnd type="arrow" w="med" len="sm"/>
              <a:tailEnd type="none" w="med" len="sm"/>
            </a:ln>
          </p:spPr>
        </p:cxnSp>
        <p:sp>
          <p:nvSpPr>
            <p:cNvPr id="128" name="Text Box 20"/>
            <p:cNvSpPr txBox="1">
              <a:spLocks noChangeAspect="1" noChangeArrowheads="1"/>
            </p:cNvSpPr>
            <p:nvPr/>
          </p:nvSpPr>
          <p:spPr bwMode="auto">
            <a:xfrm>
              <a:off x="3428810" y="2142113"/>
              <a:ext cx="1056683" cy="312043"/>
            </a:xfrm>
            <a:prstGeom prst="rect">
              <a:avLst/>
            </a:prstGeom>
            <a:noFill/>
            <a:ln w="9525">
              <a:solidFill>
                <a:srgbClr val="000000"/>
              </a:solidFill>
              <a:miter lim="800000"/>
              <a:headEnd/>
              <a:tailEnd/>
            </a:ln>
          </p:spPr>
          <p:txBody>
            <a:bodyPr vert="horz" wrap="square" lIns="27000" tIns="4050" rIns="27000" bIns="4050" numCol="1" anchor="ctr" anchorCtr="0" compatLnSpc="1">
              <a:prstTxWarp prst="textNoShape">
                <a:avLst/>
              </a:prstTxWarp>
            </a:bodyPr>
            <a:lstStyle/>
            <a:p>
              <a:pPr algn="ctr" fontAlgn="base">
                <a:spcBef>
                  <a:spcPct val="0"/>
                </a:spcBef>
                <a:spcAft>
                  <a:spcPct val="0"/>
                </a:spcAft>
              </a:pPr>
              <a:r>
                <a:rPr lang="ja-JP" altLang="en-US" sz="1400" dirty="0">
                  <a:latin typeface="Meiryo UI" panose="020B0604030504040204" pitchFamily="50" charset="-128"/>
                  <a:ea typeface="Meiryo UI" panose="020B0604030504040204" pitchFamily="50" charset="-128"/>
                  <a:cs typeface="メイリオ" panose="020B0604030504040204" pitchFamily="50" charset="-128"/>
                </a:rPr>
                <a:t>②ログイン</a:t>
              </a:r>
            </a:p>
          </p:txBody>
        </p:sp>
        <p:grpSp>
          <p:nvGrpSpPr>
            <p:cNvPr id="130" name="グループ化 129"/>
            <p:cNvGrpSpPr>
              <a:grpSpLocks noChangeAspect="1"/>
            </p:cNvGrpSpPr>
            <p:nvPr/>
          </p:nvGrpSpPr>
          <p:grpSpPr>
            <a:xfrm>
              <a:off x="1644827" y="2343787"/>
              <a:ext cx="454841" cy="746744"/>
              <a:chOff x="1547664" y="2897990"/>
              <a:chExt cx="432048" cy="709316"/>
            </a:xfrm>
          </p:grpSpPr>
          <p:sp>
            <p:nvSpPr>
              <p:cNvPr id="131" name="台形 130"/>
              <p:cNvSpPr/>
              <p:nvPr/>
            </p:nvSpPr>
            <p:spPr>
              <a:xfrm>
                <a:off x="1547664" y="3307462"/>
                <a:ext cx="432048" cy="174496"/>
              </a:xfrm>
              <a:prstGeom prst="trapezoi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Meiryo UI" panose="020B0604030504040204" pitchFamily="50" charset="-128"/>
                  <a:ea typeface="Meiryo UI" panose="020B0604030504040204" pitchFamily="50" charset="-128"/>
                  <a:cs typeface="メイリオ" panose="020B0604030504040204" pitchFamily="50" charset="-128"/>
                </a:endParaRPr>
              </a:p>
            </p:txBody>
          </p:sp>
          <p:sp>
            <p:nvSpPr>
              <p:cNvPr id="132" name="円/楕円 131"/>
              <p:cNvSpPr/>
              <p:nvPr/>
            </p:nvSpPr>
            <p:spPr>
              <a:xfrm>
                <a:off x="1547664" y="3391282"/>
                <a:ext cx="432048"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Meiryo UI" panose="020B0604030504040204" pitchFamily="50" charset="-128"/>
                  <a:ea typeface="Meiryo UI" panose="020B0604030504040204" pitchFamily="50" charset="-128"/>
                  <a:cs typeface="メイリオ" panose="020B0604030504040204" pitchFamily="50" charset="-128"/>
                </a:endParaRPr>
              </a:p>
            </p:txBody>
          </p:sp>
          <p:sp>
            <p:nvSpPr>
              <p:cNvPr id="133" name="円/楕円 132"/>
              <p:cNvSpPr/>
              <p:nvPr/>
            </p:nvSpPr>
            <p:spPr>
              <a:xfrm>
                <a:off x="1585764" y="3227832"/>
                <a:ext cx="356400"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Meiryo UI" panose="020B0604030504040204" pitchFamily="50" charset="-128"/>
                  <a:ea typeface="Meiryo UI" panose="020B0604030504040204" pitchFamily="50" charset="-128"/>
                  <a:cs typeface="メイリオ" panose="020B0604030504040204" pitchFamily="50" charset="-128"/>
                </a:endParaRPr>
              </a:p>
            </p:txBody>
          </p:sp>
          <p:sp>
            <p:nvSpPr>
              <p:cNvPr id="134" name="円/楕円 133"/>
              <p:cNvSpPr/>
              <p:nvPr/>
            </p:nvSpPr>
            <p:spPr>
              <a:xfrm>
                <a:off x="1565000" y="2897990"/>
                <a:ext cx="396000" cy="396000"/>
              </a:xfrm>
              <a:prstGeom prst="ellipse">
                <a:avLst/>
              </a:prstGeom>
              <a:solidFill>
                <a:schemeClr val="tx1"/>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Meiryo UI" panose="020B0604030504040204" pitchFamily="50" charset="-128"/>
                  <a:ea typeface="Meiryo UI" panose="020B0604030504040204" pitchFamily="50" charset="-128"/>
                  <a:cs typeface="メイリオ" panose="020B0604030504040204" pitchFamily="50" charset="-128"/>
                </a:endParaRPr>
              </a:p>
            </p:txBody>
          </p:sp>
        </p:grpSp>
        <p:grpSp>
          <p:nvGrpSpPr>
            <p:cNvPr id="135" name="グループ化 134"/>
            <p:cNvGrpSpPr>
              <a:grpSpLocks noChangeAspect="1"/>
            </p:cNvGrpSpPr>
            <p:nvPr/>
          </p:nvGrpSpPr>
          <p:grpSpPr>
            <a:xfrm>
              <a:off x="2931899" y="2108784"/>
              <a:ext cx="435361" cy="701661"/>
              <a:chOff x="1547664" y="3756038"/>
              <a:chExt cx="432048" cy="696314"/>
            </a:xfrm>
          </p:grpSpPr>
          <p:sp>
            <p:nvSpPr>
              <p:cNvPr id="136" name="台形 135"/>
              <p:cNvSpPr/>
              <p:nvPr/>
            </p:nvSpPr>
            <p:spPr>
              <a:xfrm>
                <a:off x="1547664" y="4152508"/>
                <a:ext cx="432048" cy="174496"/>
              </a:xfrm>
              <a:prstGeom prst="trapezoi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50">
                  <a:latin typeface="Meiryo UI" panose="020B0604030504040204" pitchFamily="50" charset="-128"/>
                  <a:ea typeface="Meiryo UI" panose="020B0604030504040204" pitchFamily="50" charset="-128"/>
                  <a:cs typeface="メイリオ" panose="020B0604030504040204" pitchFamily="50" charset="-128"/>
                </a:endParaRPr>
              </a:p>
            </p:txBody>
          </p:sp>
          <p:sp>
            <p:nvSpPr>
              <p:cNvPr id="137" name="円/楕円 136"/>
              <p:cNvSpPr/>
              <p:nvPr/>
            </p:nvSpPr>
            <p:spPr>
              <a:xfrm>
                <a:off x="1547664" y="4236328"/>
                <a:ext cx="432048"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50">
                  <a:latin typeface="Meiryo UI" panose="020B0604030504040204" pitchFamily="50" charset="-128"/>
                  <a:ea typeface="Meiryo UI" panose="020B0604030504040204" pitchFamily="50" charset="-128"/>
                  <a:cs typeface="メイリオ" panose="020B0604030504040204" pitchFamily="50" charset="-128"/>
                </a:endParaRPr>
              </a:p>
            </p:txBody>
          </p:sp>
          <p:sp>
            <p:nvSpPr>
              <p:cNvPr id="138" name="円/楕円 137"/>
              <p:cNvSpPr/>
              <p:nvPr/>
            </p:nvSpPr>
            <p:spPr>
              <a:xfrm>
                <a:off x="1585764" y="4072880"/>
                <a:ext cx="356400"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50">
                  <a:latin typeface="Meiryo UI" panose="020B0604030504040204" pitchFamily="50" charset="-128"/>
                  <a:ea typeface="Meiryo UI" panose="020B0604030504040204" pitchFamily="50" charset="-128"/>
                  <a:cs typeface="メイリオ" panose="020B0604030504040204" pitchFamily="50" charset="-128"/>
                </a:endParaRPr>
              </a:p>
            </p:txBody>
          </p:sp>
          <p:sp>
            <p:nvSpPr>
              <p:cNvPr id="139" name="台形 138"/>
              <p:cNvSpPr/>
              <p:nvPr/>
            </p:nvSpPr>
            <p:spPr>
              <a:xfrm rot="10800000">
                <a:off x="1619672" y="4112046"/>
                <a:ext cx="288032" cy="162000"/>
              </a:xfrm>
              <a:prstGeom prst="trapezoid">
                <a:avLst>
                  <a:gd name="adj" fmla="val 6729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50">
                  <a:latin typeface="Meiryo UI" panose="020B0604030504040204" pitchFamily="50" charset="-128"/>
                  <a:ea typeface="Meiryo UI" panose="020B0604030504040204" pitchFamily="50" charset="-128"/>
                  <a:cs typeface="メイリオ" panose="020B0604030504040204" pitchFamily="50" charset="-128"/>
                </a:endParaRPr>
              </a:p>
            </p:txBody>
          </p:sp>
          <p:sp>
            <p:nvSpPr>
              <p:cNvPr id="140" name="台形 139"/>
              <p:cNvSpPr/>
              <p:nvPr/>
            </p:nvSpPr>
            <p:spPr>
              <a:xfrm>
                <a:off x="1728442" y="4213468"/>
                <a:ext cx="72000" cy="108000"/>
              </a:xfrm>
              <a:prstGeom prst="trapezoi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50">
                  <a:latin typeface="Meiryo UI" panose="020B0604030504040204" pitchFamily="50" charset="-128"/>
                  <a:ea typeface="Meiryo UI" panose="020B0604030504040204" pitchFamily="50" charset="-128"/>
                  <a:cs typeface="メイリオ" panose="020B0604030504040204" pitchFamily="50" charset="-128"/>
                </a:endParaRPr>
              </a:p>
            </p:txBody>
          </p:sp>
          <p:sp>
            <p:nvSpPr>
              <p:cNvPr id="141" name="円/楕円 140"/>
              <p:cNvSpPr/>
              <p:nvPr/>
            </p:nvSpPr>
            <p:spPr>
              <a:xfrm>
                <a:off x="1565000" y="3756038"/>
                <a:ext cx="396000" cy="396000"/>
              </a:xfrm>
              <a:prstGeom prst="ellipse">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50">
                  <a:latin typeface="Meiryo UI" panose="020B0604030504040204" pitchFamily="50" charset="-128"/>
                  <a:ea typeface="Meiryo UI" panose="020B0604030504040204" pitchFamily="50" charset="-128"/>
                  <a:cs typeface="メイリオ" panose="020B0604030504040204" pitchFamily="50" charset="-128"/>
                </a:endParaRPr>
              </a:p>
            </p:txBody>
          </p:sp>
          <p:sp>
            <p:nvSpPr>
              <p:cNvPr id="142" name="五角形 141"/>
              <p:cNvSpPr/>
              <p:nvPr/>
            </p:nvSpPr>
            <p:spPr>
              <a:xfrm>
                <a:off x="1729398" y="4164320"/>
                <a:ext cx="72000" cy="54000"/>
              </a:xfrm>
              <a:prstGeom prst="pentag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50">
                  <a:latin typeface="Meiryo UI" panose="020B0604030504040204" pitchFamily="50" charset="-128"/>
                  <a:ea typeface="Meiryo UI" panose="020B0604030504040204" pitchFamily="50" charset="-128"/>
                  <a:cs typeface="メイリオ" panose="020B0604030504040204" pitchFamily="50" charset="-128"/>
                </a:endParaRPr>
              </a:p>
            </p:txBody>
          </p:sp>
        </p:grpSp>
        <p:grpSp>
          <p:nvGrpSpPr>
            <p:cNvPr id="200" name="グループ化 199"/>
            <p:cNvGrpSpPr/>
            <p:nvPr/>
          </p:nvGrpSpPr>
          <p:grpSpPr>
            <a:xfrm>
              <a:off x="4513211" y="2423728"/>
              <a:ext cx="686557" cy="501822"/>
              <a:chOff x="4518630" y="5317233"/>
              <a:chExt cx="1008487" cy="712659"/>
            </a:xfrm>
          </p:grpSpPr>
          <p:sp>
            <p:nvSpPr>
              <p:cNvPr id="129" name="Text Box 24"/>
              <p:cNvSpPr txBox="1">
                <a:spLocks noChangeAspect="1" noChangeArrowheads="1"/>
              </p:cNvSpPr>
              <p:nvPr/>
            </p:nvSpPr>
            <p:spPr bwMode="auto">
              <a:xfrm>
                <a:off x="4518630" y="5506348"/>
                <a:ext cx="756081" cy="324024"/>
              </a:xfrm>
              <a:prstGeom prst="rect">
                <a:avLst/>
              </a:prstGeom>
              <a:noFill/>
              <a:ln w="31750">
                <a:noFill/>
                <a:miter lim="800000"/>
                <a:headEnd/>
                <a:tailEnd/>
              </a:ln>
            </p:spPr>
            <p:txBody>
              <a:bodyPr vert="horz" wrap="square" lIns="55721" tIns="6668" rIns="55721" bIns="6668" numCol="1" anchor="t" anchorCtr="0" compatLnSpc="1">
                <a:prstTxWarp prst="textNoShape">
                  <a:avLst/>
                </a:prstTxWarp>
              </a:bodyPr>
              <a:lstStyle/>
              <a:p>
                <a:pPr algn="just" fontAlgn="base">
                  <a:spcBef>
                    <a:spcPct val="0"/>
                  </a:spcBef>
                  <a:spcAft>
                    <a:spcPct val="0"/>
                  </a:spcAft>
                </a:pPr>
                <a:r>
                  <a:rPr lang="ja-JP" altLang="en-US" sz="1050" dirty="0">
                    <a:latin typeface="Meiryo UI" panose="020B0604030504040204" pitchFamily="50" charset="-128"/>
                    <a:ea typeface="Meiryo UI" panose="020B0604030504040204" pitchFamily="50" charset="-128"/>
                    <a:cs typeface="メイリオ" panose="020B0604030504040204" pitchFamily="50" charset="-128"/>
                  </a:rPr>
                  <a:t>閲覧用</a:t>
                </a:r>
              </a:p>
            </p:txBody>
          </p:sp>
          <p:grpSp>
            <p:nvGrpSpPr>
              <p:cNvPr id="143" name="グループ化 142"/>
              <p:cNvGrpSpPr>
                <a:grpSpLocks noChangeAspect="1"/>
              </p:cNvGrpSpPr>
              <p:nvPr/>
            </p:nvGrpSpPr>
            <p:grpSpPr>
              <a:xfrm>
                <a:off x="4539114" y="5317233"/>
                <a:ext cx="988003" cy="712659"/>
                <a:chOff x="4860032" y="3133906"/>
                <a:chExt cx="658665" cy="475109"/>
              </a:xfrm>
            </p:grpSpPr>
            <p:sp>
              <p:nvSpPr>
                <p:cNvPr id="144" name="正方形/長方形 143"/>
                <p:cNvSpPr/>
                <p:nvPr/>
              </p:nvSpPr>
              <p:spPr>
                <a:xfrm>
                  <a:off x="4860032" y="3182058"/>
                  <a:ext cx="450000" cy="324000"/>
                </a:xfrm>
                <a:prstGeom prst="rect">
                  <a:avLst/>
                </a:prstGeom>
                <a:noFill/>
                <a:ln w="44450">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Meiryo UI" panose="020B0604030504040204" pitchFamily="50" charset="-128"/>
                    <a:ea typeface="Meiryo UI" panose="020B0604030504040204" pitchFamily="50" charset="-128"/>
                    <a:cs typeface="メイリオ" panose="020B0604030504040204" pitchFamily="50" charset="-128"/>
                  </a:endParaRPr>
                </a:p>
              </p:txBody>
            </p:sp>
            <p:sp>
              <p:nvSpPr>
                <p:cNvPr id="145" name="台形 144"/>
                <p:cNvSpPr/>
                <p:nvPr/>
              </p:nvSpPr>
              <p:spPr>
                <a:xfrm>
                  <a:off x="5018172" y="3528840"/>
                  <a:ext cx="144016" cy="45719"/>
                </a:xfrm>
                <a:prstGeom prst="trapezoi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Meiryo UI" panose="020B0604030504040204" pitchFamily="50" charset="-128"/>
                    <a:ea typeface="Meiryo UI" panose="020B0604030504040204" pitchFamily="50" charset="-128"/>
                    <a:cs typeface="メイリオ" panose="020B0604030504040204" pitchFamily="50" charset="-128"/>
                  </a:endParaRPr>
                </a:p>
              </p:txBody>
            </p:sp>
            <p:sp>
              <p:nvSpPr>
                <p:cNvPr id="146" name="正方形/長方形 145"/>
                <p:cNvSpPr/>
                <p:nvPr/>
              </p:nvSpPr>
              <p:spPr>
                <a:xfrm>
                  <a:off x="5374697" y="3133906"/>
                  <a:ext cx="144000" cy="468000"/>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Meiryo UI" panose="020B0604030504040204" pitchFamily="50" charset="-128"/>
                    <a:ea typeface="Meiryo UI" panose="020B0604030504040204" pitchFamily="50" charset="-128"/>
                    <a:cs typeface="メイリオ" panose="020B0604030504040204" pitchFamily="50" charset="-128"/>
                  </a:endParaRPr>
                </a:p>
              </p:txBody>
            </p:sp>
            <p:sp>
              <p:nvSpPr>
                <p:cNvPr id="147" name="角丸四角形 146"/>
                <p:cNvSpPr/>
                <p:nvPr/>
              </p:nvSpPr>
              <p:spPr>
                <a:xfrm>
                  <a:off x="5385274" y="3239081"/>
                  <a:ext cx="126000" cy="18000"/>
                </a:xfrm>
                <a:prstGeom prst="round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Meiryo UI" panose="020B0604030504040204" pitchFamily="50" charset="-128"/>
                    <a:ea typeface="Meiryo UI" panose="020B0604030504040204" pitchFamily="50" charset="-128"/>
                    <a:cs typeface="メイリオ" panose="020B0604030504040204" pitchFamily="50" charset="-128"/>
                  </a:endParaRPr>
                </a:p>
              </p:txBody>
            </p:sp>
            <p:sp>
              <p:nvSpPr>
                <p:cNvPr id="148" name="角丸四角形 147"/>
                <p:cNvSpPr/>
                <p:nvPr/>
              </p:nvSpPr>
              <p:spPr>
                <a:xfrm>
                  <a:off x="5385274" y="3289558"/>
                  <a:ext cx="126000" cy="18000"/>
                </a:xfrm>
                <a:prstGeom prst="round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Meiryo UI" panose="020B0604030504040204" pitchFamily="50" charset="-128"/>
                    <a:ea typeface="Meiryo UI" panose="020B0604030504040204" pitchFamily="50" charset="-128"/>
                    <a:cs typeface="メイリオ" panose="020B0604030504040204" pitchFamily="50" charset="-128"/>
                  </a:endParaRPr>
                </a:p>
              </p:txBody>
            </p:sp>
            <p:sp>
              <p:nvSpPr>
                <p:cNvPr id="149" name="円/楕円 148"/>
                <p:cNvSpPr/>
                <p:nvPr/>
              </p:nvSpPr>
              <p:spPr>
                <a:xfrm>
                  <a:off x="5471406" y="3467841"/>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Meiryo UI" panose="020B0604030504040204" pitchFamily="50" charset="-128"/>
                    <a:ea typeface="Meiryo UI" panose="020B0604030504040204" pitchFamily="50" charset="-128"/>
                    <a:cs typeface="メイリオ" panose="020B0604030504040204" pitchFamily="50" charset="-128"/>
                  </a:endParaRPr>
                </a:p>
              </p:txBody>
            </p:sp>
            <p:sp>
              <p:nvSpPr>
                <p:cNvPr id="150" name="円/楕円 149"/>
                <p:cNvSpPr/>
                <p:nvPr/>
              </p:nvSpPr>
              <p:spPr>
                <a:xfrm>
                  <a:off x="5471406" y="3536318"/>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Meiryo UI" panose="020B0604030504040204" pitchFamily="50" charset="-128"/>
                    <a:ea typeface="Meiryo UI" panose="020B0604030504040204" pitchFamily="50" charset="-128"/>
                    <a:cs typeface="メイリオ" panose="020B0604030504040204" pitchFamily="50" charset="-128"/>
                  </a:endParaRPr>
                </a:p>
              </p:txBody>
            </p:sp>
            <p:sp>
              <p:nvSpPr>
                <p:cNvPr id="151" name="角丸四角形 150"/>
                <p:cNvSpPr/>
                <p:nvPr/>
              </p:nvSpPr>
              <p:spPr>
                <a:xfrm>
                  <a:off x="4946164" y="3573015"/>
                  <a:ext cx="288000" cy="36000"/>
                </a:xfrm>
                <a:prstGeom prst="round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Meiryo UI" panose="020B0604030504040204" pitchFamily="50" charset="-128"/>
                    <a:ea typeface="Meiryo UI" panose="020B0604030504040204" pitchFamily="50" charset="-128"/>
                    <a:cs typeface="メイリオ" panose="020B0604030504040204" pitchFamily="50" charset="-128"/>
                  </a:endParaRPr>
                </a:p>
              </p:txBody>
            </p:sp>
          </p:grpSp>
        </p:grpSp>
        <p:grpSp>
          <p:nvGrpSpPr>
            <p:cNvPr id="152" name="グループ化 151"/>
            <p:cNvGrpSpPr>
              <a:grpSpLocks noChangeAspect="1"/>
            </p:cNvGrpSpPr>
            <p:nvPr/>
          </p:nvGrpSpPr>
          <p:grpSpPr>
            <a:xfrm>
              <a:off x="6494572" y="2438528"/>
              <a:ext cx="278350" cy="526149"/>
              <a:chOff x="6228184" y="2996952"/>
              <a:chExt cx="295200" cy="558000"/>
            </a:xfrm>
          </p:grpSpPr>
          <p:sp>
            <p:nvSpPr>
              <p:cNvPr id="153" name="正方形/長方形 152"/>
              <p:cNvSpPr/>
              <p:nvPr/>
            </p:nvSpPr>
            <p:spPr>
              <a:xfrm>
                <a:off x="6228184" y="2996952"/>
                <a:ext cx="295200" cy="558000"/>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Meiryo UI" panose="020B0604030504040204" pitchFamily="50" charset="-128"/>
                  <a:ea typeface="Meiryo UI" panose="020B0604030504040204" pitchFamily="50" charset="-128"/>
                  <a:cs typeface="メイリオ" panose="020B0604030504040204" pitchFamily="50" charset="-128"/>
                </a:endParaRPr>
              </a:p>
            </p:txBody>
          </p:sp>
          <p:sp>
            <p:nvSpPr>
              <p:cNvPr id="154" name="角丸四角形 153"/>
              <p:cNvSpPr/>
              <p:nvPr/>
            </p:nvSpPr>
            <p:spPr>
              <a:xfrm>
                <a:off x="6249370" y="3037181"/>
                <a:ext cx="252000" cy="18000"/>
              </a:xfrm>
              <a:prstGeom prst="round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Meiryo UI" panose="020B0604030504040204" pitchFamily="50" charset="-128"/>
                  <a:ea typeface="Meiryo UI" panose="020B0604030504040204" pitchFamily="50" charset="-128"/>
                  <a:cs typeface="メイリオ" panose="020B0604030504040204" pitchFamily="50" charset="-128"/>
                </a:endParaRPr>
              </a:p>
            </p:txBody>
          </p:sp>
          <p:sp>
            <p:nvSpPr>
              <p:cNvPr id="155" name="角丸四角形 154"/>
              <p:cNvSpPr/>
              <p:nvPr/>
            </p:nvSpPr>
            <p:spPr>
              <a:xfrm>
                <a:off x="6249370" y="3111332"/>
                <a:ext cx="252000" cy="57884"/>
              </a:xfrm>
              <a:prstGeom prst="round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Meiryo UI" panose="020B0604030504040204" pitchFamily="50" charset="-128"/>
                  <a:ea typeface="Meiryo UI" panose="020B0604030504040204" pitchFamily="50" charset="-128"/>
                  <a:cs typeface="メイリオ" panose="020B0604030504040204" pitchFamily="50" charset="-128"/>
                </a:endParaRPr>
              </a:p>
            </p:txBody>
          </p:sp>
          <p:sp>
            <p:nvSpPr>
              <p:cNvPr id="156" name="角丸四角形 155"/>
              <p:cNvSpPr/>
              <p:nvPr/>
            </p:nvSpPr>
            <p:spPr>
              <a:xfrm>
                <a:off x="6246561" y="3198852"/>
                <a:ext cx="252000" cy="57884"/>
              </a:xfrm>
              <a:prstGeom prst="round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Meiryo UI" panose="020B0604030504040204" pitchFamily="50" charset="-128"/>
                  <a:ea typeface="Meiryo UI" panose="020B0604030504040204" pitchFamily="50" charset="-128"/>
                  <a:cs typeface="メイリオ" panose="020B0604030504040204" pitchFamily="50" charset="-128"/>
                </a:endParaRPr>
              </a:p>
            </p:txBody>
          </p:sp>
          <p:sp>
            <p:nvSpPr>
              <p:cNvPr id="157" name="円/楕円 156"/>
              <p:cNvSpPr/>
              <p:nvPr/>
            </p:nvSpPr>
            <p:spPr>
              <a:xfrm>
                <a:off x="6346793" y="3407124"/>
                <a:ext cx="54000" cy="5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Meiryo UI" panose="020B0604030504040204" pitchFamily="50" charset="-128"/>
                  <a:ea typeface="Meiryo UI" panose="020B0604030504040204" pitchFamily="50" charset="-128"/>
                  <a:cs typeface="メイリオ" panose="020B0604030504040204" pitchFamily="50" charset="-128"/>
                </a:endParaRPr>
              </a:p>
            </p:txBody>
          </p:sp>
        </p:grpSp>
        <p:sp>
          <p:nvSpPr>
            <p:cNvPr id="203" name="Text Box 23"/>
            <p:cNvSpPr txBox="1">
              <a:spLocks noChangeAspect="1" noChangeArrowheads="1"/>
            </p:cNvSpPr>
            <p:nvPr/>
          </p:nvSpPr>
          <p:spPr bwMode="auto">
            <a:xfrm>
              <a:off x="2712246" y="3232949"/>
              <a:ext cx="982976" cy="227026"/>
            </a:xfrm>
            <a:prstGeom prst="rect">
              <a:avLst/>
            </a:prstGeom>
            <a:noFill/>
            <a:ln w="9525">
              <a:solidFill>
                <a:srgbClr val="000000"/>
              </a:solidFill>
              <a:miter lim="800000"/>
              <a:headEnd/>
              <a:tailEnd/>
            </a:ln>
          </p:spPr>
          <p:txBody>
            <a:bodyPr vert="horz" wrap="square" lIns="5400" tIns="6668" rIns="5400" bIns="6668" numCol="1" anchor="ctr" anchorCtr="0" compatLnSpc="1">
              <a:prstTxWarp prst="textNoShape">
                <a:avLst/>
              </a:prstTxWarp>
            </a:bodyPr>
            <a:lstStyle/>
            <a:p>
              <a:pPr algn="ctr" fontAlgn="base">
                <a:spcBef>
                  <a:spcPct val="0"/>
                </a:spcBef>
                <a:spcAft>
                  <a:spcPct val="0"/>
                </a:spcAft>
              </a:pPr>
              <a:r>
                <a:rPr lang="ja-JP" altLang="en-US" sz="1400" dirty="0">
                  <a:latin typeface="Meiryo UI" panose="020B0604030504040204" pitchFamily="50" charset="-128"/>
                  <a:ea typeface="Meiryo UI" panose="020B0604030504040204" pitchFamily="50" charset="-128"/>
                  <a:cs typeface="メイリオ" panose="020B0604030504040204" pitchFamily="50" charset="-128"/>
                </a:rPr>
                <a:t>⑤閲覧</a:t>
              </a:r>
            </a:p>
          </p:txBody>
        </p:sp>
        <p:sp>
          <p:nvSpPr>
            <p:cNvPr id="78" name="角丸四角形 77"/>
            <p:cNvSpPr/>
            <p:nvPr/>
          </p:nvSpPr>
          <p:spPr>
            <a:xfrm>
              <a:off x="1122986" y="1826627"/>
              <a:ext cx="6318599" cy="1696025"/>
            </a:xfrm>
            <a:prstGeom prst="roundRect">
              <a:avLst>
                <a:gd name="adj" fmla="val 6585"/>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Meiryo UI" panose="020B0604030504040204" pitchFamily="50" charset="-128"/>
                <a:ea typeface="Meiryo UI" panose="020B0604030504040204" pitchFamily="50" charset="-128"/>
              </a:endParaRPr>
            </a:p>
          </p:txBody>
        </p:sp>
        <p:sp>
          <p:nvSpPr>
            <p:cNvPr id="94" name="Text Box 18"/>
            <p:cNvSpPr txBox="1">
              <a:spLocks noChangeAspect="1" noChangeArrowheads="1"/>
            </p:cNvSpPr>
            <p:nvPr/>
          </p:nvSpPr>
          <p:spPr bwMode="auto">
            <a:xfrm>
              <a:off x="2895324" y="1903936"/>
              <a:ext cx="558913" cy="186301"/>
            </a:xfrm>
            <a:prstGeom prst="rect">
              <a:avLst/>
            </a:prstGeom>
            <a:noFill/>
            <a:ln w="31750">
              <a:noFill/>
              <a:miter lim="800000"/>
              <a:headEnd/>
              <a:tailEnd/>
            </a:ln>
          </p:spPr>
          <p:txBody>
            <a:bodyPr vert="horz" wrap="square" lIns="55721" tIns="6668" rIns="55721" bIns="6668" numCol="1" anchor="ctr" anchorCtr="0" compatLnSpc="1">
              <a:prstTxWarp prst="textNoShape">
                <a:avLst/>
              </a:prstTxWarp>
            </a:bodyPr>
            <a:lstStyle/>
            <a:p>
              <a:pPr algn="ctr" fontAlgn="base">
                <a:spcBef>
                  <a:spcPct val="0"/>
                </a:spcBef>
                <a:spcAft>
                  <a:spcPct val="0"/>
                </a:spcAft>
              </a:pPr>
              <a:r>
                <a:rPr lang="ja-JP" altLang="en-US" sz="1400" dirty="0">
                  <a:latin typeface="Meiryo UI" panose="020B0604030504040204" pitchFamily="50" charset="-128"/>
                  <a:ea typeface="Meiryo UI" panose="020B0604030504040204" pitchFamily="50" charset="-128"/>
                  <a:cs typeface="メイリオ" panose="020B0604030504040204" pitchFamily="50" charset="-128"/>
                </a:rPr>
                <a:t>職員</a:t>
              </a:r>
            </a:p>
          </p:txBody>
        </p:sp>
        <p:sp>
          <p:nvSpPr>
            <p:cNvPr id="104" name="Text Box 25"/>
            <p:cNvSpPr txBox="1">
              <a:spLocks noChangeAspect="1" noChangeArrowheads="1"/>
            </p:cNvSpPr>
            <p:nvPr/>
          </p:nvSpPr>
          <p:spPr bwMode="auto">
            <a:xfrm>
              <a:off x="6096484" y="2111830"/>
              <a:ext cx="1121689" cy="265050"/>
            </a:xfrm>
            <a:prstGeom prst="rect">
              <a:avLst/>
            </a:prstGeom>
            <a:noFill/>
            <a:ln w="31750">
              <a:noFill/>
              <a:miter lim="800000"/>
              <a:headEnd/>
              <a:tailEnd/>
            </a:ln>
          </p:spPr>
          <p:txBody>
            <a:bodyPr vert="horz" wrap="square" lIns="55721" tIns="6668" rIns="55721" bIns="6668" numCol="1" anchor="ctr" anchorCtr="0" compatLnSpc="1">
              <a:prstTxWarp prst="textNoShape">
                <a:avLst/>
              </a:prstTxWarp>
            </a:bodyPr>
            <a:lstStyle/>
            <a:p>
              <a:pPr algn="ctr" fontAlgn="base">
                <a:spcBef>
                  <a:spcPct val="0"/>
                </a:spcBef>
                <a:spcAft>
                  <a:spcPct val="0"/>
                </a:spcAft>
              </a:pPr>
              <a:r>
                <a:rPr lang="en-US" altLang="ja-JP" sz="1400" dirty="0">
                  <a:latin typeface="Meiryo UI" panose="020B0604030504040204" pitchFamily="50" charset="-128"/>
                  <a:ea typeface="Meiryo UI" panose="020B0604030504040204" pitchFamily="50" charset="-128"/>
                  <a:cs typeface="メイリオ" panose="020B0604030504040204" pitchFamily="50" charset="-128"/>
                </a:rPr>
                <a:t>NDL</a:t>
              </a:r>
              <a:r>
                <a:rPr lang="ja-JP" altLang="en-US" sz="1400" dirty="0">
                  <a:latin typeface="Meiryo UI" panose="020B0604030504040204" pitchFamily="50" charset="-128"/>
                  <a:ea typeface="Meiryo UI" panose="020B0604030504040204" pitchFamily="50" charset="-128"/>
                  <a:cs typeface="メイリオ" panose="020B0604030504040204" pitchFamily="50" charset="-128"/>
                </a:rPr>
                <a:t>サーバ</a:t>
              </a:r>
            </a:p>
          </p:txBody>
        </p:sp>
        <p:sp>
          <p:nvSpPr>
            <p:cNvPr id="5" name="対角する 2 つの角を丸めた四角形 4"/>
            <p:cNvSpPr/>
            <p:nvPr/>
          </p:nvSpPr>
          <p:spPr>
            <a:xfrm>
              <a:off x="890392" y="1579533"/>
              <a:ext cx="1890084" cy="412866"/>
            </a:xfrm>
            <a:prstGeom prst="round2DiagRect">
              <a:avLst/>
            </a:prstGeom>
            <a:solidFill>
              <a:schemeClr val="accent5"/>
            </a:solidFill>
            <a:ln>
              <a:solidFill>
                <a:schemeClr val="accent5"/>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ja-JP" altLang="en-US" sz="2400" dirty="0">
                  <a:latin typeface="Meiryo UI" panose="020B0604030504040204" pitchFamily="50" charset="-128"/>
                  <a:ea typeface="Meiryo UI" panose="020B0604030504040204" pitchFamily="50" charset="-128"/>
                </a:rPr>
                <a:t>閲覧のしくみ</a:t>
              </a:r>
            </a:p>
          </p:txBody>
        </p:sp>
        <p:sp>
          <p:nvSpPr>
            <p:cNvPr id="111" name="Text Box 20"/>
            <p:cNvSpPr txBox="1">
              <a:spLocks noChangeAspect="1" noChangeArrowheads="1"/>
            </p:cNvSpPr>
            <p:nvPr/>
          </p:nvSpPr>
          <p:spPr bwMode="auto">
            <a:xfrm>
              <a:off x="2148381" y="2145071"/>
              <a:ext cx="748838" cy="302868"/>
            </a:xfrm>
            <a:prstGeom prst="rect">
              <a:avLst/>
            </a:prstGeom>
            <a:noFill/>
            <a:ln w="9525">
              <a:solidFill>
                <a:srgbClr val="000000"/>
              </a:solidFill>
              <a:miter lim="800000"/>
              <a:headEnd/>
              <a:tailEnd/>
            </a:ln>
          </p:spPr>
          <p:txBody>
            <a:bodyPr vert="horz" wrap="square" lIns="5400" tIns="4050" rIns="5400" bIns="4050" numCol="1" anchor="ctr" anchorCtr="0" compatLnSpc="1">
              <a:prstTxWarp prst="textNoShape">
                <a:avLst/>
              </a:prstTxWarp>
            </a:bodyPr>
            <a:lstStyle/>
            <a:p>
              <a:pPr algn="ctr" fontAlgn="base">
                <a:spcBef>
                  <a:spcPct val="0"/>
                </a:spcBef>
                <a:spcAft>
                  <a:spcPct val="0"/>
                </a:spcAft>
              </a:pPr>
              <a:r>
                <a:rPr lang="en-US" altLang="ja-JP" sz="1400" dirty="0">
                  <a:latin typeface="Meiryo UI" panose="020B0604030504040204" pitchFamily="50" charset="-128"/>
                  <a:ea typeface="Meiryo UI" panose="020B0604030504040204" pitchFamily="50" charset="-128"/>
                  <a:cs typeface="メイリオ" panose="020B0604030504040204" pitchFamily="50" charset="-128"/>
                </a:rPr>
                <a:t>①</a:t>
              </a:r>
              <a:r>
                <a:rPr lang="ja-JP" altLang="en-US" sz="1400" dirty="0">
                  <a:latin typeface="Meiryo UI" panose="020B0604030504040204" pitchFamily="50" charset="-128"/>
                  <a:ea typeface="Meiryo UI" panose="020B0604030504040204" pitchFamily="50" charset="-128"/>
                  <a:cs typeface="メイリオ" panose="020B0604030504040204" pitchFamily="50" charset="-128"/>
                </a:rPr>
                <a:t>申請</a:t>
              </a:r>
            </a:p>
          </p:txBody>
        </p:sp>
        <p:cxnSp>
          <p:nvCxnSpPr>
            <p:cNvPr id="112" name="AutoShape 13"/>
            <p:cNvCxnSpPr>
              <a:cxnSpLocks noChangeAspect="1" noChangeShapeType="1"/>
            </p:cNvCxnSpPr>
            <p:nvPr/>
          </p:nvCxnSpPr>
          <p:spPr bwMode="auto">
            <a:xfrm>
              <a:off x="2284659" y="2562073"/>
              <a:ext cx="600075" cy="0"/>
            </a:xfrm>
            <a:prstGeom prst="straightConnector1">
              <a:avLst/>
            </a:prstGeom>
            <a:noFill/>
            <a:ln w="44450">
              <a:solidFill>
                <a:schemeClr val="accent5">
                  <a:lumMod val="50000"/>
                </a:schemeClr>
              </a:solidFill>
              <a:round/>
              <a:headEnd/>
              <a:tailEnd type="arrow" w="med" len="sm"/>
            </a:ln>
          </p:spPr>
        </p:cxnSp>
        <p:cxnSp>
          <p:nvCxnSpPr>
            <p:cNvPr id="113" name="AutoShape 14"/>
            <p:cNvCxnSpPr>
              <a:cxnSpLocks noChangeAspect="1" noChangeShapeType="1"/>
            </p:cNvCxnSpPr>
            <p:nvPr/>
          </p:nvCxnSpPr>
          <p:spPr bwMode="auto">
            <a:xfrm>
              <a:off x="3577072" y="2562073"/>
              <a:ext cx="674973" cy="0"/>
            </a:xfrm>
            <a:prstGeom prst="straightConnector1">
              <a:avLst/>
            </a:prstGeom>
            <a:noFill/>
            <a:ln w="44450">
              <a:solidFill>
                <a:schemeClr val="accent5">
                  <a:lumMod val="50000"/>
                </a:schemeClr>
              </a:solidFill>
              <a:round/>
              <a:headEnd/>
              <a:tailEnd type="arrow" w="med" len="sm"/>
            </a:ln>
          </p:spPr>
        </p:cxnSp>
      </p:grpSp>
      <p:sp>
        <p:nvSpPr>
          <p:cNvPr id="160" name="テキスト ボックス 159"/>
          <p:cNvSpPr txBox="1"/>
          <p:nvPr/>
        </p:nvSpPr>
        <p:spPr>
          <a:xfrm>
            <a:off x="27113" y="161935"/>
            <a:ext cx="12192000" cy="769441"/>
          </a:xfrm>
          <a:prstGeom prst="rect">
            <a:avLst/>
          </a:prstGeom>
          <a:noFill/>
          <a:ln w="19050">
            <a:noFill/>
          </a:ln>
        </p:spPr>
        <p:txBody>
          <a:bodyPr wrap="square" rtlCol="0">
            <a:spAutoFit/>
          </a:bodyPr>
          <a:lstStyle/>
          <a:p>
            <a:pPr algn="ctr"/>
            <a:r>
              <a:rPr lang="ja-JP" altLang="en-US" sz="4400" dirty="0" smtClean="0">
                <a:latin typeface="Meiryo UI" panose="020B0604030504040204" pitchFamily="50" charset="-128"/>
                <a:ea typeface="Meiryo UI" panose="020B0604030504040204" pitchFamily="50" charset="-128"/>
              </a:rPr>
              <a:t>図書館向け</a:t>
            </a:r>
            <a:r>
              <a:rPr lang="ja-JP" altLang="en-US" sz="4400" dirty="0">
                <a:latin typeface="Meiryo UI" panose="020B0604030504040204" pitchFamily="50" charset="-128"/>
                <a:ea typeface="Meiryo UI" panose="020B0604030504040204" pitchFamily="50" charset="-128"/>
              </a:rPr>
              <a:t>デジタル化資料送信サービス</a:t>
            </a:r>
          </a:p>
        </p:txBody>
      </p:sp>
      <p:sp>
        <p:nvSpPr>
          <p:cNvPr id="158" name="テキスト ボックス 157"/>
          <p:cNvSpPr txBox="1"/>
          <p:nvPr/>
        </p:nvSpPr>
        <p:spPr>
          <a:xfrm>
            <a:off x="4378456" y="6394729"/>
            <a:ext cx="8148384" cy="369332"/>
          </a:xfrm>
          <a:prstGeom prst="rect">
            <a:avLst/>
          </a:prstGeom>
          <a:noFill/>
        </p:spPr>
        <p:txBody>
          <a:bodyPr wrap="none" rtlCol="0">
            <a:spAutoFit/>
          </a:bodyPr>
          <a:lstStyle/>
          <a:p>
            <a:r>
              <a:rPr kumimoji="1" lang="en-US" altLang="ja-JP" dirty="0" smtClean="0">
                <a:latin typeface="Meiryo UI" panose="020B0604030504040204" pitchFamily="50" charset="-128"/>
                <a:ea typeface="Meiryo UI" panose="020B0604030504040204" pitchFamily="50" charset="-128"/>
              </a:rPr>
              <a:t>【</a:t>
            </a:r>
            <a:r>
              <a:rPr kumimoji="1" lang="ja-JP" altLang="en-US" dirty="0" smtClean="0">
                <a:latin typeface="Meiryo UI" panose="020B0604030504040204" pitchFamily="50" charset="-128"/>
                <a:ea typeface="Meiryo UI" panose="020B0604030504040204" pitchFamily="50" charset="-128"/>
              </a:rPr>
              <a:t>転用：もっと近くに国立国会図書館　</a:t>
            </a:r>
            <a:r>
              <a:rPr lang="ja-JP" altLang="en-US" dirty="0" smtClean="0">
                <a:latin typeface="Meiryo UI" panose="020B0604030504040204" pitchFamily="50" charset="-128"/>
                <a:ea typeface="Meiryo UI" panose="020B0604030504040204" pitchFamily="50" charset="-128"/>
              </a:rPr>
              <a:t>第</a:t>
            </a:r>
            <a:r>
              <a:rPr lang="en-US" altLang="ja-JP" dirty="0" smtClean="0">
                <a:latin typeface="Meiryo UI" panose="020B0604030504040204" pitchFamily="50" charset="-128"/>
                <a:ea typeface="Meiryo UI" panose="020B0604030504040204" pitchFamily="50" charset="-128"/>
              </a:rPr>
              <a:t>17</a:t>
            </a:r>
            <a:r>
              <a:rPr lang="ja-JP" altLang="en-US" dirty="0">
                <a:latin typeface="Meiryo UI" panose="020B0604030504040204" pitchFamily="50" charset="-128"/>
                <a:ea typeface="Meiryo UI" panose="020B0604030504040204" pitchFamily="50" charset="-128"/>
              </a:rPr>
              <a:t>回図書館</a:t>
            </a:r>
            <a:r>
              <a:rPr lang="ja-JP" altLang="en-US" dirty="0" smtClean="0">
                <a:latin typeface="Meiryo UI" panose="020B0604030504040204" pitchFamily="50" charset="-128"/>
                <a:ea typeface="Meiryo UI" panose="020B0604030504040204" pitchFamily="50" charset="-128"/>
              </a:rPr>
              <a:t>総合展</a:t>
            </a:r>
            <a:r>
              <a:rPr lang="en-US" altLang="ja-JP" dirty="0" smtClean="0">
                <a:latin typeface="Meiryo UI" panose="020B0604030504040204" pitchFamily="50" charset="-128"/>
                <a:ea typeface="Meiryo UI" panose="020B0604030504040204" pitchFamily="50" charset="-128"/>
              </a:rPr>
              <a:t>2015</a:t>
            </a:r>
            <a:r>
              <a:rPr lang="ja-JP" altLang="en-US" dirty="0" smtClean="0">
                <a:latin typeface="Meiryo UI" panose="020B0604030504040204" pitchFamily="50" charset="-128"/>
                <a:ea typeface="Meiryo UI" panose="020B0604030504040204" pitchFamily="50" charset="-128"/>
              </a:rPr>
              <a:t>年</a:t>
            </a:r>
            <a:r>
              <a:rPr lang="en-US" altLang="ja-JP" dirty="0" smtClean="0">
                <a:latin typeface="Meiryo UI" panose="020B0604030504040204" pitchFamily="50" charset="-128"/>
                <a:ea typeface="Meiryo UI" panose="020B0604030504040204" pitchFamily="50" charset="-128"/>
              </a:rPr>
              <a:t>11</a:t>
            </a:r>
            <a:r>
              <a:rPr lang="ja-JP" altLang="en-US" dirty="0" smtClean="0">
                <a:latin typeface="Meiryo UI" panose="020B0604030504040204" pitchFamily="50" charset="-128"/>
                <a:ea typeface="Meiryo UI" panose="020B0604030504040204" pitchFamily="50" charset="-128"/>
              </a:rPr>
              <a:t>月</a:t>
            </a:r>
            <a:r>
              <a:rPr lang="en-US" altLang="ja-JP" dirty="0" smtClean="0">
                <a:latin typeface="Meiryo UI" panose="020B0604030504040204" pitchFamily="50" charset="-128"/>
                <a:ea typeface="Meiryo UI" panose="020B0604030504040204" pitchFamily="50" charset="-128"/>
              </a:rPr>
              <a:t>10</a:t>
            </a:r>
            <a:r>
              <a:rPr lang="ja-JP" altLang="en-US" dirty="0" smtClean="0">
                <a:latin typeface="Meiryo UI" panose="020B0604030504040204" pitchFamily="50" charset="-128"/>
                <a:ea typeface="Meiryo UI" panose="020B0604030504040204" pitchFamily="50" charset="-128"/>
              </a:rPr>
              <a:t>日</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　</a:t>
            </a:r>
            <a:r>
              <a:rPr kumimoji="1" lang="ja-JP" altLang="en-US" dirty="0" smtClean="0">
                <a:latin typeface="Meiryo UI" panose="020B0604030504040204" pitchFamily="50" charset="-128"/>
                <a:ea typeface="Meiryo UI" panose="020B0604030504040204" pitchFamily="50" charset="-128"/>
              </a:rPr>
              <a:t>　</a:t>
            </a:r>
            <a:endParaRPr kumimoji="1" lang="ja-JP" altLang="en-US" dirty="0">
              <a:latin typeface="Meiryo UI" panose="020B0604030504040204" pitchFamily="50" charset="-128"/>
              <a:ea typeface="Meiryo UI" panose="020B0604030504040204" pitchFamily="50" charset="-128"/>
            </a:endParaRPr>
          </a:p>
        </p:txBody>
      </p:sp>
      <p:sp>
        <p:nvSpPr>
          <p:cNvPr id="159" name="円/楕円 158"/>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410911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lstStyle/>
          <a:p>
            <a:r>
              <a:rPr lang="ja-JP" altLang="en-US" dirty="0" smtClean="0"/>
              <a:t>☆個別説明に入る前に</a:t>
            </a:r>
            <a:endParaRPr kumimoji="1" lang="ja-JP" altLang="en-US" dirty="0">
              <a:latin typeface="HG丸ｺﾞｼｯｸM-PRO" pitchFamily="50" charset="-128"/>
              <a:ea typeface="HG丸ｺﾞｼｯｸM-PRO" pitchFamily="50" charset="-128"/>
            </a:endParaRPr>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6</a:t>
            </a:fld>
            <a:endParaRPr kumimoji="0" lang="en-US"/>
          </a:p>
        </p:txBody>
      </p:sp>
      <p:sp>
        <p:nvSpPr>
          <p:cNvPr id="3" name="サブタイトル 2"/>
          <p:cNvSpPr>
            <a:spLocks noGrp="1"/>
          </p:cNvSpPr>
          <p:nvPr>
            <p:ph type="subTitle" idx="1"/>
          </p:nvPr>
        </p:nvSpPr>
        <p:spPr/>
        <p:txBody>
          <a:bodyPr/>
          <a:lstStyle/>
          <a:p>
            <a:r>
              <a:rPr kumimoji="1" lang="ja-JP" altLang="en-US" dirty="0" smtClean="0"/>
              <a:t>変遷の全体イメージ</a:t>
            </a:r>
            <a:endParaRPr kumimoji="1" lang="en-US" altLang="ja-JP" dirty="0" smtClean="0"/>
          </a:p>
          <a:p>
            <a:r>
              <a:rPr lang="ja-JP" altLang="en-US" dirty="0" smtClean="0"/>
              <a:t>用語の意味</a:t>
            </a:r>
            <a:endParaRPr kumimoji="1" lang="ja-JP" altLang="en-US" dirty="0"/>
          </a:p>
        </p:txBody>
      </p:sp>
      <p:sp>
        <p:nvSpPr>
          <p:cNvPr id="6" name="円/楕円 5"/>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450408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タイトル 1"/>
          <p:cNvSpPr txBox="1">
            <a:spLocks/>
          </p:cNvSpPr>
          <p:nvPr/>
        </p:nvSpPr>
        <p:spPr>
          <a:xfrm>
            <a:off x="2099643" y="1123588"/>
            <a:ext cx="7411575"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3000" b="1" dirty="0">
                <a:latin typeface="Meiryo UI" panose="020B0604030504040204" pitchFamily="50" charset="-128"/>
                <a:ea typeface="Meiryo UI" panose="020B0604030504040204" pitchFamily="50" charset="-128"/>
                <a:cs typeface="メイリオ" panose="020B0604030504040204" pitchFamily="50" charset="-128"/>
              </a:rPr>
              <a:t>「視覚障害者等用データ送信サービス」と</a:t>
            </a:r>
            <a:endParaRPr lang="en-US" altLang="ja-JP" sz="3000" b="1" dirty="0">
              <a:latin typeface="Meiryo UI" panose="020B0604030504040204" pitchFamily="50" charset="-128"/>
              <a:ea typeface="Meiryo UI" panose="020B0604030504040204" pitchFamily="50" charset="-128"/>
              <a:cs typeface="メイリオ" panose="020B0604030504040204" pitchFamily="50" charset="-128"/>
            </a:endParaRPr>
          </a:p>
          <a:p>
            <a:r>
              <a:rPr lang="ja-JP" altLang="en-US" sz="3000" b="1" dirty="0">
                <a:latin typeface="Meiryo UI" panose="020B0604030504040204" pitchFamily="50" charset="-128"/>
                <a:ea typeface="Meiryo UI" panose="020B0604030504040204" pitchFamily="50" charset="-128"/>
                <a:cs typeface="メイリオ" panose="020B0604030504040204" pitchFamily="50" charset="-128"/>
              </a:rPr>
              <a:t>サピエ図書館（全視情協）との連携</a:t>
            </a:r>
            <a:endParaRPr lang="ja-JP" altLang="en-US" sz="3000" b="1" dirty="0">
              <a:latin typeface="Meiryo UI" panose="020B0604030504040204" pitchFamily="50" charset="-128"/>
              <a:ea typeface="Meiryo UI" panose="020B0604030504040204" pitchFamily="50" charset="-128"/>
            </a:endParaRPr>
          </a:p>
        </p:txBody>
      </p:sp>
      <p:sp>
        <p:nvSpPr>
          <p:cNvPr id="31" name="スライド番号プレースホルダー 3"/>
          <p:cNvSpPr>
            <a:spLocks noGrp="1"/>
          </p:cNvSpPr>
          <p:nvPr>
            <p:ph type="sldNum" sz="quarter" idx="12"/>
          </p:nvPr>
        </p:nvSpPr>
        <p:spPr/>
        <p:txBody>
          <a:bodyPr/>
          <a:lstStyle/>
          <a:p>
            <a:r>
              <a:rPr lang="en-US" altLang="ja-JP" dirty="0" smtClean="0"/>
              <a:t>19</a:t>
            </a:r>
            <a:endParaRPr kumimoji="1" lang="ja-JP" altLang="en-US" dirty="0"/>
          </a:p>
        </p:txBody>
      </p:sp>
      <p:sp>
        <p:nvSpPr>
          <p:cNvPr id="32" name="テキスト ボックス 31"/>
          <p:cNvSpPr txBox="1"/>
          <p:nvPr/>
        </p:nvSpPr>
        <p:spPr>
          <a:xfrm>
            <a:off x="0" y="154994"/>
            <a:ext cx="12192000" cy="769441"/>
          </a:xfrm>
          <a:prstGeom prst="rect">
            <a:avLst/>
          </a:prstGeom>
          <a:noFill/>
          <a:ln w="19050">
            <a:noFill/>
          </a:ln>
        </p:spPr>
        <p:txBody>
          <a:bodyPr wrap="square" rtlCol="0">
            <a:spAutoFit/>
          </a:bodyPr>
          <a:lstStyle/>
          <a:p>
            <a:pPr algn="ctr"/>
            <a:r>
              <a:rPr lang="ja-JP" altLang="en-US" sz="4400" dirty="0" smtClean="0">
                <a:latin typeface="Meiryo UI" panose="020B0604030504040204" pitchFamily="50" charset="-128"/>
                <a:ea typeface="Meiryo UI" panose="020B0604030504040204" pitchFamily="50" charset="-128"/>
              </a:rPr>
              <a:t>視覚</a:t>
            </a:r>
            <a:r>
              <a:rPr lang="ja-JP" altLang="en-US" sz="4400" dirty="0">
                <a:latin typeface="Meiryo UI" panose="020B0604030504040204" pitchFamily="50" charset="-128"/>
                <a:ea typeface="Meiryo UI" panose="020B0604030504040204" pitchFamily="50" charset="-128"/>
              </a:rPr>
              <a:t>障害者等サービス</a:t>
            </a:r>
          </a:p>
        </p:txBody>
      </p:sp>
      <p:grpSp>
        <p:nvGrpSpPr>
          <p:cNvPr id="4" name="グループ化 3"/>
          <p:cNvGrpSpPr/>
          <p:nvPr/>
        </p:nvGrpSpPr>
        <p:grpSpPr>
          <a:xfrm>
            <a:off x="1850445" y="2117761"/>
            <a:ext cx="8320716" cy="4194139"/>
            <a:chOff x="222873" y="912989"/>
            <a:chExt cx="11961038" cy="5347055"/>
          </a:xfrm>
        </p:grpSpPr>
        <p:sp>
          <p:nvSpPr>
            <p:cNvPr id="83" name="角丸四角形 82"/>
            <p:cNvSpPr/>
            <p:nvPr/>
          </p:nvSpPr>
          <p:spPr>
            <a:xfrm>
              <a:off x="11259987" y="912989"/>
              <a:ext cx="923924" cy="531187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anchor="ctr" anchorCtr="1"/>
            <a:lstStyle/>
            <a:p>
              <a:pPr algn="ctr">
                <a:defRPr/>
              </a:pPr>
              <a:r>
                <a:rPr lang="ja-JP" altLang="en-US" sz="2700" dirty="0">
                  <a:solidFill>
                    <a:schemeClr val="bg1"/>
                  </a:solidFill>
                  <a:latin typeface="Meiryo UI" panose="020B0604030504040204" pitchFamily="50" charset="-128"/>
                  <a:ea typeface="Meiryo UI" panose="020B0604030504040204" pitchFamily="50" charset="-128"/>
                </a:rPr>
                <a:t>視覚障害者等利用者</a:t>
              </a:r>
            </a:p>
          </p:txBody>
        </p:sp>
        <p:sp>
          <p:nvSpPr>
            <p:cNvPr id="84" name="角丸四角形 83"/>
            <p:cNvSpPr/>
            <p:nvPr/>
          </p:nvSpPr>
          <p:spPr>
            <a:xfrm>
              <a:off x="4274277" y="3815293"/>
              <a:ext cx="1814989" cy="2409572"/>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ja-JP" sz="2700" dirty="0">
                  <a:latin typeface="Meiryo UI" panose="020B0604030504040204" pitchFamily="50" charset="-128"/>
                  <a:ea typeface="Meiryo UI" panose="020B0604030504040204" pitchFamily="50" charset="-128"/>
                </a:rPr>
                <a:t>NDL</a:t>
              </a:r>
              <a:endParaRPr lang="ja-JP" altLang="en-US" sz="2700" dirty="0">
                <a:latin typeface="Meiryo UI" panose="020B0604030504040204" pitchFamily="50" charset="-128"/>
                <a:ea typeface="Meiryo UI" panose="020B0604030504040204" pitchFamily="50" charset="-128"/>
              </a:endParaRPr>
            </a:p>
          </p:txBody>
        </p:sp>
        <p:sp>
          <p:nvSpPr>
            <p:cNvPr id="85" name="角丸四角形 84"/>
            <p:cNvSpPr/>
            <p:nvPr/>
          </p:nvSpPr>
          <p:spPr bwMode="auto">
            <a:xfrm>
              <a:off x="7628953" y="3763759"/>
              <a:ext cx="2093483" cy="1428658"/>
            </a:xfrm>
            <a:prstGeom prst="roundRect">
              <a:avLst/>
            </a:prstGeom>
            <a:solidFill>
              <a:srgbClr val="00B0F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anchor="ctr"/>
            <a:lstStyle/>
            <a:p>
              <a:pPr algn="ctr">
                <a:defRPr/>
              </a:pPr>
              <a:r>
                <a:rPr lang="ja-JP" altLang="en-US" sz="1950" dirty="0">
                  <a:solidFill>
                    <a:schemeClr val="bg1"/>
                  </a:solidFill>
                  <a:latin typeface="Meiryo UI" panose="020B0604030504040204" pitchFamily="50" charset="-128"/>
                  <a:ea typeface="Meiryo UI" panose="020B0604030504040204" pitchFamily="50" charset="-128"/>
                </a:rPr>
                <a:t>送信</a:t>
              </a:r>
              <a:endParaRPr lang="en-US" altLang="ja-JP" sz="1950" dirty="0">
                <a:solidFill>
                  <a:schemeClr val="bg1"/>
                </a:solidFill>
                <a:latin typeface="Meiryo UI" panose="020B0604030504040204" pitchFamily="50" charset="-128"/>
                <a:ea typeface="Meiryo UI" panose="020B0604030504040204" pitchFamily="50" charset="-128"/>
              </a:endParaRPr>
            </a:p>
            <a:p>
              <a:pPr algn="ctr">
                <a:defRPr/>
              </a:pPr>
              <a:r>
                <a:rPr lang="ja-JP" altLang="en-US" sz="1950" dirty="0">
                  <a:solidFill>
                    <a:schemeClr val="bg1"/>
                  </a:solidFill>
                  <a:latin typeface="Meiryo UI" panose="020B0604030504040204" pitchFamily="50" charset="-128"/>
                  <a:ea typeface="Meiryo UI" panose="020B0604030504040204" pitchFamily="50" charset="-128"/>
                </a:rPr>
                <a:t>承認館</a:t>
              </a:r>
              <a:endParaRPr lang="ja-JP" altLang="en-US" sz="1950" dirty="0">
                <a:ln w="18415" cmpd="sng">
                  <a:solidFill>
                    <a:srgbClr val="FFFFFF"/>
                  </a:solidFill>
                  <a:prstDash val="solid"/>
                </a:ln>
                <a:solidFill>
                  <a:schemeClr val="bg1"/>
                </a:solidFill>
                <a:effectLst>
                  <a:outerShdw blurRad="63500" dir="3600000" algn="tl" rotWithShape="0">
                    <a:srgbClr val="000000">
                      <a:alpha val="70000"/>
                    </a:srgbClr>
                  </a:outerShdw>
                </a:effectLst>
                <a:latin typeface="Meiryo UI" panose="020B0604030504040204" pitchFamily="50" charset="-128"/>
                <a:ea typeface="Meiryo UI" panose="020B0604030504040204" pitchFamily="50" charset="-128"/>
              </a:endParaRPr>
            </a:p>
          </p:txBody>
        </p:sp>
        <p:sp>
          <p:nvSpPr>
            <p:cNvPr id="86" name="角丸四角形 85"/>
            <p:cNvSpPr/>
            <p:nvPr/>
          </p:nvSpPr>
          <p:spPr bwMode="auto">
            <a:xfrm>
              <a:off x="222873" y="3850472"/>
              <a:ext cx="1511299" cy="2409572"/>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algn="ctr">
                <a:defRPr/>
              </a:pPr>
              <a:r>
                <a:rPr lang="ja-JP" altLang="en-US" sz="2600" dirty="0">
                  <a:ln w="18415" cmpd="sng">
                    <a:noFill/>
                    <a:prstDash val="solid"/>
                  </a:ln>
                  <a:solidFill>
                    <a:schemeClr val="bg1"/>
                  </a:solidFill>
                  <a:latin typeface="Meiryo UI" panose="020B0604030504040204" pitchFamily="50" charset="-128"/>
                  <a:ea typeface="Meiryo UI" panose="020B0604030504040204" pitchFamily="50" charset="-128"/>
                </a:rPr>
                <a:t>公共図書館</a:t>
              </a:r>
            </a:p>
          </p:txBody>
        </p:sp>
        <p:sp>
          <p:nvSpPr>
            <p:cNvPr id="87" name="右矢印 86"/>
            <p:cNvSpPr/>
            <p:nvPr/>
          </p:nvSpPr>
          <p:spPr>
            <a:xfrm>
              <a:off x="6445400" y="5210620"/>
              <a:ext cx="4491153" cy="863599"/>
            </a:xfrm>
            <a:prstGeom prst="rightArrow">
              <a:avLst/>
            </a:prstGeom>
            <a:solidFill>
              <a:srgbClr val="FFFF0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350" dirty="0">
                <a:latin typeface="Meiryo UI" panose="020B0604030504040204" pitchFamily="50" charset="-128"/>
                <a:ea typeface="Meiryo UI" panose="020B0604030504040204" pitchFamily="50" charset="-128"/>
              </a:endParaRPr>
            </a:p>
          </p:txBody>
        </p:sp>
        <p:sp>
          <p:nvSpPr>
            <p:cNvPr id="88" name="右矢印 87"/>
            <p:cNvSpPr/>
            <p:nvPr/>
          </p:nvSpPr>
          <p:spPr>
            <a:xfrm rot="10800000">
              <a:off x="9771928" y="4012794"/>
              <a:ext cx="1150050" cy="897100"/>
            </a:xfrm>
            <a:prstGeom prst="rightArrow">
              <a:avLst/>
            </a:prstGeom>
            <a:solidFill>
              <a:srgbClr val="FFFF0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350" dirty="0">
                <a:latin typeface="Meiryo UI" panose="020B0604030504040204" pitchFamily="50" charset="-128"/>
                <a:ea typeface="Meiryo UI" panose="020B0604030504040204" pitchFamily="50" charset="-128"/>
              </a:endParaRPr>
            </a:p>
          </p:txBody>
        </p:sp>
        <p:sp>
          <p:nvSpPr>
            <p:cNvPr id="89" name="右矢印 88"/>
            <p:cNvSpPr/>
            <p:nvPr/>
          </p:nvSpPr>
          <p:spPr>
            <a:xfrm>
              <a:off x="6474065" y="4037293"/>
              <a:ext cx="981789" cy="863599"/>
            </a:xfrm>
            <a:prstGeom prst="rightArrow">
              <a:avLst/>
            </a:prstGeom>
            <a:solidFill>
              <a:srgbClr val="FFFF0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350" dirty="0">
                <a:latin typeface="Meiryo UI" panose="020B0604030504040204" pitchFamily="50" charset="-128"/>
                <a:ea typeface="Meiryo UI" panose="020B0604030504040204" pitchFamily="50" charset="-128"/>
              </a:endParaRPr>
            </a:p>
          </p:txBody>
        </p:sp>
        <p:sp>
          <p:nvSpPr>
            <p:cNvPr id="90" name="テキスト ボックス 89"/>
            <p:cNvSpPr txBox="1"/>
            <p:nvPr/>
          </p:nvSpPr>
          <p:spPr>
            <a:xfrm>
              <a:off x="9924845" y="4208182"/>
              <a:ext cx="1132195" cy="529713"/>
            </a:xfrm>
            <a:prstGeom prst="rect">
              <a:avLst/>
            </a:prstGeom>
            <a:noFill/>
          </p:spPr>
          <p:txBody>
            <a:bodyPr wrap="square" rtlCol="0">
              <a:spAutoFit/>
            </a:bodyPr>
            <a:lstStyle/>
            <a:p>
              <a:r>
                <a:rPr lang="ja-JP" altLang="en-US" sz="2100" dirty="0">
                  <a:latin typeface="Meiryo UI" panose="020B0604030504040204" pitchFamily="50" charset="-128"/>
                  <a:ea typeface="Meiryo UI" panose="020B0604030504040204" pitchFamily="50" charset="-128"/>
                </a:rPr>
                <a:t>来館</a:t>
              </a:r>
            </a:p>
          </p:txBody>
        </p:sp>
        <p:sp>
          <p:nvSpPr>
            <p:cNvPr id="91" name="テキスト ボックス 90"/>
            <p:cNvSpPr txBox="1"/>
            <p:nvPr/>
          </p:nvSpPr>
          <p:spPr>
            <a:xfrm>
              <a:off x="7852942" y="5347515"/>
              <a:ext cx="1132195" cy="529713"/>
            </a:xfrm>
            <a:prstGeom prst="rect">
              <a:avLst/>
            </a:prstGeom>
            <a:noFill/>
          </p:spPr>
          <p:txBody>
            <a:bodyPr wrap="square" rtlCol="0">
              <a:spAutoFit/>
            </a:bodyPr>
            <a:lstStyle/>
            <a:p>
              <a:r>
                <a:rPr lang="ja-JP" altLang="en-US" sz="2100" dirty="0">
                  <a:latin typeface="Meiryo UI" panose="020B0604030504040204" pitchFamily="50" charset="-128"/>
                  <a:ea typeface="Meiryo UI" panose="020B0604030504040204" pitchFamily="50" charset="-128"/>
                </a:rPr>
                <a:t>送信</a:t>
              </a:r>
            </a:p>
          </p:txBody>
        </p:sp>
        <p:sp>
          <p:nvSpPr>
            <p:cNvPr id="92" name="右矢印 91"/>
            <p:cNvSpPr/>
            <p:nvPr/>
          </p:nvSpPr>
          <p:spPr>
            <a:xfrm>
              <a:off x="1920047" y="1881052"/>
              <a:ext cx="2112245" cy="1244764"/>
            </a:xfrm>
            <a:prstGeom prst="rightArrow">
              <a:avLst/>
            </a:prstGeom>
            <a:solidFill>
              <a:srgbClr val="FFFF0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350" dirty="0">
                <a:latin typeface="Meiryo UI" panose="020B0604030504040204" pitchFamily="50" charset="-128"/>
                <a:ea typeface="Meiryo UI" panose="020B0604030504040204" pitchFamily="50" charset="-128"/>
              </a:endParaRPr>
            </a:p>
          </p:txBody>
        </p:sp>
        <p:sp>
          <p:nvSpPr>
            <p:cNvPr id="93" name="テキスト ボックス 92"/>
            <p:cNvSpPr txBox="1"/>
            <p:nvPr/>
          </p:nvSpPr>
          <p:spPr>
            <a:xfrm>
              <a:off x="2344221" y="2199030"/>
              <a:ext cx="1132195" cy="529713"/>
            </a:xfrm>
            <a:prstGeom prst="rect">
              <a:avLst/>
            </a:prstGeom>
            <a:noFill/>
          </p:spPr>
          <p:txBody>
            <a:bodyPr wrap="square" rtlCol="0">
              <a:spAutoFit/>
            </a:bodyPr>
            <a:lstStyle/>
            <a:p>
              <a:r>
                <a:rPr lang="ja-JP" altLang="en-US" sz="2100" dirty="0">
                  <a:latin typeface="Meiryo UI" panose="020B0604030504040204" pitchFamily="50" charset="-128"/>
                  <a:ea typeface="Meiryo UI" panose="020B0604030504040204" pitchFamily="50" charset="-128"/>
                </a:rPr>
                <a:t>収集</a:t>
              </a:r>
            </a:p>
          </p:txBody>
        </p:sp>
        <p:sp>
          <p:nvSpPr>
            <p:cNvPr id="94" name="角丸四角形 93"/>
            <p:cNvSpPr/>
            <p:nvPr/>
          </p:nvSpPr>
          <p:spPr>
            <a:xfrm>
              <a:off x="4274277" y="912989"/>
              <a:ext cx="1814989" cy="275786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anchor="ctr" anchorCtr="1"/>
            <a:lstStyle/>
            <a:p>
              <a:pPr algn="ctr">
                <a:defRPr/>
              </a:pPr>
              <a:r>
                <a:rPr lang="ja-JP" altLang="en-US" sz="2700" dirty="0">
                  <a:latin typeface="Meiryo UI" panose="020B0604030504040204" pitchFamily="50" charset="-128"/>
                  <a:ea typeface="Meiryo UI" panose="020B0604030504040204" pitchFamily="50" charset="-128"/>
                </a:rPr>
                <a:t>サピエ</a:t>
              </a:r>
              <a:endParaRPr lang="en-US" altLang="ja-JP" sz="2700" dirty="0">
                <a:latin typeface="Meiryo UI" panose="020B0604030504040204" pitchFamily="50" charset="-128"/>
                <a:ea typeface="Meiryo UI" panose="020B0604030504040204" pitchFamily="50" charset="-128"/>
              </a:endParaRPr>
            </a:p>
            <a:p>
              <a:pPr algn="ctr">
                <a:defRPr/>
              </a:pPr>
              <a:r>
                <a:rPr lang="ja-JP" altLang="en-US" sz="2700" dirty="0">
                  <a:latin typeface="Meiryo UI" panose="020B0604030504040204" pitchFamily="50" charset="-128"/>
                  <a:ea typeface="Meiryo UI" panose="020B0604030504040204" pitchFamily="50" charset="-128"/>
                </a:rPr>
                <a:t>図書館</a:t>
              </a:r>
            </a:p>
          </p:txBody>
        </p:sp>
        <p:sp>
          <p:nvSpPr>
            <p:cNvPr id="95" name="角丸四角形 94"/>
            <p:cNvSpPr/>
            <p:nvPr/>
          </p:nvSpPr>
          <p:spPr bwMode="auto">
            <a:xfrm>
              <a:off x="236498" y="1016550"/>
              <a:ext cx="1480602" cy="2668166"/>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algn="ctr">
                <a:defRPr/>
              </a:pPr>
              <a:r>
                <a:rPr lang="ja-JP" altLang="en-US" sz="2400" dirty="0">
                  <a:ln w="18415" cmpd="sng">
                    <a:noFill/>
                    <a:prstDash val="solid"/>
                  </a:ln>
                  <a:solidFill>
                    <a:schemeClr val="bg1"/>
                  </a:solidFill>
                  <a:latin typeface="Meiryo UI" panose="020B0604030504040204" pitchFamily="50" charset="-128"/>
                  <a:ea typeface="Meiryo UI" panose="020B0604030504040204" pitchFamily="50" charset="-128"/>
                </a:rPr>
                <a:t>点字図書館等</a:t>
              </a:r>
            </a:p>
          </p:txBody>
        </p:sp>
        <p:sp>
          <p:nvSpPr>
            <p:cNvPr id="96" name="右矢印 95"/>
            <p:cNvSpPr/>
            <p:nvPr/>
          </p:nvSpPr>
          <p:spPr>
            <a:xfrm>
              <a:off x="6425756" y="1017452"/>
              <a:ext cx="4476578" cy="863599"/>
            </a:xfrm>
            <a:prstGeom prst="rightArrow">
              <a:avLst/>
            </a:prstGeom>
            <a:solidFill>
              <a:srgbClr val="FFFF0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350" dirty="0">
                <a:latin typeface="Meiryo UI" panose="020B0604030504040204" pitchFamily="50" charset="-128"/>
                <a:ea typeface="Meiryo UI" panose="020B0604030504040204" pitchFamily="50" charset="-128"/>
              </a:endParaRPr>
            </a:p>
          </p:txBody>
        </p:sp>
        <p:sp>
          <p:nvSpPr>
            <p:cNvPr id="97" name="角丸四角形 96"/>
            <p:cNvSpPr/>
            <p:nvPr/>
          </p:nvSpPr>
          <p:spPr bwMode="auto">
            <a:xfrm>
              <a:off x="7517223" y="1925510"/>
              <a:ext cx="2200831" cy="163225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anchor="ctr"/>
            <a:lstStyle/>
            <a:p>
              <a:pPr algn="ctr">
                <a:defRPr/>
              </a:pPr>
              <a:r>
                <a:rPr lang="ja-JP" altLang="en-US" sz="1950" dirty="0">
                  <a:ln w="18415" cmpd="sng">
                    <a:noFill/>
                    <a:prstDash val="solid"/>
                  </a:ln>
                  <a:solidFill>
                    <a:schemeClr val="bg1"/>
                  </a:solidFill>
                  <a:latin typeface="Meiryo UI" panose="020B0604030504040204" pitchFamily="50" charset="-128"/>
                  <a:ea typeface="Meiryo UI" panose="020B0604030504040204" pitchFamily="50" charset="-128"/>
                </a:rPr>
                <a:t>サピエ</a:t>
              </a:r>
              <a:endParaRPr lang="en-US" altLang="ja-JP" sz="1950" dirty="0">
                <a:ln w="18415" cmpd="sng">
                  <a:noFill/>
                  <a:prstDash val="solid"/>
                </a:ln>
                <a:solidFill>
                  <a:schemeClr val="bg1"/>
                </a:solidFill>
                <a:latin typeface="Meiryo UI" panose="020B0604030504040204" pitchFamily="50" charset="-128"/>
                <a:ea typeface="Meiryo UI" panose="020B0604030504040204" pitchFamily="50" charset="-128"/>
              </a:endParaRPr>
            </a:p>
            <a:p>
              <a:pPr algn="ctr">
                <a:defRPr/>
              </a:pPr>
              <a:r>
                <a:rPr lang="ja-JP" altLang="en-US" sz="1950" dirty="0">
                  <a:ln w="18415" cmpd="sng">
                    <a:noFill/>
                    <a:prstDash val="solid"/>
                  </a:ln>
                  <a:solidFill>
                    <a:schemeClr val="bg1"/>
                  </a:solidFill>
                  <a:latin typeface="Meiryo UI" panose="020B0604030504040204" pitchFamily="50" charset="-128"/>
                  <a:ea typeface="Meiryo UI" panose="020B0604030504040204" pitchFamily="50" charset="-128"/>
                </a:rPr>
                <a:t>会員</a:t>
              </a:r>
              <a:endParaRPr lang="en-US" altLang="ja-JP" sz="1950" dirty="0">
                <a:ln w="18415" cmpd="sng">
                  <a:noFill/>
                  <a:prstDash val="solid"/>
                </a:ln>
                <a:solidFill>
                  <a:schemeClr val="bg1"/>
                </a:solidFill>
                <a:latin typeface="Meiryo UI" panose="020B0604030504040204" pitchFamily="50" charset="-128"/>
                <a:ea typeface="Meiryo UI" panose="020B0604030504040204" pitchFamily="50" charset="-128"/>
              </a:endParaRPr>
            </a:p>
            <a:p>
              <a:pPr algn="ctr">
                <a:defRPr/>
              </a:pPr>
              <a:r>
                <a:rPr lang="ja-JP" altLang="en-US" sz="1950" dirty="0">
                  <a:ln w="18415" cmpd="sng">
                    <a:noFill/>
                    <a:prstDash val="solid"/>
                  </a:ln>
                  <a:solidFill>
                    <a:schemeClr val="bg1"/>
                  </a:solidFill>
                  <a:latin typeface="Meiryo UI" panose="020B0604030504040204" pitchFamily="50" charset="-128"/>
                  <a:ea typeface="Meiryo UI" panose="020B0604030504040204" pitchFamily="50" charset="-128"/>
                </a:rPr>
                <a:t>施設</a:t>
              </a:r>
            </a:p>
          </p:txBody>
        </p:sp>
        <p:sp>
          <p:nvSpPr>
            <p:cNvPr id="98" name="右矢印 97"/>
            <p:cNvSpPr/>
            <p:nvPr/>
          </p:nvSpPr>
          <p:spPr>
            <a:xfrm rot="10800000">
              <a:off x="9814633" y="2115063"/>
              <a:ext cx="1102276" cy="817129"/>
            </a:xfrm>
            <a:prstGeom prst="rightArrow">
              <a:avLst/>
            </a:prstGeom>
            <a:solidFill>
              <a:srgbClr val="FFFF0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350" dirty="0">
                <a:latin typeface="Meiryo UI" panose="020B0604030504040204" pitchFamily="50" charset="-128"/>
                <a:ea typeface="Meiryo UI" panose="020B0604030504040204" pitchFamily="50" charset="-128"/>
              </a:endParaRPr>
            </a:p>
          </p:txBody>
        </p:sp>
        <p:sp>
          <p:nvSpPr>
            <p:cNvPr id="99" name="右矢印 98"/>
            <p:cNvSpPr/>
            <p:nvPr/>
          </p:nvSpPr>
          <p:spPr>
            <a:xfrm>
              <a:off x="6454422" y="2122810"/>
              <a:ext cx="981789" cy="881838"/>
            </a:xfrm>
            <a:prstGeom prst="rightArrow">
              <a:avLst/>
            </a:prstGeom>
            <a:solidFill>
              <a:srgbClr val="FFFF0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350" dirty="0">
                <a:latin typeface="Meiryo UI" panose="020B0604030504040204" pitchFamily="50" charset="-128"/>
                <a:ea typeface="Meiryo UI" panose="020B0604030504040204" pitchFamily="50" charset="-128"/>
              </a:endParaRPr>
            </a:p>
          </p:txBody>
        </p:sp>
        <p:sp>
          <p:nvSpPr>
            <p:cNvPr id="100" name="テキスト ボックス 99"/>
            <p:cNvSpPr txBox="1"/>
            <p:nvPr/>
          </p:nvSpPr>
          <p:spPr>
            <a:xfrm>
              <a:off x="9983392" y="2248232"/>
              <a:ext cx="1132195" cy="529713"/>
            </a:xfrm>
            <a:prstGeom prst="rect">
              <a:avLst/>
            </a:prstGeom>
            <a:noFill/>
          </p:spPr>
          <p:txBody>
            <a:bodyPr wrap="square" rtlCol="0">
              <a:spAutoFit/>
            </a:bodyPr>
            <a:lstStyle/>
            <a:p>
              <a:r>
                <a:rPr lang="ja-JP" altLang="en-US" sz="2100" dirty="0">
                  <a:latin typeface="Meiryo UI" panose="020B0604030504040204" pitchFamily="50" charset="-128"/>
                  <a:ea typeface="Meiryo UI" panose="020B0604030504040204" pitchFamily="50" charset="-128"/>
                </a:rPr>
                <a:t>来館</a:t>
              </a:r>
            </a:p>
          </p:txBody>
        </p:sp>
        <p:sp>
          <p:nvSpPr>
            <p:cNvPr id="101" name="テキスト ボックス 100"/>
            <p:cNvSpPr txBox="1"/>
            <p:nvPr/>
          </p:nvSpPr>
          <p:spPr>
            <a:xfrm>
              <a:off x="7761668" y="1186803"/>
              <a:ext cx="1132195" cy="529713"/>
            </a:xfrm>
            <a:prstGeom prst="rect">
              <a:avLst/>
            </a:prstGeom>
            <a:noFill/>
          </p:spPr>
          <p:txBody>
            <a:bodyPr wrap="square" rtlCol="0">
              <a:spAutoFit/>
            </a:bodyPr>
            <a:lstStyle/>
            <a:p>
              <a:r>
                <a:rPr lang="ja-JP" altLang="en-US" sz="2100" dirty="0">
                  <a:latin typeface="Meiryo UI" panose="020B0604030504040204" pitchFamily="50" charset="-128"/>
                  <a:ea typeface="Meiryo UI" panose="020B0604030504040204" pitchFamily="50" charset="-128"/>
                </a:rPr>
                <a:t>送信</a:t>
              </a:r>
            </a:p>
          </p:txBody>
        </p:sp>
        <p:sp>
          <p:nvSpPr>
            <p:cNvPr id="102" name="テキスト ボックス 101"/>
            <p:cNvSpPr txBox="1"/>
            <p:nvPr/>
          </p:nvSpPr>
          <p:spPr>
            <a:xfrm>
              <a:off x="6328515" y="2269768"/>
              <a:ext cx="1091722" cy="529713"/>
            </a:xfrm>
            <a:prstGeom prst="rect">
              <a:avLst/>
            </a:prstGeom>
            <a:noFill/>
          </p:spPr>
          <p:txBody>
            <a:bodyPr wrap="square" rtlCol="0">
              <a:spAutoFit/>
            </a:bodyPr>
            <a:lstStyle/>
            <a:p>
              <a:r>
                <a:rPr lang="ja-JP" altLang="en-US" sz="2100" dirty="0">
                  <a:latin typeface="Meiryo UI" panose="020B0604030504040204" pitchFamily="50" charset="-128"/>
                  <a:ea typeface="Meiryo UI" panose="020B0604030504040204" pitchFamily="50" charset="-128"/>
                </a:rPr>
                <a:t>送信</a:t>
              </a:r>
            </a:p>
          </p:txBody>
        </p:sp>
        <p:sp>
          <p:nvSpPr>
            <p:cNvPr id="103" name="右矢印 102"/>
            <p:cNvSpPr/>
            <p:nvPr/>
          </p:nvSpPr>
          <p:spPr>
            <a:xfrm rot="16200000">
              <a:off x="4628603" y="2742059"/>
              <a:ext cx="1060138" cy="173737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350" dirty="0">
                <a:latin typeface="Meiryo UI" panose="020B0604030504040204" pitchFamily="50" charset="-128"/>
                <a:ea typeface="Meiryo UI" panose="020B0604030504040204" pitchFamily="50" charset="-128"/>
              </a:endParaRPr>
            </a:p>
          </p:txBody>
        </p:sp>
        <p:sp>
          <p:nvSpPr>
            <p:cNvPr id="104" name="テキスト ボックス 103"/>
            <p:cNvSpPr txBox="1"/>
            <p:nvPr/>
          </p:nvSpPr>
          <p:spPr>
            <a:xfrm>
              <a:off x="4642164" y="3545452"/>
              <a:ext cx="1090353" cy="529713"/>
            </a:xfrm>
            <a:prstGeom prst="rect">
              <a:avLst/>
            </a:prstGeom>
            <a:noFill/>
          </p:spPr>
          <p:txBody>
            <a:bodyPr wrap="square" rtlCol="0">
              <a:spAutoFit/>
            </a:bodyPr>
            <a:lstStyle/>
            <a:p>
              <a:r>
                <a:rPr lang="ja-JP" altLang="en-US" sz="2100" dirty="0">
                  <a:solidFill>
                    <a:schemeClr val="bg1"/>
                  </a:solidFill>
                  <a:latin typeface="Meiryo UI" panose="020B0604030504040204" pitchFamily="50" charset="-128"/>
                  <a:ea typeface="Meiryo UI" panose="020B0604030504040204" pitchFamily="50" charset="-128"/>
                </a:rPr>
                <a:t>連携</a:t>
              </a:r>
            </a:p>
          </p:txBody>
        </p:sp>
        <p:sp>
          <p:nvSpPr>
            <p:cNvPr id="105" name="屈折矢印 104"/>
            <p:cNvSpPr/>
            <p:nvPr/>
          </p:nvSpPr>
          <p:spPr>
            <a:xfrm rot="5400000" flipH="1">
              <a:off x="5809117" y="490148"/>
              <a:ext cx="4546222" cy="6923212"/>
            </a:xfrm>
            <a:prstGeom prst="bentUpArrow">
              <a:avLst>
                <a:gd name="adj1" fmla="val 20990"/>
                <a:gd name="adj2" fmla="val 18702"/>
                <a:gd name="adj3" fmla="val 16957"/>
              </a:avLst>
            </a:prstGeom>
            <a:noFill/>
            <a:ln w="666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latin typeface="Meiryo UI" panose="020B0604030504040204" pitchFamily="50" charset="-128"/>
                <a:ea typeface="Meiryo UI" panose="020B0604030504040204" pitchFamily="50" charset="-128"/>
              </a:endParaRPr>
            </a:p>
          </p:txBody>
        </p:sp>
        <p:sp>
          <p:nvSpPr>
            <p:cNvPr id="106" name="テキスト ボックス 105"/>
            <p:cNvSpPr txBox="1"/>
            <p:nvPr/>
          </p:nvSpPr>
          <p:spPr>
            <a:xfrm>
              <a:off x="6360205" y="4188544"/>
              <a:ext cx="1119674" cy="529713"/>
            </a:xfrm>
            <a:prstGeom prst="rect">
              <a:avLst/>
            </a:prstGeom>
            <a:noFill/>
          </p:spPr>
          <p:txBody>
            <a:bodyPr wrap="square" rtlCol="0">
              <a:spAutoFit/>
            </a:bodyPr>
            <a:lstStyle/>
            <a:p>
              <a:r>
                <a:rPr lang="ja-JP" altLang="en-US" sz="2100" dirty="0">
                  <a:latin typeface="Meiryo UI" panose="020B0604030504040204" pitchFamily="50" charset="-128"/>
                  <a:ea typeface="Meiryo UI" panose="020B0604030504040204" pitchFamily="50" charset="-128"/>
                </a:rPr>
                <a:t>送信</a:t>
              </a:r>
            </a:p>
          </p:txBody>
        </p:sp>
        <p:sp>
          <p:nvSpPr>
            <p:cNvPr id="107" name="右矢印 106"/>
            <p:cNvSpPr/>
            <p:nvPr/>
          </p:nvSpPr>
          <p:spPr>
            <a:xfrm>
              <a:off x="1941966" y="4783614"/>
              <a:ext cx="2112245" cy="1244764"/>
            </a:xfrm>
            <a:prstGeom prst="rightArrow">
              <a:avLst/>
            </a:prstGeom>
            <a:solidFill>
              <a:srgbClr val="FFFF0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350" dirty="0">
                <a:latin typeface="Meiryo UI" panose="020B0604030504040204" pitchFamily="50" charset="-128"/>
                <a:ea typeface="Meiryo UI" panose="020B0604030504040204" pitchFamily="50" charset="-128"/>
              </a:endParaRPr>
            </a:p>
          </p:txBody>
        </p:sp>
        <p:sp>
          <p:nvSpPr>
            <p:cNvPr id="108" name="テキスト ボックス 107"/>
            <p:cNvSpPr txBox="1"/>
            <p:nvPr/>
          </p:nvSpPr>
          <p:spPr>
            <a:xfrm>
              <a:off x="2366140" y="5101595"/>
              <a:ext cx="1132195" cy="529713"/>
            </a:xfrm>
            <a:prstGeom prst="rect">
              <a:avLst/>
            </a:prstGeom>
            <a:noFill/>
          </p:spPr>
          <p:txBody>
            <a:bodyPr wrap="square" rtlCol="0">
              <a:spAutoFit/>
            </a:bodyPr>
            <a:lstStyle/>
            <a:p>
              <a:r>
                <a:rPr lang="ja-JP" altLang="en-US" sz="2100" dirty="0">
                  <a:latin typeface="Meiryo UI" panose="020B0604030504040204" pitchFamily="50" charset="-128"/>
                  <a:ea typeface="Meiryo UI" panose="020B0604030504040204" pitchFamily="50" charset="-128"/>
                </a:rPr>
                <a:t>収集</a:t>
              </a:r>
            </a:p>
          </p:txBody>
        </p:sp>
      </p:grpSp>
      <p:sp>
        <p:nvSpPr>
          <p:cNvPr id="109" name="テキスト ボックス 108"/>
          <p:cNvSpPr txBox="1"/>
          <p:nvPr/>
        </p:nvSpPr>
        <p:spPr>
          <a:xfrm>
            <a:off x="2924335" y="4064030"/>
            <a:ext cx="1783307" cy="923330"/>
          </a:xfrm>
          <a:prstGeom prst="rect">
            <a:avLst/>
          </a:prstGeom>
          <a:noFill/>
        </p:spPr>
        <p:txBody>
          <a:bodyPr wrap="square" rtlCol="0">
            <a:spAutoFit/>
          </a:bodyPr>
          <a:lstStyle/>
          <a:p>
            <a:r>
              <a:rPr lang="ja-JP" altLang="en-US" b="1" dirty="0">
                <a:latin typeface="Meiryo UI" panose="020B0604030504040204" pitchFamily="50" charset="-128"/>
                <a:ea typeface="Meiryo UI" panose="020B0604030504040204" pitchFamily="50" charset="-128"/>
              </a:rPr>
              <a:t>・</a:t>
            </a:r>
            <a:r>
              <a:rPr lang="en-US" altLang="ja-JP" b="1" dirty="0">
                <a:latin typeface="Meiryo UI" panose="020B0604030504040204" pitchFamily="50" charset="-128"/>
                <a:ea typeface="Meiryo UI" panose="020B0604030504040204" pitchFamily="50" charset="-128"/>
              </a:rPr>
              <a:t>DAISY</a:t>
            </a:r>
            <a:r>
              <a:rPr lang="ja-JP" altLang="en-US" b="1" dirty="0">
                <a:latin typeface="Meiryo UI" panose="020B0604030504040204" pitchFamily="50" charset="-128"/>
                <a:ea typeface="Meiryo UI" panose="020B0604030504040204" pitchFamily="50" charset="-128"/>
              </a:rPr>
              <a:t>データ</a:t>
            </a:r>
            <a:endParaRPr lang="en-US" altLang="ja-JP" b="1" dirty="0">
              <a:latin typeface="Meiryo UI" panose="020B0604030504040204" pitchFamily="50" charset="-128"/>
              <a:ea typeface="Meiryo UI" panose="020B0604030504040204" pitchFamily="50" charset="-128"/>
            </a:endParaRPr>
          </a:p>
          <a:p>
            <a:endParaRPr lang="en-US" altLang="ja-JP" b="1" dirty="0">
              <a:latin typeface="Meiryo UI" panose="020B0604030504040204" pitchFamily="50" charset="-128"/>
              <a:ea typeface="Meiryo UI" panose="020B0604030504040204" pitchFamily="50" charset="-128"/>
            </a:endParaRPr>
          </a:p>
          <a:p>
            <a:r>
              <a:rPr lang="ja-JP" altLang="en-US" b="1" dirty="0">
                <a:latin typeface="Meiryo UI" panose="020B0604030504040204" pitchFamily="50" charset="-128"/>
                <a:ea typeface="Meiryo UI" panose="020B0604030504040204" pitchFamily="50" charset="-128"/>
              </a:rPr>
              <a:t>・点字データ</a:t>
            </a:r>
          </a:p>
        </p:txBody>
      </p:sp>
      <p:sp>
        <p:nvSpPr>
          <p:cNvPr id="33" name="テキスト ボックス 32"/>
          <p:cNvSpPr txBox="1"/>
          <p:nvPr/>
        </p:nvSpPr>
        <p:spPr>
          <a:xfrm>
            <a:off x="4378456" y="6394729"/>
            <a:ext cx="8148384" cy="369332"/>
          </a:xfrm>
          <a:prstGeom prst="rect">
            <a:avLst/>
          </a:prstGeom>
          <a:noFill/>
        </p:spPr>
        <p:txBody>
          <a:bodyPr wrap="none" rtlCol="0">
            <a:spAutoFit/>
          </a:bodyPr>
          <a:lstStyle/>
          <a:p>
            <a:r>
              <a:rPr kumimoji="1" lang="en-US" altLang="ja-JP" dirty="0" smtClean="0">
                <a:latin typeface="Meiryo UI" panose="020B0604030504040204" pitchFamily="50" charset="-128"/>
                <a:ea typeface="Meiryo UI" panose="020B0604030504040204" pitchFamily="50" charset="-128"/>
              </a:rPr>
              <a:t>【</a:t>
            </a:r>
            <a:r>
              <a:rPr kumimoji="1" lang="ja-JP" altLang="en-US" dirty="0" smtClean="0">
                <a:latin typeface="Meiryo UI" panose="020B0604030504040204" pitchFamily="50" charset="-128"/>
                <a:ea typeface="Meiryo UI" panose="020B0604030504040204" pitchFamily="50" charset="-128"/>
              </a:rPr>
              <a:t>転用：もっと近くに国立国会図書館　</a:t>
            </a:r>
            <a:r>
              <a:rPr lang="ja-JP" altLang="en-US" dirty="0" smtClean="0">
                <a:latin typeface="Meiryo UI" panose="020B0604030504040204" pitchFamily="50" charset="-128"/>
                <a:ea typeface="Meiryo UI" panose="020B0604030504040204" pitchFamily="50" charset="-128"/>
              </a:rPr>
              <a:t>第</a:t>
            </a:r>
            <a:r>
              <a:rPr lang="en-US" altLang="ja-JP" dirty="0" smtClean="0">
                <a:latin typeface="Meiryo UI" panose="020B0604030504040204" pitchFamily="50" charset="-128"/>
                <a:ea typeface="Meiryo UI" panose="020B0604030504040204" pitchFamily="50" charset="-128"/>
              </a:rPr>
              <a:t>17</a:t>
            </a:r>
            <a:r>
              <a:rPr lang="ja-JP" altLang="en-US" dirty="0">
                <a:latin typeface="Meiryo UI" panose="020B0604030504040204" pitchFamily="50" charset="-128"/>
                <a:ea typeface="Meiryo UI" panose="020B0604030504040204" pitchFamily="50" charset="-128"/>
              </a:rPr>
              <a:t>回図書館</a:t>
            </a:r>
            <a:r>
              <a:rPr lang="ja-JP" altLang="en-US" dirty="0" smtClean="0">
                <a:latin typeface="Meiryo UI" panose="020B0604030504040204" pitchFamily="50" charset="-128"/>
                <a:ea typeface="Meiryo UI" panose="020B0604030504040204" pitchFamily="50" charset="-128"/>
              </a:rPr>
              <a:t>総合展</a:t>
            </a:r>
            <a:r>
              <a:rPr lang="en-US" altLang="ja-JP" dirty="0" smtClean="0">
                <a:latin typeface="Meiryo UI" panose="020B0604030504040204" pitchFamily="50" charset="-128"/>
                <a:ea typeface="Meiryo UI" panose="020B0604030504040204" pitchFamily="50" charset="-128"/>
              </a:rPr>
              <a:t>2015</a:t>
            </a:r>
            <a:r>
              <a:rPr lang="ja-JP" altLang="en-US" dirty="0" smtClean="0">
                <a:latin typeface="Meiryo UI" panose="020B0604030504040204" pitchFamily="50" charset="-128"/>
                <a:ea typeface="Meiryo UI" panose="020B0604030504040204" pitchFamily="50" charset="-128"/>
              </a:rPr>
              <a:t>年</a:t>
            </a:r>
            <a:r>
              <a:rPr lang="en-US" altLang="ja-JP" dirty="0" smtClean="0">
                <a:latin typeface="Meiryo UI" panose="020B0604030504040204" pitchFamily="50" charset="-128"/>
                <a:ea typeface="Meiryo UI" panose="020B0604030504040204" pitchFamily="50" charset="-128"/>
              </a:rPr>
              <a:t>11</a:t>
            </a:r>
            <a:r>
              <a:rPr lang="ja-JP" altLang="en-US" dirty="0" smtClean="0">
                <a:latin typeface="Meiryo UI" panose="020B0604030504040204" pitchFamily="50" charset="-128"/>
                <a:ea typeface="Meiryo UI" panose="020B0604030504040204" pitchFamily="50" charset="-128"/>
              </a:rPr>
              <a:t>月</a:t>
            </a:r>
            <a:r>
              <a:rPr lang="en-US" altLang="ja-JP" dirty="0" smtClean="0">
                <a:latin typeface="Meiryo UI" panose="020B0604030504040204" pitchFamily="50" charset="-128"/>
                <a:ea typeface="Meiryo UI" panose="020B0604030504040204" pitchFamily="50" charset="-128"/>
              </a:rPr>
              <a:t>10</a:t>
            </a:r>
            <a:r>
              <a:rPr lang="ja-JP" altLang="en-US" dirty="0" smtClean="0">
                <a:latin typeface="Meiryo UI" panose="020B0604030504040204" pitchFamily="50" charset="-128"/>
                <a:ea typeface="Meiryo UI" panose="020B0604030504040204" pitchFamily="50" charset="-128"/>
              </a:rPr>
              <a:t>日</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　</a:t>
            </a:r>
            <a:r>
              <a:rPr kumimoji="1" lang="ja-JP" altLang="en-US" dirty="0" smtClean="0">
                <a:latin typeface="Meiryo UI" panose="020B0604030504040204" pitchFamily="50" charset="-128"/>
                <a:ea typeface="Meiryo UI" panose="020B0604030504040204" pitchFamily="50" charset="-128"/>
              </a:rPr>
              <a:t>　</a:t>
            </a:r>
            <a:endParaRPr kumimoji="1" lang="ja-JP" altLang="en-US" dirty="0">
              <a:latin typeface="Meiryo UI" panose="020B0604030504040204" pitchFamily="50" charset="-128"/>
              <a:ea typeface="Meiryo UI" panose="020B0604030504040204" pitchFamily="50" charset="-128"/>
            </a:endParaRPr>
          </a:p>
        </p:txBody>
      </p:sp>
      <p:sp>
        <p:nvSpPr>
          <p:cNvPr id="34" name="円/楕円 33"/>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7923348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style>
          <a:lnRef idx="1">
            <a:schemeClr val="accent3"/>
          </a:lnRef>
          <a:fillRef idx="2">
            <a:schemeClr val="accent3"/>
          </a:fillRef>
          <a:effectRef idx="1">
            <a:schemeClr val="accent3"/>
          </a:effectRef>
          <a:fontRef idx="minor">
            <a:schemeClr val="dk1"/>
          </a:fontRef>
        </p:style>
        <p:txBody>
          <a:bodyPr/>
          <a:lstStyle/>
          <a:p>
            <a:r>
              <a:rPr kumimoji="1" lang="ja-JP" altLang="en-US" dirty="0" smtClean="0">
                <a:latin typeface="HG丸ｺﾞｼｯｸM-PRO" pitchFamily="50" charset="-128"/>
                <a:ea typeface="HG丸ｺﾞｼｯｸM-PRO" pitchFamily="50" charset="-128"/>
              </a:rPr>
              <a:t>国立国会図書館サーチ</a:t>
            </a:r>
            <a:r>
              <a:rPr lang="ja-JP" altLang="en-US" dirty="0" smtClean="0">
                <a:latin typeface="HG丸ｺﾞｼｯｸM-PRO" pitchFamily="50" charset="-128"/>
                <a:ea typeface="HG丸ｺﾞｼｯｸM-PRO" pitchFamily="50" charset="-128"/>
              </a:rPr>
              <a:t>（</a:t>
            </a:r>
            <a:r>
              <a:rPr lang="en-US" altLang="ja-JP" dirty="0" smtClean="0">
                <a:latin typeface="HG丸ｺﾞｼｯｸM-PRO" pitchFamily="50" charset="-128"/>
                <a:ea typeface="HG丸ｺﾞｼｯｸM-PRO" pitchFamily="50" charset="-128"/>
              </a:rPr>
              <a:t>NDL</a:t>
            </a:r>
            <a:r>
              <a:rPr lang="ja-JP" altLang="en-US" dirty="0" smtClean="0">
                <a:latin typeface="HG丸ｺﾞｼｯｸM-PRO" pitchFamily="50" charset="-128"/>
                <a:ea typeface="HG丸ｺﾞｼｯｸM-PRO" pitchFamily="50" charset="-128"/>
              </a:rPr>
              <a:t>サーチ）</a:t>
            </a:r>
            <a:endParaRPr kumimoji="1" lang="ja-JP" altLang="en-US" dirty="0">
              <a:latin typeface="HG丸ｺﾞｼｯｸM-PRO" pitchFamily="50" charset="-128"/>
              <a:ea typeface="HG丸ｺﾞｼｯｸM-PRO" pitchFamily="50" charset="-128"/>
            </a:endParaRPr>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61</a:t>
            </a:fld>
            <a:endParaRPr kumimoji="0" lang="en-US"/>
          </a:p>
        </p:txBody>
      </p:sp>
      <p:sp>
        <p:nvSpPr>
          <p:cNvPr id="3" name="サブタイトル 2"/>
          <p:cNvSpPr>
            <a:spLocks noGrp="1"/>
          </p:cNvSpPr>
          <p:nvPr>
            <p:ph type="subTitle" idx="1"/>
          </p:nvPr>
        </p:nvSpPr>
        <p:spPr/>
        <p:txBody>
          <a:bodyPr/>
          <a:lstStyle/>
          <a:p>
            <a:r>
              <a:rPr lang="ja-JP" altLang="en-US" dirty="0" smtClean="0"/>
              <a:t>・あらゆる情報を知識として活用して、</a:t>
            </a:r>
            <a:r>
              <a:rPr lang="en-US" altLang="ja-JP" dirty="0" smtClean="0"/>
              <a:t/>
            </a:r>
            <a:br>
              <a:rPr lang="en-US" altLang="ja-JP" dirty="0" smtClean="0"/>
            </a:br>
            <a:r>
              <a:rPr lang="ja-JP" altLang="en-US" dirty="0" smtClean="0"/>
              <a:t>「</a:t>
            </a:r>
            <a:r>
              <a:rPr lang="ja-JP" altLang="en-US" dirty="0"/>
              <a:t>新たな知識の創造と</a:t>
            </a:r>
            <a:r>
              <a:rPr lang="ja-JP" altLang="en-US" dirty="0" smtClean="0"/>
              <a:t>還流</a:t>
            </a:r>
            <a:r>
              <a:rPr kumimoji="1" lang="ja-JP" altLang="en-US" dirty="0" smtClean="0"/>
              <a:t>」を</a:t>
            </a:r>
            <a:r>
              <a:rPr lang="ja-JP" altLang="en-US" dirty="0" smtClean="0"/>
              <a:t>目指す「</a:t>
            </a:r>
            <a:r>
              <a:rPr kumimoji="1" lang="ja-JP" altLang="en-US" dirty="0" smtClean="0"/>
              <a:t>知識インフラ」のフレームワークとして</a:t>
            </a:r>
            <a:endParaRPr kumimoji="1" lang="en-US" altLang="ja-JP" dirty="0" smtClean="0"/>
          </a:p>
          <a:p>
            <a:r>
              <a:rPr lang="ja-JP" altLang="en-US" dirty="0" smtClean="0"/>
              <a:t>・様々な機関が保有する情報を、共通の識別子により</a:t>
            </a:r>
            <a:r>
              <a:rPr lang="en-US" altLang="ja-JP" dirty="0" smtClean="0"/>
              <a:t>Linked Data</a:t>
            </a:r>
            <a:r>
              <a:rPr lang="ja-JP" altLang="en-US" dirty="0" smtClean="0"/>
              <a:t>としてグルーピング</a:t>
            </a:r>
            <a:endParaRPr kumimoji="1" lang="ja-JP" altLang="en-US" dirty="0"/>
          </a:p>
        </p:txBody>
      </p:sp>
      <p:sp>
        <p:nvSpPr>
          <p:cNvPr id="5" name="円/楕円 4"/>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9281254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0" y="0"/>
            <a:ext cx="12192000" cy="980728"/>
          </a:xfrm>
        </p:spPr>
        <p:txBody>
          <a:bodyPr>
            <a:noAutofit/>
          </a:bodyPr>
          <a:lstStyle/>
          <a:p>
            <a:r>
              <a:rPr lang="en-US" altLang="ja-JP" sz="4000" dirty="0" smtClean="0"/>
              <a:t>NDL</a:t>
            </a:r>
            <a:r>
              <a:rPr lang="ja-JP" altLang="ja-JP" sz="4000" dirty="0" smtClean="0"/>
              <a:t>サーチを</a:t>
            </a:r>
            <a:r>
              <a:rPr lang="ja-JP" altLang="ja-JP" sz="4000" dirty="0"/>
              <a:t>中心と</a:t>
            </a:r>
            <a:r>
              <a:rPr lang="ja-JP" altLang="ja-JP" sz="4000" dirty="0" smtClean="0"/>
              <a:t>した情報</a:t>
            </a:r>
            <a:r>
              <a:rPr lang="ja-JP" altLang="ja-JP" sz="4000" dirty="0"/>
              <a:t>システム開発</a:t>
            </a:r>
            <a:r>
              <a:rPr lang="ja-JP" altLang="ja-JP" sz="4000" dirty="0" smtClean="0"/>
              <a:t>の</a:t>
            </a:r>
            <a:r>
              <a:rPr lang="ja-JP" altLang="en-US" sz="4000" dirty="0"/>
              <a:t>目標</a:t>
            </a:r>
          </a:p>
        </p:txBody>
      </p:sp>
      <p:sp>
        <p:nvSpPr>
          <p:cNvPr id="3" name="コンテンツ プレースホルダー 2"/>
          <p:cNvSpPr>
            <a:spLocks noGrp="1"/>
          </p:cNvSpPr>
          <p:nvPr>
            <p:ph idx="1"/>
          </p:nvPr>
        </p:nvSpPr>
        <p:spPr>
          <a:xfrm>
            <a:off x="172995" y="980729"/>
            <a:ext cx="11924270" cy="5740747"/>
          </a:xfrm>
        </p:spPr>
        <p:txBody>
          <a:bodyPr>
            <a:normAutofit/>
          </a:bodyPr>
          <a:lstStyle/>
          <a:p>
            <a:r>
              <a:rPr lang="ja-JP" altLang="en-US" sz="3200" dirty="0" smtClean="0"/>
              <a:t>方針</a:t>
            </a:r>
            <a:endParaRPr lang="en-US" altLang="ja-JP" sz="3200" dirty="0" smtClean="0"/>
          </a:p>
          <a:p>
            <a:pPr lvl="1"/>
            <a:r>
              <a:rPr lang="ja-JP" altLang="en-US" sz="2800" dirty="0" smtClean="0"/>
              <a:t> </a:t>
            </a:r>
            <a:r>
              <a:rPr lang="ja-JP" altLang="en-US" sz="2800" dirty="0" smtClean="0">
                <a:solidFill>
                  <a:srgbClr val="FF0000"/>
                </a:solidFill>
              </a:rPr>
              <a:t>「個別の図書館から、壁のない図書館へ」</a:t>
            </a:r>
            <a:endParaRPr lang="en-US" altLang="ja-JP" sz="2800" dirty="0" smtClean="0">
              <a:solidFill>
                <a:srgbClr val="FF0000"/>
              </a:solidFill>
            </a:endParaRPr>
          </a:p>
          <a:p>
            <a:pPr lvl="1"/>
            <a:r>
              <a:rPr lang="ja-JP" altLang="en-US" sz="2800" dirty="0" smtClean="0">
                <a:solidFill>
                  <a:srgbClr val="FF0000"/>
                </a:solidFill>
              </a:rPr>
              <a:t>「図書館サービスの枠を越えて」</a:t>
            </a:r>
            <a:endParaRPr lang="en-US" altLang="ja-JP" sz="2800" dirty="0" smtClean="0">
              <a:solidFill>
                <a:srgbClr val="FF0000"/>
              </a:solidFill>
            </a:endParaRPr>
          </a:p>
          <a:p>
            <a:pPr lvl="1"/>
            <a:r>
              <a:rPr lang="ja-JP" altLang="en-US" sz="2800" dirty="0" smtClean="0"/>
              <a:t>プロトタイプを構築し検証し、それをベースに段階的に機能拡充していく</a:t>
            </a:r>
            <a:endParaRPr lang="en-US" altLang="ja-JP" sz="2800" dirty="0" smtClean="0"/>
          </a:p>
          <a:p>
            <a:pPr lvl="2"/>
            <a:r>
              <a:rPr lang="ja-JP" altLang="en-US" sz="2400" dirty="0" smtClean="0"/>
              <a:t>デジタルアーカイブポータルプロトタイプ⇒</a:t>
            </a:r>
            <a:r>
              <a:rPr lang="en-US" altLang="ja-JP" sz="2400" dirty="0" smtClean="0"/>
              <a:t>PORTA</a:t>
            </a:r>
            <a:r>
              <a:rPr lang="ja-JP" altLang="en-US" sz="2400" dirty="0"/>
              <a:t>⇒</a:t>
            </a:r>
            <a:r>
              <a:rPr lang="ja-JP" altLang="en-US" sz="2400" dirty="0" smtClean="0"/>
              <a:t>国立国会図書館サーチ</a:t>
            </a:r>
            <a:endParaRPr lang="en-US" altLang="ja-JP" sz="2400" dirty="0" smtClean="0"/>
          </a:p>
          <a:p>
            <a:pPr lvl="2"/>
            <a:r>
              <a:rPr lang="ja-JP" altLang="en-US" sz="2400" dirty="0" smtClean="0"/>
              <a:t>⇒東日本大震災アーカイブ⇒知識インフラ⇒ナショナルアーカイブ</a:t>
            </a:r>
            <a:endParaRPr lang="en-US" altLang="ja-JP" sz="2400" dirty="0"/>
          </a:p>
          <a:p>
            <a:r>
              <a:rPr lang="ja-JP" altLang="en-US" sz="3200" dirty="0" smtClean="0"/>
              <a:t>サービス目標</a:t>
            </a:r>
            <a:endParaRPr lang="en-US" altLang="ja-JP" sz="3200" dirty="0" smtClean="0"/>
          </a:p>
          <a:p>
            <a:pPr lvl="1"/>
            <a:r>
              <a:rPr lang="ja-JP" altLang="en-US" sz="2800" dirty="0"/>
              <a:t>「当館が保有しているか否かを問わず、冊子体に加えて、デジタル化された画像、テキスト、音声等の</a:t>
            </a:r>
            <a:r>
              <a:rPr lang="ja-JP" altLang="en-US" sz="2800" dirty="0">
                <a:solidFill>
                  <a:srgbClr val="FF0000"/>
                </a:solidFill>
              </a:rPr>
              <a:t>様々な形態の情報を、いつでも、どこでも、利用者が求める形で、迅速かつ的確に、アクセスまたは案内できるように</a:t>
            </a:r>
            <a:r>
              <a:rPr lang="ja-JP" altLang="en-US" sz="2800" dirty="0"/>
              <a:t>すること</a:t>
            </a:r>
            <a:r>
              <a:rPr lang="ja-JP" altLang="en-US" sz="2800" dirty="0" smtClean="0"/>
              <a:t>」</a:t>
            </a:r>
            <a:endParaRPr lang="en-US" altLang="ja-JP" sz="2800" dirty="0"/>
          </a:p>
          <a:p>
            <a:pPr lvl="1"/>
            <a:endParaRPr lang="ja-JP" altLang="en-US" sz="2800" dirty="0"/>
          </a:p>
          <a:p>
            <a:pPr lvl="1"/>
            <a:endParaRPr lang="ja-JP" altLang="en-US" sz="2800" dirty="0"/>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62</a:t>
            </a:fld>
            <a:endParaRPr kumimoji="0" lang="en-US" dirty="0"/>
          </a:p>
        </p:txBody>
      </p:sp>
      <p:sp>
        <p:nvSpPr>
          <p:cNvPr id="8" name="円/楕円 7"/>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7162494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0" y="18679"/>
            <a:ext cx="12192000" cy="705529"/>
          </a:xfrm>
        </p:spPr>
        <p:txBody>
          <a:bodyPr>
            <a:normAutofit/>
          </a:bodyPr>
          <a:lstStyle/>
          <a:p>
            <a:r>
              <a:rPr lang="ja-JP" altLang="en-US" b="0" dirty="0" smtClean="0">
                <a:solidFill>
                  <a:schemeClr val="tx1"/>
                </a:solidFill>
              </a:rPr>
              <a:t>国立国会図書館サーチ</a:t>
            </a:r>
            <a:r>
              <a:rPr lang="ja-JP" altLang="en-US" sz="3200" dirty="0"/>
              <a:t>（</a:t>
            </a:r>
            <a:r>
              <a:rPr lang="en-US" altLang="ja-JP" sz="3200" dirty="0"/>
              <a:t>2012</a:t>
            </a:r>
            <a:r>
              <a:rPr lang="ja-JP" altLang="en-US" sz="3200" dirty="0"/>
              <a:t>年</a:t>
            </a:r>
            <a:r>
              <a:rPr lang="en-US" altLang="ja-JP" sz="3200" dirty="0"/>
              <a:t>1</a:t>
            </a:r>
            <a:r>
              <a:rPr lang="ja-JP" altLang="en-US" sz="3200" dirty="0"/>
              <a:t>月から運用）</a:t>
            </a:r>
          </a:p>
        </p:txBody>
      </p:sp>
      <p:pic>
        <p:nvPicPr>
          <p:cNvPr id="4" name="コンテンツ プレースホルダー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1711905" y="1294046"/>
            <a:ext cx="4063223" cy="1656101"/>
          </a:xfrm>
          <a:prstGeom prst="rect">
            <a:avLst/>
          </a:prstGeom>
          <a:ln w="3175">
            <a:noFill/>
          </a:ln>
        </p:spPr>
      </p:pic>
      <p:pic>
        <p:nvPicPr>
          <p:cNvPr id="8"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479215" y="770349"/>
            <a:ext cx="1141297" cy="762941"/>
          </a:xfrm>
          <a:prstGeom prst="rect">
            <a:avLst/>
          </a:prstGeom>
          <a:ln>
            <a:noFill/>
          </a:ln>
          <a:effectLst/>
        </p:spPr>
      </p:pic>
      <p:sp>
        <p:nvSpPr>
          <p:cNvPr id="2" name="正方形/長方形 1"/>
          <p:cNvSpPr/>
          <p:nvPr/>
        </p:nvSpPr>
        <p:spPr>
          <a:xfrm>
            <a:off x="1693089" y="2880871"/>
            <a:ext cx="3729787" cy="1477328"/>
          </a:xfrm>
          <a:prstGeom prst="rect">
            <a:avLst/>
          </a:prstGeom>
          <a:solidFill>
            <a:schemeClr val="bg1"/>
          </a:solidFill>
        </p:spPr>
        <p:txBody>
          <a:bodyPr wrap="square">
            <a:spAutoFit/>
          </a:bodyPr>
          <a:lstStyle/>
          <a:p>
            <a:r>
              <a:rPr lang="ja-JP" altLang="en-US" b="1" u="sng" dirty="0">
                <a:solidFill>
                  <a:schemeClr val="accent5">
                    <a:lumMod val="50000"/>
                  </a:schemeClr>
                </a:solidFill>
                <a:latin typeface="Meiryo UI" panose="020B0604030504040204" pitchFamily="50" charset="-128"/>
                <a:ea typeface="Meiryo UI" panose="020B0604030504040204" pitchFamily="50" charset="-128"/>
                <a:cs typeface="メイリオ" panose="020B0604030504040204" pitchFamily="50" charset="-128"/>
              </a:rPr>
              <a:t>●国立国会図書館</a:t>
            </a:r>
            <a:r>
              <a:rPr lang="ja-JP" altLang="en-US" dirty="0">
                <a:latin typeface="Meiryo UI" panose="020B0604030504040204" pitchFamily="50" charset="-128"/>
                <a:ea typeface="Meiryo UI" panose="020B0604030504040204" pitchFamily="50" charset="-128"/>
                <a:cs typeface="メイリオ" panose="020B0604030504040204" pitchFamily="50" charset="-128"/>
              </a:rPr>
              <a:t>　</a:t>
            </a:r>
            <a:r>
              <a:rPr lang="en-US" altLang="ja-JP" dirty="0">
                <a:latin typeface="Meiryo UI" panose="020B0604030504040204" pitchFamily="50" charset="-128"/>
                <a:ea typeface="Meiryo UI" panose="020B0604030504040204" pitchFamily="50" charset="-128"/>
                <a:cs typeface="メイリオ" panose="020B0604030504040204" pitchFamily="50" charset="-128"/>
              </a:rPr>
              <a:t>NDL-OPAC</a:t>
            </a:r>
            <a:r>
              <a:rPr lang="ja-JP" altLang="en-US" dirty="0">
                <a:latin typeface="Meiryo UI" panose="020B0604030504040204" pitchFamily="50" charset="-128"/>
                <a:ea typeface="Meiryo UI" panose="020B0604030504040204" pitchFamily="50" charset="-128"/>
                <a:cs typeface="メイリオ" panose="020B0604030504040204" pitchFamily="50" charset="-128"/>
              </a:rPr>
              <a:t>／</a:t>
            </a:r>
            <a:endParaRPr lang="en-US" altLang="ja-JP" dirty="0">
              <a:latin typeface="Meiryo UI" panose="020B0604030504040204" pitchFamily="50" charset="-128"/>
              <a:ea typeface="Meiryo UI" panose="020B0604030504040204" pitchFamily="50" charset="-128"/>
              <a:cs typeface="メイリオ" panose="020B0604030504040204" pitchFamily="50" charset="-128"/>
            </a:endParaRPr>
          </a:p>
          <a:p>
            <a:r>
              <a:rPr lang="ja-JP" altLang="en-US" dirty="0">
                <a:latin typeface="Meiryo UI" panose="020B0604030504040204" pitchFamily="50" charset="-128"/>
                <a:ea typeface="Meiryo UI" panose="020B0604030504040204" pitchFamily="50" charset="-128"/>
                <a:cs typeface="メイリオ" panose="020B0604030504040204" pitchFamily="50" charset="-128"/>
              </a:rPr>
              <a:t>　国立国会図書館デジタルコレクショ</a:t>
            </a:r>
            <a:endParaRPr lang="en-US" altLang="ja-JP" dirty="0">
              <a:latin typeface="Meiryo UI" panose="020B0604030504040204" pitchFamily="50" charset="-128"/>
              <a:ea typeface="Meiryo UI" panose="020B0604030504040204" pitchFamily="50" charset="-128"/>
              <a:cs typeface="メイリオ" panose="020B0604030504040204" pitchFamily="50" charset="-128"/>
            </a:endParaRPr>
          </a:p>
          <a:p>
            <a:r>
              <a:rPr lang="ja-JP" altLang="en-US" dirty="0">
                <a:latin typeface="Meiryo UI" panose="020B0604030504040204" pitchFamily="50" charset="-128"/>
                <a:ea typeface="Meiryo UI" panose="020B0604030504040204" pitchFamily="50" charset="-128"/>
                <a:cs typeface="メイリオ" panose="020B0604030504040204" pitchFamily="50" charset="-128"/>
              </a:rPr>
              <a:t>　ン／</a:t>
            </a:r>
            <a:r>
              <a:rPr lang="en-US" altLang="ja-JP" dirty="0">
                <a:latin typeface="Meiryo UI" panose="020B0604030504040204" pitchFamily="50" charset="-128"/>
                <a:ea typeface="Meiryo UI" panose="020B0604030504040204" pitchFamily="50" charset="-128"/>
                <a:cs typeface="メイリオ" panose="020B0604030504040204" pitchFamily="50" charset="-128"/>
              </a:rPr>
              <a:t>WARP</a:t>
            </a:r>
            <a:r>
              <a:rPr lang="ja-JP" altLang="en-US" dirty="0">
                <a:latin typeface="Meiryo UI" panose="020B0604030504040204" pitchFamily="50" charset="-128"/>
                <a:ea typeface="Meiryo UI" panose="020B0604030504040204" pitchFamily="50" charset="-128"/>
                <a:cs typeface="メイリオ" panose="020B0604030504040204" pitchFamily="50" charset="-128"/>
              </a:rPr>
              <a:t>／総合目録ネットワーク</a:t>
            </a:r>
            <a:endParaRPr lang="en-US" altLang="ja-JP" dirty="0">
              <a:latin typeface="Meiryo UI" panose="020B0604030504040204" pitchFamily="50" charset="-128"/>
              <a:ea typeface="Meiryo UI" panose="020B0604030504040204" pitchFamily="50" charset="-128"/>
              <a:cs typeface="メイリオ" panose="020B0604030504040204" pitchFamily="50" charset="-128"/>
            </a:endParaRPr>
          </a:p>
          <a:p>
            <a:r>
              <a:rPr lang="ja-JP" altLang="en-US" dirty="0">
                <a:latin typeface="Meiryo UI" panose="020B0604030504040204" pitchFamily="50" charset="-128"/>
                <a:ea typeface="Meiryo UI" panose="020B0604030504040204" pitchFamily="50" charset="-128"/>
                <a:cs typeface="メイリオ" panose="020B0604030504040204" pitchFamily="50" charset="-128"/>
              </a:rPr>
              <a:t>　</a:t>
            </a:r>
            <a:r>
              <a:rPr lang="en-US" altLang="ja-JP" dirty="0">
                <a:latin typeface="Meiryo UI" panose="020B0604030504040204" pitchFamily="50" charset="-128"/>
                <a:ea typeface="Meiryo UI" panose="020B0604030504040204" pitchFamily="50" charset="-128"/>
                <a:cs typeface="メイリオ" panose="020B0604030504040204" pitchFamily="50" charset="-128"/>
              </a:rPr>
              <a:t>(</a:t>
            </a:r>
            <a:r>
              <a:rPr lang="ja-JP" altLang="en-US" dirty="0" err="1">
                <a:latin typeface="Meiryo UI" panose="020B0604030504040204" pitchFamily="50" charset="-128"/>
                <a:ea typeface="Meiryo UI" panose="020B0604030504040204" pitchFamily="50" charset="-128"/>
                <a:cs typeface="メイリオ" panose="020B0604030504040204" pitchFamily="50" charset="-128"/>
              </a:rPr>
              <a:t>ゆにかねっ</a:t>
            </a:r>
            <a:r>
              <a:rPr lang="ja-JP" altLang="en-US" dirty="0">
                <a:latin typeface="Meiryo UI" panose="020B0604030504040204" pitchFamily="50" charset="-128"/>
                <a:ea typeface="Meiryo UI" panose="020B0604030504040204" pitchFamily="50" charset="-128"/>
                <a:cs typeface="メイリオ" panose="020B0604030504040204" pitchFamily="50" charset="-128"/>
              </a:rPr>
              <a:t>と</a:t>
            </a:r>
            <a:r>
              <a:rPr lang="en-US" altLang="ja-JP" dirty="0">
                <a:latin typeface="Meiryo UI" panose="020B0604030504040204" pitchFamily="50" charset="-128"/>
                <a:ea typeface="Meiryo UI" panose="020B0604030504040204" pitchFamily="50" charset="-128"/>
                <a:cs typeface="メイリオ" panose="020B0604030504040204" pitchFamily="50" charset="-128"/>
              </a:rPr>
              <a:t>)</a:t>
            </a:r>
            <a:r>
              <a:rPr lang="ja-JP" altLang="en-US" dirty="0">
                <a:latin typeface="Meiryo UI" panose="020B0604030504040204" pitchFamily="50" charset="-128"/>
                <a:ea typeface="Meiryo UI" panose="020B0604030504040204" pitchFamily="50" charset="-128"/>
                <a:cs typeface="メイリオ" panose="020B0604030504040204" pitchFamily="50" charset="-128"/>
              </a:rPr>
              <a:t>／レファレンス協同</a:t>
            </a:r>
            <a:endParaRPr lang="en-US" altLang="ja-JP" dirty="0">
              <a:latin typeface="Meiryo UI" panose="020B0604030504040204" pitchFamily="50" charset="-128"/>
              <a:ea typeface="Meiryo UI" panose="020B0604030504040204" pitchFamily="50" charset="-128"/>
              <a:cs typeface="メイリオ" panose="020B0604030504040204" pitchFamily="50" charset="-128"/>
            </a:endParaRPr>
          </a:p>
          <a:p>
            <a:r>
              <a:rPr lang="ja-JP" altLang="en-US" dirty="0">
                <a:latin typeface="Meiryo UI" panose="020B0604030504040204" pitchFamily="50" charset="-128"/>
                <a:ea typeface="Meiryo UI" panose="020B0604030504040204" pitchFamily="50" charset="-128"/>
                <a:cs typeface="メイリオ" panose="020B0604030504040204" pitchFamily="50" charset="-128"/>
              </a:rPr>
              <a:t>　データベース／リサーチ・ナビ　</a:t>
            </a:r>
            <a:endParaRPr lang="ja-JP" altLang="en-US" u="sng"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9" name="テキスト ボックス 11"/>
          <p:cNvSpPr txBox="1">
            <a:spLocks noChangeArrowheads="1"/>
          </p:cNvSpPr>
          <p:nvPr/>
        </p:nvSpPr>
        <p:spPr bwMode="auto">
          <a:xfrm>
            <a:off x="1723482" y="4268909"/>
            <a:ext cx="3567578" cy="147732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b="1" u="sng" dirty="0">
                <a:solidFill>
                  <a:schemeClr val="accent5">
                    <a:lumMod val="50000"/>
                  </a:schemeClr>
                </a:solidFill>
                <a:latin typeface="Meiryo UI" panose="020B0604030504040204" pitchFamily="50" charset="-128"/>
                <a:ea typeface="Meiryo UI" panose="020B0604030504040204" pitchFamily="50" charset="-128"/>
                <a:cs typeface="メイリオ" panose="020B0604030504040204" pitchFamily="50" charset="-128"/>
              </a:rPr>
              <a:t>●学術情報機関</a:t>
            </a:r>
            <a:r>
              <a:rPr lang="ja-JP" altLang="en-US" dirty="0">
                <a:latin typeface="Meiryo UI" panose="020B0604030504040204" pitchFamily="50" charset="-128"/>
                <a:ea typeface="Meiryo UI" panose="020B0604030504040204" pitchFamily="50" charset="-128"/>
                <a:cs typeface="メイリオ" panose="020B0604030504040204" pitchFamily="50" charset="-128"/>
              </a:rPr>
              <a:t>　</a:t>
            </a:r>
            <a:r>
              <a:rPr lang="en-US" altLang="ja-JP" dirty="0" err="1">
                <a:latin typeface="Meiryo UI" panose="020B0604030504040204" pitchFamily="50" charset="-128"/>
                <a:ea typeface="Meiryo UI" panose="020B0604030504040204" pitchFamily="50" charset="-128"/>
                <a:cs typeface="メイリオ" panose="020B0604030504040204" pitchFamily="50" charset="-128"/>
              </a:rPr>
              <a:t>CiNii</a:t>
            </a:r>
            <a:r>
              <a:rPr lang="en-US" altLang="ja-JP" dirty="0">
                <a:latin typeface="Meiryo UI" panose="020B0604030504040204" pitchFamily="50" charset="-128"/>
                <a:ea typeface="Meiryo UI" panose="020B0604030504040204" pitchFamily="50" charset="-128"/>
                <a:cs typeface="メイリオ" panose="020B0604030504040204" pitchFamily="50" charset="-128"/>
              </a:rPr>
              <a:t> Articles</a:t>
            </a:r>
            <a:r>
              <a:rPr lang="ja-JP" altLang="en-US" dirty="0">
                <a:latin typeface="Meiryo UI" panose="020B0604030504040204" pitchFamily="50" charset="-128"/>
                <a:ea typeface="Meiryo UI" panose="020B0604030504040204" pitchFamily="50" charset="-128"/>
                <a:cs typeface="メイリオ" panose="020B0604030504040204" pitchFamily="50" charset="-128"/>
              </a:rPr>
              <a:t>／</a:t>
            </a:r>
            <a:endParaRPr lang="en-US" altLang="ja-JP" dirty="0">
              <a:latin typeface="Meiryo UI" panose="020B0604030504040204" pitchFamily="50" charset="-128"/>
              <a:ea typeface="Meiryo UI" panose="020B0604030504040204" pitchFamily="50" charset="-128"/>
              <a:cs typeface="メイリオ" panose="020B0604030504040204" pitchFamily="50" charset="-128"/>
            </a:endParaRPr>
          </a:p>
          <a:p>
            <a:pPr eaLnBrk="1" hangingPunct="1"/>
            <a:r>
              <a:rPr lang="ja-JP" altLang="en-US" dirty="0">
                <a:latin typeface="Meiryo UI" panose="020B0604030504040204" pitchFamily="50" charset="-128"/>
                <a:ea typeface="Meiryo UI" panose="020B0604030504040204" pitchFamily="50" charset="-128"/>
                <a:cs typeface="メイリオ" panose="020B0604030504040204" pitchFamily="50" charset="-128"/>
              </a:rPr>
              <a:t>　</a:t>
            </a:r>
            <a:r>
              <a:rPr lang="en-US" altLang="ja-JP" dirty="0" err="1">
                <a:latin typeface="Meiryo UI" panose="020B0604030504040204" pitchFamily="50" charset="-128"/>
                <a:ea typeface="Meiryo UI" panose="020B0604030504040204" pitchFamily="50" charset="-128"/>
                <a:cs typeface="メイリオ" panose="020B0604030504040204" pitchFamily="50" charset="-128"/>
              </a:rPr>
              <a:t>CiNii</a:t>
            </a:r>
            <a:r>
              <a:rPr lang="en-US" altLang="ja-JP" dirty="0">
                <a:latin typeface="Meiryo UI" panose="020B0604030504040204" pitchFamily="50" charset="-128"/>
                <a:ea typeface="Meiryo UI" panose="020B0604030504040204" pitchFamily="50" charset="-128"/>
                <a:cs typeface="メイリオ" panose="020B0604030504040204" pitchFamily="50" charset="-128"/>
              </a:rPr>
              <a:t> Books</a:t>
            </a:r>
            <a:r>
              <a:rPr lang="ja-JP" altLang="en-US" dirty="0">
                <a:latin typeface="Meiryo UI" panose="020B0604030504040204" pitchFamily="50" charset="-128"/>
                <a:ea typeface="Meiryo UI" panose="020B0604030504040204" pitchFamily="50" charset="-128"/>
                <a:cs typeface="メイリオ" panose="020B0604030504040204" pitchFamily="50" charset="-128"/>
              </a:rPr>
              <a:t>／</a:t>
            </a:r>
            <a:r>
              <a:rPr lang="en-US" altLang="ja-JP" dirty="0">
                <a:latin typeface="Meiryo UI" panose="020B0604030504040204" pitchFamily="50" charset="-128"/>
                <a:ea typeface="Meiryo UI" panose="020B0604030504040204" pitchFamily="50" charset="-128"/>
                <a:cs typeface="メイリオ" panose="020B0604030504040204" pitchFamily="50" charset="-128"/>
              </a:rPr>
              <a:t>JAIRO</a:t>
            </a:r>
            <a:r>
              <a:rPr lang="ja-JP" altLang="en-US" dirty="0">
                <a:latin typeface="Meiryo UI" panose="020B0604030504040204" pitchFamily="50" charset="-128"/>
                <a:ea typeface="Meiryo UI" panose="020B0604030504040204" pitchFamily="50" charset="-128"/>
                <a:cs typeface="メイリオ" panose="020B0604030504040204" pitchFamily="50" charset="-128"/>
              </a:rPr>
              <a:t>／</a:t>
            </a:r>
            <a:r>
              <a:rPr lang="en-US" altLang="ja-JP" dirty="0">
                <a:latin typeface="Meiryo UI" panose="020B0604030504040204" pitchFamily="50" charset="-128"/>
                <a:ea typeface="Meiryo UI" panose="020B0604030504040204" pitchFamily="50" charset="-128"/>
                <a:cs typeface="メイリオ" panose="020B0604030504040204" pitchFamily="50" charset="-128"/>
              </a:rPr>
              <a:t>J-STAGE</a:t>
            </a:r>
          </a:p>
          <a:p>
            <a:pPr eaLnBrk="1" hangingPunct="1"/>
            <a:r>
              <a:rPr lang="ja-JP" altLang="en-US" dirty="0">
                <a:latin typeface="Meiryo UI" panose="020B0604030504040204" pitchFamily="50" charset="-128"/>
                <a:ea typeface="Meiryo UI" panose="020B0604030504040204" pitchFamily="50" charset="-128"/>
                <a:cs typeface="メイリオ" panose="020B0604030504040204" pitchFamily="50" charset="-128"/>
              </a:rPr>
              <a:t>　／人間文化研究機構統合検索シ</a:t>
            </a:r>
            <a:endParaRPr lang="en-US" altLang="ja-JP" dirty="0">
              <a:latin typeface="Meiryo UI" panose="020B0604030504040204" pitchFamily="50" charset="-128"/>
              <a:ea typeface="Meiryo UI" panose="020B0604030504040204" pitchFamily="50" charset="-128"/>
              <a:cs typeface="メイリオ" panose="020B0604030504040204" pitchFamily="50" charset="-128"/>
            </a:endParaRPr>
          </a:p>
          <a:p>
            <a:pPr eaLnBrk="1" hangingPunct="1"/>
            <a:r>
              <a:rPr lang="ja-JP" altLang="en-US" dirty="0">
                <a:latin typeface="Meiryo UI" panose="020B0604030504040204" pitchFamily="50" charset="-128"/>
                <a:ea typeface="Meiryo UI" panose="020B0604030504040204" pitchFamily="50" charset="-128"/>
                <a:cs typeface="メイリオ" panose="020B0604030504040204" pitchFamily="50" charset="-128"/>
              </a:rPr>
              <a:t>　ステム</a:t>
            </a:r>
            <a:endParaRPr lang="ja-JP" altLang="en-US" u="sng"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3" name="正方形/長方形 2"/>
          <p:cNvSpPr/>
          <p:nvPr/>
        </p:nvSpPr>
        <p:spPr>
          <a:xfrm>
            <a:off x="5291061" y="4550477"/>
            <a:ext cx="5148917" cy="923330"/>
          </a:xfrm>
          <a:prstGeom prst="rect">
            <a:avLst/>
          </a:prstGeom>
        </p:spPr>
        <p:txBody>
          <a:bodyPr wrap="square">
            <a:spAutoFit/>
          </a:bodyPr>
          <a:lstStyle/>
          <a:p>
            <a:r>
              <a:rPr lang="ja-JP" altLang="en-US" b="1" u="sng" dirty="0">
                <a:solidFill>
                  <a:schemeClr val="accent5">
                    <a:lumMod val="50000"/>
                  </a:schemeClr>
                </a:solidFill>
                <a:latin typeface="Meiryo UI" panose="020B0604030504040204" pitchFamily="50" charset="-128"/>
                <a:ea typeface="Meiryo UI" panose="020B0604030504040204" pitchFamily="50" charset="-128"/>
                <a:cs typeface="メイリオ" panose="020B0604030504040204" pitchFamily="50" charset="-128"/>
              </a:rPr>
              <a:t>●博物館・美術館・公文書館</a:t>
            </a:r>
            <a:r>
              <a:rPr lang="ja-JP" altLang="en-US" dirty="0">
                <a:latin typeface="Meiryo UI" panose="020B0604030504040204" pitchFamily="50" charset="-128"/>
                <a:ea typeface="Meiryo UI" panose="020B0604030504040204" pitchFamily="50" charset="-128"/>
                <a:cs typeface="メイリオ" panose="020B0604030504040204" pitchFamily="50" charset="-128"/>
              </a:rPr>
              <a:t>　</a:t>
            </a:r>
            <a:r>
              <a:rPr lang="en-US" altLang="ja-JP" dirty="0">
                <a:latin typeface="Meiryo UI" panose="020B0604030504040204" pitchFamily="50" charset="-128"/>
                <a:ea typeface="Meiryo UI" panose="020B0604030504040204" pitchFamily="50" charset="-128"/>
                <a:cs typeface="メイリオ" panose="020B0604030504040204" pitchFamily="50" charset="-128"/>
              </a:rPr>
              <a:t> e</a:t>
            </a:r>
            <a:r>
              <a:rPr lang="ja-JP" altLang="en-US" dirty="0">
                <a:latin typeface="Meiryo UI" panose="020B0604030504040204" pitchFamily="50" charset="-128"/>
                <a:ea typeface="Meiryo UI" panose="020B0604030504040204" pitchFamily="50" charset="-128"/>
                <a:cs typeface="メイリオ" panose="020B0604030504040204" pitchFamily="50" charset="-128"/>
              </a:rPr>
              <a:t>国宝／国立美術館</a:t>
            </a:r>
            <a:endParaRPr lang="en-US" altLang="ja-JP" dirty="0">
              <a:latin typeface="Meiryo UI" panose="020B0604030504040204" pitchFamily="50" charset="-128"/>
              <a:ea typeface="Meiryo UI" panose="020B0604030504040204" pitchFamily="50" charset="-128"/>
              <a:cs typeface="メイリオ" panose="020B0604030504040204" pitchFamily="50" charset="-128"/>
            </a:endParaRPr>
          </a:p>
          <a:p>
            <a:r>
              <a:rPr lang="ja-JP" altLang="en-US" dirty="0">
                <a:latin typeface="Meiryo UI" panose="020B0604030504040204" pitchFamily="50" charset="-128"/>
                <a:ea typeface="Meiryo UI" panose="020B0604030504040204" pitchFamily="50" charset="-128"/>
                <a:cs typeface="メイリオ" panose="020B0604030504040204" pitchFamily="50" charset="-128"/>
              </a:rPr>
              <a:t>　所蔵作品総合目録検索システム／</a:t>
            </a:r>
            <a:endParaRPr lang="en-US" altLang="ja-JP" dirty="0">
              <a:latin typeface="Meiryo UI" panose="020B0604030504040204" pitchFamily="50" charset="-128"/>
              <a:ea typeface="Meiryo UI" panose="020B0604030504040204" pitchFamily="50" charset="-128"/>
              <a:cs typeface="メイリオ" panose="020B0604030504040204" pitchFamily="50" charset="-128"/>
            </a:endParaRPr>
          </a:p>
          <a:p>
            <a:r>
              <a:rPr lang="ja-JP" altLang="en-US" dirty="0">
                <a:latin typeface="Meiryo UI" panose="020B0604030504040204" pitchFamily="50" charset="-128"/>
                <a:ea typeface="Meiryo UI" panose="020B0604030504040204" pitchFamily="50" charset="-128"/>
                <a:cs typeface="メイリオ" panose="020B0604030504040204" pitchFamily="50" charset="-128"/>
              </a:rPr>
              <a:t>　国立公文書館デジタルアーカイブ </a:t>
            </a:r>
            <a:endParaRPr lang="ja-JP" altLang="en-US" u="sng"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10" name="正方形/長方形 9"/>
          <p:cNvSpPr/>
          <p:nvPr/>
        </p:nvSpPr>
        <p:spPr>
          <a:xfrm>
            <a:off x="5257056" y="5460861"/>
            <a:ext cx="5148918" cy="923330"/>
          </a:xfrm>
          <a:prstGeom prst="rect">
            <a:avLst/>
          </a:prstGeom>
        </p:spPr>
        <p:txBody>
          <a:bodyPr wrap="square">
            <a:spAutoFit/>
          </a:bodyPr>
          <a:lstStyle/>
          <a:p>
            <a:r>
              <a:rPr lang="ja-JP" altLang="en-US" b="1" u="sng" dirty="0">
                <a:solidFill>
                  <a:schemeClr val="accent5">
                    <a:lumMod val="50000"/>
                  </a:schemeClr>
                </a:solidFill>
                <a:latin typeface="Meiryo UI" panose="020B0604030504040204" pitchFamily="50" charset="-128"/>
                <a:ea typeface="Meiryo UI" panose="020B0604030504040204" pitchFamily="50" charset="-128"/>
                <a:cs typeface="メイリオ" panose="020B0604030504040204" pitchFamily="50" charset="-128"/>
              </a:rPr>
              <a:t>●公共図書館・大学図書館</a:t>
            </a:r>
            <a:endParaRPr lang="en-US" altLang="ja-JP" b="1" u="sng" dirty="0">
              <a:solidFill>
                <a:schemeClr val="accent5">
                  <a:lumMod val="50000"/>
                </a:schemeClr>
              </a:solidFill>
              <a:latin typeface="Meiryo UI" panose="020B0604030504040204" pitchFamily="50" charset="-128"/>
              <a:ea typeface="Meiryo UI" panose="020B0604030504040204" pitchFamily="50" charset="-128"/>
              <a:cs typeface="メイリオ" panose="020B0604030504040204" pitchFamily="50" charset="-128"/>
            </a:endParaRPr>
          </a:p>
          <a:p>
            <a:r>
              <a:rPr lang="ja-JP" altLang="en-US" b="1" dirty="0">
                <a:solidFill>
                  <a:schemeClr val="accent5">
                    <a:lumMod val="50000"/>
                  </a:schemeClr>
                </a:solidFill>
                <a:latin typeface="Meiryo UI" panose="020B0604030504040204" pitchFamily="50" charset="-128"/>
                <a:ea typeface="Meiryo UI" panose="020B0604030504040204" pitchFamily="50" charset="-128"/>
                <a:cs typeface="メイリオ" panose="020B0604030504040204" pitchFamily="50" charset="-128"/>
              </a:rPr>
              <a:t>　</a:t>
            </a:r>
            <a:r>
              <a:rPr lang="ja-JP" altLang="en-US" b="1" u="sng" dirty="0">
                <a:solidFill>
                  <a:schemeClr val="accent5">
                    <a:lumMod val="50000"/>
                  </a:schemeClr>
                </a:solidFill>
                <a:latin typeface="Meiryo UI" panose="020B0604030504040204" pitchFamily="50" charset="-128"/>
                <a:ea typeface="Meiryo UI" panose="020B0604030504040204" pitchFamily="50" charset="-128"/>
                <a:cs typeface="メイリオ" panose="020B0604030504040204" pitchFamily="50" charset="-128"/>
              </a:rPr>
              <a:t>デジタルアーカイブ</a:t>
            </a:r>
            <a:endParaRPr lang="en-US" altLang="ja-JP" b="1" u="sng" dirty="0">
              <a:solidFill>
                <a:schemeClr val="accent5">
                  <a:lumMod val="50000"/>
                </a:schemeClr>
              </a:solidFill>
              <a:latin typeface="Meiryo UI" panose="020B0604030504040204" pitchFamily="50" charset="-128"/>
              <a:ea typeface="Meiryo UI" panose="020B0604030504040204" pitchFamily="50" charset="-128"/>
              <a:cs typeface="メイリオ" panose="020B0604030504040204" pitchFamily="50" charset="-128"/>
            </a:endParaRPr>
          </a:p>
          <a:p>
            <a:r>
              <a:rPr lang="ja-JP" altLang="en-US" dirty="0">
                <a:latin typeface="Meiryo UI" panose="020B0604030504040204" pitchFamily="50" charset="-128"/>
                <a:ea typeface="Meiryo UI" panose="020B0604030504040204" pitchFamily="50" charset="-128"/>
                <a:cs typeface="メイリオ" panose="020B0604030504040204" pitchFamily="50" charset="-128"/>
              </a:rPr>
              <a:t>　約４０のデジタルアーカイブが検索可能</a:t>
            </a:r>
            <a:endParaRPr lang="en-US" altLang="ja-JP"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11" name="雲形吹き出し 10"/>
          <p:cNvSpPr/>
          <p:nvPr/>
        </p:nvSpPr>
        <p:spPr>
          <a:xfrm>
            <a:off x="8937737" y="4971076"/>
            <a:ext cx="1632651" cy="1262269"/>
          </a:xfrm>
          <a:prstGeom prst="cloudCallout">
            <a:avLst>
              <a:gd name="adj1" fmla="val -86395"/>
              <a:gd name="adj2" fmla="val 34110"/>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400" dirty="0">
                <a:latin typeface="Meiryo UI" panose="020B0604030504040204" pitchFamily="50" charset="-128"/>
                <a:ea typeface="Meiryo UI" panose="020B0604030504040204" pitchFamily="50" charset="-128"/>
              </a:rPr>
              <a:t>カバー率、公共図</a:t>
            </a:r>
            <a:r>
              <a:rPr lang="en-US" altLang="ja-JP" sz="1400" dirty="0">
                <a:latin typeface="Meiryo UI" panose="020B0604030504040204" pitchFamily="50" charset="-128"/>
                <a:ea typeface="Meiryo UI" panose="020B0604030504040204" pitchFamily="50" charset="-128"/>
              </a:rPr>
              <a:t>40%</a:t>
            </a:r>
            <a:r>
              <a:rPr lang="ja-JP" altLang="en-US" sz="1400" dirty="0">
                <a:latin typeface="Meiryo UI" panose="020B0604030504040204" pitchFamily="50" charset="-128"/>
                <a:ea typeface="Meiryo UI" panose="020B0604030504040204" pitchFamily="50" charset="-128"/>
              </a:rPr>
              <a:t>程度、大学図</a:t>
            </a:r>
            <a:r>
              <a:rPr lang="en-US" altLang="ja-JP" sz="1400" dirty="0">
                <a:latin typeface="Meiryo UI" panose="020B0604030504040204" pitchFamily="50" charset="-128"/>
                <a:ea typeface="Meiryo UI" panose="020B0604030504040204" pitchFamily="50" charset="-128"/>
              </a:rPr>
              <a:t>10</a:t>
            </a:r>
            <a:r>
              <a:rPr lang="ja-JP" altLang="en-US" sz="1400" dirty="0">
                <a:latin typeface="Meiryo UI" panose="020B0604030504040204" pitchFamily="50" charset="-128"/>
                <a:ea typeface="Meiryo UI" panose="020B0604030504040204" pitchFamily="50" charset="-128"/>
              </a:rPr>
              <a:t>％以下</a:t>
            </a:r>
          </a:p>
        </p:txBody>
      </p:sp>
      <p:sp>
        <p:nvSpPr>
          <p:cNvPr id="12" name="テキスト ボックス 11"/>
          <p:cNvSpPr txBox="1">
            <a:spLocks noChangeArrowheads="1"/>
          </p:cNvSpPr>
          <p:nvPr/>
        </p:nvSpPr>
        <p:spPr bwMode="auto">
          <a:xfrm>
            <a:off x="1723483" y="5388569"/>
            <a:ext cx="3401295" cy="110799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b="1" u="sng" dirty="0">
                <a:solidFill>
                  <a:schemeClr val="accent5">
                    <a:lumMod val="50000"/>
                  </a:schemeClr>
                </a:solidFill>
                <a:latin typeface="Meiryo UI" panose="020B0604030504040204" pitchFamily="50" charset="-128"/>
                <a:ea typeface="Meiryo UI" panose="020B0604030504040204" pitchFamily="50" charset="-128"/>
                <a:cs typeface="メイリオ" panose="020B0604030504040204" pitchFamily="50" charset="-128"/>
              </a:rPr>
              <a:t>●その他</a:t>
            </a:r>
            <a:r>
              <a:rPr lang="ja-JP" altLang="en-US" b="1" dirty="0">
                <a:latin typeface="Meiryo UI" panose="020B0604030504040204" pitchFamily="50" charset="-128"/>
                <a:ea typeface="Meiryo UI" panose="020B0604030504040204" pitchFamily="50" charset="-128"/>
                <a:cs typeface="メイリオ" panose="020B0604030504040204" pitchFamily="50" charset="-128"/>
              </a:rPr>
              <a:t>　</a:t>
            </a:r>
            <a:r>
              <a:rPr lang="en-US" altLang="ja-JP" dirty="0">
                <a:latin typeface="Meiryo UI" panose="020B0604030504040204" pitchFamily="50" charset="-128"/>
                <a:ea typeface="Meiryo UI" panose="020B0604030504040204" pitchFamily="50" charset="-128"/>
                <a:cs typeface="メイリオ" panose="020B0604030504040204" pitchFamily="50" charset="-128"/>
              </a:rPr>
              <a:t>Japan Knowledge</a:t>
            </a:r>
            <a:r>
              <a:rPr lang="ja-JP" altLang="en-US" dirty="0">
                <a:latin typeface="Meiryo UI" panose="020B0604030504040204" pitchFamily="50" charset="-128"/>
                <a:ea typeface="Meiryo UI" panose="020B0604030504040204" pitchFamily="50" charset="-128"/>
                <a:cs typeface="メイリオ" panose="020B0604030504040204" pitchFamily="50" charset="-128"/>
              </a:rPr>
              <a:t>／</a:t>
            </a:r>
            <a:endParaRPr lang="en-US" altLang="ja-JP" dirty="0">
              <a:latin typeface="Meiryo UI" panose="020B0604030504040204" pitchFamily="50" charset="-128"/>
              <a:ea typeface="Meiryo UI" panose="020B0604030504040204" pitchFamily="50" charset="-128"/>
              <a:cs typeface="メイリオ" panose="020B0604030504040204" pitchFamily="50" charset="-128"/>
            </a:endParaRPr>
          </a:p>
          <a:p>
            <a:pPr eaLnBrk="1" hangingPunct="1"/>
            <a:r>
              <a:rPr lang="ja-JP" altLang="en-US" dirty="0">
                <a:latin typeface="Meiryo UI" panose="020B0604030504040204" pitchFamily="50" charset="-128"/>
                <a:ea typeface="Meiryo UI" panose="020B0604030504040204" pitchFamily="50" charset="-128"/>
                <a:cs typeface="メイリオ" panose="020B0604030504040204" pitchFamily="50" charset="-128"/>
              </a:rPr>
              <a:t>　</a:t>
            </a:r>
            <a:r>
              <a:rPr lang="en-US" altLang="ja-JP" dirty="0">
                <a:latin typeface="Meiryo UI" panose="020B0604030504040204" pitchFamily="50" charset="-128"/>
                <a:ea typeface="Meiryo UI" panose="020B0604030504040204" pitchFamily="50" charset="-128"/>
                <a:cs typeface="メイリオ" panose="020B0604030504040204" pitchFamily="50" charset="-128"/>
              </a:rPr>
              <a:t>JPO </a:t>
            </a:r>
            <a:r>
              <a:rPr lang="ja-JP" altLang="en-US" dirty="0">
                <a:latin typeface="Meiryo UI" panose="020B0604030504040204" pitchFamily="50" charset="-128"/>
                <a:ea typeface="Meiryo UI" panose="020B0604030504040204" pitchFamily="50" charset="-128"/>
                <a:cs typeface="メイリオ" panose="020B0604030504040204" pitchFamily="50" charset="-128"/>
              </a:rPr>
              <a:t>近刊情報センター／青空</a:t>
            </a:r>
            <a:endParaRPr lang="en-US" altLang="ja-JP" dirty="0">
              <a:latin typeface="Meiryo UI" panose="020B0604030504040204" pitchFamily="50" charset="-128"/>
              <a:ea typeface="Meiryo UI" panose="020B0604030504040204" pitchFamily="50" charset="-128"/>
              <a:cs typeface="メイリオ" panose="020B0604030504040204" pitchFamily="50" charset="-128"/>
            </a:endParaRPr>
          </a:p>
          <a:p>
            <a:pPr eaLnBrk="1" hangingPunct="1"/>
            <a:r>
              <a:rPr lang="ja-JP" altLang="en-US" dirty="0">
                <a:latin typeface="Meiryo UI" panose="020B0604030504040204" pitchFamily="50" charset="-128"/>
                <a:ea typeface="Meiryo UI" panose="020B0604030504040204" pitchFamily="50" charset="-128"/>
                <a:cs typeface="メイリオ" panose="020B0604030504040204" pitchFamily="50" charset="-128"/>
              </a:rPr>
              <a:t>　文庫／</a:t>
            </a:r>
            <a:r>
              <a:rPr lang="en-US" altLang="ja-JP" dirty="0" err="1">
                <a:latin typeface="Meiryo UI" panose="020B0604030504040204" pitchFamily="50" charset="-128"/>
                <a:ea typeface="Meiryo UI" panose="020B0604030504040204" pitchFamily="50" charset="-128"/>
                <a:cs typeface="メイリオ" panose="020B0604030504040204" pitchFamily="50" charset="-128"/>
              </a:rPr>
              <a:t>Dibrary</a:t>
            </a:r>
            <a:r>
              <a:rPr lang="ja-JP" altLang="en-US" sz="1200" dirty="0">
                <a:latin typeface="Meiryo UI" panose="020B0604030504040204" pitchFamily="50" charset="-128"/>
                <a:ea typeface="Meiryo UI" panose="020B0604030504040204" pitchFamily="50" charset="-128"/>
                <a:cs typeface="メイリオ" panose="020B0604030504040204" pitchFamily="50" charset="-128"/>
              </a:rPr>
              <a:t>（韓国国立中央図書館）</a:t>
            </a:r>
            <a:endParaRPr lang="ja-JP" altLang="en-US" b="1" u="sng"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13" name="スライド番号プレースホルダー 3"/>
          <p:cNvSpPr>
            <a:spLocks noGrp="1"/>
          </p:cNvSpPr>
          <p:nvPr>
            <p:ph type="sldNum" sz="quarter" idx="12"/>
          </p:nvPr>
        </p:nvSpPr>
        <p:spPr>
          <a:xfrm>
            <a:off x="9172832" y="6311899"/>
            <a:ext cx="866518" cy="447916"/>
          </a:xfrm>
        </p:spPr>
        <p:txBody>
          <a:bodyPr/>
          <a:lstStyle/>
          <a:p>
            <a:r>
              <a:rPr kumimoji="1" lang="en-US" altLang="ja-JP" dirty="0" smtClean="0"/>
              <a:t>40</a:t>
            </a:r>
            <a:endParaRPr kumimoji="1" lang="ja-JP" altLang="en-US" dirty="0"/>
          </a:p>
        </p:txBody>
      </p:sp>
      <p:pic>
        <p:nvPicPr>
          <p:cNvPr id="6" name="図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76059" y="1483746"/>
            <a:ext cx="5159454" cy="2860598"/>
          </a:xfrm>
          <a:prstGeom prst="rect">
            <a:avLst/>
          </a:prstGeom>
        </p:spPr>
      </p:pic>
      <p:sp>
        <p:nvSpPr>
          <p:cNvPr id="14" name="テキスト ボックス 13"/>
          <p:cNvSpPr txBox="1"/>
          <p:nvPr/>
        </p:nvSpPr>
        <p:spPr>
          <a:xfrm>
            <a:off x="4378456" y="6394729"/>
            <a:ext cx="8148384" cy="369332"/>
          </a:xfrm>
          <a:prstGeom prst="rect">
            <a:avLst/>
          </a:prstGeom>
          <a:noFill/>
        </p:spPr>
        <p:txBody>
          <a:bodyPr wrap="none" rtlCol="0">
            <a:spAutoFit/>
          </a:bodyPr>
          <a:lstStyle/>
          <a:p>
            <a:r>
              <a:rPr kumimoji="1" lang="en-US" altLang="ja-JP" dirty="0" smtClean="0">
                <a:latin typeface="Meiryo UI" panose="020B0604030504040204" pitchFamily="50" charset="-128"/>
                <a:ea typeface="Meiryo UI" panose="020B0604030504040204" pitchFamily="50" charset="-128"/>
              </a:rPr>
              <a:t>【</a:t>
            </a:r>
            <a:r>
              <a:rPr kumimoji="1" lang="ja-JP" altLang="en-US" dirty="0" smtClean="0">
                <a:latin typeface="Meiryo UI" panose="020B0604030504040204" pitchFamily="50" charset="-128"/>
                <a:ea typeface="Meiryo UI" panose="020B0604030504040204" pitchFamily="50" charset="-128"/>
              </a:rPr>
              <a:t>転用：もっと近くに国立国会図書館　</a:t>
            </a:r>
            <a:r>
              <a:rPr lang="ja-JP" altLang="en-US" dirty="0" smtClean="0">
                <a:latin typeface="Meiryo UI" panose="020B0604030504040204" pitchFamily="50" charset="-128"/>
                <a:ea typeface="Meiryo UI" panose="020B0604030504040204" pitchFamily="50" charset="-128"/>
              </a:rPr>
              <a:t>第</a:t>
            </a:r>
            <a:r>
              <a:rPr lang="en-US" altLang="ja-JP" dirty="0" smtClean="0">
                <a:latin typeface="Meiryo UI" panose="020B0604030504040204" pitchFamily="50" charset="-128"/>
                <a:ea typeface="Meiryo UI" panose="020B0604030504040204" pitchFamily="50" charset="-128"/>
              </a:rPr>
              <a:t>17</a:t>
            </a:r>
            <a:r>
              <a:rPr lang="ja-JP" altLang="en-US" dirty="0">
                <a:latin typeface="Meiryo UI" panose="020B0604030504040204" pitchFamily="50" charset="-128"/>
                <a:ea typeface="Meiryo UI" panose="020B0604030504040204" pitchFamily="50" charset="-128"/>
              </a:rPr>
              <a:t>回図書館</a:t>
            </a:r>
            <a:r>
              <a:rPr lang="ja-JP" altLang="en-US" dirty="0" smtClean="0">
                <a:latin typeface="Meiryo UI" panose="020B0604030504040204" pitchFamily="50" charset="-128"/>
                <a:ea typeface="Meiryo UI" panose="020B0604030504040204" pitchFamily="50" charset="-128"/>
              </a:rPr>
              <a:t>総合展</a:t>
            </a:r>
            <a:r>
              <a:rPr lang="en-US" altLang="ja-JP" dirty="0" smtClean="0">
                <a:latin typeface="Meiryo UI" panose="020B0604030504040204" pitchFamily="50" charset="-128"/>
                <a:ea typeface="Meiryo UI" panose="020B0604030504040204" pitchFamily="50" charset="-128"/>
              </a:rPr>
              <a:t>2015</a:t>
            </a:r>
            <a:r>
              <a:rPr lang="ja-JP" altLang="en-US" dirty="0" smtClean="0">
                <a:latin typeface="Meiryo UI" panose="020B0604030504040204" pitchFamily="50" charset="-128"/>
                <a:ea typeface="Meiryo UI" panose="020B0604030504040204" pitchFamily="50" charset="-128"/>
              </a:rPr>
              <a:t>年</a:t>
            </a:r>
            <a:r>
              <a:rPr lang="en-US" altLang="ja-JP" dirty="0" smtClean="0">
                <a:latin typeface="Meiryo UI" panose="020B0604030504040204" pitchFamily="50" charset="-128"/>
                <a:ea typeface="Meiryo UI" panose="020B0604030504040204" pitchFamily="50" charset="-128"/>
              </a:rPr>
              <a:t>11</a:t>
            </a:r>
            <a:r>
              <a:rPr lang="ja-JP" altLang="en-US" dirty="0" smtClean="0">
                <a:latin typeface="Meiryo UI" panose="020B0604030504040204" pitchFamily="50" charset="-128"/>
                <a:ea typeface="Meiryo UI" panose="020B0604030504040204" pitchFamily="50" charset="-128"/>
              </a:rPr>
              <a:t>月</a:t>
            </a:r>
            <a:r>
              <a:rPr lang="en-US" altLang="ja-JP" dirty="0" smtClean="0">
                <a:latin typeface="Meiryo UI" panose="020B0604030504040204" pitchFamily="50" charset="-128"/>
                <a:ea typeface="Meiryo UI" panose="020B0604030504040204" pitchFamily="50" charset="-128"/>
              </a:rPr>
              <a:t>10</a:t>
            </a:r>
            <a:r>
              <a:rPr lang="ja-JP" altLang="en-US" dirty="0" smtClean="0">
                <a:latin typeface="Meiryo UI" panose="020B0604030504040204" pitchFamily="50" charset="-128"/>
                <a:ea typeface="Meiryo UI" panose="020B0604030504040204" pitchFamily="50" charset="-128"/>
              </a:rPr>
              <a:t>日</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　</a:t>
            </a:r>
            <a:r>
              <a:rPr kumimoji="1" lang="ja-JP" altLang="en-US" dirty="0" smtClean="0">
                <a:latin typeface="Meiryo UI" panose="020B0604030504040204" pitchFamily="50" charset="-128"/>
                <a:ea typeface="Meiryo UI" panose="020B0604030504040204" pitchFamily="50" charset="-128"/>
              </a:rPr>
              <a:t>　</a:t>
            </a:r>
            <a:endParaRPr kumimoji="1" lang="ja-JP" altLang="en-US" dirty="0">
              <a:latin typeface="Meiryo UI" panose="020B0604030504040204" pitchFamily="50" charset="-128"/>
              <a:ea typeface="Meiryo UI" panose="020B0604030504040204" pitchFamily="50" charset="-128"/>
            </a:endParaRPr>
          </a:p>
        </p:txBody>
      </p:sp>
      <p:sp>
        <p:nvSpPr>
          <p:cNvPr id="15" name="円/楕円 14"/>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376905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smtClean="0"/>
              <a:t>NDL</a:t>
            </a:r>
            <a:r>
              <a:rPr lang="ja-JP" altLang="en-US" sz="4000" dirty="0"/>
              <a:t>サーチでのサービス連携</a:t>
            </a:r>
          </a:p>
        </p:txBody>
      </p:sp>
      <p:sp>
        <p:nvSpPr>
          <p:cNvPr id="45" name="フッター プレースホルダ 44"/>
          <p:cNvSpPr>
            <a:spLocks noGrp="1"/>
          </p:cNvSpPr>
          <p:nvPr>
            <p:ph type="ftr" sz="quarter" idx="11"/>
          </p:nvPr>
        </p:nvSpPr>
        <p:spPr/>
        <p:txBody>
          <a:bodyPr/>
          <a:lstStyle/>
          <a:p>
            <a:endParaRPr kumimoji="0" lang="en-US" dirty="0"/>
          </a:p>
        </p:txBody>
      </p:sp>
      <p:sp>
        <p:nvSpPr>
          <p:cNvPr id="40" name="スライド番号プレースホルダ 39"/>
          <p:cNvSpPr>
            <a:spLocks noGrp="1"/>
          </p:cNvSpPr>
          <p:nvPr>
            <p:ph type="sldNum" sz="quarter" idx="12"/>
          </p:nvPr>
        </p:nvSpPr>
        <p:spPr/>
        <p:txBody>
          <a:bodyPr/>
          <a:lstStyle/>
          <a:p>
            <a:fld id="{042AED99-7FB4-404E-8A97-64753DCE42EC}" type="slidenum">
              <a:rPr kumimoji="0" lang="en-US" smtClean="0"/>
              <a:pPr/>
              <a:t>64</a:t>
            </a:fld>
            <a:endParaRPr kumimoji="0" lang="en-US" dirty="0"/>
          </a:p>
        </p:txBody>
      </p:sp>
      <p:sp>
        <p:nvSpPr>
          <p:cNvPr id="82" name="角丸四角形 81"/>
          <p:cNvSpPr/>
          <p:nvPr/>
        </p:nvSpPr>
        <p:spPr bwMode="auto">
          <a:xfrm>
            <a:off x="7968208" y="6165304"/>
            <a:ext cx="2374900" cy="360040"/>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dirty="0">
                <a:solidFill>
                  <a:schemeClr val="tx1"/>
                </a:solidFill>
                <a:latin typeface="Meiryo UI" panose="020B0604030504040204" pitchFamily="50" charset="-128"/>
                <a:ea typeface="Meiryo UI" panose="020B0604030504040204" pitchFamily="50" charset="-128"/>
              </a:rPr>
              <a:t>人間文化研究機構</a:t>
            </a:r>
          </a:p>
        </p:txBody>
      </p:sp>
      <p:sp>
        <p:nvSpPr>
          <p:cNvPr id="83" name="角丸四角形 82"/>
          <p:cNvSpPr/>
          <p:nvPr/>
        </p:nvSpPr>
        <p:spPr bwMode="auto">
          <a:xfrm>
            <a:off x="1800672" y="1700808"/>
            <a:ext cx="2274886" cy="1584176"/>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84" name="テキスト ボックス 21"/>
          <p:cNvSpPr txBox="1">
            <a:spLocks noChangeArrowheads="1"/>
          </p:cNvSpPr>
          <p:nvPr/>
        </p:nvSpPr>
        <p:spPr bwMode="auto">
          <a:xfrm>
            <a:off x="1927723" y="1700791"/>
            <a:ext cx="2087485" cy="646278"/>
          </a:xfrm>
          <a:prstGeom prst="rect">
            <a:avLst/>
          </a:prstGeom>
          <a:noFill/>
          <a:ln w="9525">
            <a:noFill/>
            <a:miter lim="800000"/>
            <a:headEnd/>
            <a:tailEnd/>
          </a:ln>
        </p:spPr>
        <p:txBody>
          <a:bodyPr>
            <a:spAutoFit/>
          </a:bodyPr>
          <a:lstStyle/>
          <a:p>
            <a:r>
              <a:rPr lang="ja-JP" altLang="en-US" dirty="0">
                <a:latin typeface="Meiryo UI" panose="020B0604030504040204" pitchFamily="50" charset="-128"/>
                <a:ea typeface="Meiryo UI" panose="020B0604030504040204" pitchFamily="50" charset="-128"/>
              </a:rPr>
              <a:t>国立情報学研究所（</a:t>
            </a:r>
            <a:r>
              <a:rPr lang="en-US" altLang="ja-JP" dirty="0">
                <a:latin typeface="Meiryo UI" panose="020B0604030504040204" pitchFamily="50" charset="-128"/>
                <a:ea typeface="Meiryo UI" panose="020B0604030504040204" pitchFamily="50" charset="-128"/>
              </a:rPr>
              <a:t>NII</a:t>
            </a:r>
            <a:r>
              <a:rPr lang="ja-JP" altLang="en-US" dirty="0">
                <a:latin typeface="Meiryo UI" panose="020B0604030504040204" pitchFamily="50" charset="-128"/>
                <a:ea typeface="Meiryo UI" panose="020B0604030504040204" pitchFamily="50" charset="-128"/>
              </a:rPr>
              <a:t>）</a:t>
            </a:r>
          </a:p>
        </p:txBody>
      </p:sp>
      <p:pic>
        <p:nvPicPr>
          <p:cNvPr id="85" name="Picture 3"/>
          <p:cNvPicPr>
            <a:picLocks noChangeAspect="1" noChangeArrowheads="1"/>
          </p:cNvPicPr>
          <p:nvPr/>
        </p:nvPicPr>
        <p:blipFill>
          <a:blip r:embed="rId3" cstate="print"/>
          <a:srcRect/>
          <a:stretch>
            <a:fillRect/>
          </a:stretch>
        </p:blipFill>
        <p:spPr bwMode="auto">
          <a:xfrm>
            <a:off x="2063552" y="2780928"/>
            <a:ext cx="1797612" cy="482977"/>
          </a:xfrm>
          <a:prstGeom prst="rect">
            <a:avLst/>
          </a:prstGeom>
          <a:noFill/>
          <a:ln w="9525">
            <a:noFill/>
            <a:miter lim="800000"/>
            <a:headEnd/>
            <a:tailEnd/>
          </a:ln>
        </p:spPr>
      </p:pic>
      <p:sp>
        <p:nvSpPr>
          <p:cNvPr id="86" name="角丸四角形 85"/>
          <p:cNvSpPr/>
          <p:nvPr/>
        </p:nvSpPr>
        <p:spPr bwMode="auto">
          <a:xfrm>
            <a:off x="1775521" y="3861048"/>
            <a:ext cx="2349499" cy="1008112"/>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87" name="テキスト ボックス 22"/>
          <p:cNvSpPr txBox="1">
            <a:spLocks noChangeArrowheads="1"/>
          </p:cNvSpPr>
          <p:nvPr/>
        </p:nvSpPr>
        <p:spPr bwMode="auto">
          <a:xfrm>
            <a:off x="1847528" y="3861049"/>
            <a:ext cx="2276976" cy="667877"/>
          </a:xfrm>
          <a:prstGeom prst="rect">
            <a:avLst/>
          </a:prstGeom>
          <a:noFill/>
          <a:ln w="9525">
            <a:noFill/>
            <a:miter lim="800000"/>
            <a:headEnd/>
            <a:tailEnd/>
          </a:ln>
        </p:spPr>
        <p:txBody>
          <a:bodyPr>
            <a:spAutoFit/>
          </a:bodyPr>
          <a:lstStyle/>
          <a:p>
            <a:r>
              <a:rPr lang="ja-JP" altLang="en-US" dirty="0">
                <a:latin typeface="Meiryo UI" panose="020B0604030504040204" pitchFamily="50" charset="-128"/>
                <a:ea typeface="Meiryo UI" panose="020B0604030504040204" pitchFamily="50" charset="-128"/>
              </a:rPr>
              <a:t>科学技術振興機構（</a:t>
            </a:r>
            <a:r>
              <a:rPr lang="en-US" altLang="ja-JP" dirty="0">
                <a:latin typeface="Meiryo UI" panose="020B0604030504040204" pitchFamily="50" charset="-128"/>
                <a:ea typeface="Meiryo UI" panose="020B0604030504040204" pitchFamily="50" charset="-128"/>
              </a:rPr>
              <a:t>JST</a:t>
            </a:r>
            <a:r>
              <a:rPr lang="ja-JP" altLang="en-US" dirty="0">
                <a:latin typeface="Meiryo UI" panose="020B0604030504040204" pitchFamily="50" charset="-128"/>
                <a:ea typeface="Meiryo UI" panose="020B0604030504040204" pitchFamily="50" charset="-128"/>
              </a:rPr>
              <a:t>）</a:t>
            </a:r>
          </a:p>
        </p:txBody>
      </p:sp>
      <p:pic>
        <p:nvPicPr>
          <p:cNvPr id="88" name="Picture 4"/>
          <p:cNvPicPr>
            <a:picLocks noChangeAspect="1" noChangeArrowheads="1"/>
          </p:cNvPicPr>
          <p:nvPr/>
        </p:nvPicPr>
        <p:blipFill>
          <a:blip r:embed="rId4" cstate="print"/>
          <a:srcRect/>
          <a:stretch>
            <a:fillRect/>
          </a:stretch>
        </p:blipFill>
        <p:spPr bwMode="auto">
          <a:xfrm>
            <a:off x="2207568" y="4437111"/>
            <a:ext cx="1549834" cy="352170"/>
          </a:xfrm>
          <a:prstGeom prst="rect">
            <a:avLst/>
          </a:prstGeom>
          <a:noFill/>
          <a:ln w="9525">
            <a:noFill/>
            <a:miter lim="800000"/>
            <a:headEnd/>
            <a:tailEnd/>
          </a:ln>
        </p:spPr>
      </p:pic>
      <p:sp>
        <p:nvSpPr>
          <p:cNvPr id="89" name="角丸四角形 88"/>
          <p:cNvSpPr/>
          <p:nvPr/>
        </p:nvSpPr>
        <p:spPr bwMode="auto">
          <a:xfrm>
            <a:off x="1751484" y="6093297"/>
            <a:ext cx="2400300" cy="503236"/>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91" name="角丸四角形 90"/>
          <p:cNvSpPr/>
          <p:nvPr/>
        </p:nvSpPr>
        <p:spPr bwMode="auto">
          <a:xfrm>
            <a:off x="4631183" y="4796750"/>
            <a:ext cx="2830512" cy="1500186"/>
          </a:xfrm>
          <a:prstGeom prst="roundRect">
            <a:avLst/>
          </a:prstGeom>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pic>
        <p:nvPicPr>
          <p:cNvPr id="92" name="Picture 6"/>
          <p:cNvPicPr>
            <a:picLocks noChangeAspect="1" noChangeArrowheads="1"/>
          </p:cNvPicPr>
          <p:nvPr/>
        </p:nvPicPr>
        <p:blipFill>
          <a:blip r:embed="rId5" cstate="print"/>
          <a:srcRect/>
          <a:stretch>
            <a:fillRect/>
          </a:stretch>
        </p:blipFill>
        <p:spPr bwMode="auto">
          <a:xfrm>
            <a:off x="4929471" y="5372890"/>
            <a:ext cx="2168471" cy="271675"/>
          </a:xfrm>
          <a:prstGeom prst="rect">
            <a:avLst/>
          </a:prstGeom>
          <a:noFill/>
          <a:ln w="9525">
            <a:noFill/>
            <a:miter lim="800000"/>
            <a:headEnd/>
            <a:tailEnd/>
          </a:ln>
        </p:spPr>
      </p:pic>
      <p:pic>
        <p:nvPicPr>
          <p:cNvPr id="93" name="Picture 7"/>
          <p:cNvPicPr>
            <a:picLocks noChangeAspect="1" noChangeArrowheads="1"/>
          </p:cNvPicPr>
          <p:nvPr/>
        </p:nvPicPr>
        <p:blipFill>
          <a:blip r:embed="rId6" cstate="print"/>
          <a:srcRect/>
          <a:stretch>
            <a:fillRect/>
          </a:stretch>
        </p:blipFill>
        <p:spPr bwMode="auto">
          <a:xfrm>
            <a:off x="5135966" y="5732901"/>
            <a:ext cx="2247825" cy="390981"/>
          </a:xfrm>
          <a:prstGeom prst="rect">
            <a:avLst/>
          </a:prstGeom>
          <a:noFill/>
          <a:ln w="9525">
            <a:noFill/>
            <a:miter lim="800000"/>
            <a:headEnd/>
            <a:tailEnd/>
          </a:ln>
        </p:spPr>
      </p:pic>
      <p:sp>
        <p:nvSpPr>
          <p:cNvPr id="94" name="角丸四角形 93"/>
          <p:cNvSpPr/>
          <p:nvPr/>
        </p:nvSpPr>
        <p:spPr bwMode="auto">
          <a:xfrm>
            <a:off x="1775521" y="4941168"/>
            <a:ext cx="2384425" cy="1080120"/>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100" name="下矢印 99"/>
          <p:cNvSpPr/>
          <p:nvPr/>
        </p:nvSpPr>
        <p:spPr bwMode="auto">
          <a:xfrm rot="10800000">
            <a:off x="5735960" y="1988840"/>
            <a:ext cx="576064" cy="1296144"/>
          </a:xfrm>
          <a:prstGeom prst="downArrow">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101" name="テキスト ボックス 29"/>
          <p:cNvSpPr txBox="1">
            <a:spLocks noChangeArrowheads="1"/>
          </p:cNvSpPr>
          <p:nvPr/>
        </p:nvSpPr>
        <p:spPr bwMode="auto">
          <a:xfrm>
            <a:off x="5003965" y="4868874"/>
            <a:ext cx="2129604" cy="369332"/>
          </a:xfrm>
          <a:prstGeom prst="rect">
            <a:avLst/>
          </a:prstGeom>
          <a:noFill/>
          <a:ln w="9525">
            <a:noFill/>
            <a:miter lim="800000"/>
            <a:headEnd/>
            <a:tailEnd/>
          </a:ln>
        </p:spPr>
        <p:txBody>
          <a:bodyPr>
            <a:spAutoFit/>
          </a:bodyPr>
          <a:lstStyle/>
          <a:p>
            <a:pPr algn="ctr"/>
            <a:r>
              <a:rPr lang="ja-JP" altLang="en-US">
                <a:latin typeface="Meiryo UI" panose="020B0604030504040204" pitchFamily="50" charset="-128"/>
                <a:ea typeface="Meiryo UI" panose="020B0604030504040204" pitchFamily="50" charset="-128"/>
              </a:rPr>
              <a:t>国立国会図書館</a:t>
            </a:r>
          </a:p>
        </p:txBody>
      </p:sp>
      <p:sp>
        <p:nvSpPr>
          <p:cNvPr id="102" name="テキスト ボックス 52"/>
          <p:cNvSpPr txBox="1">
            <a:spLocks noChangeArrowheads="1"/>
          </p:cNvSpPr>
          <p:nvPr/>
        </p:nvSpPr>
        <p:spPr bwMode="auto">
          <a:xfrm>
            <a:off x="4439816" y="3817463"/>
            <a:ext cx="3017666" cy="369332"/>
          </a:xfrm>
          <a:prstGeom prst="rect">
            <a:avLst/>
          </a:prstGeom>
          <a:noFill/>
          <a:ln w="9525">
            <a:noFill/>
            <a:miter lim="800000"/>
            <a:headEnd/>
            <a:tailEnd/>
          </a:ln>
        </p:spPr>
        <p:txBody>
          <a:bodyPr wrap="square">
            <a:spAutoFit/>
          </a:bodyPr>
          <a:lstStyle/>
          <a:p>
            <a:pPr algn="ctr"/>
            <a:r>
              <a:rPr lang="en-US" altLang="ja-JP">
                <a:latin typeface="Meiryo UI" panose="020B0604030504040204" pitchFamily="50" charset="-128"/>
                <a:ea typeface="Meiryo UI" panose="020B0604030504040204" pitchFamily="50" charset="-128"/>
              </a:rPr>
              <a:t>200</a:t>
            </a:r>
            <a:r>
              <a:rPr lang="ja-JP" altLang="en-US">
                <a:latin typeface="Meiryo UI" panose="020B0604030504040204" pitchFamily="50" charset="-128"/>
                <a:ea typeface="Meiryo UI" panose="020B0604030504040204" pitchFamily="50" charset="-128"/>
              </a:rPr>
              <a:t>余りのデータベース</a:t>
            </a:r>
          </a:p>
        </p:txBody>
      </p:sp>
      <p:sp>
        <p:nvSpPr>
          <p:cNvPr id="103" name="テキスト ボックス 29"/>
          <p:cNvSpPr txBox="1">
            <a:spLocks noChangeArrowheads="1"/>
          </p:cNvSpPr>
          <p:nvPr/>
        </p:nvSpPr>
        <p:spPr bwMode="auto">
          <a:xfrm>
            <a:off x="1775520" y="6165304"/>
            <a:ext cx="2422728" cy="369332"/>
          </a:xfrm>
          <a:prstGeom prst="rect">
            <a:avLst/>
          </a:prstGeom>
          <a:noFill/>
          <a:ln w="9525">
            <a:noFill/>
            <a:miter lim="800000"/>
            <a:headEnd/>
            <a:tailEnd/>
          </a:ln>
        </p:spPr>
        <p:txBody>
          <a:bodyPr>
            <a:spAutoFit/>
          </a:bodyPr>
          <a:lstStyle/>
          <a:p>
            <a:r>
              <a:rPr lang="ja-JP" altLang="en-US" dirty="0">
                <a:latin typeface="Meiryo UI" panose="020B0604030504040204" pitchFamily="50" charset="-128"/>
                <a:ea typeface="Meiryo UI" panose="020B0604030504040204" pitchFamily="50" charset="-128"/>
              </a:rPr>
              <a:t>韓国国立中央図書館</a:t>
            </a:r>
          </a:p>
        </p:txBody>
      </p:sp>
      <p:pic>
        <p:nvPicPr>
          <p:cNvPr id="69" name="Picture 3"/>
          <p:cNvPicPr>
            <a:picLocks noChangeAspect="1" noChangeArrowheads="1"/>
          </p:cNvPicPr>
          <p:nvPr/>
        </p:nvPicPr>
        <p:blipFill>
          <a:blip r:embed="rId7" cstate="print"/>
          <a:srcRect/>
          <a:stretch>
            <a:fillRect/>
          </a:stretch>
        </p:blipFill>
        <p:spPr bwMode="auto">
          <a:xfrm>
            <a:off x="4440238" y="3428331"/>
            <a:ext cx="2952750" cy="403225"/>
          </a:xfrm>
          <a:prstGeom prst="rect">
            <a:avLst/>
          </a:prstGeom>
          <a:noFill/>
          <a:ln w="9525">
            <a:noFill/>
            <a:miter lim="800000"/>
            <a:headEnd/>
            <a:tailEnd/>
          </a:ln>
        </p:spPr>
      </p:pic>
      <p:sp>
        <p:nvSpPr>
          <p:cNvPr id="71" name="テキスト ボックス 21"/>
          <p:cNvSpPr txBox="1">
            <a:spLocks noChangeArrowheads="1"/>
          </p:cNvSpPr>
          <p:nvPr/>
        </p:nvSpPr>
        <p:spPr bwMode="auto">
          <a:xfrm>
            <a:off x="1847529" y="4941168"/>
            <a:ext cx="2271713" cy="646112"/>
          </a:xfrm>
          <a:prstGeom prst="rect">
            <a:avLst/>
          </a:prstGeom>
          <a:noFill/>
          <a:ln w="9525">
            <a:noFill/>
            <a:miter lim="800000"/>
            <a:headEnd/>
            <a:tailEnd/>
          </a:ln>
        </p:spPr>
        <p:txBody>
          <a:bodyPr>
            <a:spAutoFit/>
          </a:bodyPr>
          <a:lstStyle/>
          <a:p>
            <a:r>
              <a:rPr lang="ja-JP" altLang="en-US" dirty="0">
                <a:latin typeface="Meiryo UI" panose="020B0604030504040204" pitchFamily="50" charset="-128"/>
                <a:ea typeface="Meiryo UI" panose="020B0604030504040204" pitchFamily="50" charset="-128"/>
              </a:rPr>
              <a:t>日本原子力研究開発機構（</a:t>
            </a:r>
            <a:r>
              <a:rPr lang="en-US" altLang="ja-JP" dirty="0">
                <a:latin typeface="Meiryo UI" panose="020B0604030504040204" pitchFamily="50" charset="-128"/>
                <a:ea typeface="Meiryo UI" panose="020B0604030504040204" pitchFamily="50" charset="-128"/>
              </a:rPr>
              <a:t>JAEA</a:t>
            </a:r>
            <a:r>
              <a:rPr lang="ja-JP" altLang="en-US" dirty="0">
                <a:latin typeface="Meiryo UI" panose="020B0604030504040204" pitchFamily="50" charset="-128"/>
                <a:ea typeface="Meiryo UI" panose="020B0604030504040204" pitchFamily="50" charset="-128"/>
              </a:rPr>
              <a:t>）</a:t>
            </a:r>
          </a:p>
        </p:txBody>
      </p:sp>
      <p:pic>
        <p:nvPicPr>
          <p:cNvPr id="72" name="Picture 44"/>
          <p:cNvPicPr>
            <a:picLocks noChangeAspect="1" noChangeArrowheads="1"/>
          </p:cNvPicPr>
          <p:nvPr/>
        </p:nvPicPr>
        <p:blipFill>
          <a:blip r:embed="rId8" cstate="print"/>
          <a:srcRect/>
          <a:stretch>
            <a:fillRect/>
          </a:stretch>
        </p:blipFill>
        <p:spPr bwMode="auto">
          <a:xfrm>
            <a:off x="2423592" y="5445225"/>
            <a:ext cx="1143000" cy="523875"/>
          </a:xfrm>
          <a:prstGeom prst="rect">
            <a:avLst/>
          </a:prstGeom>
          <a:noFill/>
          <a:ln w="9525">
            <a:noFill/>
            <a:miter lim="800000"/>
            <a:headEnd/>
            <a:tailEnd/>
          </a:ln>
        </p:spPr>
      </p:pic>
      <p:pic>
        <p:nvPicPr>
          <p:cNvPr id="73" name="Picture 2" descr="CiNii books 国立情報学研究所 総合目録検索サービス"/>
          <p:cNvPicPr>
            <a:picLocks noChangeAspect="1" noChangeArrowheads="1"/>
          </p:cNvPicPr>
          <p:nvPr/>
        </p:nvPicPr>
        <p:blipFill>
          <a:blip r:embed="rId9" cstate="print"/>
          <a:srcRect/>
          <a:stretch>
            <a:fillRect/>
          </a:stretch>
        </p:blipFill>
        <p:spPr bwMode="auto">
          <a:xfrm>
            <a:off x="2063552" y="2420342"/>
            <a:ext cx="1656185" cy="360586"/>
          </a:xfrm>
          <a:prstGeom prst="rect">
            <a:avLst/>
          </a:prstGeom>
          <a:noFill/>
        </p:spPr>
      </p:pic>
      <p:pic>
        <p:nvPicPr>
          <p:cNvPr id="43" name="Picture 76" descr="MCj03035110000[1]"/>
          <p:cNvPicPr>
            <a:picLocks noChangeAspect="1" noChangeArrowheads="1"/>
          </p:cNvPicPr>
          <p:nvPr/>
        </p:nvPicPr>
        <p:blipFill>
          <a:blip r:embed="rId10" cstate="print"/>
          <a:srcRect/>
          <a:stretch>
            <a:fillRect/>
          </a:stretch>
        </p:blipFill>
        <p:spPr bwMode="auto">
          <a:xfrm>
            <a:off x="5591944" y="1052736"/>
            <a:ext cx="1042988" cy="1079500"/>
          </a:xfrm>
          <a:prstGeom prst="rect">
            <a:avLst/>
          </a:prstGeom>
          <a:noFill/>
          <a:ln w="9525">
            <a:noFill/>
            <a:miter lim="800000"/>
            <a:headEnd/>
            <a:tailEnd/>
          </a:ln>
        </p:spPr>
      </p:pic>
      <p:sp>
        <p:nvSpPr>
          <p:cNvPr id="44" name="下矢印 43"/>
          <p:cNvSpPr/>
          <p:nvPr/>
        </p:nvSpPr>
        <p:spPr bwMode="auto">
          <a:xfrm rot="13290335">
            <a:off x="6989775" y="1882285"/>
            <a:ext cx="501650" cy="1536263"/>
          </a:xfrm>
          <a:prstGeom prst="downArrow">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48" name="下矢印 47"/>
          <p:cNvSpPr/>
          <p:nvPr/>
        </p:nvSpPr>
        <p:spPr bwMode="auto">
          <a:xfrm rot="5400000">
            <a:off x="7033306" y="867316"/>
            <a:ext cx="501650" cy="1368152"/>
          </a:xfrm>
          <a:prstGeom prst="downArrow">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49" name="角丸四角形 48"/>
          <p:cNvSpPr/>
          <p:nvPr/>
        </p:nvSpPr>
        <p:spPr bwMode="auto">
          <a:xfrm>
            <a:off x="1775520" y="3429000"/>
            <a:ext cx="2374900" cy="360040"/>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ja-JP" altLang="en-US" dirty="0">
                <a:solidFill>
                  <a:schemeClr val="tx1"/>
                </a:solidFill>
                <a:latin typeface="Meiryo UI" panose="020B0604030504040204" pitchFamily="50" charset="-128"/>
                <a:ea typeface="Meiryo UI" panose="020B0604030504040204" pitchFamily="50" charset="-128"/>
              </a:rPr>
              <a:t>国立大学・私立大学</a:t>
            </a:r>
          </a:p>
        </p:txBody>
      </p:sp>
      <p:sp>
        <p:nvSpPr>
          <p:cNvPr id="50" name="角丸四角形 49"/>
          <p:cNvSpPr/>
          <p:nvPr/>
        </p:nvSpPr>
        <p:spPr bwMode="auto">
          <a:xfrm>
            <a:off x="7968208" y="4725144"/>
            <a:ext cx="2374900" cy="360040"/>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ja-JP" altLang="en-US" dirty="0">
                <a:solidFill>
                  <a:schemeClr val="tx1"/>
                </a:solidFill>
                <a:latin typeface="Meiryo UI" panose="020B0604030504040204" pitchFamily="50" charset="-128"/>
                <a:ea typeface="Meiryo UI" panose="020B0604030504040204" pitchFamily="50" charset="-128"/>
              </a:rPr>
              <a:t>公立図書館</a:t>
            </a:r>
          </a:p>
        </p:txBody>
      </p:sp>
      <p:sp>
        <p:nvSpPr>
          <p:cNvPr id="51" name="角丸四角形 50"/>
          <p:cNvSpPr/>
          <p:nvPr/>
        </p:nvSpPr>
        <p:spPr bwMode="auto">
          <a:xfrm>
            <a:off x="7968208" y="5733256"/>
            <a:ext cx="2374900" cy="360040"/>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ja-JP" altLang="en-US" dirty="0">
                <a:solidFill>
                  <a:schemeClr val="tx1"/>
                </a:solidFill>
                <a:latin typeface="Meiryo UI" panose="020B0604030504040204" pitchFamily="50" charset="-128"/>
                <a:ea typeface="Meiryo UI" panose="020B0604030504040204" pitchFamily="50" charset="-128"/>
              </a:rPr>
              <a:t>美術館・博物館</a:t>
            </a:r>
          </a:p>
        </p:txBody>
      </p:sp>
      <p:sp>
        <p:nvSpPr>
          <p:cNvPr id="52" name="角丸四角形 51"/>
          <p:cNvSpPr/>
          <p:nvPr/>
        </p:nvSpPr>
        <p:spPr bwMode="auto">
          <a:xfrm>
            <a:off x="7968208" y="5229200"/>
            <a:ext cx="2374900" cy="360040"/>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ja-JP" altLang="en-US" dirty="0">
                <a:solidFill>
                  <a:schemeClr val="tx1"/>
                </a:solidFill>
                <a:latin typeface="Meiryo UI" panose="020B0604030504040204" pitchFamily="50" charset="-128"/>
                <a:ea typeface="Meiryo UI" panose="020B0604030504040204" pitchFamily="50" charset="-128"/>
              </a:rPr>
              <a:t>国立公文書館</a:t>
            </a:r>
          </a:p>
        </p:txBody>
      </p:sp>
      <p:sp>
        <p:nvSpPr>
          <p:cNvPr id="54" name="角丸四角形 53"/>
          <p:cNvSpPr/>
          <p:nvPr/>
        </p:nvSpPr>
        <p:spPr bwMode="auto">
          <a:xfrm>
            <a:off x="8040216" y="2041960"/>
            <a:ext cx="2592288" cy="2611176"/>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b="1" dirty="0">
                <a:solidFill>
                  <a:schemeClr val="tx1"/>
                </a:solidFill>
                <a:latin typeface="Meiryo UI" panose="020B0604030504040204" pitchFamily="50" charset="-128"/>
                <a:ea typeface="Meiryo UI" panose="020B0604030504040204" pitchFamily="50" charset="-128"/>
              </a:rPr>
              <a:t>書店</a:t>
            </a:r>
            <a:r>
              <a:rPr lang="ja-JP" altLang="en-US" sz="1600" b="1" dirty="0" smtClean="0">
                <a:solidFill>
                  <a:schemeClr val="tx1"/>
                </a:solidFill>
                <a:latin typeface="Meiryo UI" panose="020B0604030504040204" pitchFamily="50" charset="-128"/>
                <a:ea typeface="Meiryo UI" panose="020B0604030504040204" pitchFamily="50" charset="-128"/>
              </a:rPr>
              <a:t>等</a:t>
            </a:r>
            <a:endParaRPr lang="en-US" altLang="ja-JP" sz="1600" b="1" dirty="0" smtClean="0">
              <a:solidFill>
                <a:schemeClr val="tx1"/>
              </a:solidFill>
              <a:latin typeface="Meiryo UI" panose="020B0604030504040204" pitchFamily="50" charset="-128"/>
              <a:ea typeface="Meiryo UI" panose="020B0604030504040204" pitchFamily="50" charset="-128"/>
            </a:endParaRPr>
          </a:p>
          <a:p>
            <a:r>
              <a:rPr lang="en-US" altLang="ja-JP" sz="1600" dirty="0" smtClean="0">
                <a:solidFill>
                  <a:schemeClr val="tx1"/>
                </a:solidFill>
                <a:latin typeface="Meiryo UI" panose="020B0604030504040204" pitchFamily="50" charset="-128"/>
                <a:ea typeface="Meiryo UI" panose="020B0604030504040204" pitchFamily="50" charset="-128"/>
              </a:rPr>
              <a:t>Amazon.com</a:t>
            </a:r>
            <a:endParaRPr lang="en-US" altLang="ja-JP" sz="1600" dirty="0">
              <a:solidFill>
                <a:schemeClr val="tx1"/>
              </a:solidFill>
              <a:latin typeface="Meiryo UI" panose="020B0604030504040204" pitchFamily="50" charset="-128"/>
              <a:ea typeface="Meiryo UI" panose="020B0604030504040204" pitchFamily="50" charset="-128"/>
            </a:endParaRPr>
          </a:p>
          <a:p>
            <a:r>
              <a:rPr lang="en-US" altLang="ja-JP" sz="1600" dirty="0">
                <a:solidFill>
                  <a:schemeClr val="tx1"/>
                </a:solidFill>
                <a:latin typeface="Meiryo UI" panose="020B0604030504040204" pitchFamily="50" charset="-128"/>
                <a:ea typeface="Meiryo UI" panose="020B0604030504040204" pitchFamily="50" charset="-128"/>
              </a:rPr>
              <a:t>Books.or.jp</a:t>
            </a:r>
          </a:p>
          <a:p>
            <a:r>
              <a:rPr lang="en-US" altLang="ja-JP" sz="1600" dirty="0" err="1">
                <a:solidFill>
                  <a:schemeClr val="tx1"/>
                </a:solidFill>
                <a:latin typeface="Meiryo UI" panose="020B0604030504040204" pitchFamily="50" charset="-128"/>
                <a:ea typeface="Meiryo UI" panose="020B0604030504040204" pitchFamily="50" charset="-128"/>
              </a:rPr>
              <a:t>honto</a:t>
            </a:r>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dirty="0">
                <a:solidFill>
                  <a:schemeClr val="tx1"/>
                </a:solidFill>
                <a:latin typeface="Meiryo UI" panose="020B0604030504040204" pitchFamily="50" charset="-128"/>
                <a:ea typeface="Meiryo UI" panose="020B0604030504040204" pitchFamily="50" charset="-128"/>
              </a:rPr>
              <a:t>紀伊國屋書店</a:t>
            </a:r>
            <a:r>
              <a:rPr lang="en-US" altLang="ja-JP" sz="1600" dirty="0" err="1">
                <a:solidFill>
                  <a:schemeClr val="tx1"/>
                </a:solidFill>
                <a:latin typeface="Meiryo UI" panose="020B0604030504040204" pitchFamily="50" charset="-128"/>
                <a:ea typeface="Meiryo UI" panose="020B0604030504040204" pitchFamily="50" charset="-128"/>
              </a:rPr>
              <a:t>BookWeb</a:t>
            </a:r>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dirty="0">
                <a:solidFill>
                  <a:schemeClr val="tx1"/>
                </a:solidFill>
                <a:latin typeface="Meiryo UI" panose="020B0604030504040204" pitchFamily="50" charset="-128"/>
                <a:ea typeface="Meiryo UI" panose="020B0604030504040204" pitchFamily="50" charset="-128"/>
              </a:rPr>
              <a:t>ジュンク堂書店</a:t>
            </a:r>
          </a:p>
          <a:p>
            <a:r>
              <a:rPr lang="en-US" altLang="ja-JP" sz="1600" dirty="0" err="1">
                <a:solidFill>
                  <a:schemeClr val="tx1"/>
                </a:solidFill>
                <a:latin typeface="Meiryo UI" panose="020B0604030504040204" pitchFamily="50" charset="-128"/>
                <a:ea typeface="Meiryo UI" panose="020B0604030504040204" pitchFamily="50" charset="-128"/>
              </a:rPr>
              <a:t>Honya</a:t>
            </a:r>
            <a:r>
              <a:rPr lang="en-US" altLang="ja-JP" sz="1600" dirty="0">
                <a:solidFill>
                  <a:schemeClr val="tx1"/>
                </a:solidFill>
                <a:latin typeface="Meiryo UI" panose="020B0604030504040204" pitchFamily="50" charset="-128"/>
                <a:ea typeface="Meiryo UI" panose="020B0604030504040204" pitchFamily="50" charset="-128"/>
              </a:rPr>
              <a:t> Club.com</a:t>
            </a:r>
          </a:p>
          <a:p>
            <a:r>
              <a:rPr lang="en-US" altLang="ja-JP" sz="1600" dirty="0">
                <a:solidFill>
                  <a:schemeClr val="tx1"/>
                </a:solidFill>
                <a:latin typeface="Meiryo UI" panose="020B0604030504040204" pitchFamily="50" charset="-128"/>
                <a:ea typeface="Meiryo UI" panose="020B0604030504040204" pitchFamily="50" charset="-128"/>
              </a:rPr>
              <a:t>e-</a:t>
            </a:r>
            <a:r>
              <a:rPr lang="en-US" altLang="ja-JP" sz="1600" dirty="0" err="1">
                <a:solidFill>
                  <a:schemeClr val="tx1"/>
                </a:solidFill>
                <a:latin typeface="Meiryo UI" panose="020B0604030504040204" pitchFamily="50" charset="-128"/>
                <a:ea typeface="Meiryo UI" panose="020B0604030504040204" pitchFamily="50" charset="-128"/>
              </a:rPr>
              <a:t>hon</a:t>
            </a:r>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dirty="0">
                <a:solidFill>
                  <a:schemeClr val="tx1"/>
                </a:solidFill>
                <a:latin typeface="Meiryo UI" panose="020B0604030504040204" pitchFamily="50" charset="-128"/>
                <a:ea typeface="Meiryo UI" panose="020B0604030504040204" pitchFamily="50" charset="-128"/>
              </a:rPr>
              <a:t>日本の古本屋</a:t>
            </a:r>
            <a:endParaRPr lang="en-US" altLang="ja-JP" sz="1600" dirty="0">
              <a:solidFill>
                <a:schemeClr val="tx1"/>
              </a:solidFill>
              <a:latin typeface="Meiryo UI" panose="020B0604030504040204" pitchFamily="50" charset="-128"/>
              <a:ea typeface="Meiryo UI" panose="020B0604030504040204" pitchFamily="50" charset="-128"/>
            </a:endParaRPr>
          </a:p>
          <a:p>
            <a:endParaRPr lang="ja-JP" altLang="en-US" sz="1600" dirty="0">
              <a:solidFill>
                <a:schemeClr val="tx1"/>
              </a:solidFill>
              <a:latin typeface="Meiryo UI" panose="020B0604030504040204" pitchFamily="50" charset="-128"/>
              <a:ea typeface="Meiryo UI" panose="020B0604030504040204" pitchFamily="50" charset="-128"/>
            </a:endParaRPr>
          </a:p>
        </p:txBody>
      </p:sp>
      <p:sp>
        <p:nvSpPr>
          <p:cNvPr id="55" name="下矢印 54"/>
          <p:cNvSpPr/>
          <p:nvPr/>
        </p:nvSpPr>
        <p:spPr bwMode="auto">
          <a:xfrm rot="15525984">
            <a:off x="7429235" y="2863265"/>
            <a:ext cx="445763" cy="882054"/>
          </a:xfrm>
          <a:prstGeom prst="downArrow">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ja-JP" altLang="en-US" dirty="0">
              <a:latin typeface="Meiryo UI" panose="020B0604030504040204" pitchFamily="50" charset="-128"/>
              <a:ea typeface="Meiryo UI" panose="020B0604030504040204" pitchFamily="50" charset="-128"/>
            </a:endParaRPr>
          </a:p>
        </p:txBody>
      </p:sp>
      <p:sp>
        <p:nvSpPr>
          <p:cNvPr id="57" name="左右矢印 56"/>
          <p:cNvSpPr/>
          <p:nvPr/>
        </p:nvSpPr>
        <p:spPr>
          <a:xfrm rot="3198837">
            <a:off x="3827244" y="2379779"/>
            <a:ext cx="1814915" cy="432048"/>
          </a:xfrm>
          <a:prstGeom prst="lef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58" name="左右矢印 57"/>
          <p:cNvSpPr/>
          <p:nvPr/>
        </p:nvSpPr>
        <p:spPr>
          <a:xfrm rot="19970607">
            <a:off x="4122874" y="4283049"/>
            <a:ext cx="1006920" cy="432048"/>
          </a:xfrm>
          <a:prstGeom prst="lef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59" name="左右矢印 58"/>
          <p:cNvSpPr/>
          <p:nvPr/>
        </p:nvSpPr>
        <p:spPr>
          <a:xfrm rot="5400000">
            <a:off x="5663952" y="4293096"/>
            <a:ext cx="720080" cy="432048"/>
          </a:xfrm>
          <a:prstGeom prst="lef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0" name="左右矢印 59"/>
          <p:cNvSpPr/>
          <p:nvPr/>
        </p:nvSpPr>
        <p:spPr>
          <a:xfrm rot="2607667">
            <a:off x="6897319" y="4394161"/>
            <a:ext cx="1218840" cy="432048"/>
          </a:xfrm>
          <a:prstGeom prst="lef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1" name="テキスト ボックス 29"/>
          <p:cNvSpPr txBox="1">
            <a:spLocks noChangeArrowheads="1"/>
          </p:cNvSpPr>
          <p:nvPr/>
        </p:nvSpPr>
        <p:spPr bwMode="auto">
          <a:xfrm>
            <a:off x="6960096" y="3140968"/>
            <a:ext cx="1152128" cy="253916"/>
          </a:xfrm>
          <a:prstGeom prst="rect">
            <a:avLst/>
          </a:prstGeom>
          <a:noFill/>
          <a:ln w="9525">
            <a:noFill/>
            <a:miter lim="800000"/>
            <a:headEnd/>
            <a:tailEnd/>
          </a:ln>
        </p:spPr>
        <p:txBody>
          <a:bodyPr wrap="square">
            <a:spAutoFit/>
          </a:bodyPr>
          <a:lstStyle/>
          <a:p>
            <a:r>
              <a:rPr lang="ja-JP" altLang="en-US" sz="1050" b="1" dirty="0">
                <a:latin typeface="Meiryo UI" panose="020B0604030504040204" pitchFamily="50" charset="-128"/>
                <a:ea typeface="Meiryo UI" panose="020B0604030504040204" pitchFamily="50" charset="-128"/>
              </a:rPr>
              <a:t>リンクリゾルバ</a:t>
            </a:r>
          </a:p>
        </p:txBody>
      </p:sp>
      <p:sp>
        <p:nvSpPr>
          <p:cNvPr id="62" name="テキスト ボックス 29"/>
          <p:cNvSpPr txBox="1">
            <a:spLocks noChangeArrowheads="1"/>
          </p:cNvSpPr>
          <p:nvPr/>
        </p:nvSpPr>
        <p:spPr bwMode="auto">
          <a:xfrm>
            <a:off x="6960096" y="2708920"/>
            <a:ext cx="792088" cy="253916"/>
          </a:xfrm>
          <a:prstGeom prst="rect">
            <a:avLst/>
          </a:prstGeom>
          <a:noFill/>
          <a:ln w="9525">
            <a:noFill/>
            <a:miter lim="800000"/>
            <a:headEnd/>
            <a:tailEnd/>
          </a:ln>
        </p:spPr>
        <p:txBody>
          <a:bodyPr wrap="square">
            <a:spAutoFit/>
          </a:bodyPr>
          <a:lstStyle/>
          <a:p>
            <a:r>
              <a:rPr lang="ja-JP" altLang="en-US" sz="1050" b="1" dirty="0">
                <a:latin typeface="Meiryo UI" panose="020B0604030504040204" pitchFamily="50" charset="-128"/>
                <a:ea typeface="Meiryo UI" panose="020B0604030504040204" pitchFamily="50" charset="-128"/>
              </a:rPr>
              <a:t>外部検索</a:t>
            </a:r>
          </a:p>
        </p:txBody>
      </p:sp>
      <p:sp>
        <p:nvSpPr>
          <p:cNvPr id="41" name="角丸四角形 40"/>
          <p:cNvSpPr/>
          <p:nvPr/>
        </p:nvSpPr>
        <p:spPr bwMode="auto">
          <a:xfrm>
            <a:off x="8040216" y="836712"/>
            <a:ext cx="2374900" cy="1080120"/>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r>
              <a:rPr lang="en-US" altLang="ja-JP" dirty="0">
                <a:solidFill>
                  <a:schemeClr val="tx1"/>
                </a:solidFill>
                <a:latin typeface="Meiryo UI" panose="020B0604030504040204" pitchFamily="50" charset="-128"/>
                <a:ea typeface="Meiryo UI" panose="020B0604030504040204" pitchFamily="50" charset="-128"/>
              </a:rPr>
              <a:t>Google Book</a:t>
            </a:r>
          </a:p>
          <a:p>
            <a:r>
              <a:rPr lang="en-US" altLang="ja-JP" dirty="0" err="1">
                <a:solidFill>
                  <a:schemeClr val="tx1"/>
                </a:solidFill>
                <a:latin typeface="Meiryo UI" panose="020B0604030504040204" pitchFamily="50" charset="-128"/>
                <a:ea typeface="Meiryo UI" panose="020B0604030504040204" pitchFamily="50" charset="-128"/>
              </a:rPr>
              <a:t>WebCat</a:t>
            </a:r>
            <a:r>
              <a:rPr lang="en-US" altLang="ja-JP" dirty="0">
                <a:solidFill>
                  <a:schemeClr val="tx1"/>
                </a:solidFill>
                <a:latin typeface="Meiryo UI" panose="020B0604030504040204" pitchFamily="50" charset="-128"/>
                <a:ea typeface="Meiryo UI" panose="020B0604030504040204" pitchFamily="50" charset="-128"/>
              </a:rPr>
              <a:t> Plus</a:t>
            </a:r>
          </a:p>
          <a:p>
            <a:r>
              <a:rPr lang="en-US" altLang="ja-JP" dirty="0">
                <a:solidFill>
                  <a:schemeClr val="tx1"/>
                </a:solidFill>
                <a:latin typeface="Meiryo UI" panose="020B0604030504040204" pitchFamily="50" charset="-128"/>
                <a:ea typeface="Meiryo UI" panose="020B0604030504040204" pitchFamily="50" charset="-128"/>
              </a:rPr>
              <a:t>World Cat</a:t>
            </a:r>
            <a:endParaRPr lang="ja-JP" altLang="en-US" dirty="0">
              <a:solidFill>
                <a:schemeClr val="tx1"/>
              </a:solidFill>
              <a:latin typeface="Meiryo UI" panose="020B0604030504040204" pitchFamily="50" charset="-128"/>
              <a:ea typeface="Meiryo UI" panose="020B0604030504040204" pitchFamily="50" charset="-128"/>
            </a:endParaRPr>
          </a:p>
        </p:txBody>
      </p:sp>
      <p:sp>
        <p:nvSpPr>
          <p:cNvPr id="42" name="角丸四角形 41"/>
          <p:cNvSpPr/>
          <p:nvPr/>
        </p:nvSpPr>
        <p:spPr bwMode="auto">
          <a:xfrm>
            <a:off x="1775520" y="908720"/>
            <a:ext cx="2302892" cy="720080"/>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r>
              <a:rPr lang="en-US" altLang="ja-JP" dirty="0">
                <a:solidFill>
                  <a:schemeClr val="tx1"/>
                </a:solidFill>
                <a:latin typeface="Meiryo UI" panose="020B0604030504040204" pitchFamily="50" charset="-128"/>
                <a:ea typeface="Meiryo UI" panose="020B0604030504040204" pitchFamily="50" charset="-128"/>
              </a:rPr>
              <a:t>JPO</a:t>
            </a:r>
            <a:r>
              <a:rPr lang="ja-JP" altLang="en-US" dirty="0">
                <a:solidFill>
                  <a:schemeClr val="tx1"/>
                </a:solidFill>
                <a:latin typeface="Meiryo UI" panose="020B0604030504040204" pitchFamily="50" charset="-128"/>
                <a:ea typeface="Meiryo UI" panose="020B0604030504040204" pitchFamily="50" charset="-128"/>
              </a:rPr>
              <a:t>近刊図書情報</a:t>
            </a:r>
            <a:endParaRPr lang="en-US" altLang="ja-JP" dirty="0">
              <a:solidFill>
                <a:schemeClr val="tx1"/>
              </a:solidFill>
              <a:latin typeface="Meiryo UI" panose="020B0604030504040204" pitchFamily="50" charset="-128"/>
              <a:ea typeface="Meiryo UI" panose="020B0604030504040204" pitchFamily="50" charset="-128"/>
            </a:endParaRPr>
          </a:p>
          <a:p>
            <a:r>
              <a:rPr lang="en-US" altLang="ja-JP" sz="2000" dirty="0">
                <a:solidFill>
                  <a:schemeClr val="tx1"/>
                </a:solidFill>
                <a:latin typeface="Meiryo UI" panose="020B0604030504040204" pitchFamily="50" charset="-128"/>
                <a:ea typeface="Meiryo UI" panose="020B0604030504040204" pitchFamily="50" charset="-128"/>
              </a:rPr>
              <a:t>hon.jp</a:t>
            </a:r>
            <a:endParaRPr lang="en-US" altLang="ja-JP" sz="1400" dirty="0">
              <a:solidFill>
                <a:schemeClr val="tx1"/>
              </a:solidFill>
              <a:latin typeface="Meiryo UI" panose="020B0604030504040204" pitchFamily="50" charset="-128"/>
              <a:ea typeface="Meiryo UI" panose="020B0604030504040204" pitchFamily="50" charset="-128"/>
            </a:endParaRPr>
          </a:p>
        </p:txBody>
      </p:sp>
      <p:sp>
        <p:nvSpPr>
          <p:cNvPr id="46" name="円/楕円 45"/>
          <p:cNvSpPr/>
          <p:nvPr/>
        </p:nvSpPr>
        <p:spPr>
          <a:xfrm>
            <a:off x="94593" y="78848"/>
            <a:ext cx="622859" cy="571132"/>
          </a:xfrm>
          <a:prstGeom prst="ellipse">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7016654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AutoShape 8"/>
          <p:cNvSpPr>
            <a:spLocks noChangeArrowheads="1"/>
          </p:cNvSpPr>
          <p:nvPr/>
        </p:nvSpPr>
        <p:spPr bwMode="auto">
          <a:xfrm>
            <a:off x="1672676" y="1004725"/>
            <a:ext cx="8881760" cy="5696590"/>
          </a:xfrm>
          <a:prstGeom prst="roundRect">
            <a:avLst>
              <a:gd name="adj" fmla="val 8169"/>
            </a:avLst>
          </a:prstGeom>
          <a:noFill/>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marL="342900" indent="-342900">
              <a:defRPr/>
            </a:pPr>
            <a:endParaRPr lang="en-US" altLang="ja-JP" sz="500" b="1" dirty="0">
              <a:latin typeface="Meiryo UI" panose="020B0604030504040204" pitchFamily="50" charset="-128"/>
              <a:ea typeface="Meiryo UI" panose="020B0604030504040204" pitchFamily="50" charset="-128"/>
            </a:endParaRPr>
          </a:p>
        </p:txBody>
      </p:sp>
      <p:sp>
        <p:nvSpPr>
          <p:cNvPr id="59" name="タイトル 1"/>
          <p:cNvSpPr txBox="1">
            <a:spLocks noGrp="1"/>
          </p:cNvSpPr>
          <p:nvPr>
            <p:ph type="title"/>
          </p:nvPr>
        </p:nvSpPr>
        <p:spPr>
          <a:xfrm>
            <a:off x="0" y="-27384"/>
            <a:ext cx="12192000" cy="988588"/>
          </a:xfrm>
          <a:prstGeom prst="rect">
            <a:avLst/>
          </a:prstGeom>
        </p:spPr>
        <p:txBody>
          <a:bodyPr vert="horz" lIns="91440" tIns="45720" rIns="91440" bIns="45720" rtlCol="0" anchor="ctr">
            <a:normAutofit/>
          </a:bodyPr>
          <a:lstStyle/>
          <a:p>
            <a:pPr>
              <a:defRPr/>
            </a:pPr>
            <a:r>
              <a:rPr lang="ja-JP" altLang="en-US" sz="3200" dirty="0" smtClean="0"/>
              <a:t>国立</a:t>
            </a:r>
            <a:r>
              <a:rPr lang="ja-JP" altLang="en-US" sz="3200" dirty="0"/>
              <a:t>国会図書館サーチの検索・閲覧対象データベース</a:t>
            </a:r>
            <a:r>
              <a:rPr lang="en-US" altLang="ja-JP" sz="3200" dirty="0"/>
              <a:t/>
            </a:r>
            <a:br>
              <a:rPr lang="en-US" altLang="ja-JP" sz="3200" dirty="0"/>
            </a:br>
            <a:r>
              <a:rPr lang="ja-JP" altLang="en-US" sz="3200" dirty="0"/>
              <a:t>－ ナショナルアーカイブへの発展 －</a:t>
            </a:r>
          </a:p>
        </p:txBody>
      </p:sp>
      <p:grpSp>
        <p:nvGrpSpPr>
          <p:cNvPr id="2" name="グループ化 57"/>
          <p:cNvGrpSpPr/>
          <p:nvPr/>
        </p:nvGrpSpPr>
        <p:grpSpPr>
          <a:xfrm>
            <a:off x="1708213" y="1492187"/>
            <a:ext cx="8775574" cy="5234845"/>
            <a:chOff x="0" y="1416581"/>
            <a:chExt cx="8775574" cy="5234845"/>
          </a:xfrm>
        </p:grpSpPr>
        <p:pic>
          <p:nvPicPr>
            <p:cNvPr id="10" name="図 9" descr="000001038.gif"/>
            <p:cNvPicPr>
              <a:picLocks noChangeAspect="1"/>
            </p:cNvPicPr>
            <p:nvPr/>
          </p:nvPicPr>
          <p:blipFill>
            <a:blip r:embed="rId3" cstate="screen"/>
            <a:stretch>
              <a:fillRect/>
            </a:stretch>
          </p:blipFill>
          <p:spPr>
            <a:xfrm>
              <a:off x="5260365" y="2492895"/>
              <a:ext cx="476250" cy="357188"/>
            </a:xfrm>
            <a:prstGeom prst="rect">
              <a:avLst/>
            </a:prstGeom>
          </p:spPr>
        </p:pic>
        <p:pic>
          <p:nvPicPr>
            <p:cNvPr id="11" name="図 10" descr="aozoratop_logo.png"/>
            <p:cNvPicPr>
              <a:picLocks noChangeAspect="1"/>
            </p:cNvPicPr>
            <p:nvPr/>
          </p:nvPicPr>
          <p:blipFill>
            <a:blip r:embed="rId4" cstate="screen"/>
            <a:stretch>
              <a:fillRect/>
            </a:stretch>
          </p:blipFill>
          <p:spPr>
            <a:xfrm>
              <a:off x="5498490" y="1416581"/>
              <a:ext cx="476250" cy="476250"/>
            </a:xfrm>
            <a:prstGeom prst="rect">
              <a:avLst/>
            </a:prstGeom>
          </p:spPr>
        </p:pic>
        <p:pic>
          <p:nvPicPr>
            <p:cNvPr id="12" name="図 11" descr="asialogo.gif"/>
            <p:cNvPicPr>
              <a:picLocks noChangeAspect="1"/>
            </p:cNvPicPr>
            <p:nvPr/>
          </p:nvPicPr>
          <p:blipFill>
            <a:blip r:embed="rId5" cstate="screen"/>
            <a:stretch>
              <a:fillRect/>
            </a:stretch>
          </p:blipFill>
          <p:spPr>
            <a:xfrm>
              <a:off x="3163651" y="2194024"/>
              <a:ext cx="2157413" cy="295275"/>
            </a:xfrm>
            <a:prstGeom prst="rect">
              <a:avLst/>
            </a:prstGeom>
          </p:spPr>
        </p:pic>
        <p:pic>
          <p:nvPicPr>
            <p:cNvPr id="16" name="図 15" descr="bnr_map.gif"/>
            <p:cNvPicPr>
              <a:picLocks noChangeAspect="1"/>
            </p:cNvPicPr>
            <p:nvPr/>
          </p:nvPicPr>
          <p:blipFill>
            <a:blip r:embed="rId6" cstate="screen"/>
            <a:stretch>
              <a:fillRect/>
            </a:stretch>
          </p:blipFill>
          <p:spPr>
            <a:xfrm>
              <a:off x="331440" y="2492895"/>
              <a:ext cx="900113" cy="326708"/>
            </a:xfrm>
            <a:prstGeom prst="rect">
              <a:avLst/>
            </a:prstGeom>
          </p:spPr>
        </p:pic>
        <p:pic>
          <p:nvPicPr>
            <p:cNvPr id="17" name="図 16" descr="btn_d-aoi.gif"/>
            <p:cNvPicPr>
              <a:picLocks noChangeAspect="1"/>
            </p:cNvPicPr>
            <p:nvPr/>
          </p:nvPicPr>
          <p:blipFill>
            <a:blip r:embed="rId7" cstate="screen"/>
            <a:stretch>
              <a:fillRect/>
            </a:stretch>
          </p:blipFill>
          <p:spPr>
            <a:xfrm>
              <a:off x="341784" y="1585193"/>
              <a:ext cx="552450" cy="400050"/>
            </a:xfrm>
            <a:prstGeom prst="rect">
              <a:avLst/>
            </a:prstGeom>
          </p:spPr>
        </p:pic>
        <p:pic>
          <p:nvPicPr>
            <p:cNvPr id="18" name="図 17" descr="da_logo001.gif"/>
            <p:cNvPicPr>
              <a:picLocks noChangeAspect="1"/>
            </p:cNvPicPr>
            <p:nvPr/>
          </p:nvPicPr>
          <p:blipFill>
            <a:blip r:embed="rId8" cstate="screen"/>
            <a:stretch>
              <a:fillRect/>
            </a:stretch>
          </p:blipFill>
          <p:spPr>
            <a:xfrm>
              <a:off x="2513925" y="3450318"/>
              <a:ext cx="1905000" cy="185738"/>
            </a:xfrm>
            <a:prstGeom prst="rect">
              <a:avLst/>
            </a:prstGeom>
          </p:spPr>
        </p:pic>
        <p:pic>
          <p:nvPicPr>
            <p:cNvPr id="19" name="図 18" descr="DAbanner.png"/>
            <p:cNvPicPr>
              <a:picLocks noChangeAspect="1"/>
            </p:cNvPicPr>
            <p:nvPr/>
          </p:nvPicPr>
          <p:blipFill>
            <a:blip r:embed="rId9" cstate="screen"/>
            <a:stretch>
              <a:fillRect/>
            </a:stretch>
          </p:blipFill>
          <p:spPr>
            <a:xfrm>
              <a:off x="62835" y="3725115"/>
              <a:ext cx="2057400" cy="342900"/>
            </a:xfrm>
            <a:prstGeom prst="rect">
              <a:avLst/>
            </a:prstGeom>
          </p:spPr>
        </p:pic>
        <p:pic>
          <p:nvPicPr>
            <p:cNvPr id="20" name="図 19" descr="digital_ardhive_logo.png"/>
            <p:cNvPicPr>
              <a:picLocks noChangeAspect="1"/>
            </p:cNvPicPr>
            <p:nvPr/>
          </p:nvPicPr>
          <p:blipFill>
            <a:blip r:embed="rId10" cstate="screen"/>
            <a:stretch>
              <a:fillRect/>
            </a:stretch>
          </p:blipFill>
          <p:spPr>
            <a:xfrm>
              <a:off x="8098781" y="1900801"/>
              <a:ext cx="507937" cy="507937"/>
            </a:xfrm>
            <a:prstGeom prst="rect">
              <a:avLst/>
            </a:prstGeom>
          </p:spPr>
        </p:pic>
        <p:pic>
          <p:nvPicPr>
            <p:cNvPr id="21" name="図 20" descr="digitaltitle01.jpg"/>
            <p:cNvPicPr>
              <a:picLocks noChangeAspect="1"/>
            </p:cNvPicPr>
            <p:nvPr/>
          </p:nvPicPr>
          <p:blipFill>
            <a:blip r:embed="rId11" cstate="screen"/>
            <a:stretch>
              <a:fillRect/>
            </a:stretch>
          </p:blipFill>
          <p:spPr>
            <a:xfrm>
              <a:off x="1524241" y="2650836"/>
              <a:ext cx="2286000" cy="571500"/>
            </a:xfrm>
            <a:prstGeom prst="rect">
              <a:avLst/>
            </a:prstGeom>
          </p:spPr>
        </p:pic>
        <p:pic>
          <p:nvPicPr>
            <p:cNvPr id="22" name="図 21" descr="eichi_title.gif"/>
            <p:cNvPicPr>
              <a:picLocks noChangeAspect="1"/>
            </p:cNvPicPr>
            <p:nvPr/>
          </p:nvPicPr>
          <p:blipFill>
            <a:blip r:embed="rId12" cstate="screen"/>
            <a:stretch>
              <a:fillRect/>
            </a:stretch>
          </p:blipFill>
          <p:spPr>
            <a:xfrm>
              <a:off x="2491504" y="3758739"/>
              <a:ext cx="922973" cy="260033"/>
            </a:xfrm>
            <a:prstGeom prst="rect">
              <a:avLst/>
            </a:prstGeom>
          </p:spPr>
        </p:pic>
        <p:pic>
          <p:nvPicPr>
            <p:cNvPr id="23" name="図 22" descr="head_tit.gif"/>
            <p:cNvPicPr>
              <a:picLocks noChangeAspect="1"/>
            </p:cNvPicPr>
            <p:nvPr/>
          </p:nvPicPr>
          <p:blipFill>
            <a:blip r:embed="rId13" cstate="screen"/>
            <a:stretch>
              <a:fillRect/>
            </a:stretch>
          </p:blipFill>
          <p:spPr>
            <a:xfrm>
              <a:off x="3455797" y="4211768"/>
              <a:ext cx="1428750" cy="333375"/>
            </a:xfrm>
            <a:prstGeom prst="rect">
              <a:avLst/>
            </a:prstGeom>
          </p:spPr>
        </p:pic>
        <p:pic>
          <p:nvPicPr>
            <p:cNvPr id="24" name="図 23" descr="header.jpg"/>
            <p:cNvPicPr>
              <a:picLocks noChangeAspect="1"/>
            </p:cNvPicPr>
            <p:nvPr/>
          </p:nvPicPr>
          <p:blipFill>
            <a:blip r:embed="rId14" cstate="screen"/>
            <a:stretch>
              <a:fillRect/>
            </a:stretch>
          </p:blipFill>
          <p:spPr>
            <a:xfrm>
              <a:off x="331440" y="4292731"/>
              <a:ext cx="2874645" cy="302895"/>
            </a:xfrm>
            <a:prstGeom prst="rect">
              <a:avLst/>
            </a:prstGeom>
          </p:spPr>
        </p:pic>
        <p:pic>
          <p:nvPicPr>
            <p:cNvPr id="25" name="図 24" descr="header_logo.gif"/>
            <p:cNvPicPr>
              <a:picLocks noChangeAspect="1"/>
            </p:cNvPicPr>
            <p:nvPr/>
          </p:nvPicPr>
          <p:blipFill>
            <a:blip r:embed="rId15" cstate="screen"/>
            <a:stretch>
              <a:fillRect/>
            </a:stretch>
          </p:blipFill>
          <p:spPr>
            <a:xfrm>
              <a:off x="5905433" y="3406027"/>
              <a:ext cx="1185863" cy="319088"/>
            </a:xfrm>
            <a:prstGeom prst="rect">
              <a:avLst/>
            </a:prstGeom>
          </p:spPr>
        </p:pic>
        <p:pic>
          <p:nvPicPr>
            <p:cNvPr id="26" name="図 25" descr="honheader_logo.png"/>
            <p:cNvPicPr>
              <a:picLocks noChangeAspect="1"/>
            </p:cNvPicPr>
            <p:nvPr/>
          </p:nvPicPr>
          <p:blipFill>
            <a:blip r:embed="rId16" cstate="screen"/>
            <a:stretch>
              <a:fillRect/>
            </a:stretch>
          </p:blipFill>
          <p:spPr>
            <a:xfrm>
              <a:off x="7353240" y="3757500"/>
              <a:ext cx="723900" cy="342900"/>
            </a:xfrm>
            <a:prstGeom prst="rect">
              <a:avLst/>
            </a:prstGeom>
          </p:spPr>
        </p:pic>
        <p:pic>
          <p:nvPicPr>
            <p:cNvPr id="27" name="図 26" descr="ibbn-banner.gif"/>
            <p:cNvPicPr>
              <a:picLocks noChangeAspect="1"/>
            </p:cNvPicPr>
            <p:nvPr/>
          </p:nvPicPr>
          <p:blipFill>
            <a:blip r:embed="rId17" cstate="screen"/>
            <a:stretch>
              <a:fillRect/>
            </a:stretch>
          </p:blipFill>
          <p:spPr>
            <a:xfrm>
              <a:off x="62835" y="4818930"/>
              <a:ext cx="1714500" cy="285750"/>
            </a:xfrm>
            <a:prstGeom prst="rect">
              <a:avLst/>
            </a:prstGeom>
          </p:spPr>
        </p:pic>
        <p:pic>
          <p:nvPicPr>
            <p:cNvPr id="28" name="図 27" descr="imagine_bnr.jpg"/>
            <p:cNvPicPr>
              <a:picLocks noChangeAspect="1"/>
            </p:cNvPicPr>
            <p:nvPr/>
          </p:nvPicPr>
          <p:blipFill>
            <a:blip r:embed="rId18" cstate="screen"/>
            <a:stretch>
              <a:fillRect/>
            </a:stretch>
          </p:blipFill>
          <p:spPr>
            <a:xfrm>
              <a:off x="1205835" y="5218980"/>
              <a:ext cx="1143000" cy="228600"/>
            </a:xfrm>
            <a:prstGeom prst="rect">
              <a:avLst/>
            </a:prstGeom>
          </p:spPr>
        </p:pic>
        <p:pic>
          <p:nvPicPr>
            <p:cNvPr id="29" name="図 28" descr="jairo_banner_jp.gif"/>
            <p:cNvPicPr>
              <a:picLocks noChangeAspect="1"/>
            </p:cNvPicPr>
            <p:nvPr/>
          </p:nvPicPr>
          <p:blipFill>
            <a:blip r:embed="rId19" cstate="screen"/>
            <a:stretch>
              <a:fillRect/>
            </a:stretch>
          </p:blipFill>
          <p:spPr>
            <a:xfrm>
              <a:off x="6707445" y="4378456"/>
              <a:ext cx="645795" cy="217170"/>
            </a:xfrm>
            <a:prstGeom prst="rect">
              <a:avLst/>
            </a:prstGeom>
          </p:spPr>
        </p:pic>
        <p:pic>
          <p:nvPicPr>
            <p:cNvPr id="30" name="図 29" descr="jlogo_b.gif"/>
            <p:cNvPicPr>
              <a:picLocks noChangeAspect="1"/>
            </p:cNvPicPr>
            <p:nvPr/>
          </p:nvPicPr>
          <p:blipFill>
            <a:blip r:embed="rId20" cstate="screen"/>
            <a:stretch>
              <a:fillRect/>
            </a:stretch>
          </p:blipFill>
          <p:spPr>
            <a:xfrm>
              <a:off x="5248402" y="4233692"/>
              <a:ext cx="514350" cy="223838"/>
            </a:xfrm>
            <a:prstGeom prst="rect">
              <a:avLst/>
            </a:prstGeom>
          </p:spPr>
        </p:pic>
        <p:pic>
          <p:nvPicPr>
            <p:cNvPr id="31" name="図 30" descr="keiotitle.gif"/>
            <p:cNvPicPr>
              <a:picLocks noChangeAspect="1"/>
            </p:cNvPicPr>
            <p:nvPr/>
          </p:nvPicPr>
          <p:blipFill>
            <a:blip r:embed="rId21" cstate="screen"/>
            <a:stretch>
              <a:fillRect/>
            </a:stretch>
          </p:blipFill>
          <p:spPr>
            <a:xfrm>
              <a:off x="4994340" y="5934195"/>
              <a:ext cx="1546860" cy="140970"/>
            </a:xfrm>
            <a:prstGeom prst="rect">
              <a:avLst/>
            </a:prstGeom>
          </p:spPr>
        </p:pic>
        <p:pic>
          <p:nvPicPr>
            <p:cNvPr id="32" name="図 31" descr="korealogo.gif"/>
            <p:cNvPicPr>
              <a:picLocks noChangeAspect="1"/>
            </p:cNvPicPr>
            <p:nvPr/>
          </p:nvPicPr>
          <p:blipFill>
            <a:blip r:embed="rId22" cstate="screen"/>
            <a:stretch>
              <a:fillRect/>
            </a:stretch>
          </p:blipFill>
          <p:spPr>
            <a:xfrm>
              <a:off x="6910037" y="2259532"/>
              <a:ext cx="626745" cy="366713"/>
            </a:xfrm>
            <a:prstGeom prst="rect">
              <a:avLst/>
            </a:prstGeom>
          </p:spPr>
        </p:pic>
        <p:pic>
          <p:nvPicPr>
            <p:cNvPr id="33" name="図 32" descr="ldaogo.png"/>
            <p:cNvPicPr>
              <a:picLocks noChangeAspect="1"/>
            </p:cNvPicPr>
            <p:nvPr/>
          </p:nvPicPr>
          <p:blipFill>
            <a:blip r:embed="rId23" cstate="screen"/>
            <a:stretch>
              <a:fillRect/>
            </a:stretch>
          </p:blipFill>
          <p:spPr>
            <a:xfrm>
              <a:off x="2833500" y="5873675"/>
              <a:ext cx="1809750" cy="342900"/>
            </a:xfrm>
            <a:prstGeom prst="rect">
              <a:avLst/>
            </a:prstGeom>
          </p:spPr>
        </p:pic>
        <p:pic>
          <p:nvPicPr>
            <p:cNvPr id="34" name="図 33" descr="logo1.gif"/>
            <p:cNvPicPr>
              <a:picLocks noChangeAspect="1"/>
            </p:cNvPicPr>
            <p:nvPr/>
          </p:nvPicPr>
          <p:blipFill>
            <a:blip r:embed="rId24" cstate="screen"/>
            <a:stretch>
              <a:fillRect/>
            </a:stretch>
          </p:blipFill>
          <p:spPr>
            <a:xfrm>
              <a:off x="4170172" y="2936586"/>
              <a:ext cx="1600200" cy="302895"/>
            </a:xfrm>
            <a:prstGeom prst="rect">
              <a:avLst/>
            </a:prstGeom>
          </p:spPr>
        </p:pic>
        <p:pic>
          <p:nvPicPr>
            <p:cNvPr id="35" name="図 34" descr="logo.gif"/>
            <p:cNvPicPr>
              <a:picLocks noChangeAspect="1"/>
            </p:cNvPicPr>
            <p:nvPr/>
          </p:nvPicPr>
          <p:blipFill>
            <a:blip r:embed="rId25" cstate="screen"/>
            <a:stretch>
              <a:fillRect/>
            </a:stretch>
          </p:blipFill>
          <p:spPr>
            <a:xfrm>
              <a:off x="6239002" y="2765136"/>
              <a:ext cx="809625" cy="285750"/>
            </a:xfrm>
            <a:prstGeom prst="rect">
              <a:avLst/>
            </a:prstGeom>
          </p:spPr>
        </p:pic>
        <p:pic>
          <p:nvPicPr>
            <p:cNvPr id="37" name="図 36" descr="lpenogo.png"/>
            <p:cNvPicPr>
              <a:picLocks noChangeAspect="1"/>
            </p:cNvPicPr>
            <p:nvPr/>
          </p:nvPicPr>
          <p:blipFill>
            <a:blip r:embed="rId26" cstate="screen"/>
            <a:stretch>
              <a:fillRect/>
            </a:stretch>
          </p:blipFill>
          <p:spPr>
            <a:xfrm>
              <a:off x="7708756" y="2492894"/>
              <a:ext cx="515738" cy="533522"/>
            </a:xfrm>
            <a:prstGeom prst="rect">
              <a:avLst/>
            </a:prstGeom>
          </p:spPr>
        </p:pic>
        <p:pic>
          <p:nvPicPr>
            <p:cNvPr id="38" name="図 37" descr="okiheader_logo.gif"/>
            <p:cNvPicPr>
              <a:picLocks noChangeAspect="1"/>
            </p:cNvPicPr>
            <p:nvPr/>
          </p:nvPicPr>
          <p:blipFill>
            <a:blip r:embed="rId27" cstate="screen"/>
            <a:stretch>
              <a:fillRect/>
            </a:stretch>
          </p:blipFill>
          <p:spPr>
            <a:xfrm>
              <a:off x="3811723" y="6305723"/>
              <a:ext cx="1085850" cy="223838"/>
            </a:xfrm>
            <a:prstGeom prst="rect">
              <a:avLst/>
            </a:prstGeom>
          </p:spPr>
        </p:pic>
        <p:pic>
          <p:nvPicPr>
            <p:cNvPr id="39" name="図 38" descr="opac_logo.gif"/>
            <p:cNvPicPr>
              <a:picLocks noChangeAspect="1"/>
            </p:cNvPicPr>
            <p:nvPr/>
          </p:nvPicPr>
          <p:blipFill>
            <a:blip r:embed="rId28" cstate="screen"/>
            <a:stretch>
              <a:fillRect/>
            </a:stretch>
          </p:blipFill>
          <p:spPr>
            <a:xfrm>
              <a:off x="200266" y="3353163"/>
              <a:ext cx="1894523" cy="194310"/>
            </a:xfrm>
            <a:prstGeom prst="rect">
              <a:avLst/>
            </a:prstGeom>
          </p:spPr>
        </p:pic>
        <p:pic>
          <p:nvPicPr>
            <p:cNvPr id="40" name="図 39" descr="pagetitle_3.gif"/>
            <p:cNvPicPr>
              <a:picLocks noChangeAspect="1"/>
            </p:cNvPicPr>
            <p:nvPr/>
          </p:nvPicPr>
          <p:blipFill>
            <a:blip r:embed="rId29" cstate="screen"/>
            <a:stretch>
              <a:fillRect/>
            </a:stretch>
          </p:blipFill>
          <p:spPr>
            <a:xfrm>
              <a:off x="2663431" y="5297611"/>
              <a:ext cx="1714500" cy="425768"/>
            </a:xfrm>
            <a:prstGeom prst="rect">
              <a:avLst/>
            </a:prstGeom>
          </p:spPr>
        </p:pic>
        <p:pic>
          <p:nvPicPr>
            <p:cNvPr id="41" name="図 40" descr="saibatit.jpg"/>
            <p:cNvPicPr>
              <a:picLocks noChangeAspect="1"/>
            </p:cNvPicPr>
            <p:nvPr/>
          </p:nvPicPr>
          <p:blipFill>
            <a:blip r:embed="rId30" cstate="screen"/>
            <a:stretch>
              <a:fillRect/>
            </a:stretch>
          </p:blipFill>
          <p:spPr>
            <a:xfrm>
              <a:off x="5276813" y="6233715"/>
              <a:ext cx="1257300" cy="242888"/>
            </a:xfrm>
            <a:prstGeom prst="rect">
              <a:avLst/>
            </a:prstGeom>
          </p:spPr>
        </p:pic>
        <p:pic>
          <p:nvPicPr>
            <p:cNvPr id="42" name="図 41" descr="saibtop-logo.gif"/>
            <p:cNvPicPr>
              <a:picLocks noChangeAspect="1"/>
            </p:cNvPicPr>
            <p:nvPr/>
          </p:nvPicPr>
          <p:blipFill>
            <a:blip r:embed="rId31" cstate="screen"/>
            <a:stretch>
              <a:fillRect/>
            </a:stretch>
          </p:blipFill>
          <p:spPr>
            <a:xfrm>
              <a:off x="7648935" y="4454197"/>
              <a:ext cx="800100" cy="457200"/>
            </a:xfrm>
            <a:prstGeom prst="rect">
              <a:avLst/>
            </a:prstGeom>
          </p:spPr>
        </p:pic>
        <p:pic>
          <p:nvPicPr>
            <p:cNvPr id="43" name="図 42" descr="sangilogo.jpg"/>
            <p:cNvPicPr>
              <a:picLocks noChangeAspect="1"/>
            </p:cNvPicPr>
            <p:nvPr/>
          </p:nvPicPr>
          <p:blipFill>
            <a:blip r:embed="rId32" cstate="screen"/>
            <a:stretch>
              <a:fillRect/>
            </a:stretch>
          </p:blipFill>
          <p:spPr>
            <a:xfrm>
              <a:off x="4418925" y="5337090"/>
              <a:ext cx="1794510" cy="220980"/>
            </a:xfrm>
            <a:prstGeom prst="rect">
              <a:avLst/>
            </a:prstGeom>
          </p:spPr>
        </p:pic>
        <p:pic>
          <p:nvPicPr>
            <p:cNvPr id="44" name="図 43" descr="sapielogo.png"/>
            <p:cNvPicPr>
              <a:picLocks noChangeAspect="1"/>
            </p:cNvPicPr>
            <p:nvPr/>
          </p:nvPicPr>
          <p:blipFill>
            <a:blip r:embed="rId33" cstate="screen"/>
            <a:stretch>
              <a:fillRect/>
            </a:stretch>
          </p:blipFill>
          <p:spPr>
            <a:xfrm>
              <a:off x="6065294" y="3888756"/>
              <a:ext cx="952717" cy="215949"/>
            </a:xfrm>
            <a:prstGeom prst="rect">
              <a:avLst/>
            </a:prstGeom>
          </p:spPr>
        </p:pic>
        <p:pic>
          <p:nvPicPr>
            <p:cNvPr id="45" name="図 44" descr="sapporologo.gif"/>
            <p:cNvPicPr>
              <a:picLocks noChangeAspect="1"/>
            </p:cNvPicPr>
            <p:nvPr/>
          </p:nvPicPr>
          <p:blipFill>
            <a:blip r:embed="rId34" cstate="screen"/>
            <a:stretch>
              <a:fillRect/>
            </a:stretch>
          </p:blipFill>
          <p:spPr>
            <a:xfrm>
              <a:off x="7391760" y="3200287"/>
              <a:ext cx="857250" cy="342900"/>
            </a:xfrm>
            <a:prstGeom prst="rect">
              <a:avLst/>
            </a:prstGeom>
          </p:spPr>
        </p:pic>
        <p:pic>
          <p:nvPicPr>
            <p:cNvPr id="46" name="図 45" descr="shugitop_logo.gif"/>
            <p:cNvPicPr>
              <a:picLocks noChangeAspect="1"/>
            </p:cNvPicPr>
            <p:nvPr/>
          </p:nvPicPr>
          <p:blipFill>
            <a:blip r:embed="rId35" cstate="screen"/>
            <a:stretch>
              <a:fillRect/>
            </a:stretch>
          </p:blipFill>
          <p:spPr>
            <a:xfrm>
              <a:off x="5922528" y="2259532"/>
              <a:ext cx="619125" cy="233363"/>
            </a:xfrm>
            <a:prstGeom prst="rect">
              <a:avLst/>
            </a:prstGeom>
          </p:spPr>
        </p:pic>
        <p:pic>
          <p:nvPicPr>
            <p:cNvPr id="47" name="図 46" descr="stpltoph1logo.gif"/>
            <p:cNvPicPr>
              <a:picLocks noChangeAspect="1"/>
            </p:cNvPicPr>
            <p:nvPr/>
          </p:nvPicPr>
          <p:blipFill>
            <a:blip r:embed="rId36" cstate="screen"/>
            <a:stretch>
              <a:fillRect/>
            </a:stretch>
          </p:blipFill>
          <p:spPr>
            <a:xfrm>
              <a:off x="385051" y="2201267"/>
              <a:ext cx="2278380" cy="228600"/>
            </a:xfrm>
            <a:prstGeom prst="rect">
              <a:avLst/>
            </a:prstGeom>
          </p:spPr>
        </p:pic>
        <p:pic>
          <p:nvPicPr>
            <p:cNvPr id="48" name="図 47" descr="tit.gif"/>
            <p:cNvPicPr>
              <a:picLocks noChangeAspect="1"/>
            </p:cNvPicPr>
            <p:nvPr/>
          </p:nvPicPr>
          <p:blipFill>
            <a:blip r:embed="rId37" cstate="screen"/>
            <a:stretch>
              <a:fillRect/>
            </a:stretch>
          </p:blipFill>
          <p:spPr>
            <a:xfrm>
              <a:off x="326026" y="6479976"/>
              <a:ext cx="2752725" cy="171450"/>
            </a:xfrm>
            <a:prstGeom prst="rect">
              <a:avLst/>
            </a:prstGeom>
          </p:spPr>
        </p:pic>
        <p:pic>
          <p:nvPicPr>
            <p:cNvPr id="49" name="図 48" descr="title.jpg"/>
            <p:cNvPicPr>
              <a:picLocks noChangeAspect="1"/>
            </p:cNvPicPr>
            <p:nvPr/>
          </p:nvPicPr>
          <p:blipFill>
            <a:blip r:embed="rId38" cstate="screen"/>
            <a:stretch>
              <a:fillRect/>
            </a:stretch>
          </p:blipFill>
          <p:spPr>
            <a:xfrm>
              <a:off x="6750375" y="5585643"/>
              <a:ext cx="971550" cy="902970"/>
            </a:xfrm>
            <a:prstGeom prst="rect">
              <a:avLst/>
            </a:prstGeom>
          </p:spPr>
        </p:pic>
        <p:pic>
          <p:nvPicPr>
            <p:cNvPr id="50" name="図 49" descr="title_01.gif"/>
            <p:cNvPicPr>
              <a:picLocks noChangeAspect="1"/>
            </p:cNvPicPr>
            <p:nvPr/>
          </p:nvPicPr>
          <p:blipFill>
            <a:blip r:embed="rId39" cstate="screen"/>
            <a:stretch>
              <a:fillRect/>
            </a:stretch>
          </p:blipFill>
          <p:spPr>
            <a:xfrm>
              <a:off x="4574565" y="3418905"/>
              <a:ext cx="971550" cy="685800"/>
            </a:xfrm>
            <a:prstGeom prst="rect">
              <a:avLst/>
            </a:prstGeom>
          </p:spPr>
        </p:pic>
        <p:pic>
          <p:nvPicPr>
            <p:cNvPr id="51" name="図 50" descr="top-img.gif"/>
            <p:cNvPicPr>
              <a:picLocks noChangeAspect="1"/>
            </p:cNvPicPr>
            <p:nvPr/>
          </p:nvPicPr>
          <p:blipFill>
            <a:blip r:embed="rId40" cstate="screen"/>
            <a:stretch>
              <a:fillRect/>
            </a:stretch>
          </p:blipFill>
          <p:spPr>
            <a:xfrm>
              <a:off x="0" y="5558070"/>
              <a:ext cx="2286000" cy="645795"/>
            </a:xfrm>
            <a:prstGeom prst="rect">
              <a:avLst/>
            </a:prstGeom>
          </p:spPr>
        </p:pic>
        <p:pic>
          <p:nvPicPr>
            <p:cNvPr id="52" name="図 51" descr="top-logo-ja.jpg"/>
            <p:cNvPicPr>
              <a:picLocks noChangeAspect="1"/>
            </p:cNvPicPr>
            <p:nvPr/>
          </p:nvPicPr>
          <p:blipFill>
            <a:blip r:embed="rId41" cstate="screen"/>
            <a:stretch>
              <a:fillRect/>
            </a:stretch>
          </p:blipFill>
          <p:spPr>
            <a:xfrm>
              <a:off x="7929926" y="4865563"/>
              <a:ext cx="845648" cy="1665514"/>
            </a:xfrm>
            <a:prstGeom prst="rect">
              <a:avLst/>
            </a:prstGeom>
          </p:spPr>
        </p:pic>
        <p:pic>
          <p:nvPicPr>
            <p:cNvPr id="53" name="図 52" descr="webg_rogo.gif"/>
            <p:cNvPicPr>
              <a:picLocks noChangeAspect="1"/>
            </p:cNvPicPr>
            <p:nvPr/>
          </p:nvPicPr>
          <p:blipFill>
            <a:blip r:embed="rId42" cstate="screen"/>
            <a:stretch>
              <a:fillRect/>
            </a:stretch>
          </p:blipFill>
          <p:spPr>
            <a:xfrm>
              <a:off x="2572027" y="4837117"/>
              <a:ext cx="1490663" cy="452438"/>
            </a:xfrm>
            <a:prstGeom prst="rect">
              <a:avLst/>
            </a:prstGeom>
          </p:spPr>
        </p:pic>
        <p:pic>
          <p:nvPicPr>
            <p:cNvPr id="54" name="図 53" descr="webOPAC_logo.png"/>
            <p:cNvPicPr>
              <a:picLocks noChangeAspect="1"/>
            </p:cNvPicPr>
            <p:nvPr/>
          </p:nvPicPr>
          <p:blipFill>
            <a:blip r:embed="rId43" cstate="screen"/>
            <a:stretch>
              <a:fillRect/>
            </a:stretch>
          </p:blipFill>
          <p:spPr>
            <a:xfrm>
              <a:off x="5546115" y="4595626"/>
              <a:ext cx="1631052" cy="354411"/>
            </a:xfrm>
            <a:prstGeom prst="rect">
              <a:avLst/>
            </a:prstGeom>
          </p:spPr>
        </p:pic>
        <p:pic>
          <p:nvPicPr>
            <p:cNvPr id="55" name="図 54" descr="yokohatitle.jpg"/>
            <p:cNvPicPr>
              <a:picLocks noChangeAspect="1"/>
            </p:cNvPicPr>
            <p:nvPr/>
          </p:nvPicPr>
          <p:blipFill>
            <a:blip r:embed="rId44" cstate="screen"/>
            <a:stretch>
              <a:fillRect/>
            </a:stretch>
          </p:blipFill>
          <p:spPr>
            <a:xfrm>
              <a:off x="2141984" y="1514326"/>
              <a:ext cx="2866073" cy="542925"/>
            </a:xfrm>
            <a:prstGeom prst="rect">
              <a:avLst/>
            </a:prstGeom>
          </p:spPr>
        </p:pic>
        <p:pic>
          <p:nvPicPr>
            <p:cNvPr id="56" name="図 55" descr="cinii_articles_ci_home_j.gif"/>
            <p:cNvPicPr>
              <a:picLocks noChangeAspect="1"/>
            </p:cNvPicPr>
            <p:nvPr/>
          </p:nvPicPr>
          <p:blipFill>
            <a:blip r:embed="rId45" cstate="screen"/>
            <a:stretch>
              <a:fillRect/>
            </a:stretch>
          </p:blipFill>
          <p:spPr>
            <a:xfrm>
              <a:off x="4067302" y="4676055"/>
              <a:ext cx="1181100" cy="285750"/>
            </a:xfrm>
            <a:prstGeom prst="rect">
              <a:avLst/>
            </a:prstGeom>
          </p:spPr>
        </p:pic>
        <p:pic>
          <p:nvPicPr>
            <p:cNvPr id="57" name="図 56" descr="cinii_books_ci_home_j.gif"/>
            <p:cNvPicPr>
              <a:picLocks noChangeAspect="1"/>
            </p:cNvPicPr>
            <p:nvPr/>
          </p:nvPicPr>
          <p:blipFill>
            <a:blip r:embed="rId46" cstate="screen"/>
            <a:stretch>
              <a:fillRect/>
            </a:stretch>
          </p:blipFill>
          <p:spPr>
            <a:xfrm>
              <a:off x="6279823" y="1535643"/>
              <a:ext cx="1476375" cy="357188"/>
            </a:xfrm>
            <a:prstGeom prst="rect">
              <a:avLst/>
            </a:prstGeom>
          </p:spPr>
        </p:pic>
        <p:pic>
          <p:nvPicPr>
            <p:cNvPr id="36" name="図 35" descr="logomain.gif"/>
            <p:cNvPicPr>
              <a:picLocks noChangeAspect="1"/>
            </p:cNvPicPr>
            <p:nvPr/>
          </p:nvPicPr>
          <p:blipFill>
            <a:blip r:embed="rId47" cstate="screen"/>
            <a:stretch>
              <a:fillRect/>
            </a:stretch>
          </p:blipFill>
          <p:spPr>
            <a:xfrm>
              <a:off x="6319917" y="5358135"/>
              <a:ext cx="1714500" cy="137160"/>
            </a:xfrm>
            <a:prstGeom prst="rect">
              <a:avLst/>
            </a:prstGeom>
          </p:spPr>
        </p:pic>
      </p:grpSp>
      <p:sp>
        <p:nvSpPr>
          <p:cNvPr id="58" name="正方形/長方形 57"/>
          <p:cNvSpPr/>
          <p:nvPr/>
        </p:nvSpPr>
        <p:spPr>
          <a:xfrm>
            <a:off x="1588096" y="908720"/>
            <a:ext cx="8676456" cy="144016"/>
          </a:xfrm>
          <a:prstGeom prst="rect">
            <a:avLst/>
          </a:prstGeom>
          <a:gradFill flip="none" rotWithShape="1">
            <a:gsLst>
              <a:gs pos="0">
                <a:schemeClr val="accent1">
                  <a:lumMod val="50000"/>
                  <a:tint val="66000"/>
                  <a:satMod val="160000"/>
                </a:schemeClr>
              </a:gs>
              <a:gs pos="50000">
                <a:schemeClr val="accent1">
                  <a:lumMod val="50000"/>
                  <a:tint val="44500"/>
                  <a:satMod val="160000"/>
                </a:schemeClr>
              </a:gs>
              <a:gs pos="100000">
                <a:schemeClr val="accent1">
                  <a:lumMod val="50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0" name="四角形吹き出し 59"/>
          <p:cNvSpPr/>
          <p:nvPr/>
        </p:nvSpPr>
        <p:spPr>
          <a:xfrm>
            <a:off x="7444829" y="889556"/>
            <a:ext cx="3038959" cy="523220"/>
          </a:xfrm>
          <a:prstGeom prst="wedgeRectCallout">
            <a:avLst>
              <a:gd name="adj1" fmla="val 22802"/>
              <a:gd name="adj2" fmla="val 137210"/>
            </a:avLst>
          </a:prstGeom>
        </p:spPr>
        <p:style>
          <a:lnRef idx="0">
            <a:schemeClr val="dk1"/>
          </a:lnRef>
          <a:fillRef idx="3">
            <a:schemeClr val="dk1"/>
          </a:fillRef>
          <a:effectRef idx="3">
            <a:schemeClr val="dk1"/>
          </a:effectRef>
          <a:fontRef idx="minor">
            <a:schemeClr val="lt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データベース：</a:t>
            </a:r>
            <a:r>
              <a:rPr lang="en-US" altLang="ja-JP" sz="1400" dirty="0">
                <a:latin typeface="Meiryo UI" panose="020B0604030504040204" pitchFamily="50" charset="-128"/>
                <a:ea typeface="Meiryo UI" panose="020B0604030504040204" pitchFamily="50" charset="-128"/>
              </a:rPr>
              <a:t>100</a:t>
            </a:r>
            <a:r>
              <a:rPr lang="ja-JP" altLang="en-US" sz="1400" dirty="0">
                <a:latin typeface="Meiryo UI" panose="020B0604030504040204" pitchFamily="50" charset="-128"/>
                <a:ea typeface="Meiryo UI" panose="020B0604030504040204" pitchFamily="50" charset="-128"/>
              </a:rPr>
              <a:t>アグリゲータ</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総検索対象：１億件</a:t>
            </a:r>
            <a:endParaRPr lang="en-US" altLang="ja-JP" sz="1400" dirty="0">
              <a:latin typeface="Meiryo UI" panose="020B0604030504040204" pitchFamily="50" charset="-128"/>
              <a:ea typeface="Meiryo UI" panose="020B0604030504040204" pitchFamily="50" charset="-128"/>
            </a:endParaRPr>
          </a:p>
        </p:txBody>
      </p:sp>
      <p:sp>
        <p:nvSpPr>
          <p:cNvPr id="62" name="円/楕円 61"/>
          <p:cNvSpPr/>
          <p:nvPr/>
        </p:nvSpPr>
        <p:spPr>
          <a:xfrm>
            <a:off x="94593" y="61915"/>
            <a:ext cx="622859" cy="571132"/>
          </a:xfrm>
          <a:prstGeom prst="ellipse">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25992368"/>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style>
          <a:lnRef idx="1">
            <a:schemeClr val="accent6"/>
          </a:lnRef>
          <a:fillRef idx="2">
            <a:schemeClr val="accent6"/>
          </a:fillRef>
          <a:effectRef idx="1">
            <a:schemeClr val="accent6"/>
          </a:effectRef>
          <a:fontRef idx="minor">
            <a:schemeClr val="dk1"/>
          </a:fontRef>
        </p:style>
        <p:txBody>
          <a:bodyPr/>
          <a:lstStyle/>
          <a:p>
            <a:r>
              <a:rPr kumimoji="1" lang="ja-JP" altLang="en-US" dirty="0" smtClean="0">
                <a:latin typeface="HG丸ｺﾞｼｯｸM-PRO" pitchFamily="50" charset="-128"/>
                <a:ea typeface="HG丸ｺﾞｼｯｸM-PRO" pitchFamily="50" charset="-128"/>
              </a:rPr>
              <a:t>東日本大震災アーカイブ（ひなぎく）</a:t>
            </a:r>
            <a:endParaRPr kumimoji="1" lang="ja-JP" altLang="en-US" dirty="0">
              <a:latin typeface="HG丸ｺﾞｼｯｸM-PRO" pitchFamily="50" charset="-128"/>
              <a:ea typeface="HG丸ｺﾞｼｯｸM-PRO" pitchFamily="50" charset="-128"/>
            </a:endParaRPr>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66</a:t>
            </a:fld>
            <a:endParaRPr kumimoji="0" lang="en-US"/>
          </a:p>
        </p:txBody>
      </p:sp>
      <p:sp>
        <p:nvSpPr>
          <p:cNvPr id="3" name="サブタイトル 2"/>
          <p:cNvSpPr>
            <a:spLocks noGrp="1"/>
          </p:cNvSpPr>
          <p:nvPr>
            <p:ph type="subTitle" idx="1"/>
          </p:nvPr>
        </p:nvSpPr>
        <p:spPr/>
        <p:style>
          <a:lnRef idx="1">
            <a:schemeClr val="accent6"/>
          </a:lnRef>
          <a:fillRef idx="2">
            <a:schemeClr val="accent6"/>
          </a:fillRef>
          <a:effectRef idx="1">
            <a:schemeClr val="accent6"/>
          </a:effectRef>
          <a:fontRef idx="minor">
            <a:schemeClr val="dk1"/>
          </a:fontRef>
        </p:style>
        <p:txBody>
          <a:bodyPr>
            <a:normAutofit/>
          </a:bodyPr>
          <a:lstStyle/>
          <a:p>
            <a:r>
              <a:rPr lang="ja-JP" altLang="en-US" sz="2800" dirty="0" smtClean="0"/>
              <a:t>・文献に限らず、大震災に関するあらゆる記録・記憶を分担収集・保存し、将来にわたって利用を保証する「知識インフラ」構築の特定分野の実現形の１つ</a:t>
            </a:r>
            <a:endParaRPr lang="en-US" altLang="ja-JP" sz="2800" dirty="0" smtClean="0"/>
          </a:p>
          <a:p>
            <a:r>
              <a:rPr kumimoji="1" lang="ja-JP" altLang="en-US" sz="2800" dirty="0" smtClean="0"/>
              <a:t>・国立国会図書館サーチの発展形</a:t>
            </a:r>
            <a:endParaRPr kumimoji="1" lang="ja-JP" altLang="en-US" sz="2800" dirty="0"/>
          </a:p>
        </p:txBody>
      </p:sp>
      <p:sp>
        <p:nvSpPr>
          <p:cNvPr id="5" name="円/楕円 4"/>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6768385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角丸四角形 29"/>
          <p:cNvSpPr/>
          <p:nvPr/>
        </p:nvSpPr>
        <p:spPr>
          <a:xfrm>
            <a:off x="4727848" y="3068960"/>
            <a:ext cx="5760640" cy="3168352"/>
          </a:xfrm>
          <a:prstGeom prst="roundRect">
            <a:avLst>
              <a:gd name="adj" fmla="val 7534"/>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53" name="角丸四角形 152"/>
          <p:cNvSpPr/>
          <p:nvPr/>
        </p:nvSpPr>
        <p:spPr>
          <a:xfrm>
            <a:off x="7752184" y="3861048"/>
            <a:ext cx="2664296" cy="2304256"/>
          </a:xfrm>
          <a:prstGeom prst="roundRect">
            <a:avLst>
              <a:gd name="adj" fmla="val 4855"/>
            </a:avLst>
          </a:prstGeom>
          <a:solidFill>
            <a:schemeClr val="accent5">
              <a:lumMod val="20000"/>
              <a:lumOff val="80000"/>
            </a:schemeClr>
          </a:solidFill>
          <a:ln>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4" name="フッター プレースホルダ 3"/>
          <p:cNvSpPr>
            <a:spLocks noGrp="1"/>
          </p:cNvSpPr>
          <p:nvPr>
            <p:ph type="ftr" sz="quarter" idx="12"/>
          </p:nvPr>
        </p:nvSpPr>
        <p:spPr/>
        <p:txBody>
          <a:bodyPr/>
          <a:lstStyle/>
          <a:p>
            <a:r>
              <a:rPr kumimoji="1" lang="en-US" altLang="ja-JP" smtClean="0"/>
              <a:t>National Diet Library (NDL)</a:t>
            </a:r>
            <a:endParaRPr kumimoji="1" lang="ja-JP" altLang="en-US" dirty="0"/>
          </a:p>
        </p:txBody>
      </p:sp>
      <p:sp>
        <p:nvSpPr>
          <p:cNvPr id="18" name="正方形/長方形 17"/>
          <p:cNvSpPr/>
          <p:nvPr/>
        </p:nvSpPr>
        <p:spPr>
          <a:xfrm>
            <a:off x="1775520" y="3140968"/>
            <a:ext cx="2448272" cy="3024336"/>
          </a:xfrm>
          <a:prstGeom prst="rect">
            <a:avLst/>
          </a:prstGeom>
          <a:solidFill>
            <a:schemeClr val="accent6">
              <a:lumMod val="20000"/>
              <a:lumOff val="80000"/>
            </a:schemeClr>
          </a:solidFill>
          <a:ln>
            <a:solidFill>
              <a:srgbClr val="FF58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3" name="タイトル 6"/>
          <p:cNvSpPr>
            <a:spLocks noGrp="1"/>
          </p:cNvSpPr>
          <p:nvPr>
            <p:ph type="title"/>
          </p:nvPr>
        </p:nvSpPr>
        <p:spPr>
          <a:xfrm>
            <a:off x="0" y="0"/>
            <a:ext cx="12192000" cy="908720"/>
          </a:xfrm>
        </p:spPr>
        <p:txBody>
          <a:bodyPr>
            <a:noAutofit/>
          </a:bodyPr>
          <a:lstStyle/>
          <a:p>
            <a:pPr algn="ctr"/>
            <a:r>
              <a:rPr lang="ja-JP" altLang="en-US" sz="3200" dirty="0"/>
              <a:t>東日本大震災アーカイブの全体イメージ</a:t>
            </a:r>
          </a:p>
        </p:txBody>
      </p:sp>
      <p:grpSp>
        <p:nvGrpSpPr>
          <p:cNvPr id="2" name="グループ化 26"/>
          <p:cNvGrpSpPr/>
          <p:nvPr/>
        </p:nvGrpSpPr>
        <p:grpSpPr>
          <a:xfrm>
            <a:off x="1775520" y="1484784"/>
            <a:ext cx="8640960" cy="1224136"/>
            <a:chOff x="251520" y="1844824"/>
            <a:chExt cx="7776864" cy="864096"/>
          </a:xfrm>
        </p:grpSpPr>
        <p:sp>
          <p:nvSpPr>
            <p:cNvPr id="24" name="正方形/長方形 23"/>
            <p:cNvSpPr/>
            <p:nvPr/>
          </p:nvSpPr>
          <p:spPr>
            <a:xfrm>
              <a:off x="251520" y="1844824"/>
              <a:ext cx="7776864" cy="36004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1" name="Rectangle 71"/>
            <p:cNvSpPr>
              <a:spLocks noChangeArrowheads="1"/>
            </p:cNvSpPr>
            <p:nvPr/>
          </p:nvSpPr>
          <p:spPr bwMode="auto">
            <a:xfrm>
              <a:off x="912691" y="1895653"/>
              <a:ext cx="3759683" cy="26070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ja-JP" altLang="en-US" sz="2400" b="1" dirty="0">
                  <a:solidFill>
                    <a:srgbClr val="FFFFFF"/>
                  </a:solidFill>
                  <a:latin typeface="Meiryo UI" panose="020B0604030504040204" pitchFamily="50" charset="-128"/>
                  <a:ea typeface="Meiryo UI" panose="020B0604030504040204" pitchFamily="50" charset="-128"/>
                </a:rPr>
                <a:t>東日本大震災アーカイブポータル</a:t>
              </a:r>
              <a:endParaRPr lang="ja-JP" altLang="en-US" sz="2400" dirty="0">
                <a:latin typeface="Meiryo UI" panose="020B0604030504040204" pitchFamily="50" charset="-128"/>
                <a:ea typeface="Meiryo UI" panose="020B0604030504040204" pitchFamily="50" charset="-128"/>
              </a:endParaRPr>
            </a:p>
          </p:txBody>
        </p:sp>
        <p:sp>
          <p:nvSpPr>
            <p:cNvPr id="26" name="正方形/長方形 25"/>
            <p:cNvSpPr/>
            <p:nvPr/>
          </p:nvSpPr>
          <p:spPr>
            <a:xfrm>
              <a:off x="251520" y="1844824"/>
              <a:ext cx="7776864" cy="864096"/>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grpSp>
      <p:sp>
        <p:nvSpPr>
          <p:cNvPr id="100" name="テキスト ボックス 99"/>
          <p:cNvSpPr txBox="1"/>
          <p:nvPr/>
        </p:nvSpPr>
        <p:spPr>
          <a:xfrm>
            <a:off x="5591944" y="3435033"/>
            <a:ext cx="4032448" cy="369332"/>
          </a:xfrm>
          <a:prstGeom prst="rect">
            <a:avLst/>
          </a:prstGeom>
          <a:noFill/>
        </p:spPr>
        <p:txBody>
          <a:bodyPr wrap="square" rtlCol="0">
            <a:spAutoFit/>
          </a:bodyPr>
          <a:lstStyle/>
          <a:p>
            <a:r>
              <a:rPr lang="ja-JP" altLang="en-US" b="1" dirty="0">
                <a:latin typeface="Meiryo UI" panose="020B0604030504040204" pitchFamily="50" charset="-128"/>
                <a:ea typeface="Meiryo UI" panose="020B0604030504040204" pitchFamily="50" charset="-128"/>
              </a:rPr>
              <a:t>各機関が分散して保有するコンテンツ</a:t>
            </a:r>
          </a:p>
        </p:txBody>
      </p:sp>
      <p:sp>
        <p:nvSpPr>
          <p:cNvPr id="101" name="角丸四角形 100"/>
          <p:cNvSpPr/>
          <p:nvPr/>
        </p:nvSpPr>
        <p:spPr>
          <a:xfrm>
            <a:off x="4799856" y="3861048"/>
            <a:ext cx="2880320" cy="2304256"/>
          </a:xfrm>
          <a:prstGeom prst="roundRect">
            <a:avLst>
              <a:gd name="adj" fmla="val 5927"/>
            </a:avLst>
          </a:prstGeom>
          <a:solidFill>
            <a:schemeClr val="accent3">
              <a:lumMod val="20000"/>
              <a:lumOff val="80000"/>
            </a:schemeClr>
          </a:solidFill>
          <a:ln>
            <a:solidFill>
              <a:schemeClr val="accent3">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grpSp>
        <p:nvGrpSpPr>
          <p:cNvPr id="3" name="グループ化 128"/>
          <p:cNvGrpSpPr/>
          <p:nvPr/>
        </p:nvGrpSpPr>
        <p:grpSpPr>
          <a:xfrm>
            <a:off x="3504293" y="3573016"/>
            <a:ext cx="503475" cy="2304256"/>
            <a:chOff x="-105615" y="5445224"/>
            <a:chExt cx="2517375" cy="504056"/>
          </a:xfrm>
        </p:grpSpPr>
        <p:sp>
          <p:nvSpPr>
            <p:cNvPr id="130" name="正方形/長方形 129"/>
            <p:cNvSpPr/>
            <p:nvPr/>
          </p:nvSpPr>
          <p:spPr>
            <a:xfrm>
              <a:off x="611560" y="5445224"/>
              <a:ext cx="1800200" cy="504056"/>
            </a:xfrm>
            <a:prstGeom prst="rect">
              <a:avLst/>
            </a:prstGeom>
            <a:solidFill>
              <a:srgbClr val="FF8243"/>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31" name="Rectangle 78"/>
            <p:cNvSpPr>
              <a:spLocks noChangeArrowheads="1"/>
            </p:cNvSpPr>
            <p:nvPr/>
          </p:nvSpPr>
          <p:spPr bwMode="auto">
            <a:xfrm>
              <a:off x="-105615" y="5508231"/>
              <a:ext cx="2154435" cy="409546"/>
            </a:xfrm>
            <a:prstGeom prst="rect">
              <a:avLst/>
            </a:prstGeom>
            <a:noFill/>
            <a:ln w="9525">
              <a:noFill/>
              <a:miter lim="800000"/>
              <a:headEnd/>
              <a:tailEnd/>
            </a:ln>
          </p:spPr>
          <p:txBody>
            <a:bodyPr vert="eaVert" wrap="square" lIns="0" tIns="0" rIns="0" bIns="0" numCol="1" anchor="t" anchorCtr="0" compatLnSpc="1">
              <a:prstTxWarp prst="textNoShape">
                <a:avLst/>
              </a:prstTxWarp>
              <a:spAutoFit/>
            </a:bodyPr>
            <a:lstStyle/>
            <a:p>
              <a:pPr fontAlgn="base">
                <a:spcBef>
                  <a:spcPct val="0"/>
                </a:spcBef>
                <a:spcAft>
                  <a:spcPct val="0"/>
                </a:spcAft>
              </a:pPr>
              <a:r>
                <a:rPr lang="ja-JP" altLang="en-US" sz="1400" b="1" dirty="0">
                  <a:solidFill>
                    <a:schemeClr val="bg1"/>
                  </a:solidFill>
                  <a:latin typeface="Meiryo UI" panose="020B0604030504040204" pitchFamily="50" charset="-128"/>
                  <a:ea typeface="Meiryo UI" panose="020B0604030504040204" pitchFamily="50" charset="-128"/>
                </a:rPr>
                <a:t>メタデータ・タグの付与</a:t>
              </a:r>
            </a:p>
          </p:txBody>
        </p:sp>
      </p:grpSp>
      <p:grpSp>
        <p:nvGrpSpPr>
          <p:cNvPr id="5" name="グループ化 131"/>
          <p:cNvGrpSpPr/>
          <p:nvPr/>
        </p:nvGrpSpPr>
        <p:grpSpPr>
          <a:xfrm>
            <a:off x="1919536" y="3645024"/>
            <a:ext cx="1224136" cy="1944216"/>
            <a:chOff x="5004048" y="2780928"/>
            <a:chExt cx="1944216" cy="2160240"/>
          </a:xfrm>
        </p:grpSpPr>
        <p:sp>
          <p:nvSpPr>
            <p:cNvPr id="133" name="フローチャート : 磁気ディスク 132"/>
            <p:cNvSpPr/>
            <p:nvPr/>
          </p:nvSpPr>
          <p:spPr>
            <a:xfrm>
              <a:off x="5004048" y="2780928"/>
              <a:ext cx="1944216" cy="2160240"/>
            </a:xfrm>
            <a:prstGeom prst="flowChartMagneticDisk">
              <a:avLst/>
            </a:prstGeom>
            <a:solidFill>
              <a:srgbClr val="FF8243"/>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34" name="円/楕円 133"/>
            <p:cNvSpPr/>
            <p:nvPr/>
          </p:nvSpPr>
          <p:spPr>
            <a:xfrm>
              <a:off x="5004048" y="2780928"/>
              <a:ext cx="1944216" cy="720080"/>
            </a:xfrm>
            <a:prstGeom prst="ellipse">
              <a:avLst/>
            </a:prstGeom>
            <a:solidFill>
              <a:srgbClr val="FFB48E"/>
            </a:solidFill>
            <a:ln>
              <a:solidFill>
                <a:srgbClr val="FF58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35" name="Rectangle 78"/>
            <p:cNvSpPr>
              <a:spLocks noChangeArrowheads="1"/>
            </p:cNvSpPr>
            <p:nvPr/>
          </p:nvSpPr>
          <p:spPr bwMode="auto">
            <a:xfrm>
              <a:off x="5347145" y="3741035"/>
              <a:ext cx="1372388" cy="82073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fontAlgn="base">
                <a:spcBef>
                  <a:spcPct val="0"/>
                </a:spcBef>
                <a:spcAft>
                  <a:spcPct val="0"/>
                </a:spcAft>
              </a:pPr>
              <a:r>
                <a:rPr lang="ja-JP" altLang="en-US" sz="1600" b="1" dirty="0">
                  <a:solidFill>
                    <a:srgbClr val="FFFFFF"/>
                  </a:solidFill>
                  <a:latin typeface="Meiryo UI" panose="020B0604030504040204" pitchFamily="50" charset="-128"/>
                  <a:ea typeface="Meiryo UI" panose="020B0604030504040204" pitchFamily="50" charset="-128"/>
                </a:rPr>
                <a:t>国立国会図書館</a:t>
              </a:r>
              <a:endParaRPr lang="en-US" altLang="ja-JP" sz="1600" b="1" dirty="0">
                <a:solidFill>
                  <a:srgbClr val="FFFFFF"/>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1600" b="1" dirty="0">
                  <a:solidFill>
                    <a:srgbClr val="FFFFFF"/>
                  </a:solidFill>
                  <a:latin typeface="Meiryo UI" panose="020B0604030504040204" pitchFamily="50" charset="-128"/>
                  <a:ea typeface="Meiryo UI" panose="020B0604030504040204" pitchFamily="50" charset="-128"/>
                </a:rPr>
                <a:t>電子書庫</a:t>
              </a:r>
              <a:endParaRPr lang="ja-JP" altLang="en-US" sz="1600" b="1" dirty="0">
                <a:latin typeface="Meiryo UI" panose="020B0604030504040204" pitchFamily="50" charset="-128"/>
                <a:ea typeface="Meiryo UI" panose="020B0604030504040204" pitchFamily="50" charset="-128"/>
              </a:endParaRPr>
            </a:p>
          </p:txBody>
        </p:sp>
      </p:grpSp>
      <p:grpSp>
        <p:nvGrpSpPr>
          <p:cNvPr id="6" name="グループ化 139"/>
          <p:cNvGrpSpPr/>
          <p:nvPr/>
        </p:nvGrpSpPr>
        <p:grpSpPr>
          <a:xfrm>
            <a:off x="4223793" y="3933056"/>
            <a:ext cx="533699" cy="1368152"/>
            <a:chOff x="3203848" y="3933056"/>
            <a:chExt cx="533699" cy="1368152"/>
          </a:xfrm>
        </p:grpSpPr>
        <p:sp>
          <p:nvSpPr>
            <p:cNvPr id="126" name="右矢印 125"/>
            <p:cNvSpPr/>
            <p:nvPr/>
          </p:nvSpPr>
          <p:spPr>
            <a:xfrm rot="10800000">
              <a:off x="3203848" y="3933056"/>
              <a:ext cx="504056" cy="1368152"/>
            </a:xfrm>
            <a:prstGeom prst="rightArrow">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37" name="テキスト ボックス 136"/>
            <p:cNvSpPr txBox="1"/>
            <p:nvPr/>
          </p:nvSpPr>
          <p:spPr>
            <a:xfrm>
              <a:off x="3337437" y="4221088"/>
              <a:ext cx="400110" cy="864096"/>
            </a:xfrm>
            <a:prstGeom prst="rect">
              <a:avLst/>
            </a:prstGeom>
            <a:noFill/>
          </p:spPr>
          <p:txBody>
            <a:bodyPr vert="eaVert" wrap="square" rtlCol="0">
              <a:spAutoFit/>
            </a:bodyPr>
            <a:lstStyle/>
            <a:p>
              <a:r>
                <a:rPr lang="ja-JP" altLang="en-US" sz="1400" dirty="0">
                  <a:latin typeface="Meiryo UI" panose="020B0604030504040204" pitchFamily="50" charset="-128"/>
                  <a:ea typeface="Meiryo UI" panose="020B0604030504040204" pitchFamily="50" charset="-128"/>
                </a:rPr>
                <a:t>一部収集</a:t>
              </a:r>
            </a:p>
          </p:txBody>
        </p:sp>
      </p:grpSp>
      <p:grpSp>
        <p:nvGrpSpPr>
          <p:cNvPr id="7" name="グループ化 138"/>
          <p:cNvGrpSpPr/>
          <p:nvPr/>
        </p:nvGrpSpPr>
        <p:grpSpPr>
          <a:xfrm>
            <a:off x="3143673" y="3933056"/>
            <a:ext cx="533673" cy="1368152"/>
            <a:chOff x="1691680" y="3933056"/>
            <a:chExt cx="533673" cy="1368152"/>
          </a:xfrm>
        </p:grpSpPr>
        <p:sp>
          <p:nvSpPr>
            <p:cNvPr id="136" name="右矢印 135"/>
            <p:cNvSpPr/>
            <p:nvPr/>
          </p:nvSpPr>
          <p:spPr>
            <a:xfrm rot="10800000">
              <a:off x="1691680" y="3933056"/>
              <a:ext cx="504056" cy="1368152"/>
            </a:xfrm>
            <a:prstGeom prst="rightArrow">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38" name="テキスト ボックス 137"/>
            <p:cNvSpPr txBox="1"/>
            <p:nvPr/>
          </p:nvSpPr>
          <p:spPr>
            <a:xfrm>
              <a:off x="1763688" y="4365104"/>
              <a:ext cx="461665" cy="648072"/>
            </a:xfrm>
            <a:prstGeom prst="rect">
              <a:avLst/>
            </a:prstGeom>
            <a:noFill/>
          </p:spPr>
          <p:txBody>
            <a:bodyPr vert="eaVert" wrap="square" rtlCol="0">
              <a:spAutoFit/>
            </a:bodyPr>
            <a:lstStyle/>
            <a:p>
              <a:r>
                <a:rPr lang="ja-JP" altLang="en-US" dirty="0">
                  <a:latin typeface="Meiryo UI" panose="020B0604030504040204" pitchFamily="50" charset="-128"/>
                  <a:ea typeface="Meiryo UI" panose="020B0604030504040204" pitchFamily="50" charset="-128"/>
                </a:rPr>
                <a:t>保存</a:t>
              </a:r>
            </a:p>
          </p:txBody>
        </p:sp>
      </p:grpSp>
      <p:grpSp>
        <p:nvGrpSpPr>
          <p:cNvPr id="8" name="グループ化 145"/>
          <p:cNvGrpSpPr/>
          <p:nvPr/>
        </p:nvGrpSpPr>
        <p:grpSpPr>
          <a:xfrm>
            <a:off x="2207568" y="2636912"/>
            <a:ext cx="1296144" cy="720080"/>
            <a:chOff x="683568" y="2708920"/>
            <a:chExt cx="1296144" cy="720080"/>
          </a:xfrm>
        </p:grpSpPr>
        <p:sp>
          <p:nvSpPr>
            <p:cNvPr id="144" name="上下矢印 143"/>
            <p:cNvSpPr/>
            <p:nvPr/>
          </p:nvSpPr>
          <p:spPr>
            <a:xfrm>
              <a:off x="683568" y="2708920"/>
              <a:ext cx="1296144" cy="720080"/>
            </a:xfrm>
            <a:prstGeom prst="upDownArrow">
              <a:avLst>
                <a:gd name="adj1" fmla="val 50000"/>
                <a:gd name="adj2" fmla="val 32854"/>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45" name="テキスト ボックス 144"/>
            <p:cNvSpPr txBox="1"/>
            <p:nvPr/>
          </p:nvSpPr>
          <p:spPr>
            <a:xfrm>
              <a:off x="1043608" y="2780928"/>
              <a:ext cx="648072" cy="584775"/>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検索</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表示</a:t>
              </a:r>
            </a:p>
          </p:txBody>
        </p:sp>
      </p:grpSp>
      <p:sp>
        <p:nvSpPr>
          <p:cNvPr id="159" name="テキスト ボックス 158"/>
          <p:cNvSpPr txBox="1"/>
          <p:nvPr/>
        </p:nvSpPr>
        <p:spPr>
          <a:xfrm>
            <a:off x="5591944" y="3923764"/>
            <a:ext cx="1440160"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記録の種別</a:t>
            </a:r>
          </a:p>
        </p:txBody>
      </p:sp>
      <p:sp>
        <p:nvSpPr>
          <p:cNvPr id="160" name="テキスト ボックス 159"/>
          <p:cNvSpPr txBox="1"/>
          <p:nvPr/>
        </p:nvSpPr>
        <p:spPr>
          <a:xfrm>
            <a:off x="7968208" y="3923764"/>
            <a:ext cx="2304256"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記録を保有する機関</a:t>
            </a:r>
          </a:p>
        </p:txBody>
      </p:sp>
      <p:grpSp>
        <p:nvGrpSpPr>
          <p:cNvPr id="9" name="グループ化 160"/>
          <p:cNvGrpSpPr/>
          <p:nvPr/>
        </p:nvGrpSpPr>
        <p:grpSpPr>
          <a:xfrm>
            <a:off x="6240016" y="2636917"/>
            <a:ext cx="2808312" cy="798120"/>
            <a:chOff x="683568" y="2708920"/>
            <a:chExt cx="1296144" cy="491536"/>
          </a:xfrm>
        </p:grpSpPr>
        <p:sp>
          <p:nvSpPr>
            <p:cNvPr id="162" name="上下矢印 161"/>
            <p:cNvSpPr/>
            <p:nvPr/>
          </p:nvSpPr>
          <p:spPr>
            <a:xfrm>
              <a:off x="683568" y="2708920"/>
              <a:ext cx="1296144" cy="491536"/>
            </a:xfrm>
            <a:prstGeom prst="upDownArrow">
              <a:avLst>
                <a:gd name="adj1" fmla="val 69784"/>
                <a:gd name="adj2" fmla="val 32854"/>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63" name="テキスト ボックス 162"/>
            <p:cNvSpPr txBox="1"/>
            <p:nvPr/>
          </p:nvSpPr>
          <p:spPr>
            <a:xfrm>
              <a:off x="882975" y="2753264"/>
              <a:ext cx="890683" cy="379099"/>
            </a:xfrm>
            <a:prstGeom prst="rect">
              <a:avLst/>
            </a:prstGeom>
            <a:noFill/>
          </p:spPr>
          <p:txBody>
            <a:bodyPr wrap="square" rtlCol="0">
              <a:spAutoFit/>
            </a:bodyPr>
            <a:lstStyle/>
            <a:p>
              <a:pPr algn="ctr"/>
              <a:r>
                <a:rPr lang="ja-JP" altLang="en-US" b="1" dirty="0">
                  <a:latin typeface="Meiryo UI" panose="020B0604030504040204" pitchFamily="50" charset="-128"/>
                  <a:ea typeface="Meiryo UI" panose="020B0604030504040204" pitchFamily="50" charset="-128"/>
                </a:rPr>
                <a:t>統合</a:t>
              </a:r>
              <a:r>
                <a:rPr lang="ja-JP" altLang="en-US" sz="1600" b="1" dirty="0">
                  <a:latin typeface="Meiryo UI" panose="020B0604030504040204" pitchFamily="50" charset="-128"/>
                  <a:ea typeface="Meiryo UI" panose="020B0604030504040204" pitchFamily="50" charset="-128"/>
                </a:rPr>
                <a:t>検索</a:t>
              </a:r>
              <a:endParaRPr lang="en-US" altLang="ja-JP" sz="1600" b="1" dirty="0">
                <a:latin typeface="Meiryo UI" panose="020B0604030504040204" pitchFamily="50" charset="-128"/>
                <a:ea typeface="Meiryo UI" panose="020B0604030504040204" pitchFamily="50" charset="-128"/>
              </a:endParaRPr>
            </a:p>
            <a:p>
              <a:pPr algn="ctr"/>
              <a:r>
                <a:rPr lang="ja-JP" altLang="en-US" sz="1600" b="1" dirty="0">
                  <a:latin typeface="Meiryo UI" panose="020B0604030504040204" pitchFamily="50" charset="-128"/>
                  <a:ea typeface="Meiryo UI" panose="020B0604030504040204" pitchFamily="50" charset="-128"/>
                </a:rPr>
                <a:t>表示・相互利用</a:t>
              </a:r>
            </a:p>
          </p:txBody>
        </p:sp>
      </p:grpSp>
      <p:sp>
        <p:nvSpPr>
          <p:cNvPr id="164" name="テキスト ボックス 163"/>
          <p:cNvSpPr txBox="1"/>
          <p:nvPr/>
        </p:nvSpPr>
        <p:spPr>
          <a:xfrm>
            <a:off x="2279576" y="1988840"/>
            <a:ext cx="5328592" cy="369332"/>
          </a:xfrm>
          <a:prstGeom prst="rect">
            <a:avLst/>
          </a:prstGeom>
          <a:noFill/>
        </p:spPr>
        <p:txBody>
          <a:bodyPr wrap="square" rtlCol="0">
            <a:spAutoFit/>
          </a:bodyPr>
          <a:lstStyle/>
          <a:p>
            <a:r>
              <a:rPr lang="ja-JP" altLang="en-US" dirty="0">
                <a:latin typeface="Meiryo UI" panose="020B0604030504040204" pitchFamily="50" charset="-128"/>
                <a:ea typeface="Meiryo UI" panose="020B0604030504040204" pitchFamily="50" charset="-128"/>
              </a:rPr>
              <a:t>■コンテンツの所在の把握、一元的なアクセス</a:t>
            </a:r>
            <a:endParaRPr lang="en-US" altLang="ja-JP" dirty="0">
              <a:latin typeface="Meiryo UI" panose="020B0604030504040204" pitchFamily="50" charset="-128"/>
              <a:ea typeface="Meiryo UI" panose="020B0604030504040204" pitchFamily="50" charset="-128"/>
            </a:endParaRPr>
          </a:p>
        </p:txBody>
      </p:sp>
      <p:sp>
        <p:nvSpPr>
          <p:cNvPr id="165" name="テキスト ボックス 164"/>
          <p:cNvSpPr txBox="1"/>
          <p:nvPr/>
        </p:nvSpPr>
        <p:spPr>
          <a:xfrm>
            <a:off x="2279576" y="2267580"/>
            <a:ext cx="7488832" cy="369332"/>
          </a:xfrm>
          <a:prstGeom prst="rect">
            <a:avLst/>
          </a:prstGeom>
          <a:noFill/>
        </p:spPr>
        <p:txBody>
          <a:bodyPr wrap="square" rtlCol="0">
            <a:spAutoFit/>
          </a:bodyPr>
          <a:lstStyle/>
          <a:p>
            <a:r>
              <a:rPr lang="ja-JP" altLang="en-US" dirty="0">
                <a:latin typeface="Meiryo UI" panose="020B0604030504040204" pitchFamily="50" charset="-128"/>
                <a:ea typeface="Meiryo UI" panose="020B0604030504040204" pitchFamily="50" charset="-128"/>
              </a:rPr>
              <a:t>■文書・ウェブサイト・映像等を、</a:t>
            </a:r>
            <a:r>
              <a:rPr lang="ja-JP" altLang="en-US" dirty="0">
                <a:solidFill>
                  <a:srgbClr val="C00000"/>
                </a:solidFill>
                <a:latin typeface="Meiryo UI" panose="020B0604030504040204" pitchFamily="50" charset="-128"/>
                <a:ea typeface="Meiryo UI" panose="020B0604030504040204" pitchFamily="50" charset="-128"/>
              </a:rPr>
              <a:t>日時・場所・主題等の切り口から検索・表示</a:t>
            </a:r>
            <a:endParaRPr lang="en-US" altLang="ja-JP" dirty="0">
              <a:solidFill>
                <a:srgbClr val="C00000"/>
              </a:solidFill>
              <a:latin typeface="Meiryo UI" panose="020B0604030504040204" pitchFamily="50" charset="-128"/>
              <a:ea typeface="Meiryo UI" panose="020B0604030504040204" pitchFamily="50" charset="-128"/>
            </a:endParaRPr>
          </a:p>
        </p:txBody>
      </p:sp>
      <p:grpSp>
        <p:nvGrpSpPr>
          <p:cNvPr id="10" name="グループ化 177"/>
          <p:cNvGrpSpPr/>
          <p:nvPr/>
        </p:nvGrpSpPr>
        <p:grpSpPr>
          <a:xfrm>
            <a:off x="1775521" y="5661249"/>
            <a:ext cx="1681709" cy="766763"/>
            <a:chOff x="2699792" y="2652713"/>
            <a:chExt cx="1681709" cy="766763"/>
          </a:xfrm>
        </p:grpSpPr>
        <p:grpSp>
          <p:nvGrpSpPr>
            <p:cNvPr id="11" name="グループ化 174"/>
            <p:cNvGrpSpPr/>
            <p:nvPr/>
          </p:nvGrpSpPr>
          <p:grpSpPr>
            <a:xfrm>
              <a:off x="2699792" y="2652713"/>
              <a:ext cx="1681709" cy="766763"/>
              <a:chOff x="2992438" y="2652713"/>
              <a:chExt cx="1389063" cy="766763"/>
            </a:xfrm>
          </p:grpSpPr>
          <p:sp>
            <p:nvSpPr>
              <p:cNvPr id="173" name="Freeform 292"/>
              <p:cNvSpPr>
                <a:spLocks/>
              </p:cNvSpPr>
              <p:nvPr/>
            </p:nvSpPr>
            <p:spPr bwMode="auto">
              <a:xfrm>
                <a:off x="3033713" y="2668588"/>
                <a:ext cx="1308100" cy="735013"/>
              </a:xfrm>
              <a:custGeom>
                <a:avLst/>
                <a:gdLst/>
                <a:ahLst/>
                <a:cxnLst>
                  <a:cxn ang="0">
                    <a:pos x="0" y="234"/>
                  </a:cxn>
                  <a:cxn ang="0">
                    <a:pos x="107" y="198"/>
                  </a:cxn>
                  <a:cxn ang="0">
                    <a:pos x="30" y="142"/>
                  </a:cxn>
                  <a:cxn ang="0">
                    <a:pos x="157" y="137"/>
                  </a:cxn>
                  <a:cxn ang="0">
                    <a:pos x="122" y="66"/>
                  </a:cxn>
                  <a:cxn ang="0">
                    <a:pos x="239" y="86"/>
                  </a:cxn>
                  <a:cxn ang="0">
                    <a:pos x="254" y="20"/>
                  </a:cxn>
                  <a:cxn ang="0">
                    <a:pos x="351" y="61"/>
                  </a:cxn>
                  <a:cxn ang="0">
                    <a:pos x="412" y="0"/>
                  </a:cxn>
                  <a:cxn ang="0">
                    <a:pos x="473" y="61"/>
                  </a:cxn>
                  <a:cxn ang="0">
                    <a:pos x="570" y="20"/>
                  </a:cxn>
                  <a:cxn ang="0">
                    <a:pos x="585" y="86"/>
                  </a:cxn>
                  <a:cxn ang="0">
                    <a:pos x="702" y="66"/>
                  </a:cxn>
                  <a:cxn ang="0">
                    <a:pos x="671" y="137"/>
                  </a:cxn>
                  <a:cxn ang="0">
                    <a:pos x="793" y="142"/>
                  </a:cxn>
                  <a:cxn ang="0">
                    <a:pos x="717" y="198"/>
                  </a:cxn>
                  <a:cxn ang="0">
                    <a:pos x="824" y="234"/>
                  </a:cxn>
                  <a:cxn ang="0">
                    <a:pos x="717" y="264"/>
                  </a:cxn>
                  <a:cxn ang="0">
                    <a:pos x="793" y="320"/>
                  </a:cxn>
                  <a:cxn ang="0">
                    <a:pos x="671" y="331"/>
                  </a:cxn>
                  <a:cxn ang="0">
                    <a:pos x="702" y="397"/>
                  </a:cxn>
                  <a:cxn ang="0">
                    <a:pos x="585" y="376"/>
                  </a:cxn>
                  <a:cxn ang="0">
                    <a:pos x="570" y="448"/>
                  </a:cxn>
                  <a:cxn ang="0">
                    <a:pos x="473" y="402"/>
                  </a:cxn>
                  <a:cxn ang="0">
                    <a:pos x="412" y="463"/>
                  </a:cxn>
                  <a:cxn ang="0">
                    <a:pos x="351" y="402"/>
                  </a:cxn>
                  <a:cxn ang="0">
                    <a:pos x="254" y="448"/>
                  </a:cxn>
                  <a:cxn ang="0">
                    <a:pos x="239" y="376"/>
                  </a:cxn>
                  <a:cxn ang="0">
                    <a:pos x="122" y="397"/>
                  </a:cxn>
                  <a:cxn ang="0">
                    <a:pos x="157" y="331"/>
                  </a:cxn>
                  <a:cxn ang="0">
                    <a:pos x="30" y="320"/>
                  </a:cxn>
                  <a:cxn ang="0">
                    <a:pos x="107" y="264"/>
                  </a:cxn>
                  <a:cxn ang="0">
                    <a:pos x="0" y="234"/>
                  </a:cxn>
                </a:cxnLst>
                <a:rect l="0" t="0" r="r" b="b"/>
                <a:pathLst>
                  <a:path w="824" h="463">
                    <a:moveTo>
                      <a:pt x="0" y="234"/>
                    </a:moveTo>
                    <a:lnTo>
                      <a:pt x="107" y="198"/>
                    </a:lnTo>
                    <a:lnTo>
                      <a:pt x="30" y="142"/>
                    </a:lnTo>
                    <a:lnTo>
                      <a:pt x="157" y="137"/>
                    </a:lnTo>
                    <a:lnTo>
                      <a:pt x="122" y="66"/>
                    </a:lnTo>
                    <a:lnTo>
                      <a:pt x="239" y="86"/>
                    </a:lnTo>
                    <a:lnTo>
                      <a:pt x="254" y="20"/>
                    </a:lnTo>
                    <a:lnTo>
                      <a:pt x="351" y="61"/>
                    </a:lnTo>
                    <a:lnTo>
                      <a:pt x="412" y="0"/>
                    </a:lnTo>
                    <a:lnTo>
                      <a:pt x="473" y="61"/>
                    </a:lnTo>
                    <a:lnTo>
                      <a:pt x="570" y="20"/>
                    </a:lnTo>
                    <a:lnTo>
                      <a:pt x="585" y="86"/>
                    </a:lnTo>
                    <a:lnTo>
                      <a:pt x="702" y="66"/>
                    </a:lnTo>
                    <a:lnTo>
                      <a:pt x="671" y="137"/>
                    </a:lnTo>
                    <a:lnTo>
                      <a:pt x="793" y="142"/>
                    </a:lnTo>
                    <a:lnTo>
                      <a:pt x="717" y="198"/>
                    </a:lnTo>
                    <a:lnTo>
                      <a:pt x="824" y="234"/>
                    </a:lnTo>
                    <a:lnTo>
                      <a:pt x="717" y="264"/>
                    </a:lnTo>
                    <a:lnTo>
                      <a:pt x="793" y="320"/>
                    </a:lnTo>
                    <a:lnTo>
                      <a:pt x="671" y="331"/>
                    </a:lnTo>
                    <a:lnTo>
                      <a:pt x="702" y="397"/>
                    </a:lnTo>
                    <a:lnTo>
                      <a:pt x="585" y="376"/>
                    </a:lnTo>
                    <a:lnTo>
                      <a:pt x="570" y="448"/>
                    </a:lnTo>
                    <a:lnTo>
                      <a:pt x="473" y="402"/>
                    </a:lnTo>
                    <a:lnTo>
                      <a:pt x="412" y="463"/>
                    </a:lnTo>
                    <a:lnTo>
                      <a:pt x="351" y="402"/>
                    </a:lnTo>
                    <a:lnTo>
                      <a:pt x="254" y="448"/>
                    </a:lnTo>
                    <a:lnTo>
                      <a:pt x="239" y="376"/>
                    </a:lnTo>
                    <a:lnTo>
                      <a:pt x="122" y="397"/>
                    </a:lnTo>
                    <a:lnTo>
                      <a:pt x="157" y="331"/>
                    </a:lnTo>
                    <a:lnTo>
                      <a:pt x="30" y="320"/>
                    </a:lnTo>
                    <a:lnTo>
                      <a:pt x="107" y="264"/>
                    </a:lnTo>
                    <a:lnTo>
                      <a:pt x="0" y="23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latin typeface="Meiryo UI" panose="020B0604030504040204" pitchFamily="50" charset="-128"/>
                  <a:ea typeface="Meiryo UI" panose="020B0604030504040204" pitchFamily="50" charset="-128"/>
                </a:endParaRPr>
              </a:p>
            </p:txBody>
          </p:sp>
          <p:sp>
            <p:nvSpPr>
              <p:cNvPr id="174" name="Freeform 293"/>
              <p:cNvSpPr>
                <a:spLocks noEditPoints="1"/>
              </p:cNvSpPr>
              <p:nvPr/>
            </p:nvSpPr>
            <p:spPr bwMode="auto">
              <a:xfrm>
                <a:off x="2992438" y="2652713"/>
                <a:ext cx="1389063" cy="766763"/>
              </a:xfrm>
              <a:custGeom>
                <a:avLst/>
                <a:gdLst/>
                <a:ahLst/>
                <a:cxnLst>
                  <a:cxn ang="0">
                    <a:pos x="133" y="198"/>
                  </a:cxn>
                  <a:cxn ang="0">
                    <a:pos x="36" y="147"/>
                  </a:cxn>
                  <a:cxn ang="0">
                    <a:pos x="173" y="147"/>
                  </a:cxn>
                  <a:cxn ang="0">
                    <a:pos x="270" y="91"/>
                  </a:cxn>
                  <a:cxn ang="0">
                    <a:pos x="275" y="15"/>
                  </a:cxn>
                  <a:cxn ang="0">
                    <a:pos x="372" y="66"/>
                  </a:cxn>
                  <a:cxn ang="0">
                    <a:pos x="504" y="66"/>
                  </a:cxn>
                  <a:cxn ang="0">
                    <a:pos x="601" y="15"/>
                  </a:cxn>
                  <a:cxn ang="0">
                    <a:pos x="611" y="91"/>
                  </a:cxn>
                  <a:cxn ang="0">
                    <a:pos x="702" y="147"/>
                  </a:cxn>
                  <a:cxn ang="0">
                    <a:pos x="840" y="147"/>
                  </a:cxn>
                  <a:cxn ang="0">
                    <a:pos x="743" y="198"/>
                  </a:cxn>
                  <a:cxn ang="0">
                    <a:pos x="743" y="285"/>
                  </a:cxn>
                  <a:cxn ang="0">
                    <a:pos x="840" y="335"/>
                  </a:cxn>
                  <a:cxn ang="0">
                    <a:pos x="702" y="335"/>
                  </a:cxn>
                  <a:cxn ang="0">
                    <a:pos x="611" y="391"/>
                  </a:cxn>
                  <a:cxn ang="0">
                    <a:pos x="601" y="468"/>
                  </a:cxn>
                  <a:cxn ang="0">
                    <a:pos x="504" y="417"/>
                  </a:cxn>
                  <a:cxn ang="0">
                    <a:pos x="372" y="417"/>
                  </a:cxn>
                  <a:cxn ang="0">
                    <a:pos x="275" y="468"/>
                  </a:cxn>
                  <a:cxn ang="0">
                    <a:pos x="270" y="391"/>
                  </a:cxn>
                  <a:cxn ang="0">
                    <a:pos x="173" y="335"/>
                  </a:cxn>
                  <a:cxn ang="0">
                    <a:pos x="36" y="335"/>
                  </a:cxn>
                  <a:cxn ang="0">
                    <a:pos x="133" y="285"/>
                  </a:cxn>
                  <a:cxn ang="0">
                    <a:pos x="153" y="274"/>
                  </a:cxn>
                  <a:cxn ang="0">
                    <a:pos x="56" y="320"/>
                  </a:cxn>
                  <a:cxn ang="0">
                    <a:pos x="153" y="407"/>
                  </a:cxn>
                  <a:cxn ang="0">
                    <a:pos x="270" y="376"/>
                  </a:cxn>
                  <a:cxn ang="0">
                    <a:pos x="275" y="447"/>
                  </a:cxn>
                  <a:cxn ang="0">
                    <a:pos x="443" y="468"/>
                  </a:cxn>
                  <a:cxn ang="0">
                    <a:pos x="499" y="402"/>
                  </a:cxn>
                  <a:cxn ang="0">
                    <a:pos x="591" y="452"/>
                  </a:cxn>
                  <a:cxn ang="0">
                    <a:pos x="733" y="397"/>
                  </a:cxn>
                  <a:cxn ang="0">
                    <a:pos x="682" y="330"/>
                  </a:cxn>
                  <a:cxn ang="0">
                    <a:pos x="814" y="335"/>
                  </a:cxn>
                  <a:cxn ang="0">
                    <a:pos x="850" y="234"/>
                  </a:cxn>
                  <a:cxn ang="0">
                    <a:pos x="723" y="208"/>
                  </a:cxn>
                  <a:cxn ang="0">
                    <a:pos x="819" y="162"/>
                  </a:cxn>
                  <a:cxn ang="0">
                    <a:pos x="723" y="76"/>
                  </a:cxn>
                  <a:cxn ang="0">
                    <a:pos x="606" y="107"/>
                  </a:cxn>
                  <a:cxn ang="0">
                    <a:pos x="601" y="35"/>
                  </a:cxn>
                  <a:cxn ang="0">
                    <a:pos x="433" y="15"/>
                  </a:cxn>
                  <a:cxn ang="0">
                    <a:pos x="382" y="81"/>
                  </a:cxn>
                  <a:cxn ang="0">
                    <a:pos x="290" y="30"/>
                  </a:cxn>
                  <a:cxn ang="0">
                    <a:pos x="148" y="86"/>
                  </a:cxn>
                  <a:cxn ang="0">
                    <a:pos x="194" y="152"/>
                  </a:cxn>
                  <a:cxn ang="0">
                    <a:pos x="61" y="147"/>
                  </a:cxn>
                  <a:cxn ang="0">
                    <a:pos x="31" y="249"/>
                  </a:cxn>
                  <a:cxn ang="0">
                    <a:pos x="153" y="274"/>
                  </a:cxn>
                </a:cxnLst>
                <a:rect l="0" t="0" r="r" b="b"/>
                <a:pathLst>
                  <a:path w="875" h="483">
                    <a:moveTo>
                      <a:pt x="0" y="244"/>
                    </a:moveTo>
                    <a:lnTo>
                      <a:pt x="133" y="198"/>
                    </a:lnTo>
                    <a:lnTo>
                      <a:pt x="133" y="213"/>
                    </a:lnTo>
                    <a:lnTo>
                      <a:pt x="36" y="147"/>
                    </a:lnTo>
                    <a:lnTo>
                      <a:pt x="178" y="137"/>
                    </a:lnTo>
                    <a:lnTo>
                      <a:pt x="173" y="147"/>
                    </a:lnTo>
                    <a:lnTo>
                      <a:pt x="133" y="66"/>
                    </a:lnTo>
                    <a:lnTo>
                      <a:pt x="270" y="91"/>
                    </a:lnTo>
                    <a:lnTo>
                      <a:pt x="260" y="96"/>
                    </a:lnTo>
                    <a:lnTo>
                      <a:pt x="275" y="15"/>
                    </a:lnTo>
                    <a:lnTo>
                      <a:pt x="382" y="66"/>
                    </a:lnTo>
                    <a:lnTo>
                      <a:pt x="372" y="66"/>
                    </a:lnTo>
                    <a:lnTo>
                      <a:pt x="438" y="0"/>
                    </a:lnTo>
                    <a:lnTo>
                      <a:pt x="504" y="66"/>
                    </a:lnTo>
                    <a:lnTo>
                      <a:pt x="494" y="66"/>
                    </a:lnTo>
                    <a:lnTo>
                      <a:pt x="601" y="15"/>
                    </a:lnTo>
                    <a:lnTo>
                      <a:pt x="616" y="96"/>
                    </a:lnTo>
                    <a:lnTo>
                      <a:pt x="611" y="91"/>
                    </a:lnTo>
                    <a:lnTo>
                      <a:pt x="743" y="66"/>
                    </a:lnTo>
                    <a:lnTo>
                      <a:pt x="702" y="147"/>
                    </a:lnTo>
                    <a:lnTo>
                      <a:pt x="697" y="137"/>
                    </a:lnTo>
                    <a:lnTo>
                      <a:pt x="840" y="147"/>
                    </a:lnTo>
                    <a:lnTo>
                      <a:pt x="748" y="213"/>
                    </a:lnTo>
                    <a:lnTo>
                      <a:pt x="743" y="198"/>
                    </a:lnTo>
                    <a:lnTo>
                      <a:pt x="875" y="244"/>
                    </a:lnTo>
                    <a:lnTo>
                      <a:pt x="743" y="285"/>
                    </a:lnTo>
                    <a:lnTo>
                      <a:pt x="748" y="269"/>
                    </a:lnTo>
                    <a:lnTo>
                      <a:pt x="840" y="335"/>
                    </a:lnTo>
                    <a:lnTo>
                      <a:pt x="697" y="346"/>
                    </a:lnTo>
                    <a:lnTo>
                      <a:pt x="702" y="335"/>
                    </a:lnTo>
                    <a:lnTo>
                      <a:pt x="743" y="417"/>
                    </a:lnTo>
                    <a:lnTo>
                      <a:pt x="611" y="391"/>
                    </a:lnTo>
                    <a:lnTo>
                      <a:pt x="616" y="386"/>
                    </a:lnTo>
                    <a:lnTo>
                      <a:pt x="601" y="468"/>
                    </a:lnTo>
                    <a:lnTo>
                      <a:pt x="494" y="417"/>
                    </a:lnTo>
                    <a:lnTo>
                      <a:pt x="504" y="417"/>
                    </a:lnTo>
                    <a:lnTo>
                      <a:pt x="438" y="483"/>
                    </a:lnTo>
                    <a:lnTo>
                      <a:pt x="372" y="417"/>
                    </a:lnTo>
                    <a:lnTo>
                      <a:pt x="382" y="417"/>
                    </a:lnTo>
                    <a:lnTo>
                      <a:pt x="275" y="468"/>
                    </a:lnTo>
                    <a:lnTo>
                      <a:pt x="260" y="386"/>
                    </a:lnTo>
                    <a:lnTo>
                      <a:pt x="270" y="391"/>
                    </a:lnTo>
                    <a:lnTo>
                      <a:pt x="133" y="417"/>
                    </a:lnTo>
                    <a:lnTo>
                      <a:pt x="173" y="335"/>
                    </a:lnTo>
                    <a:lnTo>
                      <a:pt x="178" y="346"/>
                    </a:lnTo>
                    <a:lnTo>
                      <a:pt x="36" y="335"/>
                    </a:lnTo>
                    <a:lnTo>
                      <a:pt x="133" y="269"/>
                    </a:lnTo>
                    <a:lnTo>
                      <a:pt x="133" y="285"/>
                    </a:lnTo>
                    <a:lnTo>
                      <a:pt x="0" y="244"/>
                    </a:lnTo>
                    <a:close/>
                    <a:moveTo>
                      <a:pt x="153" y="274"/>
                    </a:moveTo>
                    <a:lnTo>
                      <a:pt x="61" y="335"/>
                    </a:lnTo>
                    <a:lnTo>
                      <a:pt x="56" y="320"/>
                    </a:lnTo>
                    <a:lnTo>
                      <a:pt x="194" y="330"/>
                    </a:lnTo>
                    <a:lnTo>
                      <a:pt x="153" y="407"/>
                    </a:lnTo>
                    <a:lnTo>
                      <a:pt x="148" y="397"/>
                    </a:lnTo>
                    <a:lnTo>
                      <a:pt x="270" y="376"/>
                    </a:lnTo>
                    <a:lnTo>
                      <a:pt x="290" y="452"/>
                    </a:lnTo>
                    <a:lnTo>
                      <a:pt x="275" y="447"/>
                    </a:lnTo>
                    <a:lnTo>
                      <a:pt x="382" y="402"/>
                    </a:lnTo>
                    <a:lnTo>
                      <a:pt x="443" y="468"/>
                    </a:lnTo>
                    <a:lnTo>
                      <a:pt x="433" y="468"/>
                    </a:lnTo>
                    <a:lnTo>
                      <a:pt x="499" y="402"/>
                    </a:lnTo>
                    <a:lnTo>
                      <a:pt x="601" y="447"/>
                    </a:lnTo>
                    <a:lnTo>
                      <a:pt x="591" y="452"/>
                    </a:lnTo>
                    <a:lnTo>
                      <a:pt x="606" y="376"/>
                    </a:lnTo>
                    <a:lnTo>
                      <a:pt x="733" y="397"/>
                    </a:lnTo>
                    <a:lnTo>
                      <a:pt x="723" y="407"/>
                    </a:lnTo>
                    <a:lnTo>
                      <a:pt x="682" y="330"/>
                    </a:lnTo>
                    <a:lnTo>
                      <a:pt x="819" y="320"/>
                    </a:lnTo>
                    <a:lnTo>
                      <a:pt x="814" y="335"/>
                    </a:lnTo>
                    <a:lnTo>
                      <a:pt x="723" y="274"/>
                    </a:lnTo>
                    <a:lnTo>
                      <a:pt x="850" y="234"/>
                    </a:lnTo>
                    <a:lnTo>
                      <a:pt x="850" y="249"/>
                    </a:lnTo>
                    <a:lnTo>
                      <a:pt x="723" y="208"/>
                    </a:lnTo>
                    <a:lnTo>
                      <a:pt x="814" y="147"/>
                    </a:lnTo>
                    <a:lnTo>
                      <a:pt x="819" y="162"/>
                    </a:lnTo>
                    <a:lnTo>
                      <a:pt x="682" y="152"/>
                    </a:lnTo>
                    <a:lnTo>
                      <a:pt x="723" y="76"/>
                    </a:lnTo>
                    <a:lnTo>
                      <a:pt x="733" y="86"/>
                    </a:lnTo>
                    <a:lnTo>
                      <a:pt x="606" y="107"/>
                    </a:lnTo>
                    <a:lnTo>
                      <a:pt x="591" y="30"/>
                    </a:lnTo>
                    <a:lnTo>
                      <a:pt x="601" y="35"/>
                    </a:lnTo>
                    <a:lnTo>
                      <a:pt x="499" y="81"/>
                    </a:lnTo>
                    <a:lnTo>
                      <a:pt x="433" y="15"/>
                    </a:lnTo>
                    <a:lnTo>
                      <a:pt x="443" y="15"/>
                    </a:lnTo>
                    <a:lnTo>
                      <a:pt x="382" y="81"/>
                    </a:lnTo>
                    <a:lnTo>
                      <a:pt x="275" y="35"/>
                    </a:lnTo>
                    <a:lnTo>
                      <a:pt x="290" y="30"/>
                    </a:lnTo>
                    <a:lnTo>
                      <a:pt x="270" y="107"/>
                    </a:lnTo>
                    <a:lnTo>
                      <a:pt x="148" y="86"/>
                    </a:lnTo>
                    <a:lnTo>
                      <a:pt x="153" y="76"/>
                    </a:lnTo>
                    <a:lnTo>
                      <a:pt x="194" y="152"/>
                    </a:lnTo>
                    <a:lnTo>
                      <a:pt x="56" y="162"/>
                    </a:lnTo>
                    <a:lnTo>
                      <a:pt x="61" y="147"/>
                    </a:lnTo>
                    <a:lnTo>
                      <a:pt x="153" y="208"/>
                    </a:lnTo>
                    <a:lnTo>
                      <a:pt x="31" y="249"/>
                    </a:lnTo>
                    <a:lnTo>
                      <a:pt x="31" y="234"/>
                    </a:lnTo>
                    <a:lnTo>
                      <a:pt x="153" y="274"/>
                    </a:lnTo>
                    <a:close/>
                  </a:path>
                </a:pathLst>
              </a:custGeom>
              <a:solidFill>
                <a:srgbClr val="FF5050"/>
              </a:solidFill>
              <a:ln w="0">
                <a:solidFill>
                  <a:srgbClr val="FF505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Meiryo UI" panose="020B0604030504040204" pitchFamily="50" charset="-128"/>
                  <a:ea typeface="Meiryo UI" panose="020B0604030504040204" pitchFamily="50" charset="-128"/>
                </a:endParaRPr>
              </a:p>
            </p:txBody>
          </p:sp>
        </p:grpSp>
        <p:sp>
          <p:nvSpPr>
            <p:cNvPr id="177" name="テキスト ボックス 176"/>
            <p:cNvSpPr txBox="1"/>
            <p:nvPr/>
          </p:nvSpPr>
          <p:spPr>
            <a:xfrm>
              <a:off x="2987824" y="2780928"/>
              <a:ext cx="1152128" cy="523220"/>
            </a:xfrm>
            <a:prstGeom prst="rect">
              <a:avLst/>
            </a:prstGeom>
            <a:noFill/>
          </p:spPr>
          <p:txBody>
            <a:bodyPr wrap="square" rtlCol="0">
              <a:spAutoFit/>
            </a:bodyPr>
            <a:lstStyle/>
            <a:p>
              <a:pPr algn="ctr"/>
              <a:r>
                <a:rPr lang="ja-JP" altLang="en-US" sz="1400" dirty="0">
                  <a:latin typeface="Meiryo UI" panose="020B0604030504040204" pitchFamily="50" charset="-128"/>
                  <a:ea typeface="Meiryo UI" panose="020B0604030504040204" pitchFamily="50" charset="-128"/>
                </a:rPr>
                <a:t>コンテンツの</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長期保存</a:t>
              </a:r>
            </a:p>
          </p:txBody>
        </p:sp>
      </p:grpSp>
      <p:grpSp>
        <p:nvGrpSpPr>
          <p:cNvPr id="12" name="グループ化 184"/>
          <p:cNvGrpSpPr/>
          <p:nvPr/>
        </p:nvGrpSpPr>
        <p:grpSpPr>
          <a:xfrm>
            <a:off x="3791745" y="2852937"/>
            <a:ext cx="1681709" cy="766763"/>
            <a:chOff x="2267744" y="3140968"/>
            <a:chExt cx="1681709" cy="766763"/>
          </a:xfrm>
        </p:grpSpPr>
        <p:grpSp>
          <p:nvGrpSpPr>
            <p:cNvPr id="13" name="グループ化 183"/>
            <p:cNvGrpSpPr/>
            <p:nvPr/>
          </p:nvGrpSpPr>
          <p:grpSpPr>
            <a:xfrm>
              <a:off x="2267744" y="3140968"/>
              <a:ext cx="1681709" cy="766763"/>
              <a:chOff x="2267744" y="3140968"/>
              <a:chExt cx="1681709" cy="766763"/>
            </a:xfrm>
          </p:grpSpPr>
          <p:sp>
            <p:nvSpPr>
              <p:cNvPr id="182" name="Freeform 292"/>
              <p:cNvSpPr>
                <a:spLocks/>
              </p:cNvSpPr>
              <p:nvPr/>
            </p:nvSpPr>
            <p:spPr bwMode="auto">
              <a:xfrm>
                <a:off x="2317715" y="3156843"/>
                <a:ext cx="1583689" cy="735013"/>
              </a:xfrm>
              <a:custGeom>
                <a:avLst/>
                <a:gdLst/>
                <a:ahLst/>
                <a:cxnLst>
                  <a:cxn ang="0">
                    <a:pos x="0" y="234"/>
                  </a:cxn>
                  <a:cxn ang="0">
                    <a:pos x="107" y="198"/>
                  </a:cxn>
                  <a:cxn ang="0">
                    <a:pos x="30" y="142"/>
                  </a:cxn>
                  <a:cxn ang="0">
                    <a:pos x="157" y="137"/>
                  </a:cxn>
                  <a:cxn ang="0">
                    <a:pos x="122" y="66"/>
                  </a:cxn>
                  <a:cxn ang="0">
                    <a:pos x="239" y="86"/>
                  </a:cxn>
                  <a:cxn ang="0">
                    <a:pos x="254" y="20"/>
                  </a:cxn>
                  <a:cxn ang="0">
                    <a:pos x="351" y="61"/>
                  </a:cxn>
                  <a:cxn ang="0">
                    <a:pos x="412" y="0"/>
                  </a:cxn>
                  <a:cxn ang="0">
                    <a:pos x="473" y="61"/>
                  </a:cxn>
                  <a:cxn ang="0">
                    <a:pos x="570" y="20"/>
                  </a:cxn>
                  <a:cxn ang="0">
                    <a:pos x="585" y="86"/>
                  </a:cxn>
                  <a:cxn ang="0">
                    <a:pos x="702" y="66"/>
                  </a:cxn>
                  <a:cxn ang="0">
                    <a:pos x="671" y="137"/>
                  </a:cxn>
                  <a:cxn ang="0">
                    <a:pos x="793" y="142"/>
                  </a:cxn>
                  <a:cxn ang="0">
                    <a:pos x="717" y="198"/>
                  </a:cxn>
                  <a:cxn ang="0">
                    <a:pos x="824" y="234"/>
                  </a:cxn>
                  <a:cxn ang="0">
                    <a:pos x="717" y="264"/>
                  </a:cxn>
                  <a:cxn ang="0">
                    <a:pos x="793" y="320"/>
                  </a:cxn>
                  <a:cxn ang="0">
                    <a:pos x="671" y="331"/>
                  </a:cxn>
                  <a:cxn ang="0">
                    <a:pos x="702" y="397"/>
                  </a:cxn>
                  <a:cxn ang="0">
                    <a:pos x="585" y="376"/>
                  </a:cxn>
                  <a:cxn ang="0">
                    <a:pos x="570" y="448"/>
                  </a:cxn>
                  <a:cxn ang="0">
                    <a:pos x="473" y="402"/>
                  </a:cxn>
                  <a:cxn ang="0">
                    <a:pos x="412" y="463"/>
                  </a:cxn>
                  <a:cxn ang="0">
                    <a:pos x="351" y="402"/>
                  </a:cxn>
                  <a:cxn ang="0">
                    <a:pos x="254" y="448"/>
                  </a:cxn>
                  <a:cxn ang="0">
                    <a:pos x="239" y="376"/>
                  </a:cxn>
                  <a:cxn ang="0">
                    <a:pos x="122" y="397"/>
                  </a:cxn>
                  <a:cxn ang="0">
                    <a:pos x="157" y="331"/>
                  </a:cxn>
                  <a:cxn ang="0">
                    <a:pos x="30" y="320"/>
                  </a:cxn>
                  <a:cxn ang="0">
                    <a:pos x="107" y="264"/>
                  </a:cxn>
                  <a:cxn ang="0">
                    <a:pos x="0" y="234"/>
                  </a:cxn>
                </a:cxnLst>
                <a:rect l="0" t="0" r="r" b="b"/>
                <a:pathLst>
                  <a:path w="824" h="463">
                    <a:moveTo>
                      <a:pt x="0" y="234"/>
                    </a:moveTo>
                    <a:lnTo>
                      <a:pt x="107" y="198"/>
                    </a:lnTo>
                    <a:lnTo>
                      <a:pt x="30" y="142"/>
                    </a:lnTo>
                    <a:lnTo>
                      <a:pt x="157" y="137"/>
                    </a:lnTo>
                    <a:lnTo>
                      <a:pt x="122" y="66"/>
                    </a:lnTo>
                    <a:lnTo>
                      <a:pt x="239" y="86"/>
                    </a:lnTo>
                    <a:lnTo>
                      <a:pt x="254" y="20"/>
                    </a:lnTo>
                    <a:lnTo>
                      <a:pt x="351" y="61"/>
                    </a:lnTo>
                    <a:lnTo>
                      <a:pt x="412" y="0"/>
                    </a:lnTo>
                    <a:lnTo>
                      <a:pt x="473" y="61"/>
                    </a:lnTo>
                    <a:lnTo>
                      <a:pt x="570" y="20"/>
                    </a:lnTo>
                    <a:lnTo>
                      <a:pt x="585" y="86"/>
                    </a:lnTo>
                    <a:lnTo>
                      <a:pt x="702" y="66"/>
                    </a:lnTo>
                    <a:lnTo>
                      <a:pt x="671" y="137"/>
                    </a:lnTo>
                    <a:lnTo>
                      <a:pt x="793" y="142"/>
                    </a:lnTo>
                    <a:lnTo>
                      <a:pt x="717" y="198"/>
                    </a:lnTo>
                    <a:lnTo>
                      <a:pt x="824" y="234"/>
                    </a:lnTo>
                    <a:lnTo>
                      <a:pt x="717" y="264"/>
                    </a:lnTo>
                    <a:lnTo>
                      <a:pt x="793" y="320"/>
                    </a:lnTo>
                    <a:lnTo>
                      <a:pt x="671" y="331"/>
                    </a:lnTo>
                    <a:lnTo>
                      <a:pt x="702" y="397"/>
                    </a:lnTo>
                    <a:lnTo>
                      <a:pt x="585" y="376"/>
                    </a:lnTo>
                    <a:lnTo>
                      <a:pt x="570" y="448"/>
                    </a:lnTo>
                    <a:lnTo>
                      <a:pt x="473" y="402"/>
                    </a:lnTo>
                    <a:lnTo>
                      <a:pt x="412" y="463"/>
                    </a:lnTo>
                    <a:lnTo>
                      <a:pt x="351" y="402"/>
                    </a:lnTo>
                    <a:lnTo>
                      <a:pt x="254" y="448"/>
                    </a:lnTo>
                    <a:lnTo>
                      <a:pt x="239" y="376"/>
                    </a:lnTo>
                    <a:lnTo>
                      <a:pt x="122" y="397"/>
                    </a:lnTo>
                    <a:lnTo>
                      <a:pt x="157" y="331"/>
                    </a:lnTo>
                    <a:lnTo>
                      <a:pt x="30" y="320"/>
                    </a:lnTo>
                    <a:lnTo>
                      <a:pt x="107" y="264"/>
                    </a:lnTo>
                    <a:lnTo>
                      <a:pt x="0" y="23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latin typeface="Meiryo UI" panose="020B0604030504040204" pitchFamily="50" charset="-128"/>
                  <a:ea typeface="Meiryo UI" panose="020B0604030504040204" pitchFamily="50" charset="-128"/>
                </a:endParaRPr>
              </a:p>
            </p:txBody>
          </p:sp>
          <p:sp>
            <p:nvSpPr>
              <p:cNvPr id="183" name="Freeform 293"/>
              <p:cNvSpPr>
                <a:spLocks noEditPoints="1"/>
              </p:cNvSpPr>
              <p:nvPr/>
            </p:nvSpPr>
            <p:spPr bwMode="auto">
              <a:xfrm>
                <a:off x="2267744" y="3140968"/>
                <a:ext cx="1681709" cy="766763"/>
              </a:xfrm>
              <a:custGeom>
                <a:avLst/>
                <a:gdLst/>
                <a:ahLst/>
                <a:cxnLst>
                  <a:cxn ang="0">
                    <a:pos x="133" y="198"/>
                  </a:cxn>
                  <a:cxn ang="0">
                    <a:pos x="36" y="147"/>
                  </a:cxn>
                  <a:cxn ang="0">
                    <a:pos x="173" y="147"/>
                  </a:cxn>
                  <a:cxn ang="0">
                    <a:pos x="270" y="91"/>
                  </a:cxn>
                  <a:cxn ang="0">
                    <a:pos x="275" y="15"/>
                  </a:cxn>
                  <a:cxn ang="0">
                    <a:pos x="372" y="66"/>
                  </a:cxn>
                  <a:cxn ang="0">
                    <a:pos x="504" y="66"/>
                  </a:cxn>
                  <a:cxn ang="0">
                    <a:pos x="601" y="15"/>
                  </a:cxn>
                  <a:cxn ang="0">
                    <a:pos x="611" y="91"/>
                  </a:cxn>
                  <a:cxn ang="0">
                    <a:pos x="702" y="147"/>
                  </a:cxn>
                  <a:cxn ang="0">
                    <a:pos x="840" y="147"/>
                  </a:cxn>
                  <a:cxn ang="0">
                    <a:pos x="743" y="198"/>
                  </a:cxn>
                  <a:cxn ang="0">
                    <a:pos x="743" y="285"/>
                  </a:cxn>
                  <a:cxn ang="0">
                    <a:pos x="840" y="335"/>
                  </a:cxn>
                  <a:cxn ang="0">
                    <a:pos x="702" y="335"/>
                  </a:cxn>
                  <a:cxn ang="0">
                    <a:pos x="611" y="391"/>
                  </a:cxn>
                  <a:cxn ang="0">
                    <a:pos x="601" y="468"/>
                  </a:cxn>
                  <a:cxn ang="0">
                    <a:pos x="504" y="417"/>
                  </a:cxn>
                  <a:cxn ang="0">
                    <a:pos x="372" y="417"/>
                  </a:cxn>
                  <a:cxn ang="0">
                    <a:pos x="275" y="468"/>
                  </a:cxn>
                  <a:cxn ang="0">
                    <a:pos x="270" y="391"/>
                  </a:cxn>
                  <a:cxn ang="0">
                    <a:pos x="173" y="335"/>
                  </a:cxn>
                  <a:cxn ang="0">
                    <a:pos x="36" y="335"/>
                  </a:cxn>
                  <a:cxn ang="0">
                    <a:pos x="133" y="285"/>
                  </a:cxn>
                  <a:cxn ang="0">
                    <a:pos x="153" y="274"/>
                  </a:cxn>
                  <a:cxn ang="0">
                    <a:pos x="56" y="320"/>
                  </a:cxn>
                  <a:cxn ang="0">
                    <a:pos x="153" y="407"/>
                  </a:cxn>
                  <a:cxn ang="0">
                    <a:pos x="270" y="376"/>
                  </a:cxn>
                  <a:cxn ang="0">
                    <a:pos x="275" y="447"/>
                  </a:cxn>
                  <a:cxn ang="0">
                    <a:pos x="443" y="468"/>
                  </a:cxn>
                  <a:cxn ang="0">
                    <a:pos x="499" y="402"/>
                  </a:cxn>
                  <a:cxn ang="0">
                    <a:pos x="591" y="452"/>
                  </a:cxn>
                  <a:cxn ang="0">
                    <a:pos x="733" y="397"/>
                  </a:cxn>
                  <a:cxn ang="0">
                    <a:pos x="682" y="330"/>
                  </a:cxn>
                  <a:cxn ang="0">
                    <a:pos x="814" y="335"/>
                  </a:cxn>
                  <a:cxn ang="0">
                    <a:pos x="850" y="234"/>
                  </a:cxn>
                  <a:cxn ang="0">
                    <a:pos x="723" y="208"/>
                  </a:cxn>
                  <a:cxn ang="0">
                    <a:pos x="819" y="162"/>
                  </a:cxn>
                  <a:cxn ang="0">
                    <a:pos x="723" y="76"/>
                  </a:cxn>
                  <a:cxn ang="0">
                    <a:pos x="606" y="107"/>
                  </a:cxn>
                  <a:cxn ang="0">
                    <a:pos x="601" y="35"/>
                  </a:cxn>
                  <a:cxn ang="0">
                    <a:pos x="433" y="15"/>
                  </a:cxn>
                  <a:cxn ang="0">
                    <a:pos x="382" y="81"/>
                  </a:cxn>
                  <a:cxn ang="0">
                    <a:pos x="290" y="30"/>
                  </a:cxn>
                  <a:cxn ang="0">
                    <a:pos x="148" y="86"/>
                  </a:cxn>
                  <a:cxn ang="0">
                    <a:pos x="194" y="152"/>
                  </a:cxn>
                  <a:cxn ang="0">
                    <a:pos x="61" y="147"/>
                  </a:cxn>
                  <a:cxn ang="0">
                    <a:pos x="31" y="249"/>
                  </a:cxn>
                  <a:cxn ang="0">
                    <a:pos x="153" y="274"/>
                  </a:cxn>
                </a:cxnLst>
                <a:rect l="0" t="0" r="r" b="b"/>
                <a:pathLst>
                  <a:path w="875" h="483">
                    <a:moveTo>
                      <a:pt x="0" y="244"/>
                    </a:moveTo>
                    <a:lnTo>
                      <a:pt x="133" y="198"/>
                    </a:lnTo>
                    <a:lnTo>
                      <a:pt x="133" y="213"/>
                    </a:lnTo>
                    <a:lnTo>
                      <a:pt x="36" y="147"/>
                    </a:lnTo>
                    <a:lnTo>
                      <a:pt x="178" y="137"/>
                    </a:lnTo>
                    <a:lnTo>
                      <a:pt x="173" y="147"/>
                    </a:lnTo>
                    <a:lnTo>
                      <a:pt x="133" y="66"/>
                    </a:lnTo>
                    <a:lnTo>
                      <a:pt x="270" y="91"/>
                    </a:lnTo>
                    <a:lnTo>
                      <a:pt x="260" y="96"/>
                    </a:lnTo>
                    <a:lnTo>
                      <a:pt x="275" y="15"/>
                    </a:lnTo>
                    <a:lnTo>
                      <a:pt x="382" y="66"/>
                    </a:lnTo>
                    <a:lnTo>
                      <a:pt x="372" y="66"/>
                    </a:lnTo>
                    <a:lnTo>
                      <a:pt x="438" y="0"/>
                    </a:lnTo>
                    <a:lnTo>
                      <a:pt x="504" y="66"/>
                    </a:lnTo>
                    <a:lnTo>
                      <a:pt x="494" y="66"/>
                    </a:lnTo>
                    <a:lnTo>
                      <a:pt x="601" y="15"/>
                    </a:lnTo>
                    <a:lnTo>
                      <a:pt x="616" y="96"/>
                    </a:lnTo>
                    <a:lnTo>
                      <a:pt x="611" y="91"/>
                    </a:lnTo>
                    <a:lnTo>
                      <a:pt x="743" y="66"/>
                    </a:lnTo>
                    <a:lnTo>
                      <a:pt x="702" y="147"/>
                    </a:lnTo>
                    <a:lnTo>
                      <a:pt x="697" y="137"/>
                    </a:lnTo>
                    <a:lnTo>
                      <a:pt x="840" y="147"/>
                    </a:lnTo>
                    <a:lnTo>
                      <a:pt x="748" y="213"/>
                    </a:lnTo>
                    <a:lnTo>
                      <a:pt x="743" y="198"/>
                    </a:lnTo>
                    <a:lnTo>
                      <a:pt x="875" y="244"/>
                    </a:lnTo>
                    <a:lnTo>
                      <a:pt x="743" y="285"/>
                    </a:lnTo>
                    <a:lnTo>
                      <a:pt x="748" y="269"/>
                    </a:lnTo>
                    <a:lnTo>
                      <a:pt x="840" y="335"/>
                    </a:lnTo>
                    <a:lnTo>
                      <a:pt x="697" y="346"/>
                    </a:lnTo>
                    <a:lnTo>
                      <a:pt x="702" y="335"/>
                    </a:lnTo>
                    <a:lnTo>
                      <a:pt x="743" y="417"/>
                    </a:lnTo>
                    <a:lnTo>
                      <a:pt x="611" y="391"/>
                    </a:lnTo>
                    <a:lnTo>
                      <a:pt x="616" y="386"/>
                    </a:lnTo>
                    <a:lnTo>
                      <a:pt x="601" y="468"/>
                    </a:lnTo>
                    <a:lnTo>
                      <a:pt x="494" y="417"/>
                    </a:lnTo>
                    <a:lnTo>
                      <a:pt x="504" y="417"/>
                    </a:lnTo>
                    <a:lnTo>
                      <a:pt x="438" y="483"/>
                    </a:lnTo>
                    <a:lnTo>
                      <a:pt x="372" y="417"/>
                    </a:lnTo>
                    <a:lnTo>
                      <a:pt x="382" y="417"/>
                    </a:lnTo>
                    <a:lnTo>
                      <a:pt x="275" y="468"/>
                    </a:lnTo>
                    <a:lnTo>
                      <a:pt x="260" y="386"/>
                    </a:lnTo>
                    <a:lnTo>
                      <a:pt x="270" y="391"/>
                    </a:lnTo>
                    <a:lnTo>
                      <a:pt x="133" y="417"/>
                    </a:lnTo>
                    <a:lnTo>
                      <a:pt x="173" y="335"/>
                    </a:lnTo>
                    <a:lnTo>
                      <a:pt x="178" y="346"/>
                    </a:lnTo>
                    <a:lnTo>
                      <a:pt x="36" y="335"/>
                    </a:lnTo>
                    <a:lnTo>
                      <a:pt x="133" y="269"/>
                    </a:lnTo>
                    <a:lnTo>
                      <a:pt x="133" y="285"/>
                    </a:lnTo>
                    <a:lnTo>
                      <a:pt x="0" y="244"/>
                    </a:lnTo>
                    <a:close/>
                    <a:moveTo>
                      <a:pt x="153" y="274"/>
                    </a:moveTo>
                    <a:lnTo>
                      <a:pt x="61" y="335"/>
                    </a:lnTo>
                    <a:lnTo>
                      <a:pt x="56" y="320"/>
                    </a:lnTo>
                    <a:lnTo>
                      <a:pt x="194" y="330"/>
                    </a:lnTo>
                    <a:lnTo>
                      <a:pt x="153" y="407"/>
                    </a:lnTo>
                    <a:lnTo>
                      <a:pt x="148" y="397"/>
                    </a:lnTo>
                    <a:lnTo>
                      <a:pt x="270" y="376"/>
                    </a:lnTo>
                    <a:lnTo>
                      <a:pt x="290" y="452"/>
                    </a:lnTo>
                    <a:lnTo>
                      <a:pt x="275" y="447"/>
                    </a:lnTo>
                    <a:lnTo>
                      <a:pt x="382" y="402"/>
                    </a:lnTo>
                    <a:lnTo>
                      <a:pt x="443" y="468"/>
                    </a:lnTo>
                    <a:lnTo>
                      <a:pt x="433" y="468"/>
                    </a:lnTo>
                    <a:lnTo>
                      <a:pt x="499" y="402"/>
                    </a:lnTo>
                    <a:lnTo>
                      <a:pt x="601" y="447"/>
                    </a:lnTo>
                    <a:lnTo>
                      <a:pt x="591" y="452"/>
                    </a:lnTo>
                    <a:lnTo>
                      <a:pt x="606" y="376"/>
                    </a:lnTo>
                    <a:lnTo>
                      <a:pt x="733" y="397"/>
                    </a:lnTo>
                    <a:lnTo>
                      <a:pt x="723" y="407"/>
                    </a:lnTo>
                    <a:lnTo>
                      <a:pt x="682" y="330"/>
                    </a:lnTo>
                    <a:lnTo>
                      <a:pt x="819" y="320"/>
                    </a:lnTo>
                    <a:lnTo>
                      <a:pt x="814" y="335"/>
                    </a:lnTo>
                    <a:lnTo>
                      <a:pt x="723" y="274"/>
                    </a:lnTo>
                    <a:lnTo>
                      <a:pt x="850" y="234"/>
                    </a:lnTo>
                    <a:lnTo>
                      <a:pt x="850" y="249"/>
                    </a:lnTo>
                    <a:lnTo>
                      <a:pt x="723" y="208"/>
                    </a:lnTo>
                    <a:lnTo>
                      <a:pt x="814" y="147"/>
                    </a:lnTo>
                    <a:lnTo>
                      <a:pt x="819" y="162"/>
                    </a:lnTo>
                    <a:lnTo>
                      <a:pt x="682" y="152"/>
                    </a:lnTo>
                    <a:lnTo>
                      <a:pt x="723" y="76"/>
                    </a:lnTo>
                    <a:lnTo>
                      <a:pt x="733" y="86"/>
                    </a:lnTo>
                    <a:lnTo>
                      <a:pt x="606" y="107"/>
                    </a:lnTo>
                    <a:lnTo>
                      <a:pt x="591" y="30"/>
                    </a:lnTo>
                    <a:lnTo>
                      <a:pt x="601" y="35"/>
                    </a:lnTo>
                    <a:lnTo>
                      <a:pt x="499" y="81"/>
                    </a:lnTo>
                    <a:lnTo>
                      <a:pt x="433" y="15"/>
                    </a:lnTo>
                    <a:lnTo>
                      <a:pt x="443" y="15"/>
                    </a:lnTo>
                    <a:lnTo>
                      <a:pt x="382" y="81"/>
                    </a:lnTo>
                    <a:lnTo>
                      <a:pt x="275" y="35"/>
                    </a:lnTo>
                    <a:lnTo>
                      <a:pt x="290" y="30"/>
                    </a:lnTo>
                    <a:lnTo>
                      <a:pt x="270" y="107"/>
                    </a:lnTo>
                    <a:lnTo>
                      <a:pt x="148" y="86"/>
                    </a:lnTo>
                    <a:lnTo>
                      <a:pt x="153" y="76"/>
                    </a:lnTo>
                    <a:lnTo>
                      <a:pt x="194" y="152"/>
                    </a:lnTo>
                    <a:lnTo>
                      <a:pt x="56" y="162"/>
                    </a:lnTo>
                    <a:lnTo>
                      <a:pt x="61" y="147"/>
                    </a:lnTo>
                    <a:lnTo>
                      <a:pt x="153" y="208"/>
                    </a:lnTo>
                    <a:lnTo>
                      <a:pt x="31" y="249"/>
                    </a:lnTo>
                    <a:lnTo>
                      <a:pt x="31" y="234"/>
                    </a:lnTo>
                    <a:lnTo>
                      <a:pt x="153" y="274"/>
                    </a:lnTo>
                    <a:close/>
                  </a:path>
                </a:pathLst>
              </a:custGeom>
              <a:solidFill>
                <a:srgbClr val="FF8243"/>
              </a:solidFill>
              <a:ln w="0">
                <a:solidFill>
                  <a:srgbClr val="FF8243"/>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Meiryo UI" panose="020B0604030504040204" pitchFamily="50" charset="-128"/>
                  <a:ea typeface="Meiryo UI" panose="020B0604030504040204" pitchFamily="50" charset="-128"/>
                </a:endParaRPr>
              </a:p>
            </p:txBody>
          </p:sp>
        </p:grpSp>
        <p:sp>
          <p:nvSpPr>
            <p:cNvPr id="181" name="テキスト ボックス 180"/>
            <p:cNvSpPr txBox="1"/>
            <p:nvPr/>
          </p:nvSpPr>
          <p:spPr>
            <a:xfrm>
              <a:off x="2555776" y="3269183"/>
              <a:ext cx="1152128" cy="523220"/>
            </a:xfrm>
            <a:prstGeom prst="rect">
              <a:avLst/>
            </a:prstGeom>
            <a:noFill/>
          </p:spPr>
          <p:txBody>
            <a:bodyPr wrap="square" rtlCol="0">
              <a:spAutoFit/>
            </a:bodyPr>
            <a:lstStyle/>
            <a:p>
              <a:pPr algn="ctr"/>
              <a:r>
                <a:rPr lang="ja-JP" altLang="en-US" sz="1400" b="1" dirty="0">
                  <a:solidFill>
                    <a:srgbClr val="C00000"/>
                  </a:solidFill>
                  <a:latin typeface="Meiryo UI" panose="020B0604030504040204" pitchFamily="50" charset="-128"/>
                  <a:ea typeface="Meiryo UI" panose="020B0604030504040204" pitchFamily="50" charset="-128"/>
                </a:rPr>
                <a:t>分散</a:t>
              </a:r>
              <a:r>
                <a:rPr lang="ja-JP" altLang="en-US" sz="1400" dirty="0">
                  <a:solidFill>
                    <a:srgbClr val="C00000"/>
                  </a:solidFill>
                  <a:latin typeface="Meiryo UI" panose="020B0604030504040204" pitchFamily="50" charset="-128"/>
                  <a:ea typeface="Meiryo UI" panose="020B0604030504040204" pitchFamily="50" charset="-128"/>
                </a:rPr>
                <a:t>収集・保存</a:t>
              </a:r>
            </a:p>
          </p:txBody>
        </p:sp>
      </p:grpSp>
      <p:grpSp>
        <p:nvGrpSpPr>
          <p:cNvPr id="14" name="グループ化 127"/>
          <p:cNvGrpSpPr/>
          <p:nvPr/>
        </p:nvGrpSpPr>
        <p:grpSpPr>
          <a:xfrm>
            <a:off x="7104112" y="1268760"/>
            <a:ext cx="3384376" cy="1008112"/>
            <a:chOff x="5580112" y="1268760"/>
            <a:chExt cx="3384376" cy="1008112"/>
          </a:xfrm>
        </p:grpSpPr>
        <p:sp>
          <p:nvSpPr>
            <p:cNvPr id="127" name="星 16 126"/>
            <p:cNvSpPr/>
            <p:nvPr/>
          </p:nvSpPr>
          <p:spPr>
            <a:xfrm>
              <a:off x="5580112" y="1268760"/>
              <a:ext cx="3384376" cy="1008112"/>
            </a:xfrm>
            <a:prstGeom prst="star16">
              <a:avLst>
                <a:gd name="adj" fmla="val 38632"/>
              </a:avLst>
            </a:prstGeom>
            <a:solidFill>
              <a:schemeClr val="bg1"/>
            </a:solid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89" name="テキスト ボックス 188"/>
            <p:cNvSpPr txBox="1"/>
            <p:nvPr/>
          </p:nvSpPr>
          <p:spPr>
            <a:xfrm>
              <a:off x="5724129" y="1515304"/>
              <a:ext cx="3072006" cy="523220"/>
            </a:xfrm>
            <a:prstGeom prst="rect">
              <a:avLst/>
            </a:prstGeom>
            <a:noFill/>
          </p:spPr>
          <p:txBody>
            <a:bodyPr wrap="square" rtlCol="0">
              <a:spAutoFit/>
            </a:bodyPr>
            <a:lstStyle/>
            <a:p>
              <a:pPr algn="ctr"/>
              <a:r>
                <a:rPr lang="ja-JP" altLang="en-US" sz="1400" dirty="0">
                  <a:latin typeface="Meiryo UI" panose="020B0604030504040204" pitchFamily="50" charset="-128"/>
                  <a:ea typeface="Meiryo UI" panose="020B0604030504040204" pitchFamily="50" charset="-128"/>
                </a:rPr>
                <a:t>国内外への発信、復興支援</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防災対策・研究・教育への活用</a:t>
              </a:r>
            </a:p>
          </p:txBody>
        </p:sp>
      </p:grpSp>
      <p:grpSp>
        <p:nvGrpSpPr>
          <p:cNvPr id="15" name="グループ化 225"/>
          <p:cNvGrpSpPr/>
          <p:nvPr/>
        </p:nvGrpSpPr>
        <p:grpSpPr>
          <a:xfrm>
            <a:off x="7824192" y="4365104"/>
            <a:ext cx="2592288" cy="1728192"/>
            <a:chOff x="6300192" y="4365104"/>
            <a:chExt cx="2592288" cy="1728192"/>
          </a:xfrm>
        </p:grpSpPr>
        <p:grpSp>
          <p:nvGrpSpPr>
            <p:cNvPr id="16" name="グループ化 81"/>
            <p:cNvGrpSpPr/>
            <p:nvPr/>
          </p:nvGrpSpPr>
          <p:grpSpPr>
            <a:xfrm>
              <a:off x="6300192" y="4365104"/>
              <a:ext cx="864096" cy="360040"/>
              <a:chOff x="5796136" y="3645024"/>
              <a:chExt cx="720080" cy="360040"/>
            </a:xfrm>
            <a:noFill/>
          </p:grpSpPr>
          <p:sp>
            <p:nvSpPr>
              <p:cNvPr id="150" name="正方形/長方形 149"/>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49" name="テキスト ボックス 148"/>
              <p:cNvSpPr txBox="1"/>
              <p:nvPr/>
            </p:nvSpPr>
            <p:spPr>
              <a:xfrm>
                <a:off x="5796136" y="3645024"/>
                <a:ext cx="720080" cy="338554"/>
              </a:xfrm>
              <a:prstGeom prst="rect">
                <a:avLst/>
              </a:prstGeom>
              <a:grpFill/>
              <a:ln w="19050">
                <a:noFill/>
              </a:ln>
            </p:spPr>
            <p:txBody>
              <a:bodyPr wrap="square" lIns="0" rtlCol="0">
                <a:spAutoFit/>
              </a:bodyPr>
              <a:lstStyle/>
              <a:p>
                <a:pPr algn="ctr"/>
                <a:r>
                  <a:rPr lang="ja-JP" altLang="en-US" sz="1600" dirty="0">
                    <a:latin typeface="Meiryo UI" panose="020B0604030504040204" pitchFamily="50" charset="-128"/>
                    <a:ea typeface="Meiryo UI" panose="020B0604030504040204" pitchFamily="50" charset="-128"/>
                  </a:rPr>
                  <a:t>府省庁</a:t>
                </a:r>
              </a:p>
            </p:txBody>
          </p:sp>
        </p:grpSp>
        <p:grpSp>
          <p:nvGrpSpPr>
            <p:cNvPr id="17" name="グループ化 81"/>
            <p:cNvGrpSpPr/>
            <p:nvPr/>
          </p:nvGrpSpPr>
          <p:grpSpPr>
            <a:xfrm>
              <a:off x="7164288" y="4365104"/>
              <a:ext cx="864096" cy="360040"/>
              <a:chOff x="5796136" y="3645024"/>
              <a:chExt cx="720080" cy="360040"/>
            </a:xfrm>
            <a:noFill/>
          </p:grpSpPr>
          <p:sp>
            <p:nvSpPr>
              <p:cNvPr id="152" name="正方形/長方形 151"/>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57" name="テキスト ボックス 156"/>
              <p:cNvSpPr txBox="1"/>
              <p:nvPr/>
            </p:nvSpPr>
            <p:spPr>
              <a:xfrm>
                <a:off x="5796136" y="3645024"/>
                <a:ext cx="720080" cy="338554"/>
              </a:xfrm>
              <a:prstGeom prst="rect">
                <a:avLst/>
              </a:prstGeom>
              <a:grpFill/>
              <a:ln w="19050">
                <a:noFill/>
              </a:ln>
            </p:spPr>
            <p:txBody>
              <a:bodyPr wrap="square" lIns="0" rtlCol="0">
                <a:spAutoFit/>
              </a:bodyPr>
              <a:lstStyle/>
              <a:p>
                <a:pPr algn="ctr"/>
                <a:r>
                  <a:rPr lang="ja-JP" altLang="en-US" sz="1600" dirty="0">
                    <a:latin typeface="Meiryo UI" panose="020B0604030504040204" pitchFamily="50" charset="-128"/>
                    <a:ea typeface="Meiryo UI" panose="020B0604030504040204" pitchFamily="50" charset="-128"/>
                  </a:rPr>
                  <a:t>自治体</a:t>
                </a:r>
              </a:p>
            </p:txBody>
          </p:sp>
        </p:grpSp>
        <p:grpSp>
          <p:nvGrpSpPr>
            <p:cNvPr id="19" name="グループ化 81"/>
            <p:cNvGrpSpPr/>
            <p:nvPr/>
          </p:nvGrpSpPr>
          <p:grpSpPr>
            <a:xfrm>
              <a:off x="8028384" y="4365104"/>
              <a:ext cx="864096" cy="360040"/>
              <a:chOff x="5796136" y="3645024"/>
              <a:chExt cx="720080" cy="360040"/>
            </a:xfrm>
            <a:noFill/>
          </p:grpSpPr>
          <p:sp>
            <p:nvSpPr>
              <p:cNvPr id="167" name="正方形/長方形 166"/>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68" name="テキスト ボックス 167"/>
              <p:cNvSpPr txBox="1"/>
              <p:nvPr/>
            </p:nvSpPr>
            <p:spPr>
              <a:xfrm>
                <a:off x="5796136" y="3645024"/>
                <a:ext cx="720080" cy="338554"/>
              </a:xfrm>
              <a:prstGeom prst="rect">
                <a:avLst/>
              </a:prstGeom>
              <a:grpFill/>
              <a:ln w="19050">
                <a:noFill/>
              </a:ln>
            </p:spPr>
            <p:txBody>
              <a:bodyPr wrap="square" lIns="0" rtlCol="0">
                <a:spAutoFit/>
              </a:bodyPr>
              <a:lstStyle/>
              <a:p>
                <a:pPr algn="ctr"/>
                <a:r>
                  <a:rPr lang="ja-JP" altLang="en-US" sz="1600" dirty="0">
                    <a:latin typeface="Meiryo UI" panose="020B0604030504040204" pitchFamily="50" charset="-128"/>
                    <a:ea typeface="Meiryo UI" panose="020B0604030504040204" pitchFamily="50" charset="-128"/>
                  </a:rPr>
                  <a:t>大学</a:t>
                </a:r>
              </a:p>
            </p:txBody>
          </p:sp>
        </p:grpSp>
        <p:grpSp>
          <p:nvGrpSpPr>
            <p:cNvPr id="20" name="グループ化 81"/>
            <p:cNvGrpSpPr/>
            <p:nvPr/>
          </p:nvGrpSpPr>
          <p:grpSpPr>
            <a:xfrm>
              <a:off x="6300192" y="4797152"/>
              <a:ext cx="864096" cy="360040"/>
              <a:chOff x="5796136" y="3645024"/>
              <a:chExt cx="720080" cy="360040"/>
            </a:xfrm>
            <a:noFill/>
          </p:grpSpPr>
          <p:sp>
            <p:nvSpPr>
              <p:cNvPr id="170" name="正方形/長方形 169"/>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71" name="テキスト ボックス 170"/>
              <p:cNvSpPr txBox="1"/>
              <p:nvPr/>
            </p:nvSpPr>
            <p:spPr>
              <a:xfrm>
                <a:off x="5796136" y="3645024"/>
                <a:ext cx="720080" cy="338554"/>
              </a:xfrm>
              <a:prstGeom prst="rect">
                <a:avLst/>
              </a:prstGeom>
              <a:grpFill/>
              <a:ln w="19050">
                <a:noFill/>
              </a:ln>
            </p:spPr>
            <p:txBody>
              <a:bodyPr wrap="square" lIns="0" rtlCol="0">
                <a:spAutoFit/>
              </a:bodyPr>
              <a:lstStyle/>
              <a:p>
                <a:pPr algn="ctr"/>
                <a:r>
                  <a:rPr lang="ja-JP" altLang="en-US" sz="1600" dirty="0">
                    <a:latin typeface="Meiryo UI" panose="020B0604030504040204" pitchFamily="50" charset="-128"/>
                    <a:ea typeface="Meiryo UI" panose="020B0604030504040204" pitchFamily="50" charset="-128"/>
                  </a:rPr>
                  <a:t>学会</a:t>
                </a:r>
              </a:p>
            </p:txBody>
          </p:sp>
        </p:grpSp>
        <p:grpSp>
          <p:nvGrpSpPr>
            <p:cNvPr id="25" name="グループ化 81"/>
            <p:cNvGrpSpPr/>
            <p:nvPr/>
          </p:nvGrpSpPr>
          <p:grpSpPr>
            <a:xfrm>
              <a:off x="7164288" y="4797152"/>
              <a:ext cx="864096" cy="360040"/>
              <a:chOff x="5796136" y="3645024"/>
              <a:chExt cx="720080" cy="360040"/>
            </a:xfrm>
            <a:noFill/>
          </p:grpSpPr>
          <p:sp>
            <p:nvSpPr>
              <p:cNvPr id="176" name="正方形/長方形 175"/>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79" name="テキスト ボックス 178"/>
              <p:cNvSpPr txBox="1"/>
              <p:nvPr/>
            </p:nvSpPr>
            <p:spPr>
              <a:xfrm>
                <a:off x="5796136" y="3645024"/>
                <a:ext cx="720080" cy="307777"/>
              </a:xfrm>
              <a:prstGeom prst="rect">
                <a:avLst/>
              </a:prstGeom>
              <a:grpFill/>
              <a:ln w="19050">
                <a:noFill/>
              </a:ln>
            </p:spPr>
            <p:txBody>
              <a:bodyPr wrap="square" lIns="0" rtlCol="0">
                <a:spAutoFit/>
              </a:bodyPr>
              <a:lstStyle/>
              <a:p>
                <a:pPr algn="ctr"/>
                <a:r>
                  <a:rPr lang="ja-JP" altLang="en-US" sz="1400" dirty="0">
                    <a:latin typeface="Meiryo UI" panose="020B0604030504040204" pitchFamily="50" charset="-128"/>
                    <a:ea typeface="Meiryo UI" panose="020B0604030504040204" pitchFamily="50" charset="-128"/>
                  </a:rPr>
                  <a:t>公文書館</a:t>
                </a:r>
              </a:p>
            </p:txBody>
          </p:sp>
        </p:grpSp>
        <p:grpSp>
          <p:nvGrpSpPr>
            <p:cNvPr id="27" name="グループ化 81"/>
            <p:cNvGrpSpPr/>
            <p:nvPr/>
          </p:nvGrpSpPr>
          <p:grpSpPr>
            <a:xfrm>
              <a:off x="8028384" y="4797152"/>
              <a:ext cx="864096" cy="360040"/>
              <a:chOff x="5796136" y="3645024"/>
              <a:chExt cx="720080" cy="360040"/>
            </a:xfrm>
            <a:noFill/>
          </p:grpSpPr>
          <p:sp>
            <p:nvSpPr>
              <p:cNvPr id="186" name="正方形/長方形 185"/>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87" name="テキスト ボックス 186"/>
              <p:cNvSpPr txBox="1"/>
              <p:nvPr/>
            </p:nvSpPr>
            <p:spPr>
              <a:xfrm>
                <a:off x="5796136" y="3645024"/>
                <a:ext cx="720080" cy="338554"/>
              </a:xfrm>
              <a:prstGeom prst="rect">
                <a:avLst/>
              </a:prstGeom>
              <a:grpFill/>
              <a:ln w="19050">
                <a:noFill/>
              </a:ln>
            </p:spPr>
            <p:txBody>
              <a:bodyPr wrap="square" lIns="0" rtlCol="0">
                <a:spAutoFit/>
              </a:bodyPr>
              <a:lstStyle/>
              <a:p>
                <a:pPr algn="ctr"/>
                <a:r>
                  <a:rPr lang="ja-JP" altLang="en-US" sz="1600" dirty="0">
                    <a:latin typeface="Meiryo UI" panose="020B0604030504040204" pitchFamily="50" charset="-128"/>
                    <a:ea typeface="Meiryo UI" panose="020B0604030504040204" pitchFamily="50" charset="-128"/>
                  </a:rPr>
                  <a:t>美術館</a:t>
                </a:r>
              </a:p>
            </p:txBody>
          </p:sp>
        </p:grpSp>
        <p:grpSp>
          <p:nvGrpSpPr>
            <p:cNvPr id="28" name="グループ化 81"/>
            <p:cNvGrpSpPr/>
            <p:nvPr/>
          </p:nvGrpSpPr>
          <p:grpSpPr>
            <a:xfrm>
              <a:off x="6300192" y="5229200"/>
              <a:ext cx="864096" cy="360040"/>
              <a:chOff x="5796136" y="3645024"/>
              <a:chExt cx="720080" cy="360040"/>
            </a:xfrm>
            <a:noFill/>
          </p:grpSpPr>
          <p:sp>
            <p:nvSpPr>
              <p:cNvPr id="194" name="正方形/長方形 193"/>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96" name="テキスト ボックス 195"/>
              <p:cNvSpPr txBox="1"/>
              <p:nvPr/>
            </p:nvSpPr>
            <p:spPr>
              <a:xfrm>
                <a:off x="5796136" y="3645024"/>
                <a:ext cx="720080" cy="307777"/>
              </a:xfrm>
              <a:prstGeom prst="rect">
                <a:avLst/>
              </a:prstGeom>
              <a:grpFill/>
              <a:ln w="19050">
                <a:noFill/>
              </a:ln>
            </p:spPr>
            <p:txBody>
              <a:bodyPr wrap="square" lIns="0" rtlCol="0">
                <a:spAutoFit/>
              </a:bodyPr>
              <a:lstStyle/>
              <a:p>
                <a:pPr algn="ctr"/>
                <a:r>
                  <a:rPr lang="ja-JP" altLang="en-US" sz="1400" dirty="0">
                    <a:latin typeface="Meiryo UI" panose="020B0604030504040204" pitchFamily="50" charset="-128"/>
                    <a:ea typeface="Meiryo UI" panose="020B0604030504040204" pitchFamily="50" charset="-128"/>
                  </a:rPr>
                  <a:t>報道機関</a:t>
                </a:r>
              </a:p>
            </p:txBody>
          </p:sp>
        </p:grpSp>
        <p:grpSp>
          <p:nvGrpSpPr>
            <p:cNvPr id="29" name="グループ化 81"/>
            <p:cNvGrpSpPr/>
            <p:nvPr/>
          </p:nvGrpSpPr>
          <p:grpSpPr>
            <a:xfrm>
              <a:off x="7164288" y="5229200"/>
              <a:ext cx="864096" cy="360040"/>
              <a:chOff x="5796136" y="3645024"/>
              <a:chExt cx="720080" cy="360040"/>
            </a:xfrm>
            <a:noFill/>
          </p:grpSpPr>
          <p:sp>
            <p:nvSpPr>
              <p:cNvPr id="206" name="正方形/長方形 205"/>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07" name="テキスト ボックス 206"/>
              <p:cNvSpPr txBox="1"/>
              <p:nvPr/>
            </p:nvSpPr>
            <p:spPr>
              <a:xfrm>
                <a:off x="5796136" y="3645024"/>
                <a:ext cx="720080" cy="307777"/>
              </a:xfrm>
              <a:prstGeom prst="rect">
                <a:avLst/>
              </a:prstGeom>
              <a:grpFill/>
              <a:ln w="19050">
                <a:noFill/>
              </a:ln>
            </p:spPr>
            <p:txBody>
              <a:bodyPr wrap="square" lIns="0" rtlCol="0">
                <a:spAutoFit/>
              </a:bodyPr>
              <a:lstStyle/>
              <a:p>
                <a:pPr algn="ctr"/>
                <a:r>
                  <a:rPr lang="ja-JP" altLang="en-US" sz="1400" dirty="0">
                    <a:latin typeface="Meiryo UI" panose="020B0604030504040204" pitchFamily="50" charset="-128"/>
                    <a:ea typeface="Meiryo UI" panose="020B0604030504040204" pitchFamily="50" charset="-128"/>
                  </a:rPr>
                  <a:t>テレビ局</a:t>
                </a:r>
              </a:p>
            </p:txBody>
          </p:sp>
        </p:grpSp>
        <p:grpSp>
          <p:nvGrpSpPr>
            <p:cNvPr id="31" name="グループ化 81"/>
            <p:cNvGrpSpPr/>
            <p:nvPr/>
          </p:nvGrpSpPr>
          <p:grpSpPr>
            <a:xfrm>
              <a:off x="8028384" y="5229200"/>
              <a:ext cx="864096" cy="432048"/>
              <a:chOff x="5796136" y="3645024"/>
              <a:chExt cx="720080" cy="432048"/>
            </a:xfrm>
            <a:noFill/>
          </p:grpSpPr>
          <p:sp>
            <p:nvSpPr>
              <p:cNvPr id="215" name="正方形/長方形 214"/>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16" name="テキスト ボックス 215"/>
              <p:cNvSpPr txBox="1"/>
              <p:nvPr/>
            </p:nvSpPr>
            <p:spPr>
              <a:xfrm>
                <a:off x="5796136" y="3756471"/>
                <a:ext cx="720080" cy="320601"/>
              </a:xfrm>
              <a:prstGeom prst="rect">
                <a:avLst/>
              </a:prstGeom>
              <a:grpFill/>
              <a:ln w="19050">
                <a:noFill/>
              </a:ln>
            </p:spPr>
            <p:txBody>
              <a:bodyPr wrap="square" lIns="0" rtlCol="0">
                <a:spAutoFit/>
              </a:bodyPr>
              <a:lstStyle/>
              <a:p>
                <a:pPr algn="ctr">
                  <a:lnSpc>
                    <a:spcPts val="100"/>
                  </a:lnSpc>
                </a:pPr>
                <a:r>
                  <a:rPr lang="en-US" altLang="ja-JP" sz="1400" dirty="0">
                    <a:latin typeface="Meiryo UI" panose="020B0604030504040204" pitchFamily="50" charset="-128"/>
                    <a:ea typeface="Meiryo UI" panose="020B0604030504040204" pitchFamily="50" charset="-128"/>
                  </a:rPr>
                  <a:t>Web</a:t>
                </a:r>
                <a:r>
                  <a:rPr lang="ja-JP" altLang="en-US" sz="1400" dirty="0">
                    <a:latin typeface="Meiryo UI" panose="020B0604030504040204" pitchFamily="50" charset="-128"/>
                    <a:ea typeface="Meiryo UI" panose="020B0604030504040204" pitchFamily="50" charset="-128"/>
                  </a:rPr>
                  <a:t>上</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メディア</a:t>
                </a:r>
              </a:p>
            </p:txBody>
          </p:sp>
        </p:grpSp>
        <p:grpSp>
          <p:nvGrpSpPr>
            <p:cNvPr id="226" name="グループ化 81"/>
            <p:cNvGrpSpPr/>
            <p:nvPr/>
          </p:nvGrpSpPr>
          <p:grpSpPr>
            <a:xfrm>
              <a:off x="6300192" y="5661248"/>
              <a:ext cx="864096" cy="360040"/>
              <a:chOff x="5796136" y="3645024"/>
              <a:chExt cx="720080" cy="360040"/>
            </a:xfrm>
            <a:noFill/>
          </p:grpSpPr>
          <p:sp>
            <p:nvSpPr>
              <p:cNvPr id="218" name="正方形/長方形 217"/>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19" name="テキスト ボックス 218"/>
              <p:cNvSpPr txBox="1"/>
              <p:nvPr/>
            </p:nvSpPr>
            <p:spPr>
              <a:xfrm>
                <a:off x="5796136" y="3645024"/>
                <a:ext cx="720080" cy="338554"/>
              </a:xfrm>
              <a:prstGeom prst="rect">
                <a:avLst/>
              </a:prstGeom>
              <a:grpFill/>
              <a:ln w="19050">
                <a:noFill/>
              </a:ln>
            </p:spPr>
            <p:txBody>
              <a:bodyPr wrap="square" lIns="0" rtlCol="0">
                <a:spAutoFit/>
              </a:bodyPr>
              <a:lstStyle/>
              <a:p>
                <a:pPr algn="ctr"/>
                <a:r>
                  <a:rPr lang="en-US" altLang="ja-JP" sz="1600" dirty="0">
                    <a:latin typeface="Meiryo UI" panose="020B0604030504040204" pitchFamily="50" charset="-128"/>
                    <a:ea typeface="Meiryo UI" panose="020B0604030504040204" pitchFamily="50" charset="-128"/>
                  </a:rPr>
                  <a:t>NPO</a:t>
                </a:r>
                <a:endParaRPr lang="ja-JP" altLang="en-US" sz="1600" dirty="0">
                  <a:latin typeface="Meiryo UI" panose="020B0604030504040204" pitchFamily="50" charset="-128"/>
                  <a:ea typeface="Meiryo UI" panose="020B0604030504040204" pitchFamily="50" charset="-128"/>
                </a:endParaRPr>
              </a:p>
            </p:txBody>
          </p:sp>
        </p:grpSp>
        <p:grpSp>
          <p:nvGrpSpPr>
            <p:cNvPr id="227" name="グループ化 81"/>
            <p:cNvGrpSpPr/>
            <p:nvPr/>
          </p:nvGrpSpPr>
          <p:grpSpPr>
            <a:xfrm>
              <a:off x="7164288" y="5661248"/>
              <a:ext cx="864096" cy="360040"/>
              <a:chOff x="5796136" y="3645024"/>
              <a:chExt cx="720080" cy="360040"/>
            </a:xfrm>
            <a:noFill/>
          </p:grpSpPr>
          <p:sp>
            <p:nvSpPr>
              <p:cNvPr id="221" name="正方形/長方形 220"/>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22" name="テキスト ボックス 221"/>
              <p:cNvSpPr txBox="1"/>
              <p:nvPr/>
            </p:nvSpPr>
            <p:spPr>
              <a:xfrm>
                <a:off x="5796136" y="3645024"/>
                <a:ext cx="720080" cy="338554"/>
              </a:xfrm>
              <a:prstGeom prst="rect">
                <a:avLst/>
              </a:prstGeom>
              <a:grpFill/>
              <a:ln w="19050">
                <a:noFill/>
              </a:ln>
            </p:spPr>
            <p:txBody>
              <a:bodyPr wrap="square" lIns="0" rtlCol="0">
                <a:spAutoFit/>
              </a:bodyPr>
              <a:lstStyle/>
              <a:p>
                <a:pPr algn="ctr"/>
                <a:r>
                  <a:rPr lang="ja-JP" altLang="en-US" sz="1600" dirty="0">
                    <a:latin typeface="Meiryo UI" panose="020B0604030504040204" pitchFamily="50" charset="-128"/>
                    <a:ea typeface="Meiryo UI" panose="020B0604030504040204" pitchFamily="50" charset="-128"/>
                  </a:rPr>
                  <a:t>個人</a:t>
                </a:r>
              </a:p>
            </p:txBody>
          </p:sp>
        </p:grpSp>
        <p:grpSp>
          <p:nvGrpSpPr>
            <p:cNvPr id="228" name="グループ化 81"/>
            <p:cNvGrpSpPr/>
            <p:nvPr/>
          </p:nvGrpSpPr>
          <p:grpSpPr>
            <a:xfrm>
              <a:off x="8028384" y="5661248"/>
              <a:ext cx="864096" cy="432048"/>
              <a:chOff x="5796136" y="3645024"/>
              <a:chExt cx="720080" cy="432048"/>
            </a:xfrm>
            <a:noFill/>
          </p:grpSpPr>
          <p:sp>
            <p:nvSpPr>
              <p:cNvPr id="224" name="正方形/長方形 223"/>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25" name="テキスト ボックス 224"/>
              <p:cNvSpPr txBox="1"/>
              <p:nvPr/>
            </p:nvSpPr>
            <p:spPr>
              <a:xfrm>
                <a:off x="5796136" y="3756471"/>
                <a:ext cx="720080" cy="320601"/>
              </a:xfrm>
              <a:prstGeom prst="rect">
                <a:avLst/>
              </a:prstGeom>
              <a:grpFill/>
              <a:ln w="19050">
                <a:noFill/>
              </a:ln>
            </p:spPr>
            <p:txBody>
              <a:bodyPr wrap="square" lIns="0" rtlCol="0">
                <a:spAutoFit/>
              </a:bodyPr>
              <a:lstStyle/>
              <a:p>
                <a:pPr algn="ctr">
                  <a:lnSpc>
                    <a:spcPts val="100"/>
                  </a:lnSpc>
                </a:pPr>
                <a:r>
                  <a:rPr lang="ja-JP" altLang="en-US" sz="1400" dirty="0">
                    <a:latin typeface="Meiryo UI" panose="020B0604030504040204" pitchFamily="50" charset="-128"/>
                    <a:ea typeface="Meiryo UI" panose="020B0604030504040204" pitchFamily="50" charset="-128"/>
                  </a:rPr>
                  <a:t>その他</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機関</a:t>
                </a:r>
              </a:p>
            </p:txBody>
          </p:sp>
        </p:grpSp>
      </p:grpSp>
      <p:grpSp>
        <p:nvGrpSpPr>
          <p:cNvPr id="231" name="グループ化 248"/>
          <p:cNvGrpSpPr/>
          <p:nvPr/>
        </p:nvGrpSpPr>
        <p:grpSpPr>
          <a:xfrm>
            <a:off x="4871864" y="4293096"/>
            <a:ext cx="2736304" cy="1944543"/>
            <a:chOff x="3347864" y="4365104"/>
            <a:chExt cx="2736304" cy="1944543"/>
          </a:xfrm>
        </p:grpSpPr>
        <p:grpSp>
          <p:nvGrpSpPr>
            <p:cNvPr id="234" name="グループ化 227"/>
            <p:cNvGrpSpPr/>
            <p:nvPr/>
          </p:nvGrpSpPr>
          <p:grpSpPr>
            <a:xfrm>
              <a:off x="4572000" y="4365104"/>
              <a:ext cx="1512168" cy="432048"/>
              <a:chOff x="3347864" y="4365104"/>
              <a:chExt cx="1512168" cy="432048"/>
            </a:xfrm>
          </p:grpSpPr>
          <p:sp>
            <p:nvSpPr>
              <p:cNvPr id="229" name="円/楕円 228"/>
              <p:cNvSpPr/>
              <p:nvPr/>
            </p:nvSpPr>
            <p:spPr>
              <a:xfrm>
                <a:off x="3347864"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30" name="テキスト ボックス 229"/>
              <p:cNvSpPr txBox="1"/>
              <p:nvPr/>
            </p:nvSpPr>
            <p:spPr>
              <a:xfrm>
                <a:off x="3635896" y="4437112"/>
                <a:ext cx="1008112"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記録文書</a:t>
                </a:r>
              </a:p>
            </p:txBody>
          </p:sp>
        </p:grpSp>
        <p:grpSp>
          <p:nvGrpSpPr>
            <p:cNvPr id="237" name="グループ化 226"/>
            <p:cNvGrpSpPr/>
            <p:nvPr/>
          </p:nvGrpSpPr>
          <p:grpSpPr>
            <a:xfrm>
              <a:off x="3347864" y="4365104"/>
              <a:ext cx="1512168" cy="432048"/>
              <a:chOff x="3347864" y="4365104"/>
              <a:chExt cx="1512168" cy="432048"/>
            </a:xfrm>
          </p:grpSpPr>
          <p:sp>
            <p:nvSpPr>
              <p:cNvPr id="124" name="円/楕円 123"/>
              <p:cNvSpPr/>
              <p:nvPr/>
            </p:nvSpPr>
            <p:spPr>
              <a:xfrm>
                <a:off x="3347864"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25" name="テキスト ボックス 124"/>
              <p:cNvSpPr txBox="1"/>
              <p:nvPr/>
            </p:nvSpPr>
            <p:spPr>
              <a:xfrm>
                <a:off x="3347864" y="4437112"/>
                <a:ext cx="1512168"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刊行物・出版物</a:t>
                </a:r>
              </a:p>
            </p:txBody>
          </p:sp>
        </p:grpSp>
        <p:grpSp>
          <p:nvGrpSpPr>
            <p:cNvPr id="240" name="グループ化 233"/>
            <p:cNvGrpSpPr/>
            <p:nvPr/>
          </p:nvGrpSpPr>
          <p:grpSpPr>
            <a:xfrm>
              <a:off x="4572000" y="4808765"/>
              <a:ext cx="1512168" cy="492443"/>
              <a:chOff x="3411488" y="4356720"/>
              <a:chExt cx="1512168" cy="492443"/>
            </a:xfrm>
          </p:grpSpPr>
          <p:sp>
            <p:nvSpPr>
              <p:cNvPr id="235" name="円/楕円 234"/>
              <p:cNvSpPr/>
              <p:nvPr/>
            </p:nvSpPr>
            <p:spPr>
              <a:xfrm>
                <a:off x="3411488"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36" name="テキスト ボックス 235"/>
              <p:cNvSpPr txBox="1"/>
              <p:nvPr/>
            </p:nvSpPr>
            <p:spPr>
              <a:xfrm>
                <a:off x="3635896" y="4356720"/>
                <a:ext cx="1071736" cy="492443"/>
              </a:xfrm>
              <a:prstGeom prst="rect">
                <a:avLst/>
              </a:prstGeom>
              <a:noFill/>
            </p:spPr>
            <p:txBody>
              <a:bodyPr wrap="square" rtlCol="0">
                <a:spAutoFit/>
              </a:bodyPr>
              <a:lstStyle/>
              <a:p>
                <a:pPr algn="ctr"/>
                <a:r>
                  <a:rPr lang="ja-JP" altLang="en-US" sz="1300" dirty="0">
                    <a:latin typeface="Meiryo UI" panose="020B0604030504040204" pitchFamily="50" charset="-128"/>
                    <a:ea typeface="Meiryo UI" panose="020B0604030504040204" pitchFamily="50" charset="-128"/>
                  </a:rPr>
                  <a:t>原発事故</a:t>
                </a:r>
                <a:endParaRPr lang="en-US" altLang="ja-JP" sz="1300" dirty="0">
                  <a:latin typeface="Meiryo UI" panose="020B0604030504040204" pitchFamily="50" charset="-128"/>
                  <a:ea typeface="Meiryo UI" panose="020B0604030504040204" pitchFamily="50" charset="-128"/>
                </a:endParaRPr>
              </a:p>
              <a:p>
                <a:pPr algn="ctr"/>
                <a:r>
                  <a:rPr lang="ja-JP" altLang="en-US" sz="1300" dirty="0">
                    <a:latin typeface="Meiryo UI" panose="020B0604030504040204" pitchFamily="50" charset="-128"/>
                    <a:ea typeface="Meiryo UI" panose="020B0604030504040204" pitchFamily="50" charset="-128"/>
                  </a:rPr>
                  <a:t>関係の記録</a:t>
                </a:r>
              </a:p>
            </p:txBody>
          </p:sp>
        </p:grpSp>
        <p:grpSp>
          <p:nvGrpSpPr>
            <p:cNvPr id="243" name="グループ化 230"/>
            <p:cNvGrpSpPr/>
            <p:nvPr/>
          </p:nvGrpSpPr>
          <p:grpSpPr>
            <a:xfrm>
              <a:off x="3347864" y="4797152"/>
              <a:ext cx="1512168" cy="432048"/>
              <a:chOff x="3347864" y="4365104"/>
              <a:chExt cx="1512168" cy="432048"/>
            </a:xfrm>
          </p:grpSpPr>
          <p:sp>
            <p:nvSpPr>
              <p:cNvPr id="232" name="円/楕円 231"/>
              <p:cNvSpPr/>
              <p:nvPr/>
            </p:nvSpPr>
            <p:spPr>
              <a:xfrm>
                <a:off x="3347864"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33" name="テキスト ボックス 232"/>
              <p:cNvSpPr txBox="1"/>
              <p:nvPr/>
            </p:nvSpPr>
            <p:spPr>
              <a:xfrm>
                <a:off x="3483496" y="4428728"/>
                <a:ext cx="1359768"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写真・動画等</a:t>
                </a:r>
              </a:p>
            </p:txBody>
          </p:sp>
        </p:grpSp>
        <p:grpSp>
          <p:nvGrpSpPr>
            <p:cNvPr id="246" name="グループ化 242"/>
            <p:cNvGrpSpPr/>
            <p:nvPr/>
          </p:nvGrpSpPr>
          <p:grpSpPr>
            <a:xfrm>
              <a:off x="4572000" y="5240813"/>
              <a:ext cx="1512168" cy="492443"/>
              <a:chOff x="3411488" y="4356720"/>
              <a:chExt cx="1512168" cy="492443"/>
            </a:xfrm>
          </p:grpSpPr>
          <p:sp>
            <p:nvSpPr>
              <p:cNvPr id="244" name="円/楕円 243"/>
              <p:cNvSpPr/>
              <p:nvPr/>
            </p:nvSpPr>
            <p:spPr>
              <a:xfrm>
                <a:off x="3411488"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45" name="テキスト ボックス 244"/>
              <p:cNvSpPr txBox="1"/>
              <p:nvPr/>
            </p:nvSpPr>
            <p:spPr>
              <a:xfrm>
                <a:off x="3635896" y="4356720"/>
                <a:ext cx="1143744" cy="492443"/>
              </a:xfrm>
              <a:prstGeom prst="rect">
                <a:avLst/>
              </a:prstGeom>
              <a:noFill/>
            </p:spPr>
            <p:txBody>
              <a:bodyPr wrap="square" rtlCol="0">
                <a:spAutoFit/>
              </a:bodyPr>
              <a:lstStyle/>
              <a:p>
                <a:pPr algn="ctr"/>
                <a:r>
                  <a:rPr lang="ja-JP" altLang="en-US" sz="1300" dirty="0">
                    <a:latin typeface="Meiryo UI" panose="020B0604030504040204" pitchFamily="50" charset="-128"/>
                    <a:ea typeface="Meiryo UI" panose="020B0604030504040204" pitchFamily="50" charset="-128"/>
                  </a:rPr>
                  <a:t>研究情報・ファクトデータ</a:t>
                </a:r>
              </a:p>
            </p:txBody>
          </p:sp>
        </p:grpSp>
        <p:grpSp>
          <p:nvGrpSpPr>
            <p:cNvPr id="249" name="グループ化 236"/>
            <p:cNvGrpSpPr/>
            <p:nvPr/>
          </p:nvGrpSpPr>
          <p:grpSpPr>
            <a:xfrm>
              <a:off x="3347864" y="5240813"/>
              <a:ext cx="1512168" cy="492443"/>
              <a:chOff x="3411488" y="4356720"/>
              <a:chExt cx="1512168" cy="492443"/>
            </a:xfrm>
          </p:grpSpPr>
          <p:sp>
            <p:nvSpPr>
              <p:cNvPr id="238" name="円/楕円 237"/>
              <p:cNvSpPr/>
              <p:nvPr/>
            </p:nvSpPr>
            <p:spPr>
              <a:xfrm>
                <a:off x="3411488"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39" name="テキスト ボックス 238"/>
              <p:cNvSpPr txBox="1"/>
              <p:nvPr/>
            </p:nvSpPr>
            <p:spPr>
              <a:xfrm>
                <a:off x="3635896" y="4356720"/>
                <a:ext cx="1071736" cy="492443"/>
              </a:xfrm>
              <a:prstGeom prst="rect">
                <a:avLst/>
              </a:prstGeom>
              <a:noFill/>
            </p:spPr>
            <p:txBody>
              <a:bodyPr wrap="square" rtlCol="0">
                <a:spAutoFit/>
              </a:bodyPr>
              <a:lstStyle/>
              <a:p>
                <a:pPr algn="ctr"/>
                <a:r>
                  <a:rPr lang="ja-JP" altLang="en-US" sz="1300" dirty="0">
                    <a:latin typeface="Meiryo UI" panose="020B0604030504040204" pitchFamily="50" charset="-128"/>
                    <a:ea typeface="Meiryo UI" panose="020B0604030504040204" pitchFamily="50" charset="-128"/>
                  </a:rPr>
                  <a:t>省庁等の</a:t>
                </a:r>
                <a:endParaRPr lang="en-US" altLang="ja-JP" sz="1300" dirty="0">
                  <a:latin typeface="Meiryo UI" panose="020B0604030504040204" pitchFamily="50" charset="-128"/>
                  <a:ea typeface="Meiryo UI" panose="020B0604030504040204" pitchFamily="50" charset="-128"/>
                </a:endParaRPr>
              </a:p>
              <a:p>
                <a:pPr algn="ctr"/>
                <a:r>
                  <a:rPr lang="ja-JP" altLang="en-US" sz="1300" dirty="0">
                    <a:latin typeface="Meiryo UI" panose="020B0604030504040204" pitchFamily="50" charset="-128"/>
                    <a:ea typeface="Meiryo UI" panose="020B0604030504040204" pitchFamily="50" charset="-128"/>
                  </a:rPr>
                  <a:t>ウェブサイト</a:t>
                </a:r>
              </a:p>
            </p:txBody>
          </p:sp>
        </p:grpSp>
        <p:grpSp>
          <p:nvGrpSpPr>
            <p:cNvPr id="250" name="グループ化 245"/>
            <p:cNvGrpSpPr/>
            <p:nvPr/>
          </p:nvGrpSpPr>
          <p:grpSpPr>
            <a:xfrm>
              <a:off x="4572000" y="5661248"/>
              <a:ext cx="1512168" cy="648399"/>
              <a:chOff x="3347864" y="4365104"/>
              <a:chExt cx="1512168" cy="648399"/>
            </a:xfrm>
          </p:grpSpPr>
          <p:sp>
            <p:nvSpPr>
              <p:cNvPr id="247" name="円/楕円 246"/>
              <p:cNvSpPr/>
              <p:nvPr/>
            </p:nvSpPr>
            <p:spPr>
              <a:xfrm>
                <a:off x="3347864"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48" name="テキスト ボックス 247"/>
              <p:cNvSpPr txBox="1"/>
              <p:nvPr/>
            </p:nvSpPr>
            <p:spPr>
              <a:xfrm>
                <a:off x="3771528" y="4428728"/>
                <a:ext cx="944488" cy="584775"/>
              </a:xfrm>
              <a:prstGeom prst="rect">
                <a:avLst/>
              </a:prstGeom>
              <a:noFill/>
            </p:spPr>
            <p:txBody>
              <a:bodyPr wrap="square" rtlCol="0">
                <a:spAutoFit/>
              </a:bodyPr>
              <a:lstStyle/>
              <a:p>
                <a:r>
                  <a:rPr lang="en-US" altLang="ja-JP" sz="1600" dirty="0">
                    <a:latin typeface="Meiryo UI" panose="020B0604030504040204" pitchFamily="50" charset="-128"/>
                    <a:ea typeface="Meiryo UI" panose="020B0604030504040204" pitchFamily="50" charset="-128"/>
                  </a:rPr>
                  <a:t>SNS</a:t>
                </a:r>
                <a:r>
                  <a:rPr lang="ja-JP" altLang="en-US" sz="1600" dirty="0">
                    <a:latin typeface="Meiryo UI" panose="020B0604030504040204" pitchFamily="50" charset="-128"/>
                    <a:ea typeface="Meiryo UI" panose="020B0604030504040204" pitchFamily="50" charset="-128"/>
                  </a:rPr>
                  <a:t> </a:t>
                </a:r>
                <a:r>
                  <a:rPr lang="en-US" altLang="ja-JP" sz="1600" dirty="0">
                    <a:latin typeface="Meiryo UI" panose="020B0604030504040204" pitchFamily="50" charset="-128"/>
                    <a:ea typeface="Meiryo UI" panose="020B0604030504040204" pitchFamily="50" charset="-128"/>
                  </a:rPr>
                  <a:t>etc.</a:t>
                </a:r>
                <a:endParaRPr lang="ja-JP" altLang="en-US" sz="1600" dirty="0">
                  <a:latin typeface="Meiryo UI" panose="020B0604030504040204" pitchFamily="50" charset="-128"/>
                  <a:ea typeface="Meiryo UI" panose="020B0604030504040204" pitchFamily="50" charset="-128"/>
                </a:endParaRPr>
              </a:p>
            </p:txBody>
          </p:sp>
        </p:grpSp>
        <p:grpSp>
          <p:nvGrpSpPr>
            <p:cNvPr id="251" name="グループ化 239"/>
            <p:cNvGrpSpPr/>
            <p:nvPr/>
          </p:nvGrpSpPr>
          <p:grpSpPr>
            <a:xfrm>
              <a:off x="3347864" y="5672861"/>
              <a:ext cx="1512168" cy="492443"/>
              <a:chOff x="3411488" y="4356720"/>
              <a:chExt cx="1512168" cy="492443"/>
            </a:xfrm>
          </p:grpSpPr>
          <p:sp>
            <p:nvSpPr>
              <p:cNvPr id="241" name="円/楕円 240"/>
              <p:cNvSpPr/>
              <p:nvPr/>
            </p:nvSpPr>
            <p:spPr>
              <a:xfrm>
                <a:off x="3411488"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42" name="テキスト ボックス 241"/>
              <p:cNvSpPr txBox="1"/>
              <p:nvPr/>
            </p:nvSpPr>
            <p:spPr>
              <a:xfrm>
                <a:off x="3635896" y="4356720"/>
                <a:ext cx="1071736" cy="492443"/>
              </a:xfrm>
              <a:prstGeom prst="rect">
                <a:avLst/>
              </a:prstGeom>
              <a:noFill/>
            </p:spPr>
            <p:txBody>
              <a:bodyPr wrap="square" rtlCol="0">
                <a:spAutoFit/>
              </a:bodyPr>
              <a:lstStyle/>
              <a:p>
                <a:pPr algn="ctr"/>
                <a:r>
                  <a:rPr lang="ja-JP" altLang="en-US" sz="1300" dirty="0">
                    <a:latin typeface="Meiryo UI" panose="020B0604030504040204" pitchFamily="50" charset="-128"/>
                    <a:ea typeface="Meiryo UI" panose="020B0604030504040204" pitchFamily="50" charset="-128"/>
                  </a:rPr>
                  <a:t>民間の</a:t>
                </a:r>
                <a:endParaRPr lang="en-US" altLang="ja-JP" sz="1300" dirty="0">
                  <a:latin typeface="Meiryo UI" panose="020B0604030504040204" pitchFamily="50" charset="-128"/>
                  <a:ea typeface="Meiryo UI" panose="020B0604030504040204" pitchFamily="50" charset="-128"/>
                </a:endParaRPr>
              </a:p>
              <a:p>
                <a:pPr algn="ctr"/>
                <a:r>
                  <a:rPr lang="ja-JP" altLang="en-US" sz="1300" dirty="0">
                    <a:latin typeface="Meiryo UI" panose="020B0604030504040204" pitchFamily="50" charset="-128"/>
                    <a:ea typeface="Meiryo UI" panose="020B0604030504040204" pitchFamily="50" charset="-128"/>
                  </a:rPr>
                  <a:t>ウェブサイト</a:t>
                </a:r>
              </a:p>
            </p:txBody>
          </p:sp>
        </p:grpSp>
      </p:grpSp>
      <p:sp>
        <p:nvSpPr>
          <p:cNvPr id="111" name="スライド番号プレースホルダ 110"/>
          <p:cNvSpPr>
            <a:spLocks noGrp="1"/>
          </p:cNvSpPr>
          <p:nvPr>
            <p:ph type="sldNum" sz="quarter" idx="12"/>
          </p:nvPr>
        </p:nvSpPr>
        <p:spPr/>
        <p:txBody>
          <a:bodyPr/>
          <a:lstStyle/>
          <a:p>
            <a:fld id="{042AED99-7FB4-404E-8A97-64753DCE42EC}" type="slidenum">
              <a:rPr kumimoji="0" lang="en-US" smtClean="0"/>
              <a:pPr/>
              <a:t>67</a:t>
            </a:fld>
            <a:endParaRPr kumimoji="0" lang="en-US"/>
          </a:p>
        </p:txBody>
      </p:sp>
      <p:sp>
        <p:nvSpPr>
          <p:cNvPr id="112" name="円/楕円 111"/>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3536100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sz="2400" dirty="0"/>
              <a:t>～デジタルアーカイブの連携～</a:t>
            </a:r>
            <a:r>
              <a:rPr lang="en-US" altLang="ja-JP" sz="2400" dirty="0"/>
              <a:t/>
            </a:r>
            <a:br>
              <a:rPr lang="en-US" altLang="ja-JP" sz="2400" dirty="0"/>
            </a:br>
            <a:r>
              <a:rPr lang="en-US" altLang="ja-JP" sz="3200" dirty="0">
                <a:latin typeface="Century" panose="02040604050505020304" pitchFamily="18" charset="0"/>
              </a:rPr>
              <a:t>NDL</a:t>
            </a:r>
            <a:r>
              <a:rPr lang="ja-JP" altLang="en-US" sz="3200" dirty="0"/>
              <a:t>東日本大震災アーカイブの取組</a:t>
            </a:r>
          </a:p>
        </p:txBody>
      </p:sp>
      <p:sp>
        <p:nvSpPr>
          <p:cNvPr id="8" name="スライド番号プレースホルダー 7"/>
          <p:cNvSpPr>
            <a:spLocks noGrp="1"/>
          </p:cNvSpPr>
          <p:nvPr>
            <p:ph type="sldNum" sz="quarter" idx="12"/>
          </p:nvPr>
        </p:nvSpPr>
        <p:spPr/>
        <p:txBody>
          <a:bodyPr/>
          <a:lstStyle/>
          <a:p>
            <a:fld id="{6E579811-7F2C-4A35-8540-221737694C7A}" type="slidenum">
              <a:rPr lang="ja-JP" altLang="en-US" smtClean="0"/>
              <a:pPr/>
              <a:t>68</a:t>
            </a:fld>
            <a:endParaRPr lang="ja-JP" altLang="en-US" dirty="0"/>
          </a:p>
        </p:txBody>
      </p:sp>
      <p:pic>
        <p:nvPicPr>
          <p:cNvPr id="5" name="図 4"/>
          <p:cNvPicPr>
            <a:picLocks noChangeAspect="1"/>
          </p:cNvPicPr>
          <p:nvPr/>
        </p:nvPicPr>
        <p:blipFill>
          <a:blip r:embed="rId3"/>
          <a:stretch>
            <a:fillRect/>
          </a:stretch>
        </p:blipFill>
        <p:spPr>
          <a:xfrm>
            <a:off x="9582094" y="979989"/>
            <a:ext cx="464344" cy="428625"/>
          </a:xfrm>
          <a:prstGeom prst="rect">
            <a:avLst/>
          </a:prstGeom>
        </p:spPr>
      </p:pic>
      <p:pic>
        <p:nvPicPr>
          <p:cNvPr id="6" name="コンテンツ プレースホルダー 5"/>
          <p:cNvPicPr>
            <a:picLocks noChangeAspect="1"/>
          </p:cNvPicPr>
          <p:nvPr/>
        </p:nvPicPr>
        <p:blipFill>
          <a:blip r:embed="rId4"/>
          <a:stretch>
            <a:fillRect/>
          </a:stretch>
        </p:blipFill>
        <p:spPr>
          <a:xfrm>
            <a:off x="1007165" y="1508126"/>
            <a:ext cx="9992140" cy="5030786"/>
          </a:xfrm>
          <a:prstGeom prst="rect">
            <a:avLst/>
          </a:prstGeom>
        </p:spPr>
      </p:pic>
    </p:spTree>
    <p:extLst>
      <p:ext uri="{BB962C8B-B14F-4D97-AF65-F5344CB8AC3E}">
        <p14:creationId xmlns:p14="http://schemas.microsoft.com/office/powerpoint/2010/main" val="4699912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style>
          <a:lnRef idx="1">
            <a:schemeClr val="accent3"/>
          </a:lnRef>
          <a:fillRef idx="2">
            <a:schemeClr val="accent3"/>
          </a:fillRef>
          <a:effectRef idx="1">
            <a:schemeClr val="accent3"/>
          </a:effectRef>
          <a:fontRef idx="minor">
            <a:schemeClr val="dk1"/>
          </a:fontRef>
        </p:style>
        <p:txBody>
          <a:bodyPr/>
          <a:lstStyle/>
          <a:p>
            <a:r>
              <a:rPr kumimoji="1" lang="ja-JP" altLang="en-US" dirty="0" smtClean="0">
                <a:latin typeface="HG丸ｺﾞｼｯｸM-PRO" pitchFamily="50" charset="-128"/>
                <a:ea typeface="HG丸ｺﾞｼｯｸM-PRO" pitchFamily="50" charset="-128"/>
              </a:rPr>
              <a:t>知識インフラ</a:t>
            </a:r>
            <a:endParaRPr kumimoji="1" lang="ja-JP" altLang="en-US" dirty="0">
              <a:latin typeface="HG丸ｺﾞｼｯｸM-PRO" pitchFamily="50" charset="-128"/>
              <a:ea typeface="HG丸ｺﾞｼｯｸM-PRO" pitchFamily="50" charset="-128"/>
            </a:endParaRPr>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69</a:t>
            </a:fld>
            <a:endParaRPr kumimoji="0" lang="en-US"/>
          </a:p>
        </p:txBody>
      </p:sp>
      <p:sp>
        <p:nvSpPr>
          <p:cNvPr id="3" name="サブタイトル 2"/>
          <p:cNvSpPr>
            <a:spLocks noGrp="1"/>
          </p:cNvSpPr>
          <p:nvPr>
            <p:ph type="subTitle" idx="1"/>
          </p:nvPr>
        </p:nvSpPr>
        <p:spPr/>
        <p:txBody>
          <a:bodyPr>
            <a:normAutofit/>
          </a:bodyPr>
          <a:lstStyle/>
          <a:p>
            <a:r>
              <a:rPr lang="ja-JP" altLang="en-US" sz="2800" dirty="0" smtClean="0"/>
              <a:t>・東日本大震災に限らず、あらゆる分野の記録・記憶を対象に</a:t>
            </a:r>
            <a:endParaRPr lang="en-US" altLang="ja-JP" sz="2800" dirty="0" smtClean="0"/>
          </a:p>
          <a:p>
            <a:r>
              <a:rPr lang="ja-JP" altLang="en-US" sz="2800" dirty="0" smtClean="0"/>
              <a:t>・「ひなぎく」の発展形</a:t>
            </a:r>
            <a:endParaRPr kumimoji="1" lang="ja-JP" altLang="en-US" sz="2800" dirty="0"/>
          </a:p>
        </p:txBody>
      </p:sp>
      <p:sp>
        <p:nvSpPr>
          <p:cNvPr id="5" name="円/楕円 4"/>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752293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AutoShape 8"/>
          <p:cNvSpPr>
            <a:spLocks noChangeArrowheads="1"/>
          </p:cNvSpPr>
          <p:nvPr/>
        </p:nvSpPr>
        <p:spPr bwMode="auto">
          <a:xfrm>
            <a:off x="921" y="5774177"/>
            <a:ext cx="10645307" cy="994274"/>
          </a:xfrm>
          <a:prstGeom prst="roundRect">
            <a:avLst>
              <a:gd name="adj" fmla="val 15524"/>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sz="1600" dirty="0" smtClean="0">
                <a:latin typeface="メイリオ" panose="020B0604030504040204" pitchFamily="50" charset="-128"/>
                <a:ea typeface="メイリオ" panose="020B0604030504040204" pitchFamily="50" charset="-128"/>
              </a:rPr>
              <a:t>海外の動き</a:t>
            </a:r>
            <a:endParaRPr lang="en-US" altLang="ja-JP" sz="1600" dirty="0">
              <a:latin typeface="メイリオ" panose="020B0604030504040204" pitchFamily="50" charset="-128"/>
              <a:ea typeface="メイリオ" panose="020B0604030504040204" pitchFamily="50" charset="-128"/>
            </a:endParaRPr>
          </a:p>
        </p:txBody>
      </p:sp>
      <p:sp>
        <p:nvSpPr>
          <p:cNvPr id="30" name="AutoShape 8"/>
          <p:cNvSpPr>
            <a:spLocks noChangeArrowheads="1"/>
          </p:cNvSpPr>
          <p:nvPr/>
        </p:nvSpPr>
        <p:spPr bwMode="auto">
          <a:xfrm>
            <a:off x="921" y="3687363"/>
            <a:ext cx="10645307" cy="1988548"/>
          </a:xfrm>
          <a:prstGeom prst="roundRect">
            <a:avLst>
              <a:gd name="adj" fmla="val 15524"/>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sz="1600" dirty="0" smtClean="0">
                <a:latin typeface="メイリオ" panose="020B0604030504040204" pitchFamily="50" charset="-128"/>
                <a:ea typeface="メイリオ" panose="020B0604030504040204" pitchFamily="50" charset="-128"/>
              </a:rPr>
              <a:t>構想・基本計画</a:t>
            </a:r>
            <a:endParaRPr lang="en-US" altLang="ja-JP" sz="1600" dirty="0">
              <a:latin typeface="メイリオ" panose="020B0604030504040204" pitchFamily="50" charset="-128"/>
              <a:ea typeface="メイリオ" panose="020B0604030504040204" pitchFamily="50" charset="-128"/>
            </a:endParaRPr>
          </a:p>
        </p:txBody>
      </p:sp>
      <p:sp>
        <p:nvSpPr>
          <p:cNvPr id="23" name="上矢印 22"/>
          <p:cNvSpPr/>
          <p:nvPr/>
        </p:nvSpPr>
        <p:spPr>
          <a:xfrm>
            <a:off x="5599212" y="2160899"/>
            <a:ext cx="536509" cy="1803555"/>
          </a:xfrm>
          <a:prstGeom prst="up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 name="タイトル 1"/>
          <p:cNvSpPr>
            <a:spLocks noGrp="1"/>
          </p:cNvSpPr>
          <p:nvPr>
            <p:ph type="title"/>
          </p:nvPr>
        </p:nvSpPr>
        <p:spPr>
          <a:xfrm>
            <a:off x="717452" y="29845"/>
            <a:ext cx="11372948" cy="742315"/>
          </a:xfrm>
        </p:spPr>
        <p:txBody>
          <a:bodyPr/>
          <a:lstStyle/>
          <a:p>
            <a:r>
              <a:rPr lang="ja-JP" altLang="en-US" dirty="0" smtClean="0">
                <a:latin typeface="メイリオ" panose="020B0604030504040204" pitchFamily="50" charset="-128"/>
                <a:ea typeface="メイリオ" panose="020B0604030504040204" pitchFamily="50" charset="-128"/>
              </a:rPr>
              <a:t>電子図書館に関連する構想とサービスの変遷</a:t>
            </a:r>
            <a:endParaRPr kumimoji="1" lang="ja-JP" altLang="en-US"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10210377" y="1645920"/>
            <a:ext cx="1775479" cy="4831492"/>
          </a:xfrm>
        </p:spPr>
        <p:txBody>
          <a:bodyPr/>
          <a:lstStyle/>
          <a:p>
            <a:endParaRPr kumimoji="1" lang="ja-JP" altLang="en-US" dirty="0">
              <a:latin typeface="メイリオ" panose="020B0604030504040204" pitchFamily="50" charset="-128"/>
              <a:ea typeface="メイリオ" panose="020B0604030504040204" pitchFamily="50" charset="-128"/>
            </a:endParaRPr>
          </a:p>
        </p:txBody>
      </p:sp>
      <p:sp>
        <p:nvSpPr>
          <p:cNvPr id="4" name="フローチャート: 端子 3"/>
          <p:cNvSpPr/>
          <p:nvPr/>
        </p:nvSpPr>
        <p:spPr>
          <a:xfrm>
            <a:off x="0" y="4029390"/>
            <a:ext cx="1661160" cy="714415"/>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電子図書館構想</a:t>
            </a:r>
            <a:endParaRPr kumimoji="1" lang="ja-JP" altLang="en-US" sz="1400" dirty="0">
              <a:latin typeface="メイリオ" panose="020B0604030504040204" pitchFamily="50" charset="-128"/>
              <a:ea typeface="メイリオ" panose="020B0604030504040204" pitchFamily="50" charset="-128"/>
            </a:endParaRPr>
          </a:p>
        </p:txBody>
      </p:sp>
      <p:sp>
        <p:nvSpPr>
          <p:cNvPr id="5" name="フローチャート: 端子 4"/>
          <p:cNvSpPr/>
          <p:nvPr/>
        </p:nvSpPr>
        <p:spPr>
          <a:xfrm>
            <a:off x="1031401" y="2617615"/>
            <a:ext cx="2575530" cy="872187"/>
          </a:xfrm>
          <a:prstGeom prst="flowChartTerminator">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近代デジタルライブラリ</a:t>
            </a:r>
            <a:endParaRPr kumimoji="1"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貴重書デジタルライブラリ</a:t>
            </a:r>
            <a:endParaRPr lang="en-US" altLang="ja-JP" sz="1400" dirty="0" smtClean="0">
              <a:latin typeface="メイリオ" panose="020B0604030504040204" pitchFamily="50" charset="-128"/>
              <a:ea typeface="メイリオ" panose="020B0604030504040204" pitchFamily="50" charset="-128"/>
            </a:endParaRPr>
          </a:p>
          <a:p>
            <a:pPr algn="ctr"/>
            <a:r>
              <a:rPr kumimoji="1" lang="en-US" altLang="ja-JP" sz="1400" dirty="0" smtClean="0">
                <a:latin typeface="メイリオ" panose="020B0604030504040204" pitchFamily="50" charset="-128"/>
                <a:ea typeface="メイリオ" panose="020B0604030504040204" pitchFamily="50" charset="-128"/>
              </a:rPr>
              <a:t>WARP</a:t>
            </a:r>
            <a:r>
              <a:rPr kumimoji="1" lang="ja-JP" altLang="en-US" sz="1400" dirty="0" smtClean="0">
                <a:latin typeface="メイリオ" panose="020B0604030504040204" pitchFamily="50" charset="-128"/>
                <a:ea typeface="メイリオ" panose="020B0604030504040204" pitchFamily="50" charset="-128"/>
              </a:rPr>
              <a:t>（選択的）</a:t>
            </a:r>
            <a:endParaRPr kumimoji="1"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プロトタイプ⇒</a:t>
            </a:r>
            <a:r>
              <a:rPr lang="en-US" altLang="ja-JP" sz="1400" dirty="0" smtClean="0">
                <a:latin typeface="メイリオ" panose="020B0604030504040204" pitchFamily="50" charset="-128"/>
                <a:ea typeface="メイリオ" panose="020B0604030504040204" pitchFamily="50" charset="-128"/>
              </a:rPr>
              <a:t>PORTA</a:t>
            </a:r>
            <a:endParaRPr kumimoji="1" lang="ja-JP" altLang="en-US" sz="1400" dirty="0">
              <a:latin typeface="メイリオ" panose="020B0604030504040204" pitchFamily="50" charset="-128"/>
              <a:ea typeface="メイリオ" panose="020B0604030504040204" pitchFamily="50" charset="-128"/>
            </a:endParaRPr>
          </a:p>
        </p:txBody>
      </p:sp>
      <p:sp>
        <p:nvSpPr>
          <p:cNvPr id="6" name="フローチャート: 端子 5"/>
          <p:cNvSpPr/>
          <p:nvPr/>
        </p:nvSpPr>
        <p:spPr>
          <a:xfrm>
            <a:off x="4468123" y="3974427"/>
            <a:ext cx="1841238" cy="714415"/>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知識インフラ構想</a:t>
            </a:r>
            <a:endParaRPr kumimoji="1" lang="ja-JP" altLang="en-US" sz="1400" dirty="0">
              <a:latin typeface="メイリオ" panose="020B0604030504040204" pitchFamily="50" charset="-128"/>
              <a:ea typeface="メイリオ" panose="020B0604030504040204" pitchFamily="50" charset="-128"/>
            </a:endParaRPr>
          </a:p>
        </p:txBody>
      </p:sp>
      <p:sp>
        <p:nvSpPr>
          <p:cNvPr id="7" name="フローチャート: 端子 6"/>
          <p:cNvSpPr/>
          <p:nvPr/>
        </p:nvSpPr>
        <p:spPr>
          <a:xfrm>
            <a:off x="2027512" y="3997252"/>
            <a:ext cx="1661160" cy="714415"/>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電子図書館</a:t>
            </a:r>
            <a:endParaRPr kumimoji="1"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中期計画</a:t>
            </a:r>
            <a:r>
              <a:rPr lang="en-US" altLang="ja-JP" sz="1400" dirty="0" smtClean="0">
                <a:latin typeface="メイリオ" panose="020B0604030504040204" pitchFamily="50" charset="-128"/>
                <a:ea typeface="メイリオ" panose="020B0604030504040204" pitchFamily="50" charset="-128"/>
              </a:rPr>
              <a:t>2004</a:t>
            </a:r>
            <a:endParaRPr kumimoji="1" lang="ja-JP" altLang="en-US" sz="1400" dirty="0">
              <a:latin typeface="メイリオ" panose="020B0604030504040204" pitchFamily="50" charset="-128"/>
              <a:ea typeface="メイリオ" panose="020B0604030504040204" pitchFamily="50" charset="-128"/>
            </a:endParaRPr>
          </a:p>
        </p:txBody>
      </p:sp>
      <p:sp>
        <p:nvSpPr>
          <p:cNvPr id="8" name="フローチャート: 端子 7"/>
          <p:cNvSpPr/>
          <p:nvPr/>
        </p:nvSpPr>
        <p:spPr>
          <a:xfrm>
            <a:off x="4468124" y="1559128"/>
            <a:ext cx="2572882" cy="714415"/>
          </a:xfrm>
          <a:prstGeom prst="flowChartTerminator">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東日本大震災アーカイブ</a:t>
            </a:r>
            <a:endParaRPr kumimoji="1"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（あらゆる記録・記憶を）</a:t>
            </a:r>
            <a:endParaRPr kumimoji="1" lang="ja-JP" altLang="en-US" sz="1400" dirty="0">
              <a:latin typeface="メイリオ" panose="020B0604030504040204" pitchFamily="50" charset="-128"/>
              <a:ea typeface="メイリオ" panose="020B0604030504040204" pitchFamily="50" charset="-128"/>
            </a:endParaRPr>
          </a:p>
        </p:txBody>
      </p:sp>
      <p:sp>
        <p:nvSpPr>
          <p:cNvPr id="9" name="フローチャート: 端子 8"/>
          <p:cNvSpPr/>
          <p:nvPr/>
        </p:nvSpPr>
        <p:spPr>
          <a:xfrm>
            <a:off x="6901513" y="4394892"/>
            <a:ext cx="1841238" cy="714415"/>
          </a:xfrm>
          <a:prstGeom prst="flowChartTerminator">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電子書籍の</a:t>
            </a:r>
            <a:endParaRPr kumimoji="1"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ナショナルアーカイブ構想</a:t>
            </a:r>
            <a:endParaRPr kumimoji="1" lang="ja-JP" altLang="en-US" sz="1400" dirty="0">
              <a:latin typeface="メイリオ" panose="020B0604030504040204" pitchFamily="50" charset="-128"/>
              <a:ea typeface="メイリオ" panose="020B0604030504040204" pitchFamily="50" charset="-128"/>
            </a:endParaRPr>
          </a:p>
        </p:txBody>
      </p:sp>
      <p:sp>
        <p:nvSpPr>
          <p:cNvPr id="10" name="フローチャート: 端子 9"/>
          <p:cNvSpPr/>
          <p:nvPr/>
        </p:nvSpPr>
        <p:spPr>
          <a:xfrm>
            <a:off x="8637049" y="3835340"/>
            <a:ext cx="1841238" cy="714415"/>
          </a:xfrm>
          <a:prstGeom prst="flowChartTerminator">
            <a:avLst/>
          </a:prstGeom>
        </p:spPr>
        <p:style>
          <a:lnRef idx="1">
            <a:schemeClr val="dk1"/>
          </a:lnRef>
          <a:fillRef idx="2">
            <a:schemeClr val="dk1"/>
          </a:fillRef>
          <a:effectRef idx="1">
            <a:schemeClr val="dk1"/>
          </a:effectRef>
          <a:fontRef idx="minor">
            <a:schemeClr val="dk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文化資産の</a:t>
            </a:r>
            <a:endParaRPr kumimoji="1"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ナショナルアーカイブ構想</a:t>
            </a:r>
            <a:endParaRPr kumimoji="1" lang="ja-JP" altLang="en-US" sz="1400" dirty="0">
              <a:latin typeface="メイリオ" panose="020B0604030504040204" pitchFamily="50" charset="-128"/>
              <a:ea typeface="メイリオ" panose="020B0604030504040204" pitchFamily="50" charset="-128"/>
            </a:endParaRPr>
          </a:p>
        </p:txBody>
      </p:sp>
      <p:sp>
        <p:nvSpPr>
          <p:cNvPr id="11" name="フローチャート: 端子 10"/>
          <p:cNvSpPr/>
          <p:nvPr/>
        </p:nvSpPr>
        <p:spPr>
          <a:xfrm>
            <a:off x="7984340" y="5816837"/>
            <a:ext cx="1841238" cy="853616"/>
          </a:xfrm>
          <a:prstGeom prst="flowChartTerminato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sz="1400" dirty="0" err="1" smtClean="0">
                <a:latin typeface="メイリオ" panose="020B0604030504040204" pitchFamily="50" charset="-128"/>
                <a:ea typeface="メイリオ" panose="020B0604030504040204" pitchFamily="50" charset="-128"/>
              </a:rPr>
              <a:t>Europeana</a:t>
            </a:r>
            <a:endParaRPr kumimoji="1" lang="en-US" altLang="ja-JP" sz="1400" dirty="0" smtClean="0">
              <a:latin typeface="メイリオ" panose="020B0604030504040204" pitchFamily="50" charset="-128"/>
              <a:ea typeface="メイリオ" panose="020B0604030504040204" pitchFamily="50" charset="-128"/>
            </a:endParaRPr>
          </a:p>
          <a:p>
            <a:pPr algn="ctr"/>
            <a:r>
              <a:rPr kumimoji="1" lang="en-US" altLang="ja-JP" sz="1400" dirty="0" smtClean="0">
                <a:latin typeface="メイリオ" panose="020B0604030504040204" pitchFamily="50" charset="-128"/>
                <a:ea typeface="メイリオ" panose="020B0604030504040204" pitchFamily="50" charset="-128"/>
              </a:rPr>
              <a:t>DPLA</a:t>
            </a:r>
            <a:r>
              <a:rPr lang="ja-JP" altLang="en-US" sz="1400" dirty="0" smtClean="0"/>
              <a:t>（</a:t>
            </a:r>
            <a:r>
              <a:rPr lang="en-US" altLang="ja-JP" sz="1400" dirty="0"/>
              <a:t>Digital Public Library of </a:t>
            </a:r>
            <a:r>
              <a:rPr lang="en-US" altLang="ja-JP" sz="1400" dirty="0" smtClean="0"/>
              <a:t>America</a:t>
            </a:r>
            <a:r>
              <a:rPr lang="ja-JP" altLang="en-US" sz="1400" dirty="0" smtClean="0"/>
              <a:t>）</a:t>
            </a:r>
            <a:endParaRPr kumimoji="1" lang="en-US" altLang="ja-JP" sz="1400" dirty="0" smtClean="0">
              <a:latin typeface="メイリオ" panose="020B0604030504040204" pitchFamily="50" charset="-128"/>
              <a:ea typeface="メイリオ" panose="020B0604030504040204" pitchFamily="50" charset="-128"/>
            </a:endParaRPr>
          </a:p>
        </p:txBody>
      </p:sp>
      <p:sp>
        <p:nvSpPr>
          <p:cNvPr id="12" name="フローチャート: 端子 11"/>
          <p:cNvSpPr/>
          <p:nvPr/>
        </p:nvSpPr>
        <p:spPr>
          <a:xfrm>
            <a:off x="5084109" y="5905019"/>
            <a:ext cx="1841238" cy="714415"/>
          </a:xfrm>
          <a:prstGeom prst="flowChartTerminato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sz="1400" dirty="0" smtClean="0">
                <a:latin typeface="メイリオ" panose="020B0604030504040204" pitchFamily="50" charset="-128"/>
                <a:ea typeface="メイリオ" panose="020B0604030504040204" pitchFamily="50" charset="-128"/>
              </a:rPr>
              <a:t>World Digital Library</a:t>
            </a:r>
            <a:endParaRPr kumimoji="1" lang="ja-JP" altLang="en-US" sz="1400" dirty="0">
              <a:latin typeface="メイリオ" panose="020B0604030504040204" pitchFamily="50" charset="-128"/>
              <a:ea typeface="メイリオ" panose="020B0604030504040204" pitchFamily="50" charset="-128"/>
            </a:endParaRPr>
          </a:p>
        </p:txBody>
      </p:sp>
      <p:sp>
        <p:nvSpPr>
          <p:cNvPr id="13" name="フローチャート: 端子 12"/>
          <p:cNvSpPr/>
          <p:nvPr/>
        </p:nvSpPr>
        <p:spPr>
          <a:xfrm>
            <a:off x="3659080" y="4778035"/>
            <a:ext cx="1841238" cy="714415"/>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sz="1400" dirty="0" smtClean="0">
                <a:latin typeface="メイリオ" panose="020B0604030504040204" pitchFamily="50" charset="-128"/>
                <a:ea typeface="メイリオ" panose="020B0604030504040204" pitchFamily="50" charset="-128"/>
              </a:rPr>
              <a:t>MLA</a:t>
            </a:r>
            <a:r>
              <a:rPr lang="ja-JP" altLang="en-US" sz="1400" dirty="0">
                <a:latin typeface="メイリオ" panose="020B0604030504040204" pitchFamily="50" charset="-128"/>
                <a:ea typeface="メイリオ" panose="020B0604030504040204" pitchFamily="50" charset="-128"/>
              </a:rPr>
              <a:t>連携</a:t>
            </a:r>
            <a:endParaRPr kumimoji="1" lang="en-US" altLang="ja-JP" sz="1400" dirty="0" smtClean="0">
              <a:latin typeface="メイリオ" panose="020B0604030504040204" pitchFamily="50" charset="-128"/>
              <a:ea typeface="メイリオ" panose="020B0604030504040204" pitchFamily="50" charset="-128"/>
            </a:endParaRPr>
          </a:p>
        </p:txBody>
      </p:sp>
      <p:sp>
        <p:nvSpPr>
          <p:cNvPr id="15" name="フローチャート: 端子 14"/>
          <p:cNvSpPr/>
          <p:nvPr/>
        </p:nvSpPr>
        <p:spPr>
          <a:xfrm>
            <a:off x="7354279" y="1230968"/>
            <a:ext cx="3082654" cy="2253552"/>
          </a:xfrm>
          <a:prstGeom prst="flowChartTerminator">
            <a:avLst/>
          </a:prstGeom>
        </p:spPr>
        <p:style>
          <a:lnRef idx="0">
            <a:schemeClr val="dk1"/>
          </a:lnRef>
          <a:fillRef idx="3">
            <a:schemeClr val="dk1"/>
          </a:fillRef>
          <a:effectRef idx="3">
            <a:schemeClr val="dk1"/>
          </a:effectRef>
          <a:fontRef idx="minor">
            <a:schemeClr val="lt1"/>
          </a:fontRef>
        </p:style>
        <p:txBody>
          <a:bodyPr rtlCol="0" anchor="t" anchorCtr="0"/>
          <a:lstStyle/>
          <a:p>
            <a:pPr algn="ctr"/>
            <a:r>
              <a:rPr lang="ja-JP" altLang="en-US" sz="1400" dirty="0" smtClean="0">
                <a:latin typeface="メイリオ" panose="020B0604030504040204" pitchFamily="50" charset="-128"/>
                <a:ea typeface="メイリオ" panose="020B0604030504040204" pitchFamily="50" charset="-128"/>
              </a:rPr>
              <a:t>文化資産のナショナルアーカイブ構築</a:t>
            </a:r>
            <a:endParaRPr lang="en-US" altLang="ja-JP" sz="1400" dirty="0" smtClean="0">
              <a:latin typeface="メイリオ" panose="020B0604030504040204" pitchFamily="50" charset="-128"/>
              <a:ea typeface="メイリオ" panose="020B0604030504040204" pitchFamily="50" charset="-128"/>
            </a:endParaRPr>
          </a:p>
          <a:p>
            <a:pPr algn="ctr"/>
            <a:r>
              <a:rPr kumimoji="1" lang="ja-JP" altLang="en-US" sz="1400" dirty="0" smtClean="0">
                <a:latin typeface="メイリオ" panose="020B0604030504040204" pitchFamily="50" charset="-128"/>
                <a:ea typeface="メイリオ" panose="020B0604030504040204" pitchFamily="50" charset="-128"/>
              </a:rPr>
              <a:t>知識活用基盤</a:t>
            </a:r>
            <a:endParaRPr kumimoji="1"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知識創造基盤</a:t>
            </a:r>
            <a:endParaRPr lang="en-US" altLang="ja-JP" sz="1400" dirty="0" smtClean="0">
              <a:latin typeface="メイリオ" panose="020B0604030504040204" pitchFamily="50" charset="-128"/>
              <a:ea typeface="メイリオ" panose="020B0604030504040204" pitchFamily="50" charset="-128"/>
            </a:endParaRPr>
          </a:p>
          <a:p>
            <a:pPr algn="ctr"/>
            <a:r>
              <a:rPr kumimoji="1" lang="ja-JP" altLang="en-US" sz="1400" dirty="0" smtClean="0">
                <a:latin typeface="メイリオ" panose="020B0604030504040204" pitchFamily="50" charset="-128"/>
                <a:ea typeface="メイリオ" panose="020B0604030504040204" pitchFamily="50" charset="-128"/>
              </a:rPr>
              <a:t>恒久的保存</a:t>
            </a:r>
            <a:r>
              <a:rPr kumimoji="1" lang="ja-JP" altLang="en-US" sz="1400" dirty="0">
                <a:latin typeface="メイリオ" panose="020B0604030504040204" pitchFamily="50" charset="-128"/>
                <a:ea typeface="メイリオ" panose="020B0604030504040204" pitchFamily="50" charset="-128"/>
              </a:rPr>
              <a:t>基盤</a:t>
            </a:r>
          </a:p>
        </p:txBody>
      </p:sp>
      <p:sp>
        <p:nvSpPr>
          <p:cNvPr id="16" name="フローチャート: 端子 15"/>
          <p:cNvSpPr/>
          <p:nvPr/>
        </p:nvSpPr>
        <p:spPr>
          <a:xfrm>
            <a:off x="7063721" y="2675630"/>
            <a:ext cx="1841238" cy="714415"/>
          </a:xfrm>
          <a:prstGeom prst="flowChartTermina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電子書籍の</a:t>
            </a:r>
            <a:endParaRPr kumimoji="1"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ナショナルアーカイブ構想</a:t>
            </a:r>
            <a:endParaRPr kumimoji="1" lang="ja-JP" altLang="en-US" sz="1400" dirty="0">
              <a:latin typeface="メイリオ" panose="020B0604030504040204" pitchFamily="50" charset="-128"/>
              <a:ea typeface="メイリオ" panose="020B0604030504040204" pitchFamily="50" charset="-128"/>
            </a:endParaRPr>
          </a:p>
        </p:txBody>
      </p:sp>
      <p:sp>
        <p:nvSpPr>
          <p:cNvPr id="17" name="フローチャート: 端子 16"/>
          <p:cNvSpPr/>
          <p:nvPr/>
        </p:nvSpPr>
        <p:spPr>
          <a:xfrm>
            <a:off x="3959162" y="2674355"/>
            <a:ext cx="2273508" cy="866060"/>
          </a:xfrm>
          <a:prstGeom prst="flowChartTerminator">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デジタルコレクション</a:t>
            </a:r>
            <a:endParaRPr lang="en-US" altLang="ja-JP" sz="1400" dirty="0" smtClean="0">
              <a:latin typeface="メイリオ" panose="020B0604030504040204" pitchFamily="50" charset="-128"/>
              <a:ea typeface="メイリオ" panose="020B0604030504040204" pitchFamily="50" charset="-128"/>
            </a:endParaRPr>
          </a:p>
          <a:p>
            <a:pPr algn="ctr"/>
            <a:r>
              <a:rPr lang="en-US" altLang="ja-JP" sz="1400" dirty="0" smtClean="0">
                <a:latin typeface="メイリオ" panose="020B0604030504040204" pitchFamily="50" charset="-128"/>
                <a:ea typeface="メイリオ" panose="020B0604030504040204" pitchFamily="50" charset="-128"/>
              </a:rPr>
              <a:t>WARP</a:t>
            </a:r>
            <a:r>
              <a:rPr lang="ja-JP" altLang="en-US" sz="1400" dirty="0" smtClean="0">
                <a:latin typeface="メイリオ" panose="020B0604030504040204" pitchFamily="50" charset="-128"/>
                <a:ea typeface="メイリオ" panose="020B0604030504040204" pitchFamily="50" charset="-128"/>
              </a:rPr>
              <a:t>（制度的）</a:t>
            </a:r>
            <a:endParaRPr lang="en-US" altLang="ja-JP" sz="1400" dirty="0" smtClean="0">
              <a:latin typeface="メイリオ" panose="020B0604030504040204" pitchFamily="50" charset="-128"/>
              <a:ea typeface="メイリオ" panose="020B0604030504040204" pitchFamily="50" charset="-128"/>
            </a:endParaRPr>
          </a:p>
          <a:p>
            <a:pPr algn="ctr"/>
            <a:r>
              <a:rPr lang="en-US" altLang="ja-JP" sz="1400" dirty="0" smtClean="0">
                <a:latin typeface="メイリオ" panose="020B0604030504040204" pitchFamily="50" charset="-128"/>
                <a:ea typeface="メイリオ" panose="020B0604030504040204" pitchFamily="50" charset="-128"/>
              </a:rPr>
              <a:t>NDL</a:t>
            </a:r>
            <a:r>
              <a:rPr lang="ja-JP" altLang="en-US" sz="1400" dirty="0" smtClean="0">
                <a:latin typeface="メイリオ" panose="020B0604030504040204" pitchFamily="50" charset="-128"/>
                <a:ea typeface="メイリオ" panose="020B0604030504040204" pitchFamily="50" charset="-128"/>
              </a:rPr>
              <a:t>サーチ</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リサーチ</a:t>
            </a:r>
            <a:r>
              <a:rPr lang="ja-JP" altLang="en-US" sz="1400" dirty="0">
                <a:latin typeface="メイリオ" panose="020B0604030504040204" pitchFamily="50" charset="-128"/>
                <a:ea typeface="メイリオ" panose="020B0604030504040204" pitchFamily="50" charset="-128"/>
              </a:rPr>
              <a:t>ナビ</a:t>
            </a:r>
            <a:endParaRPr lang="en-US" altLang="ja-JP" sz="1400" dirty="0">
              <a:latin typeface="メイリオ" panose="020B0604030504040204" pitchFamily="50" charset="-128"/>
              <a:ea typeface="メイリオ" panose="020B0604030504040204" pitchFamily="50" charset="-128"/>
            </a:endParaRPr>
          </a:p>
        </p:txBody>
      </p:sp>
      <p:sp>
        <p:nvSpPr>
          <p:cNvPr id="18" name="フローチャート: 端子 17"/>
          <p:cNvSpPr/>
          <p:nvPr/>
        </p:nvSpPr>
        <p:spPr>
          <a:xfrm>
            <a:off x="9065623" y="709660"/>
            <a:ext cx="3126377" cy="714415"/>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インターナショナル</a:t>
            </a:r>
            <a:r>
              <a:rPr lang="ja-JP" altLang="en-US" sz="1400" dirty="0" smtClean="0">
                <a:latin typeface="メイリオ" panose="020B0604030504040204" pitchFamily="50" charset="-128"/>
                <a:ea typeface="メイリオ" panose="020B0604030504040204" pitchFamily="50" charset="-128"/>
              </a:rPr>
              <a:t>アーカイブ</a:t>
            </a:r>
            <a:endParaRPr lang="en-US" altLang="ja-JP" sz="1400" dirty="0" smtClean="0">
              <a:latin typeface="メイリオ" panose="020B0604030504040204" pitchFamily="50" charset="-128"/>
              <a:ea typeface="メイリオ" panose="020B0604030504040204" pitchFamily="50" charset="-128"/>
            </a:endParaRPr>
          </a:p>
          <a:p>
            <a:pPr algn="ctr"/>
            <a:r>
              <a:rPr kumimoji="1" lang="ja-JP" altLang="en-US" sz="1200" dirty="0" smtClean="0">
                <a:latin typeface="メイリオ" panose="020B0604030504040204" pitchFamily="50" charset="-128"/>
                <a:ea typeface="メイリオ" panose="020B0604030504040204" pitchFamily="50" charset="-128"/>
              </a:rPr>
              <a:t>世界規模</a:t>
            </a:r>
            <a:r>
              <a:rPr lang="ja-JP" altLang="en-US" sz="1200" dirty="0" smtClean="0">
                <a:latin typeface="メイリオ" panose="020B0604030504040204" pitchFamily="50" charset="-128"/>
                <a:ea typeface="メイリオ" panose="020B0604030504040204" pitchFamily="50" charset="-128"/>
              </a:rPr>
              <a:t>での知識の利活用基盤</a:t>
            </a:r>
            <a:endParaRPr kumimoji="1" lang="en-US" altLang="ja-JP" sz="1200" dirty="0" smtClean="0">
              <a:latin typeface="メイリオ" panose="020B0604030504040204" pitchFamily="50" charset="-128"/>
              <a:ea typeface="メイリオ" panose="020B0604030504040204" pitchFamily="50" charset="-128"/>
            </a:endParaRPr>
          </a:p>
        </p:txBody>
      </p:sp>
      <p:sp>
        <p:nvSpPr>
          <p:cNvPr id="19" name="上矢印 18"/>
          <p:cNvSpPr/>
          <p:nvPr/>
        </p:nvSpPr>
        <p:spPr>
          <a:xfrm>
            <a:off x="2117521" y="3508052"/>
            <a:ext cx="536509" cy="514979"/>
          </a:xfrm>
          <a:prstGeom prst="up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0" name="右矢印 19"/>
          <p:cNvSpPr/>
          <p:nvPr/>
        </p:nvSpPr>
        <p:spPr>
          <a:xfrm>
            <a:off x="1490200" y="4095440"/>
            <a:ext cx="555759" cy="51497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1" name="右矢印 20"/>
          <p:cNvSpPr/>
          <p:nvPr/>
        </p:nvSpPr>
        <p:spPr>
          <a:xfrm>
            <a:off x="3749137" y="4050882"/>
            <a:ext cx="555759" cy="51497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4" name="右矢印 23"/>
          <p:cNvSpPr/>
          <p:nvPr/>
        </p:nvSpPr>
        <p:spPr>
          <a:xfrm>
            <a:off x="3532729" y="2924238"/>
            <a:ext cx="555759" cy="514979"/>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5" name="右矢印 24"/>
          <p:cNvSpPr/>
          <p:nvPr/>
        </p:nvSpPr>
        <p:spPr>
          <a:xfrm>
            <a:off x="6232670" y="2617615"/>
            <a:ext cx="815147" cy="514979"/>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6" name="右矢印 25"/>
          <p:cNvSpPr/>
          <p:nvPr/>
        </p:nvSpPr>
        <p:spPr>
          <a:xfrm>
            <a:off x="6240622" y="2992810"/>
            <a:ext cx="815147" cy="514979"/>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7" name="右矢印 26"/>
          <p:cNvSpPr/>
          <p:nvPr/>
        </p:nvSpPr>
        <p:spPr>
          <a:xfrm>
            <a:off x="7041005" y="1645920"/>
            <a:ext cx="432502" cy="514979"/>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8" name="右矢印 27"/>
          <p:cNvSpPr/>
          <p:nvPr/>
        </p:nvSpPr>
        <p:spPr>
          <a:xfrm>
            <a:off x="6321842" y="4431352"/>
            <a:ext cx="555759" cy="514979"/>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9" name="右矢印 28"/>
          <p:cNvSpPr/>
          <p:nvPr/>
        </p:nvSpPr>
        <p:spPr>
          <a:xfrm>
            <a:off x="6356506" y="3916373"/>
            <a:ext cx="2106903" cy="51497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32" name="フローチャート: 端子 31"/>
          <p:cNvSpPr/>
          <p:nvPr/>
        </p:nvSpPr>
        <p:spPr>
          <a:xfrm>
            <a:off x="2984700" y="5881769"/>
            <a:ext cx="1841238" cy="714415"/>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sz="1400" dirty="0" smtClean="0">
                <a:latin typeface="メイリオ" panose="020B0604030504040204" pitchFamily="50" charset="-128"/>
                <a:ea typeface="メイリオ" panose="020B0604030504040204" pitchFamily="50" charset="-128"/>
              </a:rPr>
              <a:t>CJKDLI</a:t>
            </a:r>
          </a:p>
          <a:p>
            <a:pPr algn="ctr"/>
            <a:r>
              <a:rPr lang="ja-JP" altLang="en-US" sz="1400" dirty="0" smtClean="0">
                <a:latin typeface="メイリオ" panose="020B0604030504040204" pitchFamily="50" charset="-128"/>
                <a:ea typeface="メイリオ" panose="020B0604030504040204" pitchFamily="50" charset="-128"/>
              </a:rPr>
              <a:t>日中韓電子図書館イニシアティブ</a:t>
            </a:r>
            <a:endParaRPr kumimoji="1" lang="en-US" altLang="ja-JP" sz="1400" dirty="0" smtClean="0">
              <a:latin typeface="メイリオ" panose="020B0604030504040204" pitchFamily="50" charset="-128"/>
              <a:ea typeface="メイリオ" panose="020B0604030504040204" pitchFamily="50" charset="-128"/>
            </a:endParaRPr>
          </a:p>
        </p:txBody>
      </p:sp>
      <p:sp>
        <p:nvSpPr>
          <p:cNvPr id="33" name="フローチャート: 端子 32"/>
          <p:cNvSpPr/>
          <p:nvPr/>
        </p:nvSpPr>
        <p:spPr>
          <a:xfrm>
            <a:off x="7396232" y="5341128"/>
            <a:ext cx="2027481" cy="302644"/>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知財計画</a:t>
            </a:r>
            <a:r>
              <a:rPr lang="ja-JP" altLang="en-US" sz="1400" dirty="0" smtClean="0">
                <a:latin typeface="メイリオ" panose="020B0604030504040204" pitchFamily="50" charset="-128"/>
                <a:ea typeface="メイリオ" panose="020B0604030504040204" pitchFamily="50" charset="-128"/>
              </a:rPr>
              <a:t>２０１</a:t>
            </a:r>
            <a:r>
              <a:rPr lang="en-US" altLang="ja-JP" sz="1400" dirty="0">
                <a:latin typeface="メイリオ" panose="020B0604030504040204" pitchFamily="50" charset="-128"/>
                <a:ea typeface="メイリオ" panose="020B0604030504040204" pitchFamily="50" charset="-128"/>
              </a:rPr>
              <a:t>X</a:t>
            </a:r>
            <a:endParaRPr kumimoji="1" lang="en-US" altLang="ja-JP" sz="1400" dirty="0" smtClean="0">
              <a:latin typeface="メイリオ" panose="020B0604030504040204" pitchFamily="50" charset="-128"/>
              <a:ea typeface="メイリオ" panose="020B0604030504040204" pitchFamily="50" charset="-128"/>
            </a:endParaRPr>
          </a:p>
        </p:txBody>
      </p:sp>
      <p:sp>
        <p:nvSpPr>
          <p:cNvPr id="34" name="フローチャート: 端子 33"/>
          <p:cNvSpPr/>
          <p:nvPr/>
        </p:nvSpPr>
        <p:spPr>
          <a:xfrm>
            <a:off x="1490200" y="5228601"/>
            <a:ext cx="2027481" cy="302644"/>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1400" dirty="0" smtClean="0">
                <a:latin typeface="メイリオ" panose="020B0604030504040204" pitchFamily="50" charset="-128"/>
                <a:ea typeface="メイリオ" panose="020B0604030504040204" pitchFamily="50" charset="-128"/>
              </a:rPr>
              <a:t>e-JAPAN</a:t>
            </a:r>
            <a:r>
              <a:rPr kumimoji="1" lang="ja-JP" altLang="en-US" sz="1400" dirty="0" smtClean="0">
                <a:latin typeface="メイリオ" panose="020B0604030504040204" pitchFamily="50" charset="-128"/>
                <a:ea typeface="メイリオ" panose="020B0604030504040204" pitchFamily="50" charset="-128"/>
              </a:rPr>
              <a:t>重点計画</a:t>
            </a:r>
            <a:endParaRPr kumimoji="1" lang="en-US" altLang="ja-JP" sz="1400" dirty="0" smtClean="0">
              <a:latin typeface="メイリオ" panose="020B0604030504040204" pitchFamily="50" charset="-128"/>
              <a:ea typeface="メイリオ" panose="020B0604030504040204" pitchFamily="50" charset="-128"/>
            </a:endParaRPr>
          </a:p>
        </p:txBody>
      </p:sp>
      <p:sp>
        <p:nvSpPr>
          <p:cNvPr id="35" name="円/楕円 34"/>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727861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タイトル 2"/>
          <p:cNvSpPr>
            <a:spLocks noGrp="1"/>
          </p:cNvSpPr>
          <p:nvPr>
            <p:ph type="title"/>
          </p:nvPr>
        </p:nvSpPr>
        <p:spPr>
          <a:xfrm>
            <a:off x="0" y="2"/>
            <a:ext cx="12192000" cy="704425"/>
          </a:xfrm>
        </p:spPr>
        <p:txBody>
          <a:bodyPr>
            <a:normAutofit/>
          </a:bodyPr>
          <a:lstStyle/>
          <a:p>
            <a:r>
              <a:rPr lang="ja-JP" altLang="en-US" sz="4000" dirty="0" smtClean="0"/>
              <a:t>知</a:t>
            </a:r>
            <a:r>
              <a:rPr lang="ja-JP" altLang="en-US" sz="4000" dirty="0"/>
              <a:t>の提供に</a:t>
            </a:r>
            <a:r>
              <a:rPr lang="ja-JP" altLang="en-US" sz="4000" dirty="0" smtClean="0"/>
              <a:t>向けた</a:t>
            </a:r>
            <a:r>
              <a:rPr lang="en-US" altLang="ja-JP" sz="4000" dirty="0" smtClean="0">
                <a:solidFill>
                  <a:srgbClr val="FF0000"/>
                </a:solidFill>
              </a:rPr>
              <a:t>NDL</a:t>
            </a:r>
            <a:r>
              <a:rPr lang="ja-JP" altLang="en-US" sz="4000" dirty="0" smtClean="0">
                <a:solidFill>
                  <a:srgbClr val="FF0000"/>
                </a:solidFill>
              </a:rPr>
              <a:t>サーチ</a:t>
            </a:r>
            <a:r>
              <a:rPr lang="ja-JP" altLang="en-US" sz="4000" dirty="0" smtClean="0"/>
              <a:t>の</a:t>
            </a:r>
            <a:r>
              <a:rPr lang="ja-JP" altLang="en-US" sz="4000" dirty="0"/>
              <a:t>イメージ</a:t>
            </a:r>
          </a:p>
        </p:txBody>
      </p:sp>
      <p:sp>
        <p:nvSpPr>
          <p:cNvPr id="6" name="スライド番号プレースホルダ 5"/>
          <p:cNvSpPr>
            <a:spLocks noGrp="1"/>
          </p:cNvSpPr>
          <p:nvPr>
            <p:ph type="sldNum" sz="quarter" idx="4294967295"/>
          </p:nvPr>
        </p:nvSpPr>
        <p:spPr>
          <a:xfrm>
            <a:off x="8882064" y="6356351"/>
            <a:ext cx="1328737" cy="365125"/>
          </a:xfrm>
          <a:prstGeom prst="rect">
            <a:avLst/>
          </a:prstGeom>
        </p:spPr>
        <p:txBody>
          <a:bodyPr/>
          <a:lstStyle/>
          <a:p>
            <a:pPr>
              <a:defRPr/>
            </a:pPr>
            <a:fld id="{BE15A605-07C9-40F0-9E04-17195E3A886A}" type="slidenum">
              <a:rPr lang="ja-JP" altLang="en-US"/>
              <a:pPr>
                <a:defRPr/>
              </a:pPr>
              <a:t>70</a:t>
            </a:fld>
            <a:endParaRPr lang="ja-JP" altLang="en-US" dirty="0"/>
          </a:p>
        </p:txBody>
      </p:sp>
      <p:sp>
        <p:nvSpPr>
          <p:cNvPr id="99" name="テキスト ボックス 161"/>
          <p:cNvSpPr txBox="1">
            <a:spLocks noChangeArrowheads="1"/>
          </p:cNvSpPr>
          <p:nvPr/>
        </p:nvSpPr>
        <p:spPr bwMode="auto">
          <a:xfrm>
            <a:off x="1847529" y="1628801"/>
            <a:ext cx="1871663" cy="584775"/>
          </a:xfrm>
          <a:prstGeom prst="rect">
            <a:avLst/>
          </a:prstGeom>
          <a:noFill/>
          <a:ln w="9525">
            <a:noFill/>
            <a:miter lim="800000"/>
            <a:headEnd/>
            <a:tailEnd/>
          </a:ln>
        </p:spPr>
        <p:txBody>
          <a:bodyPr>
            <a:spAutoFit/>
          </a:bodyPr>
          <a:lstStyle/>
          <a:p>
            <a:pPr>
              <a:defRPr/>
            </a:pPr>
            <a:r>
              <a:rPr lang="ja-JP" altLang="en-US" sz="1600" dirty="0">
                <a:solidFill>
                  <a:srgbClr val="FF0000"/>
                </a:solidFill>
                <a:latin typeface="Meiryo UI" panose="020B0604030504040204" pitchFamily="50" charset="-128"/>
                <a:ea typeface="Meiryo UI" panose="020B0604030504040204" pitchFamily="50" charset="-128"/>
              </a:rPr>
              <a:t>他のネットワークと相互補完して</a:t>
            </a:r>
            <a:endParaRPr lang="en-US" altLang="ja-JP" sz="1600" dirty="0">
              <a:solidFill>
                <a:srgbClr val="FF0000"/>
              </a:solidFill>
              <a:latin typeface="Meiryo UI" panose="020B0604030504040204" pitchFamily="50" charset="-128"/>
              <a:ea typeface="Meiryo UI" panose="020B0604030504040204" pitchFamily="50" charset="-128"/>
            </a:endParaRPr>
          </a:p>
        </p:txBody>
      </p:sp>
      <p:grpSp>
        <p:nvGrpSpPr>
          <p:cNvPr id="2" name="グループ化 156"/>
          <p:cNvGrpSpPr>
            <a:grpSpLocks/>
          </p:cNvGrpSpPr>
          <p:nvPr/>
        </p:nvGrpSpPr>
        <p:grpSpPr bwMode="auto">
          <a:xfrm>
            <a:off x="8400256" y="1311946"/>
            <a:ext cx="635794" cy="1612999"/>
            <a:chOff x="6072193" y="2357433"/>
            <a:chExt cx="1357312" cy="1785945"/>
          </a:xfrm>
        </p:grpSpPr>
        <p:cxnSp>
          <p:nvCxnSpPr>
            <p:cNvPr id="104" name="直線矢印コネクタ 103"/>
            <p:cNvCxnSpPr/>
            <p:nvPr/>
          </p:nvCxnSpPr>
          <p:spPr bwMode="auto">
            <a:xfrm rot="5400000" flipH="1" flipV="1">
              <a:off x="6500727" y="2500550"/>
              <a:ext cx="1071895" cy="785661"/>
            </a:xfrm>
            <a:prstGeom prst="straightConnector1">
              <a:avLst/>
            </a:prstGeom>
            <a:ln w="88900" cmpd="sng">
              <a:solidFill>
                <a:schemeClr val="accent1"/>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直線矢印コネクタ 104"/>
            <p:cNvCxnSpPr/>
            <p:nvPr/>
          </p:nvCxnSpPr>
          <p:spPr bwMode="auto">
            <a:xfrm rot="5400000" flipH="1" flipV="1">
              <a:off x="6000993" y="3500527"/>
              <a:ext cx="714050" cy="571651"/>
            </a:xfrm>
            <a:prstGeom prst="straightConnector1">
              <a:avLst/>
            </a:prstGeom>
            <a:ln w="88900">
              <a:solidFill>
                <a:schemeClr val="accent1"/>
              </a:solidFill>
              <a:prstDash val="solid"/>
              <a:headEnd type="none"/>
              <a:tailEnd type="none" w="lg" len="med"/>
            </a:ln>
          </p:spPr>
          <p:style>
            <a:lnRef idx="1">
              <a:schemeClr val="accent1"/>
            </a:lnRef>
            <a:fillRef idx="0">
              <a:schemeClr val="accent1"/>
            </a:fillRef>
            <a:effectRef idx="0">
              <a:schemeClr val="accent1"/>
            </a:effectRef>
            <a:fontRef idx="minor">
              <a:schemeClr val="tx1"/>
            </a:fontRef>
          </p:style>
        </p:cxnSp>
      </p:grpSp>
      <p:sp>
        <p:nvSpPr>
          <p:cNvPr id="106" name="AutoShape 19"/>
          <p:cNvSpPr>
            <a:spLocks noChangeArrowheads="1"/>
          </p:cNvSpPr>
          <p:nvPr/>
        </p:nvSpPr>
        <p:spPr bwMode="auto">
          <a:xfrm>
            <a:off x="7772546" y="1484784"/>
            <a:ext cx="2895455" cy="360040"/>
          </a:xfrm>
          <a:prstGeom prst="roundRect">
            <a:avLst>
              <a:gd name="adj" fmla="val 11093"/>
            </a:avLst>
          </a:prstGeom>
          <a:solidFill>
            <a:schemeClr val="bg1">
              <a:lumMod val="50000"/>
              <a:alpha val="80000"/>
            </a:schemeClr>
          </a:solidFill>
          <a:ln w="19050" algn="ctr">
            <a:noFill/>
            <a:round/>
            <a:headEnd/>
            <a:tailEnd/>
          </a:ln>
          <a:effectLst/>
        </p:spPr>
        <p:txBody>
          <a:bodyPr wrap="none" anchor="ctr"/>
          <a:lstStyle/>
          <a:p>
            <a:pPr marL="342900" indent="-342900">
              <a:defRPr/>
            </a:pPr>
            <a:r>
              <a:rPr lang="en-US" altLang="ja-JP" sz="1600" dirty="0">
                <a:solidFill>
                  <a:schemeClr val="bg1"/>
                </a:solidFill>
                <a:latin typeface="Meiryo UI" panose="020B0604030504040204" pitchFamily="50" charset="-128"/>
                <a:ea typeface="Meiryo UI" panose="020B0604030504040204" pitchFamily="50" charset="-128"/>
              </a:rPr>
              <a:t>Google, Yahoo! </a:t>
            </a:r>
            <a:r>
              <a:rPr lang="ja-JP" altLang="en-US" sz="1600" dirty="0">
                <a:solidFill>
                  <a:schemeClr val="bg1"/>
                </a:solidFill>
                <a:latin typeface="Meiryo UI" panose="020B0604030504040204" pitchFamily="50" charset="-128"/>
                <a:ea typeface="Meiryo UI" panose="020B0604030504040204" pitchFamily="50" charset="-128"/>
              </a:rPr>
              <a:t>等</a:t>
            </a:r>
            <a:endParaRPr lang="en-US" altLang="ja-JP" sz="1600" dirty="0">
              <a:solidFill>
                <a:schemeClr val="bg1"/>
              </a:solidFill>
              <a:latin typeface="Meiryo UI" panose="020B0604030504040204" pitchFamily="50" charset="-128"/>
              <a:ea typeface="Meiryo UI" panose="020B0604030504040204" pitchFamily="50" charset="-128"/>
            </a:endParaRPr>
          </a:p>
        </p:txBody>
      </p:sp>
      <p:cxnSp>
        <p:nvCxnSpPr>
          <p:cNvPr id="107" name="直線矢印コネクタ 106"/>
          <p:cNvCxnSpPr>
            <a:stCxn id="120" idx="4"/>
            <a:endCxn id="45" idx="2"/>
          </p:cNvCxnSpPr>
          <p:nvPr/>
        </p:nvCxnSpPr>
        <p:spPr bwMode="auto">
          <a:xfrm rot="5400000" flipH="1">
            <a:off x="6102083" y="1948337"/>
            <a:ext cx="1698378" cy="483241"/>
          </a:xfrm>
          <a:prstGeom prst="straightConnector1">
            <a:avLst/>
          </a:prstGeom>
          <a:ln w="101600">
            <a:headEnd type="none"/>
            <a:tailEnd type="triangle" w="med" len="med"/>
          </a:ln>
        </p:spPr>
        <p:style>
          <a:lnRef idx="3">
            <a:schemeClr val="accent1"/>
          </a:lnRef>
          <a:fillRef idx="0">
            <a:schemeClr val="accent1"/>
          </a:fillRef>
          <a:effectRef idx="2">
            <a:schemeClr val="accent1"/>
          </a:effectRef>
          <a:fontRef idx="minor">
            <a:schemeClr val="tx1"/>
          </a:fontRef>
        </p:style>
      </p:cxnSp>
      <p:sp>
        <p:nvSpPr>
          <p:cNvPr id="10253" name="AutoShape 14"/>
          <p:cNvSpPr>
            <a:spLocks noChangeArrowheads="1"/>
          </p:cNvSpPr>
          <p:nvPr/>
        </p:nvSpPr>
        <p:spPr bwMode="auto">
          <a:xfrm>
            <a:off x="5141516" y="2896270"/>
            <a:ext cx="5202957" cy="1871662"/>
          </a:xfrm>
          <a:prstGeom prst="roundRect">
            <a:avLst>
              <a:gd name="adj" fmla="val 20750"/>
            </a:avLst>
          </a:prstGeom>
          <a:gradFill rotWithShape="1">
            <a:gsLst>
              <a:gs pos="0">
                <a:srgbClr val="3366CC"/>
              </a:gs>
              <a:gs pos="100000">
                <a:srgbClr val="112244"/>
              </a:gs>
            </a:gsLst>
            <a:lin ang="16200000" scaled="1"/>
          </a:gradFill>
          <a:ln w="19050" algn="ctr">
            <a:noFill/>
            <a:round/>
            <a:headEnd/>
            <a:tailEnd/>
          </a:ln>
        </p:spPr>
        <p:txBody>
          <a:bodyPr wrap="none"/>
          <a:lstStyle/>
          <a:p>
            <a:pPr algn="ctr"/>
            <a:r>
              <a:rPr lang="ja-JP" altLang="en-US" sz="2400" b="1" dirty="0">
                <a:solidFill>
                  <a:schemeClr val="bg1"/>
                </a:solidFill>
                <a:latin typeface="Meiryo UI" panose="020B0604030504040204" pitchFamily="50" charset="-128"/>
                <a:ea typeface="Meiryo UI" panose="020B0604030504040204" pitchFamily="50" charset="-128"/>
              </a:rPr>
              <a:t>国立国会図書館サーチ</a:t>
            </a:r>
            <a:endParaRPr lang="en-US" altLang="ja-JP" sz="2400" b="1" dirty="0">
              <a:solidFill>
                <a:schemeClr val="bg1"/>
              </a:solidFill>
              <a:latin typeface="Meiryo UI" panose="020B0604030504040204" pitchFamily="50" charset="-128"/>
              <a:ea typeface="Meiryo UI" panose="020B0604030504040204" pitchFamily="50" charset="-128"/>
            </a:endParaRPr>
          </a:p>
          <a:p>
            <a:pPr algn="ctr"/>
            <a:r>
              <a:rPr lang="en-US" altLang="ja-JP" b="1" dirty="0">
                <a:solidFill>
                  <a:schemeClr val="bg1"/>
                </a:solidFill>
                <a:latin typeface="Meiryo UI" panose="020B0604030504040204" pitchFamily="50" charset="-128"/>
                <a:ea typeface="Meiryo UI" panose="020B0604030504040204" pitchFamily="50" charset="-128"/>
              </a:rPr>
              <a:t>NDL Search</a:t>
            </a:r>
            <a:endParaRPr lang="ja-JP" altLang="en-US" b="1" dirty="0">
              <a:solidFill>
                <a:schemeClr val="bg1"/>
              </a:solidFill>
              <a:latin typeface="Meiryo UI" panose="020B0604030504040204" pitchFamily="50" charset="-128"/>
              <a:ea typeface="Meiryo UI" panose="020B0604030504040204" pitchFamily="50" charset="-128"/>
            </a:endParaRPr>
          </a:p>
        </p:txBody>
      </p:sp>
      <p:cxnSp>
        <p:nvCxnSpPr>
          <p:cNvPr id="109" name="直線矢印コネクタ 108"/>
          <p:cNvCxnSpPr>
            <a:stCxn id="118" idx="0"/>
            <a:endCxn id="131" idx="4"/>
          </p:cNvCxnSpPr>
          <p:nvPr/>
        </p:nvCxnSpPr>
        <p:spPr bwMode="auto">
          <a:xfrm rot="5400000" flipH="1" flipV="1">
            <a:off x="5363256" y="4689125"/>
            <a:ext cx="597793" cy="482358"/>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0" name="直線矢印コネクタ 109"/>
          <p:cNvCxnSpPr>
            <a:stCxn id="117" idx="0"/>
            <a:endCxn id="131" idx="3"/>
          </p:cNvCxnSpPr>
          <p:nvPr/>
        </p:nvCxnSpPr>
        <p:spPr bwMode="auto">
          <a:xfrm rot="5400000" flipH="1" flipV="1">
            <a:off x="4543623" y="4333250"/>
            <a:ext cx="734958" cy="1056945"/>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1" name="直線矢印コネクタ 110"/>
          <p:cNvCxnSpPr>
            <a:stCxn id="133" idx="0"/>
            <a:endCxn id="129" idx="4"/>
          </p:cNvCxnSpPr>
          <p:nvPr/>
        </p:nvCxnSpPr>
        <p:spPr bwMode="auto">
          <a:xfrm rot="5400000" flipH="1" flipV="1">
            <a:off x="7246840" y="5028623"/>
            <a:ext cx="678309" cy="10878"/>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2" name="直線矢印コネクタ 111"/>
          <p:cNvCxnSpPr>
            <a:stCxn id="116" idx="0"/>
            <a:endCxn id="129" idx="4"/>
          </p:cNvCxnSpPr>
          <p:nvPr/>
        </p:nvCxnSpPr>
        <p:spPr bwMode="auto">
          <a:xfrm rot="5400000" flipH="1" flipV="1">
            <a:off x="6707109" y="4488892"/>
            <a:ext cx="678309" cy="1090340"/>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3" name="直線矢印コネクタ 112"/>
          <p:cNvCxnSpPr>
            <a:stCxn id="115" idx="0"/>
            <a:endCxn id="127" idx="5"/>
          </p:cNvCxnSpPr>
          <p:nvPr/>
        </p:nvCxnSpPr>
        <p:spPr bwMode="auto">
          <a:xfrm rot="16200000" flipV="1">
            <a:off x="9441072" y="4900004"/>
            <a:ext cx="822965" cy="11443"/>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4" name="直線矢印コネクタ 113"/>
          <p:cNvCxnSpPr>
            <a:stCxn id="119" idx="0"/>
            <a:endCxn id="127" idx="4"/>
          </p:cNvCxnSpPr>
          <p:nvPr/>
        </p:nvCxnSpPr>
        <p:spPr bwMode="auto">
          <a:xfrm rot="5400000" flipH="1" flipV="1">
            <a:off x="8700195" y="4660611"/>
            <a:ext cx="669801" cy="611394"/>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sp>
        <p:nvSpPr>
          <p:cNvPr id="115" name="AutoShape 8"/>
          <p:cNvSpPr>
            <a:spLocks noChangeArrowheads="1"/>
          </p:cNvSpPr>
          <p:nvPr/>
        </p:nvSpPr>
        <p:spPr bwMode="auto">
          <a:xfrm>
            <a:off x="9364089" y="5317207"/>
            <a:ext cx="988371" cy="647700"/>
          </a:xfrm>
          <a:prstGeom prst="roundRect">
            <a:avLst>
              <a:gd name="adj" fmla="val 25048"/>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marL="342900" indent="-342900" algn="ctr">
              <a:defRPr/>
            </a:pPr>
            <a:r>
              <a:rPr lang="ja-JP" altLang="en-US" sz="1600" dirty="0">
                <a:latin typeface="Meiryo UI" panose="020B0604030504040204" pitchFamily="50" charset="-128"/>
                <a:ea typeface="Meiryo UI" panose="020B0604030504040204" pitchFamily="50" charset="-128"/>
              </a:rPr>
              <a:t>各図書館</a:t>
            </a:r>
            <a:endParaRPr lang="en-US" altLang="ja-JP" sz="1600" dirty="0">
              <a:latin typeface="Meiryo UI" panose="020B0604030504040204" pitchFamily="50" charset="-128"/>
              <a:ea typeface="Meiryo UI" panose="020B0604030504040204" pitchFamily="50" charset="-128"/>
            </a:endParaRPr>
          </a:p>
          <a:p>
            <a:pPr marL="342900" indent="-342900" algn="ctr">
              <a:defRPr/>
            </a:pPr>
            <a:r>
              <a:rPr lang="ja-JP" altLang="en-US" sz="1600" dirty="0">
                <a:latin typeface="Meiryo UI" panose="020B0604030504040204" pitchFamily="50" charset="-128"/>
                <a:ea typeface="Meiryo UI" panose="020B0604030504040204" pitchFamily="50" charset="-128"/>
              </a:rPr>
              <a:t>レファレンス</a:t>
            </a:r>
          </a:p>
        </p:txBody>
      </p:sp>
      <p:sp>
        <p:nvSpPr>
          <p:cNvPr id="116" name="AutoShape 8"/>
          <p:cNvSpPr>
            <a:spLocks noChangeArrowheads="1"/>
          </p:cNvSpPr>
          <p:nvPr/>
        </p:nvSpPr>
        <p:spPr bwMode="auto">
          <a:xfrm>
            <a:off x="6023993" y="5373216"/>
            <a:ext cx="954199" cy="647700"/>
          </a:xfrm>
          <a:prstGeom prst="roundRect">
            <a:avLst>
              <a:gd name="adj" fmla="val 25048"/>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marL="342900" indent="-342900" algn="ctr">
              <a:defRPr/>
            </a:pPr>
            <a:r>
              <a:rPr lang="en-US" altLang="ja-JP" sz="1600" dirty="0">
                <a:latin typeface="Meiryo UI" panose="020B0604030504040204" pitchFamily="50" charset="-128"/>
                <a:ea typeface="Meiryo UI" panose="020B0604030504040204" pitchFamily="50" charset="-128"/>
              </a:rPr>
              <a:t>NDL</a:t>
            </a:r>
          </a:p>
          <a:p>
            <a:pPr marL="342900" indent="-342900" algn="ctr">
              <a:defRPr/>
            </a:pPr>
            <a:r>
              <a:rPr lang="ja-JP" altLang="en-US" sz="1600" dirty="0">
                <a:latin typeface="Meiryo UI" panose="020B0604030504040204" pitchFamily="50" charset="-128"/>
                <a:ea typeface="Meiryo UI" panose="020B0604030504040204" pitchFamily="50" charset="-128"/>
              </a:rPr>
              <a:t>蔵書目録</a:t>
            </a:r>
          </a:p>
        </p:txBody>
      </p:sp>
      <p:sp>
        <p:nvSpPr>
          <p:cNvPr id="117" name="AutoShape 8"/>
          <p:cNvSpPr>
            <a:spLocks noChangeArrowheads="1"/>
          </p:cNvSpPr>
          <p:nvPr/>
        </p:nvSpPr>
        <p:spPr bwMode="auto">
          <a:xfrm>
            <a:off x="3935760" y="5229201"/>
            <a:ext cx="893740" cy="792163"/>
          </a:xfrm>
          <a:prstGeom prst="roundRect">
            <a:avLst>
              <a:gd name="adj" fmla="val 25048"/>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marL="342900" indent="-342900" algn="ctr">
              <a:defRPr/>
            </a:pPr>
            <a:r>
              <a:rPr lang="en-US" altLang="ja-JP" sz="1600" dirty="0">
                <a:latin typeface="Meiryo UI" panose="020B0604030504040204" pitchFamily="50" charset="-128"/>
                <a:ea typeface="Meiryo UI" panose="020B0604030504040204" pitchFamily="50" charset="-128"/>
              </a:rPr>
              <a:t>NDL</a:t>
            </a:r>
          </a:p>
          <a:p>
            <a:pPr marL="342900" indent="-342900" algn="ctr">
              <a:defRPr/>
            </a:pPr>
            <a:r>
              <a:rPr lang="ja-JP" altLang="en-US" sz="1600" dirty="0">
                <a:latin typeface="Meiryo UI" panose="020B0604030504040204" pitchFamily="50" charset="-128"/>
                <a:ea typeface="Meiryo UI" panose="020B0604030504040204" pitchFamily="50" charset="-128"/>
              </a:rPr>
              <a:t>デジタル</a:t>
            </a:r>
            <a:endParaRPr lang="en-US" altLang="ja-JP" sz="1600" dirty="0">
              <a:latin typeface="Meiryo UI" panose="020B0604030504040204" pitchFamily="50" charset="-128"/>
              <a:ea typeface="Meiryo UI" panose="020B0604030504040204" pitchFamily="50" charset="-128"/>
            </a:endParaRPr>
          </a:p>
          <a:p>
            <a:pPr marL="342900" indent="-342900" algn="ctr">
              <a:defRPr/>
            </a:pPr>
            <a:r>
              <a:rPr lang="ja-JP" altLang="en-US" sz="1600" dirty="0">
                <a:latin typeface="Meiryo UI" panose="020B0604030504040204" pitchFamily="50" charset="-128"/>
                <a:ea typeface="Meiryo UI" panose="020B0604030504040204" pitchFamily="50" charset="-128"/>
              </a:rPr>
              <a:t>アーカイブ</a:t>
            </a:r>
          </a:p>
        </p:txBody>
      </p:sp>
      <p:sp>
        <p:nvSpPr>
          <p:cNvPr id="118" name="AutoShape 8"/>
          <p:cNvSpPr>
            <a:spLocks noChangeArrowheads="1"/>
          </p:cNvSpPr>
          <p:nvPr/>
        </p:nvSpPr>
        <p:spPr bwMode="auto">
          <a:xfrm>
            <a:off x="4943873" y="5229201"/>
            <a:ext cx="954199" cy="792163"/>
          </a:xfrm>
          <a:prstGeom prst="roundRect">
            <a:avLst>
              <a:gd name="adj" fmla="val 25048"/>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marL="342900" indent="-342900" algn="ctr">
              <a:defRPr/>
            </a:pPr>
            <a:r>
              <a:rPr lang="ja-JP" altLang="en-US" sz="1600" dirty="0">
                <a:latin typeface="Meiryo UI" panose="020B0604030504040204" pitchFamily="50" charset="-128"/>
                <a:ea typeface="Meiryo UI" panose="020B0604030504040204" pitchFamily="50" charset="-128"/>
              </a:rPr>
              <a:t>各機関</a:t>
            </a:r>
            <a:endParaRPr lang="en-US" altLang="ja-JP" sz="1600" dirty="0">
              <a:latin typeface="Meiryo UI" panose="020B0604030504040204" pitchFamily="50" charset="-128"/>
              <a:ea typeface="Meiryo UI" panose="020B0604030504040204" pitchFamily="50" charset="-128"/>
            </a:endParaRPr>
          </a:p>
          <a:p>
            <a:pPr marL="342900" indent="-342900" algn="ctr">
              <a:defRPr/>
            </a:pPr>
            <a:r>
              <a:rPr lang="ja-JP" altLang="en-US" sz="1600" dirty="0">
                <a:latin typeface="Meiryo UI" panose="020B0604030504040204" pitchFamily="50" charset="-128"/>
                <a:ea typeface="Meiryo UI" panose="020B0604030504040204" pitchFamily="50" charset="-128"/>
              </a:rPr>
              <a:t>デジタル</a:t>
            </a:r>
            <a:endParaRPr lang="en-US" altLang="ja-JP" sz="1600" dirty="0">
              <a:latin typeface="Meiryo UI" panose="020B0604030504040204" pitchFamily="50" charset="-128"/>
              <a:ea typeface="Meiryo UI" panose="020B0604030504040204" pitchFamily="50" charset="-128"/>
            </a:endParaRPr>
          </a:p>
          <a:p>
            <a:pPr marL="342900" indent="-342900" algn="ctr">
              <a:defRPr/>
            </a:pPr>
            <a:r>
              <a:rPr lang="ja-JP" altLang="en-US" sz="1600" dirty="0">
                <a:latin typeface="Meiryo UI" panose="020B0604030504040204" pitchFamily="50" charset="-128"/>
                <a:ea typeface="Meiryo UI" panose="020B0604030504040204" pitchFamily="50" charset="-128"/>
              </a:rPr>
              <a:t>アーカイブ</a:t>
            </a:r>
          </a:p>
        </p:txBody>
      </p:sp>
      <p:sp>
        <p:nvSpPr>
          <p:cNvPr id="119" name="AutoShape 8"/>
          <p:cNvSpPr>
            <a:spLocks noChangeArrowheads="1"/>
          </p:cNvSpPr>
          <p:nvPr/>
        </p:nvSpPr>
        <p:spPr bwMode="auto">
          <a:xfrm>
            <a:off x="8256241" y="5301208"/>
            <a:ext cx="946313" cy="647700"/>
          </a:xfrm>
          <a:prstGeom prst="roundRect">
            <a:avLst>
              <a:gd name="adj" fmla="val 25048"/>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marL="342900" indent="-342900" algn="ctr">
              <a:defRPr/>
            </a:pPr>
            <a:r>
              <a:rPr lang="en-US" altLang="ja-JP" sz="1600" dirty="0">
                <a:latin typeface="Meiryo UI" panose="020B0604030504040204" pitchFamily="50" charset="-128"/>
                <a:ea typeface="Meiryo UI" panose="020B0604030504040204" pitchFamily="50" charset="-128"/>
              </a:rPr>
              <a:t>NDL</a:t>
            </a:r>
          </a:p>
          <a:p>
            <a:pPr marL="342900" indent="-342900" algn="ctr">
              <a:defRPr/>
            </a:pPr>
            <a:r>
              <a:rPr lang="ja-JP" altLang="en-US" sz="1600" dirty="0">
                <a:latin typeface="Meiryo UI" panose="020B0604030504040204" pitchFamily="50" charset="-128"/>
                <a:ea typeface="Meiryo UI" panose="020B0604030504040204" pitchFamily="50" charset="-128"/>
              </a:rPr>
              <a:t>レファレンス</a:t>
            </a:r>
          </a:p>
        </p:txBody>
      </p:sp>
      <p:sp>
        <p:nvSpPr>
          <p:cNvPr id="120" name="Oval 15"/>
          <p:cNvSpPr>
            <a:spLocks noChangeArrowheads="1"/>
          </p:cNvSpPr>
          <p:nvPr/>
        </p:nvSpPr>
        <p:spPr bwMode="auto">
          <a:xfrm>
            <a:off x="5625562" y="2462883"/>
            <a:ext cx="3134661" cy="576263"/>
          </a:xfrm>
          <a:prstGeom prst="ellipse">
            <a:avLst/>
          </a:prstGeom>
          <a:solidFill>
            <a:schemeClr val="accent1">
              <a:lumMod val="60000"/>
              <a:lumOff val="40000"/>
              <a:alpha val="75000"/>
            </a:schemeClr>
          </a:solidFill>
          <a:ln w="28575" algn="ctr">
            <a:noFill/>
            <a:round/>
            <a:headEnd/>
            <a:tailEnd/>
          </a:ln>
          <a:effectLst/>
        </p:spPr>
        <p:txBody>
          <a:bodyPr wrap="none" anchor="ctr"/>
          <a:lstStyle/>
          <a:p>
            <a:pPr algn="ctr">
              <a:defRPr/>
            </a:pPr>
            <a:r>
              <a:rPr lang="ja-JP" altLang="en-US" sz="2000" b="1" dirty="0">
                <a:latin typeface="Meiryo UI" panose="020B0604030504040204" pitchFamily="50" charset="-128"/>
                <a:ea typeface="Meiryo UI" panose="020B0604030504040204" pitchFamily="50" charset="-128"/>
              </a:rPr>
              <a:t>統合検索サービスを提供</a:t>
            </a:r>
          </a:p>
        </p:txBody>
      </p:sp>
      <p:sp>
        <p:nvSpPr>
          <p:cNvPr id="121" name="Oval 15"/>
          <p:cNvSpPr>
            <a:spLocks noChangeArrowheads="1"/>
          </p:cNvSpPr>
          <p:nvPr/>
        </p:nvSpPr>
        <p:spPr bwMode="auto">
          <a:xfrm>
            <a:off x="4183886" y="4809207"/>
            <a:ext cx="5800547" cy="431800"/>
          </a:xfrm>
          <a:prstGeom prst="ellipse">
            <a:avLst/>
          </a:prstGeom>
          <a:solidFill>
            <a:schemeClr val="accent1">
              <a:lumMod val="60000"/>
              <a:lumOff val="40000"/>
              <a:alpha val="75000"/>
            </a:schemeClr>
          </a:solidFill>
          <a:ln w="28575" algn="ctr">
            <a:noFill/>
            <a:round/>
            <a:headEnd/>
            <a:tailEnd/>
          </a:ln>
          <a:effectLst/>
        </p:spPr>
        <p:txBody>
          <a:bodyPr wrap="none" anchor="ctr"/>
          <a:lstStyle/>
          <a:p>
            <a:pPr algn="ctr">
              <a:defRPr/>
            </a:pPr>
            <a:r>
              <a:rPr lang="ja-JP" altLang="en-US" sz="2000" b="1" dirty="0">
                <a:latin typeface="Meiryo UI" panose="020B0604030504040204" pitchFamily="50" charset="-128"/>
                <a:ea typeface="Meiryo UI" panose="020B0604030504040204" pitchFamily="50" charset="-128"/>
              </a:rPr>
              <a:t>メタデータを集約</a:t>
            </a:r>
          </a:p>
        </p:txBody>
      </p:sp>
      <p:sp>
        <p:nvSpPr>
          <p:cNvPr id="122" name="テキスト ボックス 159"/>
          <p:cNvSpPr txBox="1">
            <a:spLocks noChangeArrowheads="1"/>
          </p:cNvSpPr>
          <p:nvPr/>
        </p:nvSpPr>
        <p:spPr bwMode="auto">
          <a:xfrm>
            <a:off x="5447929" y="1844824"/>
            <a:ext cx="1669191" cy="338554"/>
          </a:xfrm>
          <a:prstGeom prst="rect">
            <a:avLst/>
          </a:prstGeom>
          <a:solidFill>
            <a:schemeClr val="bg1">
              <a:alpha val="45000"/>
            </a:schemeClr>
          </a:solidFill>
          <a:ln w="9525">
            <a:noFill/>
            <a:miter lim="800000"/>
            <a:headEnd/>
            <a:tailEnd/>
          </a:ln>
        </p:spPr>
        <p:txBody>
          <a:bodyPr wrap="square">
            <a:spAutoFit/>
          </a:bodyPr>
          <a:lstStyle/>
          <a:p>
            <a:pPr algn="ctr">
              <a:defRPr/>
            </a:pPr>
            <a:r>
              <a:rPr lang="en-US" altLang="ja-JP" sz="1600" dirty="0">
                <a:solidFill>
                  <a:srgbClr val="FF0000"/>
                </a:solidFill>
                <a:latin typeface="Meiryo UI" panose="020B0604030504040204" pitchFamily="50" charset="-128"/>
                <a:ea typeface="Meiryo UI" panose="020B0604030504040204" pitchFamily="50" charset="-128"/>
              </a:rPr>
              <a:t>NDL</a:t>
            </a:r>
            <a:r>
              <a:rPr lang="ja-JP" altLang="en-US" sz="1600" dirty="0">
                <a:solidFill>
                  <a:srgbClr val="FF0000"/>
                </a:solidFill>
                <a:latin typeface="Meiryo UI" panose="020B0604030504040204" pitchFamily="50" charset="-128"/>
                <a:ea typeface="Meiryo UI" panose="020B0604030504040204" pitchFamily="50" charset="-128"/>
              </a:rPr>
              <a:t>から直接</a:t>
            </a:r>
            <a:endParaRPr lang="en-US" altLang="ja-JP" sz="1600" dirty="0">
              <a:solidFill>
                <a:srgbClr val="FF0000"/>
              </a:solidFill>
              <a:latin typeface="Meiryo UI" panose="020B0604030504040204" pitchFamily="50" charset="-128"/>
              <a:ea typeface="Meiryo UI" panose="020B0604030504040204" pitchFamily="50" charset="-128"/>
            </a:endParaRPr>
          </a:p>
        </p:txBody>
      </p:sp>
      <p:sp>
        <p:nvSpPr>
          <p:cNvPr id="127" name="Oval 55"/>
          <p:cNvSpPr>
            <a:spLocks noChangeArrowheads="1"/>
          </p:cNvSpPr>
          <p:nvPr/>
        </p:nvSpPr>
        <p:spPr bwMode="auto">
          <a:xfrm>
            <a:off x="8625142" y="3694783"/>
            <a:ext cx="1431298" cy="936625"/>
          </a:xfrm>
          <a:prstGeom prst="ellipse">
            <a:avLst/>
          </a:prstGeom>
          <a:ln>
            <a:headEnd/>
            <a:tailEnd/>
          </a:ln>
        </p:spPr>
        <p:style>
          <a:lnRef idx="3">
            <a:schemeClr val="lt1"/>
          </a:lnRef>
          <a:fillRef idx="1">
            <a:schemeClr val="accent4"/>
          </a:fillRef>
          <a:effectRef idx="1">
            <a:schemeClr val="accent4"/>
          </a:effectRef>
          <a:fontRef idx="minor">
            <a:schemeClr val="lt1"/>
          </a:fontRef>
        </p:style>
        <p:txBody>
          <a:bodyPr wrap="none" anchor="ctr"/>
          <a:lstStyle/>
          <a:p>
            <a:pPr algn="ctr">
              <a:defRPr/>
            </a:pPr>
            <a:r>
              <a:rPr lang="ja-JP" altLang="en-US" sz="1600" dirty="0">
                <a:latin typeface="Meiryo UI" panose="020B0604030504040204" pitchFamily="50" charset="-128"/>
                <a:ea typeface="Meiryo UI" panose="020B0604030504040204" pitchFamily="50" charset="-128"/>
              </a:rPr>
              <a:t>レファレンス情報</a:t>
            </a:r>
            <a:endParaRPr lang="en-US" altLang="ja-JP" sz="1600" dirty="0">
              <a:latin typeface="Meiryo UI" panose="020B0604030504040204" pitchFamily="50" charset="-128"/>
              <a:ea typeface="Meiryo UI" panose="020B0604030504040204" pitchFamily="50" charset="-128"/>
            </a:endParaRPr>
          </a:p>
          <a:p>
            <a:pPr algn="ctr">
              <a:defRPr/>
            </a:pPr>
            <a:r>
              <a:rPr lang="ja-JP" altLang="en-US" sz="1600" dirty="0">
                <a:latin typeface="Meiryo UI" panose="020B0604030504040204" pitchFamily="50" charset="-128"/>
                <a:ea typeface="Meiryo UI" panose="020B0604030504040204" pitchFamily="50" charset="-128"/>
              </a:rPr>
              <a:t>の総合目録</a:t>
            </a:r>
            <a:endParaRPr lang="en-US" altLang="ja-JP" sz="1600" dirty="0">
              <a:latin typeface="Meiryo UI" panose="020B0604030504040204" pitchFamily="50" charset="-128"/>
              <a:ea typeface="Meiryo UI" panose="020B0604030504040204" pitchFamily="50" charset="-128"/>
            </a:endParaRPr>
          </a:p>
        </p:txBody>
      </p:sp>
      <p:sp>
        <p:nvSpPr>
          <p:cNvPr id="129" name="Oval 10"/>
          <p:cNvSpPr>
            <a:spLocks noChangeArrowheads="1"/>
          </p:cNvSpPr>
          <p:nvPr/>
        </p:nvSpPr>
        <p:spPr bwMode="auto">
          <a:xfrm>
            <a:off x="6906013" y="3759871"/>
            <a:ext cx="1370839" cy="935037"/>
          </a:xfrm>
          <a:prstGeom prst="ellipse">
            <a:avLst/>
          </a:prstGeom>
          <a:ln>
            <a:headEnd/>
            <a:tailEnd/>
          </a:ln>
        </p:spPr>
        <p:style>
          <a:lnRef idx="3">
            <a:schemeClr val="lt1"/>
          </a:lnRef>
          <a:fillRef idx="1">
            <a:schemeClr val="accent5"/>
          </a:fillRef>
          <a:effectRef idx="1">
            <a:schemeClr val="accent5"/>
          </a:effectRef>
          <a:fontRef idx="minor">
            <a:schemeClr val="lt1"/>
          </a:fontRef>
        </p:style>
        <p:txBody>
          <a:bodyPr wrap="none" anchor="ctr"/>
          <a:lstStyle/>
          <a:p>
            <a:pPr algn="ctr">
              <a:defRPr/>
            </a:pPr>
            <a:r>
              <a:rPr lang="ja-JP" altLang="en-US" dirty="0">
                <a:latin typeface="Meiryo UI" panose="020B0604030504040204" pitchFamily="50" charset="-128"/>
                <a:ea typeface="Meiryo UI" panose="020B0604030504040204" pitchFamily="50" charset="-128"/>
              </a:rPr>
              <a:t>紙資料の</a:t>
            </a:r>
            <a:endParaRPr lang="en-US" altLang="ja-JP" dirty="0">
              <a:latin typeface="Meiryo UI" panose="020B0604030504040204" pitchFamily="50" charset="-128"/>
              <a:ea typeface="Meiryo UI" panose="020B0604030504040204" pitchFamily="50" charset="-128"/>
            </a:endParaRPr>
          </a:p>
          <a:p>
            <a:pPr algn="ctr">
              <a:defRPr/>
            </a:pPr>
            <a:r>
              <a:rPr lang="ja-JP" altLang="en-US" dirty="0">
                <a:latin typeface="Meiryo UI" panose="020B0604030504040204" pitchFamily="50" charset="-128"/>
                <a:ea typeface="Meiryo UI" panose="020B0604030504040204" pitchFamily="50" charset="-128"/>
              </a:rPr>
              <a:t>総合目録</a:t>
            </a:r>
            <a:endParaRPr lang="en-US" altLang="ja-JP" dirty="0">
              <a:latin typeface="Meiryo UI" panose="020B0604030504040204" pitchFamily="50" charset="-128"/>
              <a:ea typeface="Meiryo UI" panose="020B0604030504040204" pitchFamily="50" charset="-128"/>
            </a:endParaRPr>
          </a:p>
        </p:txBody>
      </p:sp>
      <p:sp>
        <p:nvSpPr>
          <p:cNvPr id="131" name="Oval 19"/>
          <p:cNvSpPr>
            <a:spLocks noChangeArrowheads="1"/>
          </p:cNvSpPr>
          <p:nvPr/>
        </p:nvSpPr>
        <p:spPr bwMode="auto">
          <a:xfrm>
            <a:off x="5247483" y="3694783"/>
            <a:ext cx="1311695" cy="936625"/>
          </a:xfrm>
          <a:prstGeom prst="ellipse">
            <a:avLst/>
          </a:prstGeom>
          <a:ln>
            <a:headEnd/>
            <a:tailEnd/>
          </a:ln>
        </p:spPr>
        <p:style>
          <a:lnRef idx="3">
            <a:schemeClr val="lt1"/>
          </a:lnRef>
          <a:fillRef idx="1">
            <a:schemeClr val="accent2"/>
          </a:fillRef>
          <a:effectRef idx="1">
            <a:schemeClr val="accent2"/>
          </a:effectRef>
          <a:fontRef idx="minor">
            <a:schemeClr val="lt1"/>
          </a:fontRef>
        </p:style>
        <p:txBody>
          <a:bodyPr wrap="none" anchor="ctr"/>
          <a:lstStyle/>
          <a:p>
            <a:pPr algn="ctr">
              <a:defRPr/>
            </a:pPr>
            <a:r>
              <a:rPr lang="ja-JP" altLang="en-US" dirty="0">
                <a:latin typeface="Meiryo UI" panose="020B0604030504040204" pitchFamily="50" charset="-128"/>
                <a:ea typeface="Meiryo UI" panose="020B0604030504040204" pitchFamily="50" charset="-128"/>
              </a:rPr>
              <a:t>デジタルの</a:t>
            </a:r>
            <a:endParaRPr lang="en-US" altLang="ja-JP" dirty="0">
              <a:latin typeface="Meiryo UI" panose="020B0604030504040204" pitchFamily="50" charset="-128"/>
              <a:ea typeface="Meiryo UI" panose="020B0604030504040204" pitchFamily="50" charset="-128"/>
            </a:endParaRPr>
          </a:p>
          <a:p>
            <a:pPr algn="ctr">
              <a:defRPr/>
            </a:pPr>
            <a:r>
              <a:rPr lang="ja-JP" altLang="en-US" dirty="0">
                <a:latin typeface="Meiryo UI" panose="020B0604030504040204" pitchFamily="50" charset="-128"/>
                <a:ea typeface="Meiryo UI" panose="020B0604030504040204" pitchFamily="50" charset="-128"/>
              </a:rPr>
              <a:t>総合目録</a:t>
            </a:r>
          </a:p>
        </p:txBody>
      </p:sp>
      <p:sp>
        <p:nvSpPr>
          <p:cNvPr id="133" name="AutoShape 8"/>
          <p:cNvSpPr>
            <a:spLocks noChangeArrowheads="1"/>
          </p:cNvSpPr>
          <p:nvPr/>
        </p:nvSpPr>
        <p:spPr bwMode="auto">
          <a:xfrm>
            <a:off x="7104112" y="5373216"/>
            <a:ext cx="952884" cy="647700"/>
          </a:xfrm>
          <a:prstGeom prst="roundRect">
            <a:avLst>
              <a:gd name="adj" fmla="val 25048"/>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marL="342900" indent="-342900">
              <a:defRPr/>
            </a:pPr>
            <a:r>
              <a:rPr lang="ja-JP" altLang="en-US" sz="1600" dirty="0">
                <a:latin typeface="Meiryo UI" panose="020B0604030504040204" pitchFamily="50" charset="-128"/>
                <a:ea typeface="Meiryo UI" panose="020B0604030504040204" pitchFamily="50" charset="-128"/>
              </a:rPr>
              <a:t>各図書館</a:t>
            </a:r>
            <a:endParaRPr lang="en-US" altLang="ja-JP" sz="1600" dirty="0">
              <a:latin typeface="Meiryo UI" panose="020B0604030504040204" pitchFamily="50" charset="-128"/>
              <a:ea typeface="Meiryo UI" panose="020B0604030504040204" pitchFamily="50" charset="-128"/>
            </a:endParaRPr>
          </a:p>
          <a:p>
            <a:pPr marL="342900" indent="-342900">
              <a:defRPr/>
            </a:pPr>
            <a:r>
              <a:rPr lang="ja-JP" altLang="en-US" sz="1600" dirty="0">
                <a:latin typeface="Meiryo UI" panose="020B0604030504040204" pitchFamily="50" charset="-128"/>
                <a:ea typeface="Meiryo UI" panose="020B0604030504040204" pitchFamily="50" charset="-128"/>
              </a:rPr>
              <a:t>蔵書目録</a:t>
            </a:r>
          </a:p>
        </p:txBody>
      </p:sp>
      <p:sp>
        <p:nvSpPr>
          <p:cNvPr id="45" name="AutoShape 18"/>
          <p:cNvSpPr>
            <a:spLocks noChangeArrowheads="1"/>
          </p:cNvSpPr>
          <p:nvPr/>
        </p:nvSpPr>
        <p:spPr bwMode="auto">
          <a:xfrm>
            <a:off x="3722852" y="908721"/>
            <a:ext cx="5973599" cy="432047"/>
          </a:xfrm>
          <a:prstGeom prst="roundRect">
            <a:avLst>
              <a:gd name="adj" fmla="val 50000"/>
            </a:avLst>
          </a:prstGeom>
          <a:solidFill>
            <a:srgbClr val="FFCCFF"/>
          </a:solidFill>
          <a:ln w="19050" algn="ctr">
            <a:noFill/>
            <a:round/>
            <a:headEnd/>
            <a:tailEnd/>
          </a:ln>
          <a:effectLst/>
        </p:spPr>
        <p:txBody>
          <a:bodyPr wrap="none"/>
          <a:lstStyle/>
          <a:p>
            <a:pPr algn="ctr">
              <a:lnSpc>
                <a:spcPct val="120000"/>
              </a:lnSpc>
              <a:defRPr/>
            </a:pPr>
            <a:endParaRPr lang="ja-JP" altLang="en-US" sz="2800" b="1" dirty="0">
              <a:solidFill>
                <a:schemeClr val="tx1">
                  <a:lumMod val="85000"/>
                  <a:lumOff val="15000"/>
                </a:schemeClr>
              </a:solidFill>
              <a:latin typeface="Meiryo UI" panose="020B0604030504040204" pitchFamily="50" charset="-128"/>
              <a:ea typeface="Meiryo UI" panose="020B0604030504040204" pitchFamily="50" charset="-128"/>
            </a:endParaRPr>
          </a:p>
        </p:txBody>
      </p:sp>
      <p:sp>
        <p:nvSpPr>
          <p:cNvPr id="10274" name="テキスト ボックス 45"/>
          <p:cNvSpPr txBox="1">
            <a:spLocks noChangeArrowheads="1"/>
          </p:cNvSpPr>
          <p:nvPr/>
        </p:nvSpPr>
        <p:spPr bwMode="auto">
          <a:xfrm>
            <a:off x="4295800" y="908721"/>
            <a:ext cx="4824536" cy="461665"/>
          </a:xfrm>
          <a:prstGeom prst="rect">
            <a:avLst/>
          </a:prstGeom>
          <a:noFill/>
          <a:ln w="9525">
            <a:noFill/>
            <a:miter lim="800000"/>
            <a:headEnd/>
            <a:tailEnd/>
          </a:ln>
        </p:spPr>
        <p:txBody>
          <a:bodyPr wrap="square">
            <a:spAutoFit/>
          </a:bodyPr>
          <a:lstStyle/>
          <a:p>
            <a:r>
              <a:rPr lang="ja-JP" altLang="en-US" sz="2400" b="1" dirty="0">
                <a:latin typeface="Meiryo UI" panose="020B0604030504040204" pitchFamily="50" charset="-128"/>
                <a:ea typeface="Meiryo UI" panose="020B0604030504040204" pitchFamily="50" charset="-128"/>
              </a:rPr>
              <a:t>知識の集約と利用者への提供</a:t>
            </a:r>
          </a:p>
        </p:txBody>
      </p:sp>
      <p:grpSp>
        <p:nvGrpSpPr>
          <p:cNvPr id="3" name="グループ化 158"/>
          <p:cNvGrpSpPr>
            <a:grpSpLocks/>
          </p:cNvGrpSpPr>
          <p:nvPr/>
        </p:nvGrpSpPr>
        <p:grpSpPr bwMode="auto">
          <a:xfrm flipH="1">
            <a:off x="2999656" y="1268760"/>
            <a:ext cx="2304256" cy="1368152"/>
            <a:chOff x="1608262" y="1484784"/>
            <a:chExt cx="1500188" cy="2143125"/>
          </a:xfrm>
        </p:grpSpPr>
        <p:cxnSp>
          <p:nvCxnSpPr>
            <p:cNvPr id="47" name="直線矢印コネクタ 46"/>
            <p:cNvCxnSpPr/>
            <p:nvPr/>
          </p:nvCxnSpPr>
          <p:spPr bwMode="auto">
            <a:xfrm rot="16200000" flipV="1">
              <a:off x="1393915" y="1699131"/>
              <a:ext cx="1356935" cy="928241"/>
            </a:xfrm>
            <a:prstGeom prst="straightConnector1">
              <a:avLst/>
            </a:prstGeom>
            <a:ln w="88900" cmpd="sng">
              <a:solidFill>
                <a:schemeClr val="accent1"/>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bwMode="auto">
            <a:xfrm rot="16200000" flipV="1">
              <a:off x="2429382" y="2948840"/>
              <a:ext cx="786190" cy="571947"/>
            </a:xfrm>
            <a:prstGeom prst="straightConnector1">
              <a:avLst/>
            </a:prstGeom>
            <a:ln w="88900" cmpd="sng">
              <a:solidFill>
                <a:schemeClr val="accent1"/>
              </a:solidFill>
              <a:prstDash val="soli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61" name="AutoShape 14"/>
          <p:cNvSpPr>
            <a:spLocks noChangeArrowheads="1"/>
          </p:cNvSpPr>
          <p:nvPr/>
        </p:nvSpPr>
        <p:spPr bwMode="auto">
          <a:xfrm>
            <a:off x="1596008" y="2636912"/>
            <a:ext cx="2987824" cy="1871662"/>
          </a:xfrm>
          <a:prstGeom prst="roundRect">
            <a:avLst>
              <a:gd name="adj" fmla="val 20750"/>
            </a:avLst>
          </a:prstGeom>
          <a:gradFill rotWithShape="1">
            <a:gsLst>
              <a:gs pos="0">
                <a:srgbClr val="3366CC"/>
              </a:gs>
              <a:gs pos="100000">
                <a:srgbClr val="112244"/>
              </a:gs>
            </a:gsLst>
            <a:lin ang="16200000" scaled="1"/>
          </a:gradFill>
          <a:ln w="19050" algn="ctr">
            <a:noFill/>
            <a:round/>
            <a:headEnd/>
            <a:tailEnd/>
          </a:ln>
        </p:spPr>
        <p:txBody>
          <a:bodyPr wrap="none"/>
          <a:lstStyle/>
          <a:p>
            <a:pPr>
              <a:defRPr/>
            </a:pPr>
            <a:r>
              <a:rPr lang="ja-JP" altLang="en-US" b="1" dirty="0">
                <a:solidFill>
                  <a:schemeClr val="bg1"/>
                </a:solidFill>
                <a:latin typeface="Meiryo UI" panose="020B0604030504040204" pitchFamily="50" charset="-128"/>
                <a:ea typeface="Meiryo UI" panose="020B0604030504040204" pitchFamily="50" charset="-128"/>
                <a:cs typeface="Arial Unicode MS" pitchFamily="50" charset="-128"/>
              </a:rPr>
              <a:t>連携機関のサービス</a:t>
            </a:r>
            <a:endParaRPr lang="en-US" altLang="ja-JP" b="1" dirty="0">
              <a:solidFill>
                <a:schemeClr val="bg1"/>
              </a:solidFill>
              <a:latin typeface="Meiryo UI" panose="020B0604030504040204" pitchFamily="50" charset="-128"/>
              <a:ea typeface="Meiryo UI" panose="020B0604030504040204" pitchFamily="50" charset="-128"/>
              <a:cs typeface="Arial Unicode MS" pitchFamily="50" charset="-128"/>
            </a:endParaRPr>
          </a:p>
          <a:p>
            <a:pPr>
              <a:defRPr/>
            </a:pPr>
            <a:r>
              <a:rPr lang="ja-JP" altLang="en-US" dirty="0">
                <a:solidFill>
                  <a:schemeClr val="bg1"/>
                </a:solidFill>
                <a:latin typeface="Meiryo UI" panose="020B0604030504040204" pitchFamily="50" charset="-128"/>
                <a:ea typeface="Meiryo UI" panose="020B0604030504040204" pitchFamily="50" charset="-128"/>
                <a:cs typeface="Arial Unicode MS" pitchFamily="50" charset="-128"/>
              </a:rPr>
              <a:t>・公文書館・美術館</a:t>
            </a:r>
            <a:endParaRPr lang="en-US" altLang="ja-JP" dirty="0">
              <a:solidFill>
                <a:schemeClr val="bg1"/>
              </a:solidFill>
              <a:latin typeface="Meiryo UI" panose="020B0604030504040204" pitchFamily="50" charset="-128"/>
              <a:ea typeface="Meiryo UI" panose="020B0604030504040204" pitchFamily="50" charset="-128"/>
              <a:cs typeface="Arial Unicode MS" pitchFamily="50" charset="-128"/>
            </a:endParaRPr>
          </a:p>
          <a:p>
            <a:pPr>
              <a:defRPr/>
            </a:pPr>
            <a:r>
              <a:rPr lang="ja-JP" altLang="en-US" dirty="0">
                <a:solidFill>
                  <a:schemeClr val="bg1"/>
                </a:solidFill>
                <a:latin typeface="Meiryo UI" panose="020B0604030504040204" pitchFamily="50" charset="-128"/>
                <a:ea typeface="Meiryo UI" panose="020B0604030504040204" pitchFamily="50" charset="-128"/>
                <a:cs typeface="Arial Unicode MS" pitchFamily="50" charset="-128"/>
              </a:rPr>
              <a:t>・博物館ネットワーク</a:t>
            </a:r>
            <a:endParaRPr lang="en-US" altLang="ja-JP" dirty="0">
              <a:solidFill>
                <a:schemeClr val="bg1"/>
              </a:solidFill>
              <a:latin typeface="Meiryo UI" panose="020B0604030504040204" pitchFamily="50" charset="-128"/>
              <a:ea typeface="Meiryo UI" panose="020B0604030504040204" pitchFamily="50" charset="-128"/>
              <a:cs typeface="Arial Unicode MS" pitchFamily="50" charset="-128"/>
            </a:endParaRPr>
          </a:p>
          <a:p>
            <a:pPr>
              <a:defRPr/>
            </a:pPr>
            <a:r>
              <a:rPr lang="ja-JP" altLang="en-US" dirty="0">
                <a:solidFill>
                  <a:schemeClr val="bg1"/>
                </a:solidFill>
                <a:latin typeface="Meiryo UI" panose="020B0604030504040204" pitchFamily="50" charset="-128"/>
                <a:ea typeface="Meiryo UI" panose="020B0604030504040204" pitchFamily="50" charset="-128"/>
                <a:cs typeface="Arial Unicode MS" pitchFamily="50" charset="-128"/>
              </a:rPr>
              <a:t>・大学図書館ネットワーク</a:t>
            </a:r>
            <a:endParaRPr lang="en-US" altLang="ja-JP" dirty="0">
              <a:solidFill>
                <a:schemeClr val="bg1"/>
              </a:solidFill>
              <a:latin typeface="Meiryo UI" panose="020B0604030504040204" pitchFamily="50" charset="-128"/>
              <a:ea typeface="Meiryo UI" panose="020B0604030504040204" pitchFamily="50" charset="-128"/>
              <a:cs typeface="Arial Unicode MS" pitchFamily="50" charset="-128"/>
            </a:endParaRPr>
          </a:p>
          <a:p>
            <a:pPr>
              <a:defRPr/>
            </a:pPr>
            <a:r>
              <a:rPr lang="ja-JP" altLang="en-US" dirty="0">
                <a:solidFill>
                  <a:schemeClr val="bg1"/>
                </a:solidFill>
                <a:latin typeface="Meiryo UI" panose="020B0604030504040204" pitchFamily="50" charset="-128"/>
                <a:ea typeface="Meiryo UI" panose="020B0604030504040204" pitchFamily="50" charset="-128"/>
                <a:cs typeface="Arial Unicode MS" pitchFamily="50" charset="-128"/>
              </a:rPr>
              <a:t>・商用</a:t>
            </a:r>
            <a:r>
              <a:rPr lang="en-US" altLang="ja-JP" dirty="0">
                <a:solidFill>
                  <a:schemeClr val="bg1"/>
                </a:solidFill>
                <a:latin typeface="Meiryo UI" panose="020B0604030504040204" pitchFamily="50" charset="-128"/>
                <a:ea typeface="Meiryo UI" panose="020B0604030504040204" pitchFamily="50" charset="-128"/>
                <a:cs typeface="Arial Unicode MS" pitchFamily="50" charset="-128"/>
              </a:rPr>
              <a:t>DB</a:t>
            </a:r>
            <a:r>
              <a:rPr lang="ja-JP" altLang="en-US" dirty="0">
                <a:solidFill>
                  <a:schemeClr val="bg1"/>
                </a:solidFill>
                <a:latin typeface="Meiryo UI" panose="020B0604030504040204" pitchFamily="50" charset="-128"/>
                <a:ea typeface="Meiryo UI" panose="020B0604030504040204" pitchFamily="50" charset="-128"/>
                <a:cs typeface="Arial Unicode MS" pitchFamily="50" charset="-128"/>
              </a:rPr>
              <a:t>サービス</a:t>
            </a:r>
            <a:endParaRPr lang="en-US" altLang="ja-JP" dirty="0">
              <a:solidFill>
                <a:schemeClr val="bg1"/>
              </a:solidFill>
              <a:latin typeface="Meiryo UI" panose="020B0604030504040204" pitchFamily="50" charset="-128"/>
              <a:ea typeface="Meiryo UI" panose="020B0604030504040204" pitchFamily="50" charset="-128"/>
              <a:cs typeface="Arial Unicode MS" pitchFamily="50" charset="-128"/>
            </a:endParaRPr>
          </a:p>
          <a:p>
            <a:pPr>
              <a:defRPr/>
            </a:pPr>
            <a:r>
              <a:rPr lang="ja-JP" altLang="en-US" dirty="0">
                <a:solidFill>
                  <a:schemeClr val="bg1"/>
                </a:solidFill>
                <a:latin typeface="Meiryo UI" panose="020B0604030504040204" pitchFamily="50" charset="-128"/>
                <a:ea typeface="Meiryo UI" panose="020B0604030504040204" pitchFamily="50" charset="-128"/>
                <a:cs typeface="Arial Unicode MS" pitchFamily="50" charset="-128"/>
              </a:rPr>
              <a:t>・海外のデータベース</a:t>
            </a:r>
            <a:endParaRPr lang="en-US" altLang="ja-JP" dirty="0">
              <a:solidFill>
                <a:schemeClr val="bg1"/>
              </a:solidFill>
              <a:latin typeface="Meiryo UI" panose="020B0604030504040204" pitchFamily="50" charset="-128"/>
              <a:ea typeface="Meiryo UI" panose="020B0604030504040204" pitchFamily="50" charset="-128"/>
              <a:cs typeface="Arial Unicode MS" pitchFamily="50" charset="-128"/>
            </a:endParaRPr>
          </a:p>
          <a:p>
            <a:pPr>
              <a:defRPr/>
            </a:pPr>
            <a:endParaRPr lang="ja-JP" altLang="en-US" dirty="0">
              <a:solidFill>
                <a:schemeClr val="bg1"/>
              </a:solidFill>
              <a:latin typeface="Meiryo UI" panose="020B0604030504040204" pitchFamily="50" charset="-128"/>
              <a:ea typeface="Meiryo UI" panose="020B0604030504040204" pitchFamily="50" charset="-128"/>
              <a:cs typeface="Arial Unicode MS" pitchFamily="50" charset="-128"/>
            </a:endParaRPr>
          </a:p>
        </p:txBody>
      </p:sp>
      <p:cxnSp>
        <p:nvCxnSpPr>
          <p:cNvPr id="62" name="直線矢印コネクタ 61"/>
          <p:cNvCxnSpPr/>
          <p:nvPr/>
        </p:nvCxnSpPr>
        <p:spPr bwMode="auto">
          <a:xfrm rot="10800000">
            <a:off x="4367808" y="3573016"/>
            <a:ext cx="864096" cy="2"/>
          </a:xfrm>
          <a:prstGeom prst="straightConnector1">
            <a:avLst/>
          </a:prstGeom>
          <a:ln w="1016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78" name="AutoShape 14"/>
          <p:cNvSpPr>
            <a:spLocks noChangeArrowheads="1"/>
          </p:cNvSpPr>
          <p:nvPr/>
        </p:nvSpPr>
        <p:spPr bwMode="auto">
          <a:xfrm>
            <a:off x="1775520" y="5013176"/>
            <a:ext cx="1872208" cy="647526"/>
          </a:xfrm>
          <a:prstGeom prst="roundRect">
            <a:avLst>
              <a:gd name="adj" fmla="val 20750"/>
            </a:avLst>
          </a:prstGeom>
          <a:gradFill rotWithShape="1">
            <a:gsLst>
              <a:gs pos="0">
                <a:srgbClr val="3366CC"/>
              </a:gs>
              <a:gs pos="100000">
                <a:srgbClr val="112244"/>
              </a:gs>
            </a:gsLst>
            <a:lin ang="16200000" scaled="1"/>
          </a:gradFill>
          <a:ln w="19050" algn="ctr">
            <a:noFill/>
            <a:round/>
            <a:headEnd/>
            <a:tailEnd/>
          </a:ln>
        </p:spPr>
        <p:txBody>
          <a:bodyPr wrap="none"/>
          <a:lstStyle/>
          <a:p>
            <a:pPr>
              <a:defRPr/>
            </a:pPr>
            <a:r>
              <a:rPr lang="ja-JP" altLang="en-US" b="1" dirty="0">
                <a:solidFill>
                  <a:schemeClr val="bg1"/>
                </a:solidFill>
                <a:latin typeface="Meiryo UI" panose="020B0604030504040204" pitchFamily="50" charset="-128"/>
                <a:ea typeface="Meiryo UI" panose="020B0604030504040204" pitchFamily="50" charset="-128"/>
                <a:cs typeface="Arial Unicode MS" pitchFamily="50" charset="-128"/>
              </a:rPr>
              <a:t>研究開発機関</a:t>
            </a:r>
          </a:p>
        </p:txBody>
      </p:sp>
      <p:cxnSp>
        <p:nvCxnSpPr>
          <p:cNvPr id="79" name="直線矢印コネクタ 78"/>
          <p:cNvCxnSpPr/>
          <p:nvPr/>
        </p:nvCxnSpPr>
        <p:spPr bwMode="auto">
          <a:xfrm rot="10800000" flipV="1">
            <a:off x="3503712" y="4437112"/>
            <a:ext cx="1584176" cy="576064"/>
          </a:xfrm>
          <a:prstGeom prst="straightConnector1">
            <a:avLst/>
          </a:prstGeom>
          <a:ln w="101600">
            <a:solidFill>
              <a:srgbClr val="00B050"/>
            </a:solidFill>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42" name="横巻き 41"/>
          <p:cNvSpPr/>
          <p:nvPr/>
        </p:nvSpPr>
        <p:spPr>
          <a:xfrm>
            <a:off x="1775520" y="5921896"/>
            <a:ext cx="2556792" cy="936104"/>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600" b="1" dirty="0">
                <a:solidFill>
                  <a:srgbClr val="FF0000"/>
                </a:solidFill>
                <a:latin typeface="Meiryo UI" panose="020B0604030504040204" pitchFamily="50" charset="-128"/>
                <a:ea typeface="Meiryo UI" panose="020B0604030504040204" pitchFamily="50" charset="-128"/>
              </a:rPr>
              <a:t>情報を集約し多様なルートで利用者に届ける</a:t>
            </a:r>
          </a:p>
        </p:txBody>
      </p:sp>
      <p:sp>
        <p:nvSpPr>
          <p:cNvPr id="44" name="テキスト ボックス 159"/>
          <p:cNvSpPr txBox="1">
            <a:spLocks noChangeArrowheads="1"/>
          </p:cNvSpPr>
          <p:nvPr/>
        </p:nvSpPr>
        <p:spPr bwMode="auto">
          <a:xfrm>
            <a:off x="7464153" y="1844825"/>
            <a:ext cx="1669191" cy="584775"/>
          </a:xfrm>
          <a:prstGeom prst="rect">
            <a:avLst/>
          </a:prstGeom>
          <a:solidFill>
            <a:schemeClr val="bg1">
              <a:alpha val="45000"/>
            </a:schemeClr>
          </a:solidFill>
          <a:ln w="9525">
            <a:noFill/>
            <a:miter lim="800000"/>
            <a:headEnd/>
            <a:tailEnd/>
          </a:ln>
        </p:spPr>
        <p:txBody>
          <a:bodyPr wrap="square">
            <a:spAutoFit/>
          </a:bodyPr>
          <a:lstStyle/>
          <a:p>
            <a:pPr algn="ctr">
              <a:defRPr/>
            </a:pPr>
            <a:r>
              <a:rPr lang="ja-JP" altLang="en-US" sz="1600" dirty="0">
                <a:solidFill>
                  <a:srgbClr val="FF0000"/>
                </a:solidFill>
                <a:latin typeface="Meiryo UI" panose="020B0604030504040204" pitchFamily="50" charset="-128"/>
                <a:ea typeface="Meiryo UI" panose="020B0604030504040204" pitchFamily="50" charset="-128"/>
              </a:rPr>
              <a:t>検索エンジン、他サービスから</a:t>
            </a:r>
            <a:endParaRPr lang="en-US" altLang="ja-JP" sz="1600" dirty="0">
              <a:solidFill>
                <a:srgbClr val="FF0000"/>
              </a:solidFill>
              <a:latin typeface="Meiryo UI" panose="020B0604030504040204" pitchFamily="50" charset="-128"/>
              <a:ea typeface="Meiryo UI" panose="020B0604030504040204" pitchFamily="50" charset="-128"/>
            </a:endParaRPr>
          </a:p>
        </p:txBody>
      </p:sp>
      <p:sp>
        <p:nvSpPr>
          <p:cNvPr id="50" name="フッター プレースホルダ 49"/>
          <p:cNvSpPr>
            <a:spLocks noGrp="1"/>
          </p:cNvSpPr>
          <p:nvPr>
            <p:ph type="ftr" sz="quarter" idx="11"/>
          </p:nvPr>
        </p:nvSpPr>
        <p:spPr/>
        <p:txBody>
          <a:bodyPr/>
          <a:lstStyle/>
          <a:p>
            <a:endParaRPr kumimoji="0" lang="en-US" dirty="0"/>
          </a:p>
        </p:txBody>
      </p:sp>
      <p:sp>
        <p:nvSpPr>
          <p:cNvPr id="41" name="円/楕円 40"/>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3992002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角丸四角形 39"/>
          <p:cNvSpPr/>
          <p:nvPr/>
        </p:nvSpPr>
        <p:spPr>
          <a:xfrm>
            <a:off x="7175500" y="1844477"/>
            <a:ext cx="3168650" cy="1439862"/>
          </a:xfrm>
          <a:prstGeom prst="roundRect">
            <a:avLst>
              <a:gd name="adj" fmla="val 7190"/>
            </a:avLst>
          </a:prstGeom>
          <a:solidFill>
            <a:schemeClr val="accent1">
              <a:alpha val="3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ja-JP" altLang="en-US" sz="2000" dirty="0">
              <a:solidFill>
                <a:schemeClr val="tx1"/>
              </a:solidFill>
              <a:latin typeface="Meiryo UI" panose="020B0604030504040204" pitchFamily="50" charset="-128"/>
              <a:ea typeface="Meiryo UI" panose="020B0604030504040204" pitchFamily="50" charset="-128"/>
            </a:endParaRPr>
          </a:p>
        </p:txBody>
      </p:sp>
      <p:sp>
        <p:nvSpPr>
          <p:cNvPr id="3" name="正方形/長方形 2"/>
          <p:cNvSpPr/>
          <p:nvPr/>
        </p:nvSpPr>
        <p:spPr>
          <a:xfrm>
            <a:off x="1847531" y="1412776"/>
            <a:ext cx="8496944" cy="360040"/>
          </a:xfrm>
          <a:prstGeom prst="rect">
            <a:avLst/>
          </a:prstGeom>
          <a:solidFill>
            <a:schemeClr val="accent1">
              <a:alpha val="30000"/>
            </a:schemeClr>
          </a:solidFill>
          <a:ln w="28575" cmpd="dbl"/>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ja-JP" altLang="en-US" sz="1600" dirty="0">
                <a:solidFill>
                  <a:srgbClr val="C00000"/>
                </a:solidFill>
                <a:latin typeface="Meiryo UI" panose="020B0604030504040204" pitchFamily="50" charset="-128"/>
                <a:ea typeface="Meiryo UI" panose="020B0604030504040204" pitchFamily="50" charset="-128"/>
              </a:rPr>
              <a:t>■　科学技術情報流通の「壁」　～現状～</a:t>
            </a:r>
          </a:p>
        </p:txBody>
      </p:sp>
      <p:sp>
        <p:nvSpPr>
          <p:cNvPr id="4" name="角丸四角形 3"/>
          <p:cNvSpPr/>
          <p:nvPr/>
        </p:nvSpPr>
        <p:spPr>
          <a:xfrm>
            <a:off x="1847851" y="1844478"/>
            <a:ext cx="2879725" cy="1512887"/>
          </a:xfrm>
          <a:prstGeom prst="roundRect">
            <a:avLst>
              <a:gd name="adj" fmla="val 7190"/>
            </a:avLst>
          </a:prstGeom>
          <a:solidFill>
            <a:schemeClr val="accent1">
              <a:alpha val="3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ja-JP" altLang="en-US" sz="2000" dirty="0">
              <a:solidFill>
                <a:schemeClr val="tx1"/>
              </a:solidFill>
              <a:latin typeface="Meiryo UI" panose="020B0604030504040204" pitchFamily="50" charset="-128"/>
              <a:ea typeface="Meiryo UI" panose="020B0604030504040204" pitchFamily="50" charset="-128"/>
            </a:endParaRPr>
          </a:p>
        </p:txBody>
      </p:sp>
      <p:sp>
        <p:nvSpPr>
          <p:cNvPr id="2056" name="直方体 4"/>
          <p:cNvSpPr>
            <a:spLocks noChangeArrowheads="1"/>
          </p:cNvSpPr>
          <p:nvPr/>
        </p:nvSpPr>
        <p:spPr bwMode="auto">
          <a:xfrm>
            <a:off x="2135192" y="3212902"/>
            <a:ext cx="2447925" cy="431800"/>
          </a:xfrm>
          <a:prstGeom prst="cube">
            <a:avLst>
              <a:gd name="adj" fmla="val 25000"/>
            </a:avLst>
          </a:prstGeom>
          <a:solidFill>
            <a:schemeClr val="accent1">
              <a:alpha val="30196"/>
            </a:schemeClr>
          </a:solidFill>
          <a:ln w="9525" algn="ctr">
            <a:solidFill>
              <a:schemeClr val="tx1"/>
            </a:solidFill>
            <a:round/>
            <a:headEnd/>
            <a:tailEnd/>
          </a:ln>
        </p:spPr>
        <p:txBody>
          <a:bodyPr/>
          <a:lstStyle/>
          <a:p>
            <a:pPr algn="ctr" defTabSz="1279525"/>
            <a:r>
              <a:rPr lang="ja-JP" altLang="en-US" sz="1600" dirty="0">
                <a:solidFill>
                  <a:srgbClr val="C00000"/>
                </a:solidFill>
                <a:latin typeface="Meiryo UI" panose="020B0604030504040204" pitchFamily="50" charset="-128"/>
                <a:ea typeface="Meiryo UI" panose="020B0604030504040204" pitchFamily="50" charset="-128"/>
              </a:rPr>
              <a:t>組織間の壁</a:t>
            </a:r>
          </a:p>
        </p:txBody>
      </p:sp>
      <p:sp>
        <p:nvSpPr>
          <p:cNvPr id="6" name="円/楕円 5"/>
          <p:cNvSpPr/>
          <p:nvPr/>
        </p:nvSpPr>
        <p:spPr bwMode="auto">
          <a:xfrm rot="10800000" flipV="1">
            <a:off x="1919289" y="1917509"/>
            <a:ext cx="1368425" cy="688975"/>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lIns="0" tIns="0" rIns="0" bIns="0" anchor="ctr"/>
          <a:lstStyle/>
          <a:p>
            <a:pPr algn="ctr" defTabSz="1279525">
              <a:defRPr/>
            </a:pPr>
            <a:r>
              <a:rPr lang="ja-JP" altLang="en-US" sz="1400" dirty="0">
                <a:solidFill>
                  <a:schemeClr val="bg1"/>
                </a:solidFill>
                <a:latin typeface="Meiryo UI" panose="020B0604030504040204" pitchFamily="50" charset="-128"/>
                <a:ea typeface="Meiryo UI" panose="020B0604030504040204" pitchFamily="50" charset="-128"/>
              </a:rPr>
              <a:t>研究者、</a:t>
            </a:r>
            <a:endParaRPr lang="en-US" altLang="ja-JP" sz="1400" dirty="0">
              <a:solidFill>
                <a:schemeClr val="bg1"/>
              </a:solidFill>
              <a:latin typeface="Meiryo UI" panose="020B0604030504040204" pitchFamily="50" charset="-128"/>
              <a:ea typeface="Meiryo UI" panose="020B0604030504040204" pitchFamily="50" charset="-128"/>
            </a:endParaRPr>
          </a:p>
          <a:p>
            <a:pPr algn="ctr" defTabSz="1279525">
              <a:defRPr/>
            </a:pPr>
            <a:r>
              <a:rPr lang="ja-JP" altLang="en-US" sz="1400" dirty="0">
                <a:solidFill>
                  <a:schemeClr val="bg1"/>
                </a:solidFill>
                <a:latin typeface="Meiryo UI" panose="020B0604030504040204" pitchFamily="50" charset="-128"/>
                <a:ea typeface="Meiryo UI" panose="020B0604030504040204" pitchFamily="50" charset="-128"/>
              </a:rPr>
              <a:t>研究機関</a:t>
            </a:r>
          </a:p>
        </p:txBody>
      </p:sp>
      <p:sp>
        <p:nvSpPr>
          <p:cNvPr id="7" name="円/楕円 6"/>
          <p:cNvSpPr/>
          <p:nvPr/>
        </p:nvSpPr>
        <p:spPr bwMode="auto">
          <a:xfrm rot="10800000" flipV="1">
            <a:off x="3287715" y="1988946"/>
            <a:ext cx="1439862" cy="576263"/>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lIns="0" tIns="0" rIns="0" bIns="0" anchor="ctr"/>
          <a:lstStyle/>
          <a:p>
            <a:pPr algn="ctr" defTabSz="1279525">
              <a:defRPr/>
            </a:pPr>
            <a:r>
              <a:rPr lang="ja-JP" altLang="en-US" sz="1400" dirty="0">
                <a:solidFill>
                  <a:schemeClr val="bg1"/>
                </a:solidFill>
                <a:latin typeface="Meiryo UI" panose="020B0604030504040204" pitchFamily="50" charset="-128"/>
                <a:ea typeface="Meiryo UI" panose="020B0604030504040204" pitchFamily="50" charset="-128"/>
              </a:rPr>
              <a:t>大学、学会</a:t>
            </a:r>
            <a:endParaRPr lang="en-US" altLang="ja-JP" sz="1400" dirty="0">
              <a:solidFill>
                <a:schemeClr val="bg1"/>
              </a:solidFill>
              <a:latin typeface="Meiryo UI" panose="020B0604030504040204" pitchFamily="50" charset="-128"/>
              <a:ea typeface="Meiryo UI" panose="020B0604030504040204" pitchFamily="50" charset="-128"/>
            </a:endParaRPr>
          </a:p>
        </p:txBody>
      </p:sp>
      <p:sp>
        <p:nvSpPr>
          <p:cNvPr id="8" name="円/楕円 7"/>
          <p:cNvSpPr/>
          <p:nvPr/>
        </p:nvSpPr>
        <p:spPr bwMode="auto">
          <a:xfrm rot="10800000" flipV="1">
            <a:off x="1919289" y="2636640"/>
            <a:ext cx="1584325" cy="576263"/>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lIns="0" tIns="0" rIns="0" bIns="0" anchor="ctr"/>
          <a:lstStyle/>
          <a:p>
            <a:pPr algn="ctr" defTabSz="1279525">
              <a:defRPr/>
            </a:pPr>
            <a:r>
              <a:rPr lang="ja-JP" altLang="en-US" sz="1400" dirty="0">
                <a:solidFill>
                  <a:schemeClr val="bg1"/>
                </a:solidFill>
                <a:latin typeface="Meiryo UI" panose="020B0604030504040204" pitchFamily="50" charset="-128"/>
                <a:ea typeface="Meiryo UI" panose="020B0604030504040204" pitchFamily="50" charset="-128"/>
              </a:rPr>
              <a:t>データベース</a:t>
            </a:r>
            <a:endParaRPr lang="en-US" altLang="ja-JP" sz="1400" dirty="0">
              <a:solidFill>
                <a:schemeClr val="bg1"/>
              </a:solidFill>
              <a:latin typeface="Meiryo UI" panose="020B0604030504040204" pitchFamily="50" charset="-128"/>
              <a:ea typeface="Meiryo UI" panose="020B0604030504040204" pitchFamily="50" charset="-128"/>
            </a:endParaRPr>
          </a:p>
          <a:p>
            <a:pPr algn="ctr" defTabSz="1279525">
              <a:defRPr/>
            </a:pPr>
            <a:r>
              <a:rPr lang="ja-JP" altLang="en-US" sz="1400" dirty="0">
                <a:solidFill>
                  <a:schemeClr val="bg1"/>
                </a:solidFill>
                <a:latin typeface="Meiryo UI" panose="020B0604030504040204" pitchFamily="50" charset="-128"/>
                <a:ea typeface="Meiryo UI" panose="020B0604030504040204" pitchFamily="50" charset="-128"/>
              </a:rPr>
              <a:t>作成機関</a:t>
            </a:r>
            <a:endParaRPr lang="en-US" altLang="ja-JP" sz="1400" dirty="0">
              <a:solidFill>
                <a:schemeClr val="bg1"/>
              </a:solidFill>
              <a:latin typeface="Meiryo UI" panose="020B0604030504040204" pitchFamily="50" charset="-128"/>
              <a:ea typeface="Meiryo UI" panose="020B0604030504040204" pitchFamily="50" charset="-128"/>
            </a:endParaRPr>
          </a:p>
        </p:txBody>
      </p:sp>
      <p:sp>
        <p:nvSpPr>
          <p:cNvPr id="9" name="円/楕円 8"/>
          <p:cNvSpPr/>
          <p:nvPr/>
        </p:nvSpPr>
        <p:spPr bwMode="auto">
          <a:xfrm rot="10800000" flipV="1">
            <a:off x="3287717" y="2492180"/>
            <a:ext cx="1368425" cy="649287"/>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lIns="0" tIns="0" rIns="0" bIns="0" anchor="ctr"/>
          <a:lstStyle/>
          <a:p>
            <a:pPr algn="ctr" defTabSz="1279525">
              <a:defRPr/>
            </a:pPr>
            <a:r>
              <a:rPr lang="ja-JP" altLang="en-US" sz="1400" dirty="0">
                <a:solidFill>
                  <a:schemeClr val="bg1"/>
                </a:solidFill>
                <a:latin typeface="Meiryo UI" panose="020B0604030504040204" pitchFamily="50" charset="-128"/>
                <a:ea typeface="Meiryo UI" panose="020B0604030504040204" pitchFamily="50" charset="-128"/>
              </a:rPr>
              <a:t>図書館等</a:t>
            </a:r>
            <a:endParaRPr lang="en-US" altLang="ja-JP" sz="1400" dirty="0">
              <a:solidFill>
                <a:schemeClr val="bg1"/>
              </a:solidFill>
              <a:latin typeface="Meiryo UI" panose="020B0604030504040204" pitchFamily="50" charset="-128"/>
              <a:ea typeface="Meiryo UI" panose="020B0604030504040204" pitchFamily="50" charset="-128"/>
            </a:endParaRPr>
          </a:p>
        </p:txBody>
      </p:sp>
      <p:sp>
        <p:nvSpPr>
          <p:cNvPr id="10" name="角丸四角形 9"/>
          <p:cNvSpPr/>
          <p:nvPr/>
        </p:nvSpPr>
        <p:spPr>
          <a:xfrm>
            <a:off x="4800604" y="1844478"/>
            <a:ext cx="2303463" cy="1512887"/>
          </a:xfrm>
          <a:prstGeom prst="roundRect">
            <a:avLst>
              <a:gd name="adj" fmla="val 7190"/>
            </a:avLst>
          </a:prstGeom>
          <a:solidFill>
            <a:schemeClr val="accent1">
              <a:alpha val="3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ja-JP" altLang="en-US" sz="2000" dirty="0">
              <a:solidFill>
                <a:schemeClr val="tx1"/>
              </a:solidFill>
              <a:latin typeface="Meiryo UI" panose="020B0604030504040204" pitchFamily="50" charset="-128"/>
              <a:ea typeface="Meiryo UI" panose="020B0604030504040204" pitchFamily="50" charset="-128"/>
            </a:endParaRPr>
          </a:p>
        </p:txBody>
      </p:sp>
      <p:grpSp>
        <p:nvGrpSpPr>
          <p:cNvPr id="5" name="グループ化 14"/>
          <p:cNvGrpSpPr>
            <a:grpSpLocks/>
          </p:cNvGrpSpPr>
          <p:nvPr/>
        </p:nvGrpSpPr>
        <p:grpSpPr bwMode="auto">
          <a:xfrm>
            <a:off x="4872042" y="1844481"/>
            <a:ext cx="2160587" cy="1081087"/>
            <a:chOff x="5392688" y="1632248"/>
            <a:chExt cx="2160240" cy="1002969"/>
          </a:xfrm>
        </p:grpSpPr>
        <p:sp>
          <p:nvSpPr>
            <p:cNvPr id="11" name="角丸四角形 53"/>
            <p:cNvSpPr>
              <a:spLocks noChangeArrowheads="1"/>
            </p:cNvSpPr>
            <p:nvPr/>
          </p:nvSpPr>
          <p:spPr bwMode="auto">
            <a:xfrm>
              <a:off x="5392688" y="1632248"/>
              <a:ext cx="1282494" cy="359361"/>
            </a:xfrm>
            <a:prstGeom prst="roundRect">
              <a:avLst>
                <a:gd name="adj" fmla="val 16667"/>
              </a:avLst>
            </a:prstGeom>
            <a:solidFill>
              <a:schemeClr val="accent1">
                <a:lumMod val="60000"/>
                <a:lumOff val="40000"/>
              </a:schemeClr>
            </a:solidFill>
            <a:ln w="9525" algn="ctr">
              <a:solidFill>
                <a:schemeClr val="accent1">
                  <a:lumMod val="50000"/>
                </a:schemeClr>
              </a:solidFill>
              <a:round/>
              <a:headEnd/>
              <a:tailEnd/>
            </a:ln>
          </p:spPr>
          <p:txBody>
            <a:bodyPr anchor="ctr"/>
            <a:lstStyle/>
            <a:p>
              <a:pPr algn="ctr" defTabSz="1279525">
                <a:defRPr/>
              </a:pPr>
              <a:r>
                <a:rPr lang="ja-JP" altLang="en-US" sz="1400" dirty="0">
                  <a:latin typeface="Meiryo UI" panose="020B0604030504040204" pitchFamily="50" charset="-128"/>
                  <a:ea typeface="Meiryo UI" panose="020B0604030504040204" pitchFamily="50" charset="-128"/>
                </a:rPr>
                <a:t>人文科学</a:t>
              </a:r>
            </a:p>
          </p:txBody>
        </p:sp>
        <p:sp>
          <p:nvSpPr>
            <p:cNvPr id="12" name="角丸四角形 53"/>
            <p:cNvSpPr>
              <a:spLocks noChangeArrowheads="1"/>
            </p:cNvSpPr>
            <p:nvPr/>
          </p:nvSpPr>
          <p:spPr bwMode="auto">
            <a:xfrm>
              <a:off x="5837117" y="1920915"/>
              <a:ext cx="1284081" cy="359361"/>
            </a:xfrm>
            <a:prstGeom prst="roundRect">
              <a:avLst>
                <a:gd name="adj" fmla="val 16667"/>
              </a:avLst>
            </a:prstGeom>
            <a:solidFill>
              <a:schemeClr val="accent1">
                <a:lumMod val="60000"/>
                <a:lumOff val="40000"/>
              </a:schemeClr>
            </a:solidFill>
            <a:ln w="9525" algn="ctr">
              <a:solidFill>
                <a:schemeClr val="accent1">
                  <a:lumMod val="50000"/>
                </a:schemeClr>
              </a:solidFill>
              <a:round/>
              <a:headEnd/>
              <a:tailEnd/>
            </a:ln>
          </p:spPr>
          <p:txBody>
            <a:bodyPr anchor="ctr"/>
            <a:lstStyle/>
            <a:p>
              <a:pPr algn="ctr" defTabSz="1279525">
                <a:defRPr/>
              </a:pPr>
              <a:r>
                <a:rPr lang="ja-JP" altLang="en-US" sz="1400" dirty="0">
                  <a:latin typeface="Meiryo UI" panose="020B0604030504040204" pitchFamily="50" charset="-128"/>
                  <a:ea typeface="Meiryo UI" panose="020B0604030504040204" pitchFamily="50" charset="-128"/>
                </a:rPr>
                <a:t>社会科学</a:t>
              </a:r>
            </a:p>
          </p:txBody>
        </p:sp>
        <p:sp>
          <p:nvSpPr>
            <p:cNvPr id="13" name="角丸四角形 53"/>
            <p:cNvSpPr>
              <a:spLocks noChangeArrowheads="1"/>
            </p:cNvSpPr>
            <p:nvPr/>
          </p:nvSpPr>
          <p:spPr bwMode="auto">
            <a:xfrm>
              <a:off x="6270434" y="2275856"/>
              <a:ext cx="1282494" cy="359361"/>
            </a:xfrm>
            <a:prstGeom prst="roundRect">
              <a:avLst>
                <a:gd name="adj" fmla="val 16667"/>
              </a:avLst>
            </a:prstGeom>
            <a:solidFill>
              <a:schemeClr val="accent1">
                <a:lumMod val="60000"/>
                <a:lumOff val="40000"/>
              </a:schemeClr>
            </a:solidFill>
            <a:ln w="9525" algn="ctr">
              <a:solidFill>
                <a:schemeClr val="accent1">
                  <a:lumMod val="50000"/>
                </a:schemeClr>
              </a:solidFill>
              <a:round/>
              <a:headEnd/>
              <a:tailEnd/>
            </a:ln>
          </p:spPr>
          <p:txBody>
            <a:bodyPr anchor="ctr"/>
            <a:lstStyle/>
            <a:p>
              <a:pPr algn="ctr" defTabSz="1279525">
                <a:defRPr/>
              </a:pPr>
              <a:r>
                <a:rPr lang="ja-JP" altLang="en-US" sz="1400" dirty="0">
                  <a:latin typeface="Meiryo UI" panose="020B0604030504040204" pitchFamily="50" charset="-128"/>
                  <a:ea typeface="Meiryo UI" panose="020B0604030504040204" pitchFamily="50" charset="-128"/>
                </a:rPr>
                <a:t>科学・技術</a:t>
              </a:r>
            </a:p>
          </p:txBody>
        </p:sp>
      </p:grpSp>
      <p:sp>
        <p:nvSpPr>
          <p:cNvPr id="20" name="フローチャート : 磁気ディスク 19"/>
          <p:cNvSpPr/>
          <p:nvPr/>
        </p:nvSpPr>
        <p:spPr bwMode="auto">
          <a:xfrm>
            <a:off x="9266240" y="1844484"/>
            <a:ext cx="1006475" cy="534987"/>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defTabSz="1279525">
              <a:defRPr/>
            </a:pPr>
            <a:endParaRPr lang="ja-JP" altLang="en-US" sz="2500" dirty="0">
              <a:latin typeface="Meiryo UI" panose="020B0604030504040204" pitchFamily="50" charset="-128"/>
              <a:ea typeface="Meiryo UI" panose="020B0604030504040204" pitchFamily="50" charset="-128"/>
            </a:endParaRPr>
          </a:p>
        </p:txBody>
      </p:sp>
      <p:sp>
        <p:nvSpPr>
          <p:cNvPr id="21" name="フローチャート : 磁気ディスク 20"/>
          <p:cNvSpPr/>
          <p:nvPr/>
        </p:nvSpPr>
        <p:spPr bwMode="auto">
          <a:xfrm>
            <a:off x="7248526" y="1917509"/>
            <a:ext cx="1006475" cy="534987"/>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defTabSz="1279525">
              <a:defRPr/>
            </a:pPr>
            <a:endParaRPr lang="ja-JP" altLang="en-US" sz="2500" dirty="0">
              <a:latin typeface="Meiryo UI" panose="020B0604030504040204" pitchFamily="50" charset="-128"/>
              <a:ea typeface="Meiryo UI" panose="020B0604030504040204" pitchFamily="50" charset="-128"/>
            </a:endParaRPr>
          </a:p>
        </p:txBody>
      </p:sp>
      <p:sp>
        <p:nvSpPr>
          <p:cNvPr id="22" name="フローチャート : 磁気ディスク 21"/>
          <p:cNvSpPr/>
          <p:nvPr/>
        </p:nvSpPr>
        <p:spPr bwMode="auto">
          <a:xfrm>
            <a:off x="8904289" y="2492180"/>
            <a:ext cx="1223962" cy="649287"/>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defTabSz="1279525">
              <a:defRPr/>
            </a:pPr>
            <a:r>
              <a:rPr lang="ja-JP" altLang="en-US" sz="1200" b="1" dirty="0">
                <a:solidFill>
                  <a:schemeClr val="bg1"/>
                </a:solidFill>
                <a:latin typeface="Meiryo UI" panose="020B0604030504040204" pitchFamily="50" charset="-128"/>
                <a:ea typeface="Meiryo UI" panose="020B0604030504040204" pitchFamily="50" charset="-128"/>
              </a:rPr>
              <a:t>研究データ</a:t>
            </a:r>
          </a:p>
          <a:p>
            <a:pPr defTabSz="1279525">
              <a:defRPr/>
            </a:pPr>
            <a:endParaRPr lang="ja-JP" altLang="en-US" sz="2500" dirty="0">
              <a:latin typeface="Meiryo UI" panose="020B0604030504040204" pitchFamily="50" charset="-128"/>
              <a:ea typeface="Meiryo UI" panose="020B0604030504040204" pitchFamily="50" charset="-128"/>
            </a:endParaRPr>
          </a:p>
        </p:txBody>
      </p:sp>
      <p:sp>
        <p:nvSpPr>
          <p:cNvPr id="23" name="フローチャート : 磁気ディスク 22"/>
          <p:cNvSpPr/>
          <p:nvPr/>
        </p:nvSpPr>
        <p:spPr bwMode="auto">
          <a:xfrm>
            <a:off x="7478717" y="2533452"/>
            <a:ext cx="1138237" cy="679450"/>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b="1" dirty="0">
                <a:solidFill>
                  <a:schemeClr val="bg1"/>
                </a:solidFill>
                <a:latin typeface="Meiryo UI" panose="020B0604030504040204" pitchFamily="50" charset="-128"/>
                <a:ea typeface="Meiryo UI" panose="020B0604030504040204" pitchFamily="50" charset="-128"/>
              </a:rPr>
              <a:t>文献情報</a:t>
            </a:r>
          </a:p>
          <a:p>
            <a:pPr defTabSz="1279525">
              <a:defRPr/>
            </a:pPr>
            <a:endParaRPr lang="ja-JP" altLang="en-US" sz="2500" dirty="0">
              <a:latin typeface="Meiryo UI" panose="020B0604030504040204" pitchFamily="50" charset="-128"/>
              <a:ea typeface="Meiryo UI" panose="020B0604030504040204" pitchFamily="50" charset="-128"/>
            </a:endParaRPr>
          </a:p>
        </p:txBody>
      </p:sp>
      <p:sp>
        <p:nvSpPr>
          <p:cNvPr id="24" name="フローチャート : 磁気ディスク 23"/>
          <p:cNvSpPr/>
          <p:nvPr/>
        </p:nvSpPr>
        <p:spPr bwMode="auto">
          <a:xfrm>
            <a:off x="7535863" y="1917509"/>
            <a:ext cx="1162050" cy="663575"/>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b="1" dirty="0">
                <a:solidFill>
                  <a:schemeClr val="bg1"/>
                </a:solidFill>
                <a:latin typeface="Meiryo UI" panose="020B0604030504040204" pitchFamily="50" charset="-128"/>
                <a:ea typeface="Meiryo UI" panose="020B0604030504040204" pitchFamily="50" charset="-128"/>
              </a:rPr>
              <a:t>数値データ</a:t>
            </a:r>
          </a:p>
          <a:p>
            <a:pPr defTabSz="1279525">
              <a:defRPr/>
            </a:pPr>
            <a:endParaRPr lang="ja-JP" altLang="en-US" sz="2500" dirty="0">
              <a:latin typeface="Meiryo UI" panose="020B0604030504040204" pitchFamily="50" charset="-128"/>
              <a:ea typeface="Meiryo UI" panose="020B0604030504040204" pitchFamily="50" charset="-128"/>
            </a:endParaRPr>
          </a:p>
        </p:txBody>
      </p:sp>
      <p:sp>
        <p:nvSpPr>
          <p:cNvPr id="25" name="フローチャート : 磁気ディスク 24"/>
          <p:cNvSpPr/>
          <p:nvPr/>
        </p:nvSpPr>
        <p:spPr bwMode="auto">
          <a:xfrm>
            <a:off x="8847138" y="1917502"/>
            <a:ext cx="1136650" cy="679450"/>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b="1" dirty="0">
                <a:solidFill>
                  <a:schemeClr val="bg1"/>
                </a:solidFill>
                <a:latin typeface="Meiryo UI" panose="020B0604030504040204" pitchFamily="50" charset="-128"/>
                <a:ea typeface="Meiryo UI" panose="020B0604030504040204" pitchFamily="50" charset="-128"/>
              </a:rPr>
              <a:t>統計データ</a:t>
            </a:r>
          </a:p>
          <a:p>
            <a:pPr defTabSz="1279525">
              <a:defRPr/>
            </a:pPr>
            <a:endParaRPr lang="ja-JP" altLang="en-US" sz="2500" dirty="0">
              <a:latin typeface="Meiryo UI" panose="020B0604030504040204" pitchFamily="50" charset="-128"/>
              <a:ea typeface="Meiryo UI" panose="020B0604030504040204" pitchFamily="50" charset="-128"/>
            </a:endParaRPr>
          </a:p>
        </p:txBody>
      </p:sp>
      <p:sp>
        <p:nvSpPr>
          <p:cNvPr id="28" name="フローチャート : 磁気ディスク 27"/>
          <p:cNvSpPr/>
          <p:nvPr/>
        </p:nvSpPr>
        <p:spPr bwMode="auto">
          <a:xfrm>
            <a:off x="6383338" y="1844477"/>
            <a:ext cx="576262" cy="360362"/>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endParaRPr lang="ja-JP" altLang="en-US" sz="1200" dirty="0">
              <a:latin typeface="Meiryo UI" panose="020B0604030504040204" pitchFamily="50" charset="-128"/>
              <a:ea typeface="Meiryo UI" panose="020B0604030504040204" pitchFamily="50" charset="-128"/>
            </a:endParaRPr>
          </a:p>
        </p:txBody>
      </p:sp>
      <p:sp>
        <p:nvSpPr>
          <p:cNvPr id="29" name="フローチャート : 磁気ディスク 28"/>
          <p:cNvSpPr/>
          <p:nvPr/>
        </p:nvSpPr>
        <p:spPr bwMode="auto">
          <a:xfrm>
            <a:off x="4872038" y="2492177"/>
            <a:ext cx="576262" cy="360362"/>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endParaRPr lang="ja-JP" altLang="en-US" sz="1200" dirty="0">
              <a:latin typeface="Meiryo UI" panose="020B0604030504040204" pitchFamily="50" charset="-128"/>
              <a:ea typeface="Meiryo UI" panose="020B0604030504040204" pitchFamily="50" charset="-128"/>
            </a:endParaRPr>
          </a:p>
        </p:txBody>
      </p:sp>
      <p:sp>
        <p:nvSpPr>
          <p:cNvPr id="30" name="フローチャート : 磁気ディスク 29"/>
          <p:cNvSpPr/>
          <p:nvPr/>
        </p:nvSpPr>
        <p:spPr bwMode="auto">
          <a:xfrm>
            <a:off x="5159379" y="2492177"/>
            <a:ext cx="576263" cy="360362"/>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dirty="0">
                <a:solidFill>
                  <a:schemeClr val="bg1"/>
                </a:solidFill>
                <a:latin typeface="Meiryo UI" panose="020B0604030504040204" pitchFamily="50" charset="-128"/>
                <a:ea typeface="Meiryo UI" panose="020B0604030504040204" pitchFamily="50" charset="-128"/>
              </a:rPr>
              <a:t>教育</a:t>
            </a:r>
          </a:p>
        </p:txBody>
      </p:sp>
      <p:sp>
        <p:nvSpPr>
          <p:cNvPr id="34" name="フローチャート : 磁気ディスク 33"/>
          <p:cNvSpPr/>
          <p:nvPr/>
        </p:nvSpPr>
        <p:spPr bwMode="auto">
          <a:xfrm>
            <a:off x="4872038" y="2781102"/>
            <a:ext cx="576262" cy="360362"/>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dirty="0">
                <a:solidFill>
                  <a:schemeClr val="bg1"/>
                </a:solidFill>
                <a:latin typeface="Meiryo UI" panose="020B0604030504040204" pitchFamily="50" charset="-128"/>
                <a:ea typeface="Meiryo UI" panose="020B0604030504040204" pitchFamily="50" charset="-128"/>
              </a:rPr>
              <a:t>環境</a:t>
            </a:r>
          </a:p>
        </p:txBody>
      </p:sp>
      <p:sp>
        <p:nvSpPr>
          <p:cNvPr id="35" name="フローチャート : 磁気ディスク 34"/>
          <p:cNvSpPr/>
          <p:nvPr/>
        </p:nvSpPr>
        <p:spPr bwMode="auto">
          <a:xfrm>
            <a:off x="6456363" y="2204843"/>
            <a:ext cx="576262" cy="360363"/>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dirty="0">
                <a:solidFill>
                  <a:schemeClr val="bg1"/>
                </a:solidFill>
                <a:latin typeface="Meiryo UI" panose="020B0604030504040204" pitchFamily="50" charset="-128"/>
                <a:ea typeface="Meiryo UI" panose="020B0604030504040204" pitchFamily="50" charset="-128"/>
              </a:rPr>
              <a:t>宇宙</a:t>
            </a:r>
          </a:p>
        </p:txBody>
      </p:sp>
      <p:sp>
        <p:nvSpPr>
          <p:cNvPr id="36" name="フローチャート : 磁気ディスク 35"/>
          <p:cNvSpPr/>
          <p:nvPr/>
        </p:nvSpPr>
        <p:spPr bwMode="auto">
          <a:xfrm>
            <a:off x="5591179" y="2781102"/>
            <a:ext cx="576263" cy="360362"/>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dirty="0">
                <a:solidFill>
                  <a:schemeClr val="bg1"/>
                </a:solidFill>
                <a:latin typeface="Meiryo UI" panose="020B0604030504040204" pitchFamily="50" charset="-128"/>
                <a:ea typeface="Meiryo UI" panose="020B0604030504040204" pitchFamily="50" charset="-128"/>
              </a:rPr>
              <a:t>医学</a:t>
            </a:r>
          </a:p>
        </p:txBody>
      </p:sp>
      <p:sp>
        <p:nvSpPr>
          <p:cNvPr id="37" name="フローチャート : 磁気ディスク 36"/>
          <p:cNvSpPr/>
          <p:nvPr/>
        </p:nvSpPr>
        <p:spPr bwMode="auto">
          <a:xfrm>
            <a:off x="4872038" y="2204843"/>
            <a:ext cx="576262" cy="360363"/>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dirty="0">
                <a:solidFill>
                  <a:schemeClr val="bg1"/>
                </a:solidFill>
                <a:latin typeface="Meiryo UI" panose="020B0604030504040204" pitchFamily="50" charset="-128"/>
                <a:ea typeface="Meiryo UI" panose="020B0604030504040204" pitchFamily="50" charset="-128"/>
              </a:rPr>
              <a:t>法学</a:t>
            </a:r>
          </a:p>
        </p:txBody>
      </p:sp>
      <p:sp>
        <p:nvSpPr>
          <p:cNvPr id="38" name="フローチャート : 磁気ディスク 37"/>
          <p:cNvSpPr/>
          <p:nvPr/>
        </p:nvSpPr>
        <p:spPr bwMode="auto">
          <a:xfrm>
            <a:off x="6311904" y="1988946"/>
            <a:ext cx="576263" cy="360363"/>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dirty="0">
                <a:solidFill>
                  <a:schemeClr val="bg1"/>
                </a:solidFill>
                <a:latin typeface="Meiryo UI" panose="020B0604030504040204" pitchFamily="50" charset="-128"/>
                <a:ea typeface="Meiryo UI" panose="020B0604030504040204" pitchFamily="50" charset="-128"/>
              </a:rPr>
              <a:t>通信</a:t>
            </a:r>
          </a:p>
        </p:txBody>
      </p:sp>
      <p:sp>
        <p:nvSpPr>
          <p:cNvPr id="39" name="フローチャート : 磁気ディスク 38"/>
          <p:cNvSpPr/>
          <p:nvPr/>
        </p:nvSpPr>
        <p:spPr bwMode="auto">
          <a:xfrm>
            <a:off x="6311904" y="2781102"/>
            <a:ext cx="576263" cy="360362"/>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100" dirty="0">
                <a:solidFill>
                  <a:schemeClr val="bg1"/>
                </a:solidFill>
                <a:latin typeface="Meiryo UI" panose="020B0604030504040204" pitchFamily="50" charset="-128"/>
                <a:ea typeface="Meiryo UI" panose="020B0604030504040204" pitchFamily="50" charset="-128"/>
              </a:rPr>
              <a:t>バイオ</a:t>
            </a:r>
          </a:p>
        </p:txBody>
      </p:sp>
      <p:sp>
        <p:nvSpPr>
          <p:cNvPr id="2078" name="直方体 40"/>
          <p:cNvSpPr>
            <a:spLocks noChangeArrowheads="1"/>
          </p:cNvSpPr>
          <p:nvPr/>
        </p:nvSpPr>
        <p:spPr bwMode="auto">
          <a:xfrm>
            <a:off x="4727579" y="3212902"/>
            <a:ext cx="2447925" cy="431800"/>
          </a:xfrm>
          <a:prstGeom prst="cube">
            <a:avLst>
              <a:gd name="adj" fmla="val 25000"/>
            </a:avLst>
          </a:prstGeom>
          <a:solidFill>
            <a:schemeClr val="accent1">
              <a:alpha val="30196"/>
            </a:schemeClr>
          </a:solidFill>
          <a:ln w="9525" algn="ctr">
            <a:solidFill>
              <a:schemeClr val="tx1"/>
            </a:solidFill>
            <a:round/>
            <a:headEnd/>
            <a:tailEnd/>
          </a:ln>
        </p:spPr>
        <p:txBody>
          <a:bodyPr/>
          <a:lstStyle/>
          <a:p>
            <a:pPr algn="ctr" defTabSz="1279525"/>
            <a:r>
              <a:rPr lang="ja-JP" altLang="en-US" sz="1600" dirty="0">
                <a:solidFill>
                  <a:srgbClr val="C00000"/>
                </a:solidFill>
                <a:latin typeface="Meiryo UI" panose="020B0604030504040204" pitchFamily="50" charset="-128"/>
                <a:ea typeface="Meiryo UI" panose="020B0604030504040204" pitchFamily="50" charset="-128"/>
              </a:rPr>
              <a:t>学問領域間の壁</a:t>
            </a:r>
          </a:p>
        </p:txBody>
      </p:sp>
      <p:sp>
        <p:nvSpPr>
          <p:cNvPr id="2079" name="直方体 41"/>
          <p:cNvSpPr>
            <a:spLocks noChangeArrowheads="1"/>
          </p:cNvSpPr>
          <p:nvPr/>
        </p:nvSpPr>
        <p:spPr bwMode="auto">
          <a:xfrm>
            <a:off x="7608892" y="3212902"/>
            <a:ext cx="2447925" cy="431800"/>
          </a:xfrm>
          <a:prstGeom prst="cube">
            <a:avLst>
              <a:gd name="adj" fmla="val 25000"/>
            </a:avLst>
          </a:prstGeom>
          <a:solidFill>
            <a:schemeClr val="accent1">
              <a:alpha val="30196"/>
            </a:schemeClr>
          </a:solidFill>
          <a:ln w="9525" algn="ctr">
            <a:solidFill>
              <a:schemeClr val="tx1"/>
            </a:solidFill>
            <a:round/>
            <a:headEnd/>
            <a:tailEnd/>
          </a:ln>
        </p:spPr>
        <p:txBody>
          <a:bodyPr/>
          <a:lstStyle/>
          <a:p>
            <a:pPr algn="ctr" defTabSz="1279525"/>
            <a:r>
              <a:rPr lang="ja-JP" altLang="en-US" sz="1600" dirty="0">
                <a:solidFill>
                  <a:srgbClr val="C00000"/>
                </a:solidFill>
                <a:latin typeface="Meiryo UI" panose="020B0604030504040204" pitchFamily="50" charset="-128"/>
                <a:ea typeface="Meiryo UI" panose="020B0604030504040204" pitchFamily="50" charset="-128"/>
              </a:rPr>
              <a:t>情報種別間の壁</a:t>
            </a:r>
          </a:p>
        </p:txBody>
      </p:sp>
      <p:sp>
        <p:nvSpPr>
          <p:cNvPr id="43" name="正方形/長方形 42"/>
          <p:cNvSpPr/>
          <p:nvPr/>
        </p:nvSpPr>
        <p:spPr>
          <a:xfrm>
            <a:off x="1847531" y="3861048"/>
            <a:ext cx="8496944" cy="648072"/>
          </a:xfrm>
          <a:prstGeom prst="rect">
            <a:avLst/>
          </a:prstGeom>
          <a:ln/>
        </p:spPr>
        <p:style>
          <a:lnRef idx="1">
            <a:schemeClr val="accent2"/>
          </a:lnRef>
          <a:fillRef idx="2">
            <a:schemeClr val="accent2"/>
          </a:fillRef>
          <a:effectRef idx="1">
            <a:schemeClr val="accent2"/>
          </a:effectRef>
          <a:fontRef idx="minor">
            <a:schemeClr val="dk1"/>
          </a:fontRef>
        </p:style>
        <p:txBody>
          <a:bodyPr/>
          <a:lstStyle/>
          <a:p>
            <a:pPr defTabSz="1279525">
              <a:lnSpc>
                <a:spcPct val="90000"/>
              </a:lnSpc>
              <a:spcBef>
                <a:spcPct val="20000"/>
              </a:spcBef>
              <a:defRPr/>
            </a:pPr>
            <a:r>
              <a:rPr lang="ja-JP" altLang="en-US" sz="1600" dirty="0">
                <a:solidFill>
                  <a:schemeClr val="tx1"/>
                </a:solidFill>
                <a:latin typeface="Meiryo UI" panose="020B0604030504040204" pitchFamily="50" charset="-128"/>
                <a:ea typeface="Meiryo UI" panose="020B0604030504040204" pitchFamily="50" charset="-128"/>
              </a:rPr>
              <a:t>■　</a:t>
            </a:r>
            <a:r>
              <a:rPr lang="ja-JP" altLang="en-US" sz="1600" b="1" dirty="0">
                <a:solidFill>
                  <a:schemeClr val="tx1"/>
                </a:solidFill>
                <a:latin typeface="Meiryo UI" panose="020B0604030504040204" pitchFamily="50" charset="-128"/>
                <a:ea typeface="Meiryo UI" panose="020B0604030504040204" pitchFamily="50" charset="-128"/>
              </a:rPr>
              <a:t>「科学技術基本政策策定の基本方針」</a:t>
            </a:r>
            <a:r>
              <a:rPr lang="ja-JP" altLang="en-US" sz="1000" b="1" dirty="0">
                <a:solidFill>
                  <a:schemeClr val="tx1"/>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（デジタル時代の科学技術情報の流通）</a:t>
            </a:r>
            <a:endParaRPr lang="en-US" altLang="ja-JP" sz="1600" b="1" dirty="0">
              <a:solidFill>
                <a:schemeClr val="tx1"/>
              </a:solidFill>
              <a:latin typeface="Meiryo UI" panose="020B0604030504040204" pitchFamily="50" charset="-128"/>
              <a:ea typeface="Meiryo UI" panose="020B0604030504040204" pitchFamily="50" charset="-128"/>
            </a:endParaRPr>
          </a:p>
          <a:p>
            <a:pPr algn="r" defTabSz="1279525">
              <a:lnSpc>
                <a:spcPct val="90000"/>
              </a:lnSpc>
              <a:spcBef>
                <a:spcPct val="20000"/>
              </a:spcBef>
              <a:defRPr/>
            </a:pPr>
            <a:r>
              <a:rPr lang="en-US" altLang="ja-JP" sz="1600" b="1" dirty="0">
                <a:solidFill>
                  <a:schemeClr val="tx1"/>
                </a:solidFill>
                <a:latin typeface="Meiryo UI" panose="020B0604030504040204" pitchFamily="50" charset="-128"/>
                <a:ea typeface="Meiryo UI" panose="020B0604030504040204" pitchFamily="50" charset="-128"/>
              </a:rPr>
              <a:t>【</a:t>
            </a:r>
            <a:r>
              <a:rPr lang="zh-TW" altLang="en-US" sz="1600" b="1" dirty="0">
                <a:solidFill>
                  <a:schemeClr val="tx1"/>
                </a:solidFill>
                <a:latin typeface="Meiryo UI" panose="020B0604030504040204" pitchFamily="50" charset="-128"/>
                <a:ea typeface="Meiryo UI" panose="020B0604030504040204" pitchFamily="50" charset="-128"/>
              </a:rPr>
              <a:t>総合科学技術会議基本政策専門調査会</a:t>
            </a:r>
            <a:r>
              <a:rPr lang="en-US" altLang="ja-JP" sz="1600" b="1" dirty="0">
                <a:solidFill>
                  <a:schemeClr val="tx1"/>
                </a:solidFill>
                <a:latin typeface="Meiryo UI" panose="020B0604030504040204" pitchFamily="50" charset="-128"/>
                <a:ea typeface="Meiryo UI" panose="020B0604030504040204" pitchFamily="50" charset="-128"/>
              </a:rPr>
              <a:t>】</a:t>
            </a:r>
            <a:r>
              <a:rPr lang="ja-JP" altLang="en-US" sz="1600" b="1" dirty="0" smtClean="0">
                <a:solidFill>
                  <a:schemeClr val="tx1"/>
                </a:solidFill>
                <a:latin typeface="Meiryo UI" panose="020B0604030504040204" pitchFamily="50" charset="-128"/>
                <a:ea typeface="Meiryo UI" panose="020B0604030504040204" pitchFamily="50" charset="-128"/>
              </a:rPr>
              <a:t>（</a:t>
            </a:r>
            <a:r>
              <a:rPr lang="en-US" altLang="ja-JP" sz="1600" b="1" dirty="0" smtClean="0">
                <a:solidFill>
                  <a:schemeClr val="tx1"/>
                </a:solidFill>
                <a:latin typeface="Meiryo UI" panose="020B0604030504040204" pitchFamily="50" charset="-128"/>
                <a:ea typeface="Meiryo UI" panose="020B0604030504040204" pitchFamily="50" charset="-128"/>
              </a:rPr>
              <a:t>2010</a:t>
            </a:r>
            <a:r>
              <a:rPr lang="zh-TW" altLang="en-US" sz="1600" b="1" dirty="0" smtClean="0">
                <a:solidFill>
                  <a:schemeClr val="tx1"/>
                </a:solidFill>
                <a:latin typeface="Meiryo UI" panose="020B0604030504040204" pitchFamily="50" charset="-128"/>
                <a:ea typeface="Meiryo UI" panose="020B0604030504040204" pitchFamily="50" charset="-128"/>
              </a:rPr>
              <a:t>年</a:t>
            </a:r>
            <a:r>
              <a:rPr lang="en-US" altLang="zh-TW" sz="1600" b="1" dirty="0">
                <a:solidFill>
                  <a:schemeClr val="tx1"/>
                </a:solidFill>
                <a:latin typeface="Meiryo UI" panose="020B0604030504040204" pitchFamily="50" charset="-128"/>
                <a:ea typeface="Meiryo UI" panose="020B0604030504040204" pitchFamily="50" charset="-128"/>
              </a:rPr>
              <a:t>6</a:t>
            </a:r>
            <a:r>
              <a:rPr lang="zh-TW" altLang="en-US" sz="1600" b="1" dirty="0">
                <a:solidFill>
                  <a:schemeClr val="tx1"/>
                </a:solidFill>
                <a:latin typeface="Meiryo UI" panose="020B0604030504040204" pitchFamily="50" charset="-128"/>
                <a:ea typeface="Meiryo UI" panose="020B0604030504040204" pitchFamily="50" charset="-128"/>
              </a:rPr>
              <a:t>月 </a:t>
            </a:r>
            <a:r>
              <a:rPr lang="ja-JP" altLang="en-US" sz="1600" b="1" dirty="0">
                <a:solidFill>
                  <a:schemeClr val="tx1"/>
                </a:solidFill>
                <a:latin typeface="Meiryo UI" panose="020B0604030504040204" pitchFamily="50" charset="-128"/>
                <a:ea typeface="Meiryo UI" panose="020B0604030504040204" pitchFamily="50" charset="-128"/>
              </a:rPr>
              <a:t>）</a:t>
            </a:r>
          </a:p>
        </p:txBody>
      </p:sp>
      <p:sp>
        <p:nvSpPr>
          <p:cNvPr id="44" name="角丸四角形 43"/>
          <p:cNvSpPr/>
          <p:nvPr/>
        </p:nvSpPr>
        <p:spPr>
          <a:xfrm>
            <a:off x="1847850" y="5301980"/>
            <a:ext cx="2592388" cy="1008063"/>
          </a:xfrm>
          <a:prstGeom prst="roundRect">
            <a:avLst>
              <a:gd name="adj" fmla="val 7190"/>
            </a:avLst>
          </a:prstGeom>
        </p:spPr>
        <p:style>
          <a:lnRef idx="1">
            <a:schemeClr val="accent1"/>
          </a:lnRef>
          <a:fillRef idx="2">
            <a:schemeClr val="accent1"/>
          </a:fillRef>
          <a:effectRef idx="1">
            <a:schemeClr val="accent1"/>
          </a:effectRef>
          <a:fontRef idx="minor">
            <a:schemeClr val="dk1"/>
          </a:fontRef>
        </p:style>
        <p:txBody>
          <a:bodyPr/>
          <a:lstStyle/>
          <a:p>
            <a:pPr defTabSz="1279525">
              <a:defRPr/>
            </a:pPr>
            <a:r>
              <a:rPr lang="ja-JP" altLang="en-US" sz="1600" dirty="0">
                <a:solidFill>
                  <a:schemeClr val="tx1"/>
                </a:solidFill>
                <a:latin typeface="Meiryo UI" panose="020B0604030504040204" pitchFamily="50" charset="-128"/>
                <a:ea typeface="Meiryo UI" panose="020B0604030504040204" pitchFamily="50" charset="-128"/>
              </a:rPr>
              <a:t>●</a:t>
            </a:r>
            <a:r>
              <a:rPr lang="ja-JP" altLang="en-US" sz="1600" dirty="0">
                <a:solidFill>
                  <a:srgbClr val="C00000"/>
                </a:solidFill>
                <a:latin typeface="Meiryo UI" panose="020B0604030504040204" pitchFamily="50" charset="-128"/>
                <a:ea typeface="Meiryo UI" panose="020B0604030504040204" pitchFamily="50" charset="-128"/>
              </a:rPr>
              <a:t>デジタル情報資源のネットワーク化、データの標準化を進める。</a:t>
            </a:r>
            <a:endParaRPr lang="en-US" altLang="ja-JP" sz="1600" dirty="0">
              <a:solidFill>
                <a:srgbClr val="C00000"/>
              </a:solidFill>
              <a:latin typeface="Meiryo UI" panose="020B0604030504040204" pitchFamily="50" charset="-128"/>
              <a:ea typeface="Meiryo UI" panose="020B0604030504040204" pitchFamily="50" charset="-128"/>
            </a:endParaRPr>
          </a:p>
          <a:p>
            <a:pPr>
              <a:defRPr/>
            </a:pPr>
            <a:endParaRPr lang="ja-JP" altLang="en-US" sz="2400" dirty="0">
              <a:solidFill>
                <a:schemeClr val="tx1"/>
              </a:solidFill>
              <a:latin typeface="Meiryo UI" panose="020B0604030504040204" pitchFamily="50" charset="-128"/>
              <a:ea typeface="Meiryo UI" panose="020B0604030504040204" pitchFamily="50" charset="-128"/>
            </a:endParaRPr>
          </a:p>
        </p:txBody>
      </p:sp>
      <p:sp>
        <p:nvSpPr>
          <p:cNvPr id="46" name="角丸四角形 45"/>
          <p:cNvSpPr/>
          <p:nvPr/>
        </p:nvSpPr>
        <p:spPr>
          <a:xfrm>
            <a:off x="4800600" y="5301980"/>
            <a:ext cx="2590800" cy="1008063"/>
          </a:xfrm>
          <a:prstGeom prst="roundRect">
            <a:avLst>
              <a:gd name="adj" fmla="val 7190"/>
            </a:avLst>
          </a:prstGeom>
        </p:spPr>
        <p:style>
          <a:lnRef idx="1">
            <a:schemeClr val="accent1"/>
          </a:lnRef>
          <a:fillRef idx="2">
            <a:schemeClr val="accent1"/>
          </a:fillRef>
          <a:effectRef idx="1">
            <a:schemeClr val="accent1"/>
          </a:effectRef>
          <a:fontRef idx="minor">
            <a:schemeClr val="dk1"/>
          </a:fontRef>
        </p:style>
        <p:txBody>
          <a:bodyPr/>
          <a:lstStyle/>
          <a:p>
            <a:pPr defTabSz="1279525">
              <a:defRPr/>
            </a:pPr>
            <a:r>
              <a:rPr lang="ja-JP" altLang="en-US" sz="1600" dirty="0">
                <a:solidFill>
                  <a:schemeClr val="tx1"/>
                </a:solidFill>
                <a:latin typeface="Meiryo UI" panose="020B0604030504040204" pitchFamily="50" charset="-128"/>
                <a:ea typeface="Meiryo UI" panose="020B0604030504040204" pitchFamily="50" charset="-128"/>
              </a:rPr>
              <a:t>●</a:t>
            </a:r>
            <a:r>
              <a:rPr lang="ja-JP" altLang="en-US" sz="1600" dirty="0">
                <a:solidFill>
                  <a:srgbClr val="C00000"/>
                </a:solidFill>
                <a:latin typeface="Meiryo UI" panose="020B0604030504040204" pitchFamily="50" charset="-128"/>
                <a:ea typeface="Meiryo UI" panose="020B0604030504040204" pitchFamily="50" charset="-128"/>
              </a:rPr>
              <a:t>学問領域横断的な統合検索、構造化、知識抽出の自動化に向けた研究開発を国全体として推進する。</a:t>
            </a:r>
          </a:p>
          <a:p>
            <a:pPr>
              <a:defRPr/>
            </a:pPr>
            <a:endParaRPr lang="ja-JP" altLang="en-US" sz="2400" dirty="0">
              <a:solidFill>
                <a:schemeClr val="tx1"/>
              </a:solidFill>
              <a:latin typeface="Meiryo UI" panose="020B0604030504040204" pitchFamily="50" charset="-128"/>
              <a:ea typeface="Meiryo UI" panose="020B0604030504040204" pitchFamily="50" charset="-128"/>
            </a:endParaRPr>
          </a:p>
        </p:txBody>
      </p:sp>
      <p:sp>
        <p:nvSpPr>
          <p:cNvPr id="47" name="角丸四角形 46"/>
          <p:cNvSpPr/>
          <p:nvPr/>
        </p:nvSpPr>
        <p:spPr>
          <a:xfrm>
            <a:off x="7752185" y="5301209"/>
            <a:ext cx="2592387" cy="1223365"/>
          </a:xfrm>
          <a:prstGeom prst="roundRect">
            <a:avLst>
              <a:gd name="adj" fmla="val 7190"/>
            </a:avLst>
          </a:prstGeom>
        </p:spPr>
        <p:style>
          <a:lnRef idx="1">
            <a:schemeClr val="accent1"/>
          </a:lnRef>
          <a:fillRef idx="2">
            <a:schemeClr val="accent1"/>
          </a:fillRef>
          <a:effectRef idx="1">
            <a:schemeClr val="accent1"/>
          </a:effectRef>
          <a:fontRef idx="minor">
            <a:schemeClr val="dk1"/>
          </a:fontRef>
        </p:style>
        <p:txBody>
          <a:bodyPr/>
          <a:lstStyle/>
          <a:p>
            <a:pPr defTabSz="1279525">
              <a:defRPr/>
            </a:pPr>
            <a:r>
              <a:rPr lang="ja-JP" altLang="en-US" sz="1600" dirty="0">
                <a:solidFill>
                  <a:schemeClr val="tx1"/>
                </a:solidFill>
                <a:latin typeface="Meiryo UI" panose="020B0604030504040204" pitchFamily="50" charset="-128"/>
                <a:ea typeface="Meiryo UI" panose="020B0604030504040204" pitchFamily="50" charset="-128"/>
              </a:rPr>
              <a:t>●</a:t>
            </a:r>
            <a:r>
              <a:rPr lang="ja-JP" altLang="en-US" sz="1600" dirty="0">
                <a:solidFill>
                  <a:srgbClr val="C00000"/>
                </a:solidFill>
                <a:latin typeface="Meiryo UI" panose="020B0604030504040204" pitchFamily="50" charset="-128"/>
                <a:ea typeface="Meiryo UI" panose="020B0604030504040204" pitchFamily="50" charset="-128"/>
              </a:rPr>
              <a:t>文献から研究データまでの学術情報全体を統合して検索･抽出が可能なシステム（「知識インフラ」）の展開を図る。</a:t>
            </a:r>
          </a:p>
          <a:p>
            <a:pPr>
              <a:defRPr/>
            </a:pPr>
            <a:endParaRPr lang="ja-JP" altLang="en-US" sz="2400" dirty="0">
              <a:solidFill>
                <a:schemeClr val="tx1"/>
              </a:solidFill>
              <a:latin typeface="Meiryo UI" panose="020B0604030504040204" pitchFamily="50" charset="-128"/>
              <a:ea typeface="Meiryo UI" panose="020B0604030504040204" pitchFamily="50" charset="-128"/>
            </a:endParaRPr>
          </a:p>
        </p:txBody>
      </p:sp>
      <p:sp>
        <p:nvSpPr>
          <p:cNvPr id="14" name="タイトル 13"/>
          <p:cNvSpPr>
            <a:spLocks noGrp="1"/>
          </p:cNvSpPr>
          <p:nvPr>
            <p:ph type="title"/>
          </p:nvPr>
        </p:nvSpPr>
        <p:spPr/>
        <p:txBody>
          <a:bodyPr>
            <a:normAutofit/>
          </a:bodyPr>
          <a:lstStyle/>
          <a:p>
            <a:r>
              <a:rPr lang="ja-JP" altLang="en-US" dirty="0" smtClean="0"/>
              <a:t>知識</a:t>
            </a:r>
            <a:r>
              <a:rPr lang="ja-JP" altLang="en-US" dirty="0"/>
              <a:t>インフラの</a:t>
            </a:r>
            <a:r>
              <a:rPr lang="ja-JP" altLang="en-US" dirty="0" smtClean="0"/>
              <a:t>必要性</a:t>
            </a:r>
            <a:endParaRPr kumimoji="1" lang="ja-JP" altLang="en-US" dirty="0"/>
          </a:p>
        </p:txBody>
      </p:sp>
      <p:sp>
        <p:nvSpPr>
          <p:cNvPr id="45" name="日付プレースホルダ 44"/>
          <p:cNvSpPr>
            <a:spLocks noGrp="1"/>
          </p:cNvSpPr>
          <p:nvPr>
            <p:ph type="dt" sz="half" idx="10"/>
          </p:nvPr>
        </p:nvSpPr>
        <p:spPr/>
        <p:txBody>
          <a:bodyPr/>
          <a:lstStyle/>
          <a:p>
            <a:r>
              <a:rPr lang="en-US" altLang="ja-JP" smtClean="0"/>
              <a:t>2010/12/11</a:t>
            </a:r>
            <a:endParaRPr lang="en-US"/>
          </a:p>
        </p:txBody>
      </p:sp>
      <p:sp>
        <p:nvSpPr>
          <p:cNvPr id="41" name="フッター プレースホルダ 40"/>
          <p:cNvSpPr>
            <a:spLocks noGrp="1"/>
          </p:cNvSpPr>
          <p:nvPr>
            <p:ph type="ftr" sz="quarter" idx="11"/>
          </p:nvPr>
        </p:nvSpPr>
        <p:spPr/>
        <p:txBody>
          <a:bodyPr/>
          <a:lstStyle/>
          <a:p>
            <a:endParaRPr kumimoji="0" lang="en-US" dirty="0"/>
          </a:p>
        </p:txBody>
      </p:sp>
      <p:sp>
        <p:nvSpPr>
          <p:cNvPr id="42" name="スライド番号プレースホルダ 41"/>
          <p:cNvSpPr>
            <a:spLocks noGrp="1"/>
          </p:cNvSpPr>
          <p:nvPr>
            <p:ph type="sldNum" sz="quarter" idx="12"/>
          </p:nvPr>
        </p:nvSpPr>
        <p:spPr/>
        <p:txBody>
          <a:bodyPr/>
          <a:lstStyle/>
          <a:p>
            <a:fld id="{042AED99-7FB4-404E-8A97-64753DCE42EC}" type="slidenum">
              <a:rPr kumimoji="0" lang="en-US" smtClean="0"/>
              <a:pPr/>
              <a:t>71</a:t>
            </a:fld>
            <a:endParaRPr kumimoji="0" lang="en-US"/>
          </a:p>
        </p:txBody>
      </p:sp>
      <p:sp>
        <p:nvSpPr>
          <p:cNvPr id="48" name="正方形/長方形 47"/>
          <p:cNvSpPr/>
          <p:nvPr/>
        </p:nvSpPr>
        <p:spPr>
          <a:xfrm>
            <a:off x="1847528" y="4653136"/>
            <a:ext cx="8496944" cy="504056"/>
          </a:xfrm>
          <a:prstGeom prst="rect">
            <a:avLst/>
          </a:prstGeom>
          <a:ln/>
        </p:spPr>
        <p:style>
          <a:lnRef idx="1">
            <a:schemeClr val="accent2"/>
          </a:lnRef>
          <a:fillRef idx="2">
            <a:schemeClr val="accent2"/>
          </a:fillRef>
          <a:effectRef idx="1">
            <a:schemeClr val="accent2"/>
          </a:effectRef>
          <a:fontRef idx="minor">
            <a:schemeClr val="dk1"/>
          </a:fontRef>
        </p:style>
        <p:txBody>
          <a:bodyPr/>
          <a:lstStyle/>
          <a:p>
            <a:r>
              <a:rPr lang="ja-JP" altLang="en-US" sz="1600" b="1" dirty="0">
                <a:solidFill>
                  <a:schemeClr val="tx1"/>
                </a:solidFill>
                <a:latin typeface="Meiryo UI" panose="020B0604030504040204" pitchFamily="50" charset="-128"/>
                <a:ea typeface="Meiryo UI" panose="020B0604030504040204" pitchFamily="50" charset="-128"/>
              </a:rPr>
              <a:t>■　第４期科学技術基本計画「科学技術に関する基本政策について」</a:t>
            </a:r>
            <a:endParaRPr lang="en-US" altLang="ja-JP" sz="1600" b="1" dirty="0">
              <a:solidFill>
                <a:schemeClr val="tx1"/>
              </a:solidFill>
              <a:latin typeface="Meiryo UI" panose="020B0604030504040204" pitchFamily="50" charset="-128"/>
              <a:ea typeface="Meiryo UI" panose="020B0604030504040204" pitchFamily="50" charset="-128"/>
            </a:endParaRPr>
          </a:p>
          <a:p>
            <a:pPr algn="r"/>
            <a:r>
              <a:rPr lang="en-US" altLang="ja-JP" sz="1600" b="1" dirty="0">
                <a:solidFill>
                  <a:schemeClr val="tx1"/>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内閣府　総合科学技術会議</a:t>
            </a:r>
            <a:r>
              <a:rPr lang="en-US" altLang="ja-JP" sz="1600" b="1" dirty="0">
                <a:solidFill>
                  <a:schemeClr val="tx1"/>
                </a:solidFill>
                <a:latin typeface="Meiryo UI" panose="020B0604030504040204" pitchFamily="50" charset="-128"/>
                <a:ea typeface="Meiryo UI" panose="020B0604030504040204" pitchFamily="50" charset="-128"/>
              </a:rPr>
              <a:t>(</a:t>
            </a:r>
            <a:r>
              <a:rPr lang="en-GB" sz="1600" b="1" dirty="0">
                <a:solidFill>
                  <a:schemeClr val="tx1"/>
                </a:solidFill>
                <a:latin typeface="Meiryo UI" panose="020B0604030504040204" pitchFamily="50" charset="-128"/>
                <a:ea typeface="Meiryo UI" panose="020B0604030504040204" pitchFamily="50" charset="-128"/>
              </a:rPr>
              <a:t>CSTP</a:t>
            </a:r>
            <a:r>
              <a:rPr lang="en-US" altLang="ja-JP" sz="1600" b="1" dirty="0">
                <a:solidFill>
                  <a:schemeClr val="tx1"/>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答申</a:t>
            </a:r>
            <a:r>
              <a:rPr lang="en-US" altLang="ja-JP" sz="1600" b="1" dirty="0">
                <a:solidFill>
                  <a:schemeClr val="tx1"/>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 </a:t>
            </a:r>
            <a:r>
              <a:rPr lang="ja-JP" altLang="en-US" sz="1600" b="1" dirty="0" smtClean="0">
                <a:solidFill>
                  <a:schemeClr val="tx1"/>
                </a:solidFill>
                <a:latin typeface="Meiryo UI" panose="020B0604030504040204" pitchFamily="50" charset="-128"/>
                <a:ea typeface="Meiryo UI" panose="020B0604030504040204" pitchFamily="50" charset="-128"/>
              </a:rPr>
              <a:t>（</a:t>
            </a:r>
            <a:r>
              <a:rPr lang="en-US" altLang="ja-JP" sz="1600" b="1" dirty="0">
                <a:solidFill>
                  <a:schemeClr val="tx1"/>
                </a:solidFill>
                <a:latin typeface="Meiryo UI" panose="020B0604030504040204" pitchFamily="50" charset="-128"/>
                <a:ea typeface="Meiryo UI" panose="020B0604030504040204" pitchFamily="50" charset="-128"/>
              </a:rPr>
              <a:t>2010</a:t>
            </a:r>
            <a:r>
              <a:rPr lang="ja-JP" altLang="en-US" sz="1600" b="1" dirty="0" smtClean="0">
                <a:solidFill>
                  <a:schemeClr val="tx1"/>
                </a:solidFill>
                <a:latin typeface="Meiryo UI" panose="020B0604030504040204" pitchFamily="50" charset="-128"/>
                <a:ea typeface="Meiryo UI" panose="020B0604030504040204" pitchFamily="50" charset="-128"/>
              </a:rPr>
              <a:t>年</a:t>
            </a:r>
            <a:r>
              <a:rPr lang="en-US" altLang="ja-JP" sz="1600" b="1" dirty="0">
                <a:solidFill>
                  <a:schemeClr val="tx1"/>
                </a:solidFill>
                <a:latin typeface="Meiryo UI" panose="020B0604030504040204" pitchFamily="50" charset="-128"/>
                <a:ea typeface="Meiryo UI" panose="020B0604030504040204" pitchFamily="50" charset="-128"/>
              </a:rPr>
              <a:t>12</a:t>
            </a:r>
            <a:r>
              <a:rPr lang="ja-JP" altLang="en-US" sz="1600" b="1" dirty="0">
                <a:solidFill>
                  <a:schemeClr val="tx1"/>
                </a:solidFill>
                <a:latin typeface="Meiryo UI" panose="020B0604030504040204" pitchFamily="50" charset="-128"/>
                <a:ea typeface="Meiryo UI" panose="020B0604030504040204" pitchFamily="50" charset="-128"/>
              </a:rPr>
              <a:t>月</a:t>
            </a:r>
            <a:r>
              <a:rPr lang="en-US" altLang="ja-JP" sz="1600" b="1" dirty="0">
                <a:solidFill>
                  <a:schemeClr val="tx1"/>
                </a:solidFill>
                <a:latin typeface="Meiryo UI" panose="020B0604030504040204" pitchFamily="50" charset="-128"/>
                <a:ea typeface="Meiryo UI" panose="020B0604030504040204" pitchFamily="50" charset="-128"/>
              </a:rPr>
              <a:t>24</a:t>
            </a:r>
            <a:r>
              <a:rPr lang="ja-JP" altLang="en-US" sz="1600" b="1" dirty="0">
                <a:solidFill>
                  <a:schemeClr val="tx1"/>
                </a:solidFill>
                <a:latin typeface="Meiryo UI" panose="020B0604030504040204" pitchFamily="50" charset="-128"/>
                <a:ea typeface="Meiryo UI" panose="020B0604030504040204" pitchFamily="50" charset="-128"/>
              </a:rPr>
              <a:t>日）</a:t>
            </a:r>
          </a:p>
        </p:txBody>
      </p:sp>
      <p:sp>
        <p:nvSpPr>
          <p:cNvPr id="49" name="円/楕円 48"/>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748995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角丸四角形 112"/>
          <p:cNvSpPr/>
          <p:nvPr/>
        </p:nvSpPr>
        <p:spPr>
          <a:xfrm>
            <a:off x="1703512" y="3429001"/>
            <a:ext cx="8784976" cy="1942933"/>
          </a:xfrm>
          <a:prstGeom prst="roundRect">
            <a:avLst/>
          </a:prstGeom>
          <a:ln/>
        </p:spPr>
        <p:style>
          <a:lnRef idx="1">
            <a:schemeClr val="accent1"/>
          </a:lnRef>
          <a:fillRef idx="2">
            <a:schemeClr val="accent1"/>
          </a:fillRef>
          <a:effectRef idx="1">
            <a:schemeClr val="accent1"/>
          </a:effectRef>
          <a:fontRef idx="minor">
            <a:schemeClr val="dk1"/>
          </a:fontRef>
        </p:style>
        <p:txBody>
          <a:bodyPr vert="eaVert"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7" name="正方形/長方形 6"/>
          <p:cNvSpPr/>
          <p:nvPr/>
        </p:nvSpPr>
        <p:spPr>
          <a:xfrm>
            <a:off x="1919536" y="1556792"/>
            <a:ext cx="8424936" cy="576064"/>
          </a:xfrm>
          <a:prstGeom prst="rect">
            <a:avLst/>
          </a:prstGeom>
          <a:noFill/>
          <a:ln w="28575" cmpd="dbl"/>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ja-JP" altLang="en-US" sz="1600" dirty="0">
                <a:solidFill>
                  <a:schemeClr val="tx1"/>
                </a:solidFill>
                <a:latin typeface="Meiryo UI" panose="020B0604030504040204" pitchFamily="50" charset="-128"/>
                <a:ea typeface="Meiryo UI" panose="020B0604030504040204" pitchFamily="50" charset="-128"/>
              </a:rPr>
              <a:t>これまでの</a:t>
            </a:r>
            <a:r>
              <a:rPr lang="ja-JP" altLang="en-US" sz="1600" dirty="0">
                <a:solidFill>
                  <a:srgbClr val="C00000"/>
                </a:solidFill>
                <a:latin typeface="Meiryo UI" panose="020B0604030504040204" pitchFamily="50" charset="-128"/>
                <a:ea typeface="Meiryo UI" panose="020B0604030504040204" pitchFamily="50" charset="-128"/>
              </a:rPr>
              <a:t>単なる「情報検索」から、事実としての「知識検索」へ進化</a:t>
            </a:r>
            <a:r>
              <a:rPr lang="ja-JP" altLang="en-US" sz="1600" dirty="0">
                <a:solidFill>
                  <a:schemeClr val="tx1"/>
                </a:solidFill>
                <a:latin typeface="Meiryo UI" panose="020B0604030504040204" pitchFamily="50" charset="-128"/>
                <a:ea typeface="Meiryo UI" panose="020B0604030504040204" pitchFamily="50" charset="-128"/>
              </a:rPr>
              <a:t>させ、</a:t>
            </a:r>
            <a:r>
              <a:rPr lang="ja-JP" altLang="en-US" sz="1600" dirty="0">
                <a:solidFill>
                  <a:srgbClr val="C00000"/>
                </a:solidFill>
                <a:latin typeface="Meiryo UI" panose="020B0604030504040204" pitchFamily="50" charset="-128"/>
                <a:ea typeface="Meiryo UI" panose="020B0604030504040204" pitchFamily="50" charset="-128"/>
              </a:rPr>
              <a:t>知識の再利用による新たな知識の創造に寄与</a:t>
            </a:r>
            <a:r>
              <a:rPr lang="ja-JP" altLang="en-US" sz="1600" dirty="0">
                <a:solidFill>
                  <a:schemeClr val="tx1"/>
                </a:solidFill>
                <a:latin typeface="Meiryo UI" panose="020B0604030504040204" pitchFamily="50" charset="-128"/>
                <a:ea typeface="Meiryo UI" panose="020B0604030504040204" pitchFamily="50" charset="-128"/>
              </a:rPr>
              <a:t>することを目指す。</a:t>
            </a:r>
            <a:endParaRPr lang="en-US" altLang="ja-JP" sz="1600" dirty="0">
              <a:solidFill>
                <a:schemeClr val="tx1"/>
              </a:solidFill>
              <a:latin typeface="Meiryo UI" panose="020B0604030504040204" pitchFamily="50" charset="-128"/>
              <a:ea typeface="Meiryo UI" panose="020B0604030504040204" pitchFamily="50" charset="-128"/>
            </a:endParaRPr>
          </a:p>
        </p:txBody>
      </p:sp>
      <p:sp>
        <p:nvSpPr>
          <p:cNvPr id="9" name="ホームベース 8"/>
          <p:cNvSpPr/>
          <p:nvPr/>
        </p:nvSpPr>
        <p:spPr>
          <a:xfrm>
            <a:off x="2063750" y="2204864"/>
            <a:ext cx="2808288" cy="1150938"/>
          </a:xfrm>
          <a:prstGeom prst="homePlate">
            <a:avLst/>
          </a:prstGeom>
        </p:spPr>
        <p:style>
          <a:lnRef idx="2">
            <a:schemeClr val="accent1"/>
          </a:lnRef>
          <a:fillRef idx="1">
            <a:schemeClr val="lt1"/>
          </a:fillRef>
          <a:effectRef idx="0">
            <a:schemeClr val="accent1"/>
          </a:effectRef>
          <a:fontRef idx="minor">
            <a:schemeClr val="dk1"/>
          </a:fontRef>
        </p:style>
        <p:txBody>
          <a:bodyPr anchor="ctr"/>
          <a:lstStyle/>
          <a:p>
            <a:pPr>
              <a:defRPr/>
            </a:pPr>
            <a:r>
              <a:rPr lang="ja-JP" altLang="en-US" sz="1200" dirty="0">
                <a:solidFill>
                  <a:schemeClr val="tx1"/>
                </a:solidFill>
                <a:latin typeface="Meiryo UI" panose="020B0604030504040204" pitchFamily="50" charset="-128"/>
                <a:ea typeface="Meiryo UI" panose="020B0604030504040204" pitchFamily="50" charset="-128"/>
              </a:rPr>
              <a:t>増え続けるテキスト、データ、コンテンツ（国の諸機関の各種資料、統計データ、大学・研究機関の研究成果・研究データ、全国の電子図書館、デジタルアーカイブのコンテンツなど）</a:t>
            </a:r>
          </a:p>
        </p:txBody>
      </p:sp>
      <p:sp>
        <p:nvSpPr>
          <p:cNvPr id="10" name="ホームベース 9"/>
          <p:cNvSpPr/>
          <p:nvPr/>
        </p:nvSpPr>
        <p:spPr>
          <a:xfrm>
            <a:off x="5087939" y="2204864"/>
            <a:ext cx="2520950" cy="1150938"/>
          </a:xfrm>
          <a:prstGeom prst="homePlate">
            <a:avLst/>
          </a:prstGeom>
        </p:spPr>
        <p:style>
          <a:lnRef idx="2">
            <a:schemeClr val="accent1"/>
          </a:lnRef>
          <a:fillRef idx="1">
            <a:schemeClr val="lt1"/>
          </a:fillRef>
          <a:effectRef idx="0">
            <a:schemeClr val="accent1"/>
          </a:effectRef>
          <a:fontRef idx="minor">
            <a:schemeClr val="dk1"/>
          </a:fontRef>
        </p:style>
        <p:txBody>
          <a:bodyPr anchor="ctr"/>
          <a:lstStyle/>
          <a:p>
            <a:pPr>
              <a:defRPr/>
            </a:pPr>
            <a:r>
              <a:rPr lang="ja-JP" altLang="en-US" sz="1200" dirty="0">
                <a:solidFill>
                  <a:schemeClr val="tx1"/>
                </a:solidFill>
                <a:latin typeface="Meiryo UI" panose="020B0604030504040204" pitchFamily="50" charset="-128"/>
                <a:ea typeface="Meiryo UI" panose="020B0604030504040204" pitchFamily="50" charset="-128"/>
              </a:rPr>
              <a:t>様々な形態の知識・情報を組織化し、関連する知識・情報がうまくつながって取り出せる仕組み</a:t>
            </a:r>
            <a:r>
              <a:rPr lang="en-US" altLang="ja-JP" sz="1200" dirty="0">
                <a:solidFill>
                  <a:schemeClr val="tx1"/>
                </a:solidFill>
                <a:latin typeface="Meiryo UI" panose="020B0604030504040204" pitchFamily="50" charset="-128"/>
                <a:ea typeface="Meiryo UI" panose="020B0604030504040204" pitchFamily="50" charset="-128"/>
              </a:rPr>
              <a:t>(</a:t>
            </a:r>
            <a:r>
              <a:rPr lang="ja-JP" altLang="en-US" sz="1200" dirty="0">
                <a:solidFill>
                  <a:schemeClr val="tx1"/>
                </a:solidFill>
                <a:latin typeface="Meiryo UI" panose="020B0604030504040204" pitchFamily="50" charset="-128"/>
                <a:ea typeface="Meiryo UI" panose="020B0604030504040204" pitchFamily="50" charset="-128"/>
              </a:rPr>
              <a:t>知識インフラ）の整備</a:t>
            </a:r>
            <a:endParaRPr lang="en-US" altLang="ja-JP" sz="1200" dirty="0">
              <a:solidFill>
                <a:schemeClr val="tx1"/>
              </a:solidFill>
              <a:latin typeface="Meiryo UI" panose="020B0604030504040204" pitchFamily="50" charset="-128"/>
              <a:ea typeface="Meiryo UI" panose="020B0604030504040204" pitchFamily="50" charset="-128"/>
            </a:endParaRPr>
          </a:p>
        </p:txBody>
      </p:sp>
      <p:sp>
        <p:nvSpPr>
          <p:cNvPr id="11" name="ホームベース 10"/>
          <p:cNvSpPr/>
          <p:nvPr/>
        </p:nvSpPr>
        <p:spPr>
          <a:xfrm>
            <a:off x="7824792" y="2204864"/>
            <a:ext cx="2232025" cy="1150938"/>
          </a:xfrm>
          <a:prstGeom prst="homePlate">
            <a:avLst/>
          </a:prstGeom>
        </p:spPr>
        <p:style>
          <a:lnRef idx="2">
            <a:schemeClr val="accent1"/>
          </a:lnRef>
          <a:fillRef idx="1">
            <a:schemeClr val="lt1"/>
          </a:fillRef>
          <a:effectRef idx="0">
            <a:schemeClr val="accent1"/>
          </a:effectRef>
          <a:fontRef idx="minor">
            <a:schemeClr val="dk1"/>
          </a:fontRef>
        </p:style>
        <p:txBody>
          <a:bodyPr anchor="ctr"/>
          <a:lstStyle/>
          <a:p>
            <a:pPr>
              <a:defRPr/>
            </a:pPr>
            <a:r>
              <a:rPr lang="ja-JP" altLang="en-US" sz="1400" dirty="0">
                <a:solidFill>
                  <a:schemeClr val="tx1"/>
                </a:solidFill>
                <a:latin typeface="Meiryo UI" panose="020B0604030504040204" pitchFamily="50" charset="-128"/>
                <a:ea typeface="Meiryo UI" panose="020B0604030504040204" pitchFamily="50" charset="-128"/>
              </a:rPr>
              <a:t>新しい知識の創造への寄与</a:t>
            </a:r>
            <a:endParaRPr lang="en-US" altLang="ja-JP" sz="1400" dirty="0">
              <a:solidFill>
                <a:schemeClr val="tx1"/>
              </a:solidFill>
              <a:latin typeface="Meiryo UI" panose="020B0604030504040204" pitchFamily="50" charset="-128"/>
              <a:ea typeface="Meiryo UI" panose="020B0604030504040204" pitchFamily="50" charset="-128"/>
            </a:endParaRPr>
          </a:p>
        </p:txBody>
      </p:sp>
      <p:sp>
        <p:nvSpPr>
          <p:cNvPr id="12" name="正方形/長方形 11"/>
          <p:cNvSpPr/>
          <p:nvPr/>
        </p:nvSpPr>
        <p:spPr>
          <a:xfrm>
            <a:off x="1919536" y="1124744"/>
            <a:ext cx="8424936" cy="432048"/>
          </a:xfrm>
          <a:prstGeom prst="rect">
            <a:avLst/>
          </a:prstGeom>
          <a:ln/>
        </p:spPr>
        <p:style>
          <a:lnRef idx="1">
            <a:schemeClr val="accent6"/>
          </a:lnRef>
          <a:fillRef idx="2">
            <a:schemeClr val="accent6"/>
          </a:fillRef>
          <a:effectRef idx="1">
            <a:schemeClr val="accent6"/>
          </a:effectRef>
          <a:fontRef idx="minor">
            <a:schemeClr val="dk1"/>
          </a:fontRef>
        </p:style>
        <p:txBody>
          <a:bodyPr anchor="ctr"/>
          <a:lstStyle/>
          <a:p>
            <a:pPr algn="ctr">
              <a:defRPr/>
            </a:pPr>
            <a:r>
              <a:rPr lang="ja-JP" altLang="en-US" sz="1600" dirty="0">
                <a:solidFill>
                  <a:schemeClr val="tx1"/>
                </a:solidFill>
                <a:latin typeface="Meiryo UI" panose="020B0604030504040204" pitchFamily="50" charset="-128"/>
                <a:ea typeface="Meiryo UI" panose="020B0604030504040204" pitchFamily="50" charset="-128"/>
              </a:rPr>
              <a:t>次世代サービスが目指す方向性</a:t>
            </a:r>
            <a:endParaRPr lang="en-US" altLang="ja-JP" sz="1600" dirty="0">
              <a:solidFill>
                <a:schemeClr val="tx1"/>
              </a:solidFill>
              <a:latin typeface="Meiryo UI" panose="020B0604030504040204" pitchFamily="50" charset="-128"/>
              <a:ea typeface="Meiryo UI" panose="020B0604030504040204" pitchFamily="50" charset="-128"/>
            </a:endParaRPr>
          </a:p>
        </p:txBody>
      </p:sp>
      <p:sp>
        <p:nvSpPr>
          <p:cNvPr id="13" name="角丸四角形 12"/>
          <p:cNvSpPr/>
          <p:nvPr/>
        </p:nvSpPr>
        <p:spPr>
          <a:xfrm>
            <a:off x="2350588" y="3573382"/>
            <a:ext cx="1223962" cy="503238"/>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200" dirty="0">
                <a:latin typeface="Meiryo UI" panose="020B0604030504040204" pitchFamily="50" charset="-128"/>
                <a:ea typeface="Meiryo UI" panose="020B0604030504040204" pitchFamily="50" charset="-128"/>
              </a:rPr>
              <a:t>情報の可視化技術</a:t>
            </a:r>
          </a:p>
        </p:txBody>
      </p:sp>
      <p:sp>
        <p:nvSpPr>
          <p:cNvPr id="19" name="角丸四角形 18"/>
          <p:cNvSpPr/>
          <p:nvPr/>
        </p:nvSpPr>
        <p:spPr>
          <a:xfrm>
            <a:off x="3719016" y="3573382"/>
            <a:ext cx="1223962" cy="503238"/>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200" dirty="0">
                <a:latin typeface="Meiryo UI" panose="020B0604030504040204" pitchFamily="50" charset="-128"/>
                <a:ea typeface="Meiryo UI" panose="020B0604030504040204" pitchFamily="50" charset="-128"/>
              </a:rPr>
              <a:t>情報の収集の効率化技術</a:t>
            </a:r>
          </a:p>
        </p:txBody>
      </p:sp>
      <p:sp>
        <p:nvSpPr>
          <p:cNvPr id="20" name="角丸四角形 19"/>
          <p:cNvSpPr/>
          <p:nvPr/>
        </p:nvSpPr>
        <p:spPr>
          <a:xfrm>
            <a:off x="5087438" y="3573382"/>
            <a:ext cx="1223962" cy="503238"/>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200" dirty="0">
                <a:latin typeface="Meiryo UI" panose="020B0604030504040204" pitchFamily="50" charset="-128"/>
                <a:ea typeface="Meiryo UI" panose="020B0604030504040204" pitchFamily="50" charset="-128"/>
              </a:rPr>
              <a:t>情報の組織化技術</a:t>
            </a:r>
          </a:p>
        </p:txBody>
      </p:sp>
      <p:sp>
        <p:nvSpPr>
          <p:cNvPr id="21" name="角丸四角形 20"/>
          <p:cNvSpPr/>
          <p:nvPr/>
        </p:nvSpPr>
        <p:spPr>
          <a:xfrm>
            <a:off x="6455866" y="3573382"/>
            <a:ext cx="1223962" cy="503238"/>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200" dirty="0">
                <a:latin typeface="Meiryo UI" panose="020B0604030504040204" pitchFamily="50" charset="-128"/>
                <a:ea typeface="Meiryo UI" panose="020B0604030504040204" pitchFamily="50" charset="-128"/>
              </a:rPr>
              <a:t>情報の集合知化技術</a:t>
            </a:r>
          </a:p>
        </p:txBody>
      </p:sp>
      <p:sp>
        <p:nvSpPr>
          <p:cNvPr id="22" name="角丸四角形 21"/>
          <p:cNvSpPr/>
          <p:nvPr/>
        </p:nvSpPr>
        <p:spPr>
          <a:xfrm>
            <a:off x="7824289" y="3573382"/>
            <a:ext cx="1223962" cy="503238"/>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200" dirty="0">
                <a:latin typeface="Meiryo UI" panose="020B0604030504040204" pitchFamily="50" charset="-128"/>
                <a:ea typeface="Meiryo UI" panose="020B0604030504040204" pitchFamily="50" charset="-128"/>
              </a:rPr>
              <a:t>情報検索技術</a:t>
            </a:r>
          </a:p>
        </p:txBody>
      </p:sp>
      <p:sp>
        <p:nvSpPr>
          <p:cNvPr id="23" name="角丸四角形 22"/>
          <p:cNvSpPr/>
          <p:nvPr/>
        </p:nvSpPr>
        <p:spPr>
          <a:xfrm>
            <a:off x="9191129" y="3573382"/>
            <a:ext cx="1223963" cy="503238"/>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200" dirty="0">
                <a:latin typeface="Meiryo UI" panose="020B0604030504040204" pitchFamily="50" charset="-128"/>
                <a:ea typeface="Meiryo UI" panose="020B0604030504040204" pitchFamily="50" charset="-128"/>
              </a:rPr>
              <a:t>閲覧・表示技術</a:t>
            </a:r>
          </a:p>
        </p:txBody>
      </p:sp>
      <p:sp>
        <p:nvSpPr>
          <p:cNvPr id="28" name="正方形/長方形 27"/>
          <p:cNvSpPr/>
          <p:nvPr/>
        </p:nvSpPr>
        <p:spPr>
          <a:xfrm>
            <a:off x="2350588" y="4221089"/>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全文テキスト化技術</a:t>
            </a:r>
          </a:p>
        </p:txBody>
      </p:sp>
      <p:sp>
        <p:nvSpPr>
          <p:cNvPr id="29" name="正方形/長方形 28"/>
          <p:cNvSpPr/>
          <p:nvPr/>
        </p:nvSpPr>
        <p:spPr>
          <a:xfrm>
            <a:off x="2998288" y="4221089"/>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テキストの構造化技術</a:t>
            </a:r>
          </a:p>
        </p:txBody>
      </p:sp>
      <p:sp>
        <p:nvSpPr>
          <p:cNvPr id="30" name="正方形/長方形 29"/>
          <p:cNvSpPr/>
          <p:nvPr/>
        </p:nvSpPr>
        <p:spPr>
          <a:xfrm>
            <a:off x="3719013" y="4221089"/>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分散収集技術</a:t>
            </a:r>
          </a:p>
        </p:txBody>
      </p:sp>
      <p:sp>
        <p:nvSpPr>
          <p:cNvPr id="31" name="正方形/長方形 30"/>
          <p:cNvSpPr/>
          <p:nvPr/>
        </p:nvSpPr>
        <p:spPr>
          <a:xfrm>
            <a:off x="4366713" y="4221089"/>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分散横断検索技術</a:t>
            </a:r>
          </a:p>
        </p:txBody>
      </p:sp>
      <p:sp>
        <p:nvSpPr>
          <p:cNvPr id="32" name="正方形/長方形 31"/>
          <p:cNvSpPr/>
          <p:nvPr/>
        </p:nvSpPr>
        <p:spPr>
          <a:xfrm>
            <a:off x="5087438" y="4221089"/>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データマイニング技術</a:t>
            </a:r>
          </a:p>
        </p:txBody>
      </p:sp>
      <p:sp>
        <p:nvSpPr>
          <p:cNvPr id="33" name="正方形/長方形 32"/>
          <p:cNvSpPr/>
          <p:nvPr/>
        </p:nvSpPr>
        <p:spPr>
          <a:xfrm>
            <a:off x="5735138" y="4221089"/>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メタデータ自動付与技術</a:t>
            </a:r>
          </a:p>
        </p:txBody>
      </p:sp>
      <p:sp>
        <p:nvSpPr>
          <p:cNvPr id="34" name="正方形/長方形 33"/>
          <p:cNvSpPr/>
          <p:nvPr/>
        </p:nvSpPr>
        <p:spPr>
          <a:xfrm>
            <a:off x="6455863" y="4221089"/>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情報と情報の関連付け</a:t>
            </a:r>
          </a:p>
        </p:txBody>
      </p:sp>
      <p:sp>
        <p:nvSpPr>
          <p:cNvPr id="35" name="正方形/長方形 34"/>
          <p:cNvSpPr/>
          <p:nvPr/>
        </p:nvSpPr>
        <p:spPr>
          <a:xfrm>
            <a:off x="7103563" y="4221089"/>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意味情報によるクラスタリング</a:t>
            </a:r>
          </a:p>
        </p:txBody>
      </p:sp>
      <p:sp>
        <p:nvSpPr>
          <p:cNvPr id="36" name="正方形/長方形 35"/>
          <p:cNvSpPr/>
          <p:nvPr/>
        </p:nvSpPr>
        <p:spPr>
          <a:xfrm>
            <a:off x="7824292" y="4221089"/>
            <a:ext cx="574675"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事実・知識検索</a:t>
            </a:r>
          </a:p>
        </p:txBody>
      </p:sp>
      <p:sp>
        <p:nvSpPr>
          <p:cNvPr id="37" name="正方形/長方形 36"/>
          <p:cNvSpPr/>
          <p:nvPr/>
        </p:nvSpPr>
        <p:spPr>
          <a:xfrm>
            <a:off x="8471988" y="4221089"/>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感性検索</a:t>
            </a:r>
          </a:p>
        </p:txBody>
      </p:sp>
      <p:sp>
        <p:nvSpPr>
          <p:cNvPr id="38" name="正方形/長方形 37"/>
          <p:cNvSpPr/>
          <p:nvPr/>
        </p:nvSpPr>
        <p:spPr>
          <a:xfrm>
            <a:off x="9191129" y="4221089"/>
            <a:ext cx="576263"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位置情報技術</a:t>
            </a:r>
          </a:p>
        </p:txBody>
      </p:sp>
      <p:sp>
        <p:nvSpPr>
          <p:cNvPr id="39" name="正方形/長方形 38"/>
          <p:cNvSpPr/>
          <p:nvPr/>
        </p:nvSpPr>
        <p:spPr>
          <a:xfrm>
            <a:off x="9840417" y="4221089"/>
            <a:ext cx="574675"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デバイスに合わせた最適出力</a:t>
            </a:r>
          </a:p>
        </p:txBody>
      </p:sp>
      <p:cxnSp>
        <p:nvCxnSpPr>
          <p:cNvPr id="41" name="直線コネクタ 40"/>
          <p:cNvCxnSpPr>
            <a:stCxn id="28" idx="0"/>
            <a:endCxn id="13" idx="2"/>
          </p:cNvCxnSpPr>
          <p:nvPr/>
        </p:nvCxnSpPr>
        <p:spPr>
          <a:xfrm rot="5400000" flipH="1" flipV="1">
            <a:off x="2729207" y="3986926"/>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43" name="直線コネクタ 42"/>
          <p:cNvCxnSpPr>
            <a:stCxn id="29" idx="0"/>
            <a:endCxn id="13" idx="2"/>
          </p:cNvCxnSpPr>
          <p:nvPr/>
        </p:nvCxnSpPr>
        <p:spPr>
          <a:xfrm rot="16200000" flipV="1">
            <a:off x="3053057" y="3986926"/>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45" name="直線コネクタ 44"/>
          <p:cNvCxnSpPr>
            <a:stCxn id="30" idx="0"/>
            <a:endCxn id="19" idx="2"/>
          </p:cNvCxnSpPr>
          <p:nvPr/>
        </p:nvCxnSpPr>
        <p:spPr>
          <a:xfrm rot="5400000" flipH="1" flipV="1">
            <a:off x="4097632" y="3986926"/>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47" name="直線コネクタ 46"/>
          <p:cNvCxnSpPr>
            <a:stCxn id="31" idx="0"/>
            <a:endCxn id="19" idx="2"/>
          </p:cNvCxnSpPr>
          <p:nvPr/>
        </p:nvCxnSpPr>
        <p:spPr>
          <a:xfrm rot="16200000" flipV="1">
            <a:off x="4421482" y="3986926"/>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49" name="直線コネクタ 48"/>
          <p:cNvCxnSpPr>
            <a:stCxn id="32" idx="0"/>
            <a:endCxn id="20" idx="2"/>
          </p:cNvCxnSpPr>
          <p:nvPr/>
        </p:nvCxnSpPr>
        <p:spPr>
          <a:xfrm rot="5400000" flipH="1" flipV="1">
            <a:off x="5464469" y="3986926"/>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51" name="直線コネクタ 50"/>
          <p:cNvCxnSpPr>
            <a:stCxn id="33" idx="0"/>
            <a:endCxn id="20" idx="2"/>
          </p:cNvCxnSpPr>
          <p:nvPr/>
        </p:nvCxnSpPr>
        <p:spPr>
          <a:xfrm rot="16200000" flipV="1">
            <a:off x="5789113" y="3986132"/>
            <a:ext cx="144462" cy="325438"/>
          </a:xfrm>
          <a:prstGeom prst="line">
            <a:avLst/>
          </a:prstGeom>
        </p:spPr>
        <p:style>
          <a:lnRef idx="1">
            <a:schemeClr val="accent5"/>
          </a:lnRef>
          <a:fillRef idx="2">
            <a:schemeClr val="accent5"/>
          </a:fillRef>
          <a:effectRef idx="1">
            <a:schemeClr val="accent5"/>
          </a:effectRef>
          <a:fontRef idx="minor">
            <a:schemeClr val="dk1"/>
          </a:fontRef>
        </p:style>
      </p:cxnSp>
      <p:cxnSp>
        <p:nvCxnSpPr>
          <p:cNvPr id="53" name="直線コネクタ 52"/>
          <p:cNvCxnSpPr>
            <a:stCxn id="34" idx="0"/>
            <a:endCxn id="21" idx="2"/>
          </p:cNvCxnSpPr>
          <p:nvPr/>
        </p:nvCxnSpPr>
        <p:spPr>
          <a:xfrm rot="5400000" flipH="1" flipV="1">
            <a:off x="6832894" y="3986926"/>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55" name="直線コネクタ 54"/>
          <p:cNvCxnSpPr>
            <a:stCxn id="35" idx="0"/>
            <a:endCxn id="21" idx="2"/>
          </p:cNvCxnSpPr>
          <p:nvPr/>
        </p:nvCxnSpPr>
        <p:spPr>
          <a:xfrm rot="16200000" flipV="1">
            <a:off x="7156744" y="3986926"/>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57" name="直線コネクタ 56"/>
          <p:cNvCxnSpPr>
            <a:stCxn id="36" idx="0"/>
            <a:endCxn id="22" idx="2"/>
          </p:cNvCxnSpPr>
          <p:nvPr/>
        </p:nvCxnSpPr>
        <p:spPr>
          <a:xfrm rot="5400000" flipH="1" flipV="1">
            <a:off x="8201319" y="3986926"/>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59" name="直線コネクタ 58"/>
          <p:cNvCxnSpPr>
            <a:stCxn id="37" idx="0"/>
            <a:endCxn id="22" idx="2"/>
          </p:cNvCxnSpPr>
          <p:nvPr/>
        </p:nvCxnSpPr>
        <p:spPr>
          <a:xfrm rot="16200000" flipV="1">
            <a:off x="8525169" y="3986926"/>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61" name="直線コネクタ 60"/>
          <p:cNvCxnSpPr>
            <a:stCxn id="38" idx="0"/>
            <a:endCxn id="23" idx="2"/>
          </p:cNvCxnSpPr>
          <p:nvPr/>
        </p:nvCxnSpPr>
        <p:spPr>
          <a:xfrm rot="5400000" flipH="1" flipV="1">
            <a:off x="9569744" y="3986926"/>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63" name="直線コネクタ 62"/>
          <p:cNvCxnSpPr>
            <a:stCxn id="39" idx="0"/>
            <a:endCxn id="23" idx="2"/>
          </p:cNvCxnSpPr>
          <p:nvPr/>
        </p:nvCxnSpPr>
        <p:spPr>
          <a:xfrm rot="16200000" flipV="1">
            <a:off x="9893594" y="3986926"/>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94" name="直線コネクタ 93"/>
          <p:cNvCxnSpPr>
            <a:endCxn id="13" idx="0"/>
          </p:cNvCxnSpPr>
          <p:nvPr/>
        </p:nvCxnSpPr>
        <p:spPr>
          <a:xfrm rot="5400000">
            <a:off x="4510386" y="1808883"/>
            <a:ext cx="217487" cy="3311525"/>
          </a:xfrm>
          <a:prstGeom prst="line">
            <a:avLst/>
          </a:prstGeom>
          <a:ln/>
        </p:spPr>
        <p:style>
          <a:lnRef idx="1">
            <a:schemeClr val="dk1"/>
          </a:lnRef>
          <a:fillRef idx="2">
            <a:schemeClr val="dk1"/>
          </a:fillRef>
          <a:effectRef idx="1">
            <a:schemeClr val="dk1"/>
          </a:effectRef>
          <a:fontRef idx="minor">
            <a:schemeClr val="dk1"/>
          </a:fontRef>
        </p:style>
      </p:cxnSp>
      <p:cxnSp>
        <p:nvCxnSpPr>
          <p:cNvPr id="95" name="直線コネクタ 94"/>
          <p:cNvCxnSpPr>
            <a:endCxn id="19" idx="0"/>
          </p:cNvCxnSpPr>
          <p:nvPr/>
        </p:nvCxnSpPr>
        <p:spPr>
          <a:xfrm rot="5400000">
            <a:off x="5194598" y="2493092"/>
            <a:ext cx="217487" cy="1943100"/>
          </a:xfrm>
          <a:prstGeom prst="line">
            <a:avLst/>
          </a:prstGeom>
          <a:ln/>
        </p:spPr>
        <p:style>
          <a:lnRef idx="1">
            <a:schemeClr val="dk1"/>
          </a:lnRef>
          <a:fillRef idx="2">
            <a:schemeClr val="dk1"/>
          </a:fillRef>
          <a:effectRef idx="1">
            <a:schemeClr val="dk1"/>
          </a:effectRef>
          <a:fontRef idx="minor">
            <a:schemeClr val="dk1"/>
          </a:fontRef>
        </p:style>
      </p:cxnSp>
      <p:cxnSp>
        <p:nvCxnSpPr>
          <p:cNvPr id="98" name="直線コネクタ 97"/>
          <p:cNvCxnSpPr>
            <a:endCxn id="20" idx="0"/>
          </p:cNvCxnSpPr>
          <p:nvPr/>
        </p:nvCxnSpPr>
        <p:spPr>
          <a:xfrm rot="5400000">
            <a:off x="5878017" y="3176514"/>
            <a:ext cx="217487" cy="576263"/>
          </a:xfrm>
          <a:prstGeom prst="line">
            <a:avLst/>
          </a:prstGeom>
          <a:ln/>
        </p:spPr>
        <p:style>
          <a:lnRef idx="1">
            <a:schemeClr val="dk1"/>
          </a:lnRef>
          <a:fillRef idx="2">
            <a:schemeClr val="dk1"/>
          </a:fillRef>
          <a:effectRef idx="1">
            <a:schemeClr val="dk1"/>
          </a:effectRef>
          <a:fontRef idx="minor">
            <a:schemeClr val="dk1"/>
          </a:fontRef>
        </p:style>
      </p:cxnSp>
      <p:cxnSp>
        <p:nvCxnSpPr>
          <p:cNvPr id="104" name="直線コネクタ 103"/>
          <p:cNvCxnSpPr>
            <a:endCxn id="21" idx="0"/>
          </p:cNvCxnSpPr>
          <p:nvPr/>
        </p:nvCxnSpPr>
        <p:spPr>
          <a:xfrm rot="16200000" flipH="1">
            <a:off x="6562229" y="3068558"/>
            <a:ext cx="217487" cy="792162"/>
          </a:xfrm>
          <a:prstGeom prst="line">
            <a:avLst/>
          </a:prstGeom>
          <a:ln/>
        </p:spPr>
        <p:style>
          <a:lnRef idx="1">
            <a:schemeClr val="dk1"/>
          </a:lnRef>
          <a:fillRef idx="2">
            <a:schemeClr val="dk1"/>
          </a:fillRef>
          <a:effectRef idx="1">
            <a:schemeClr val="dk1"/>
          </a:effectRef>
          <a:fontRef idx="minor">
            <a:schemeClr val="dk1"/>
          </a:fontRef>
        </p:style>
      </p:cxnSp>
      <p:cxnSp>
        <p:nvCxnSpPr>
          <p:cNvPr id="107" name="直線コネクタ 106"/>
          <p:cNvCxnSpPr>
            <a:endCxn id="22" idx="0"/>
          </p:cNvCxnSpPr>
          <p:nvPr/>
        </p:nvCxnSpPr>
        <p:spPr>
          <a:xfrm rot="16200000" flipH="1">
            <a:off x="7246442" y="2384349"/>
            <a:ext cx="217487" cy="2160587"/>
          </a:xfrm>
          <a:prstGeom prst="line">
            <a:avLst/>
          </a:prstGeom>
          <a:ln/>
        </p:spPr>
        <p:style>
          <a:lnRef idx="1">
            <a:schemeClr val="dk1"/>
          </a:lnRef>
          <a:fillRef idx="2">
            <a:schemeClr val="dk1"/>
          </a:fillRef>
          <a:effectRef idx="1">
            <a:schemeClr val="dk1"/>
          </a:effectRef>
          <a:fontRef idx="minor">
            <a:schemeClr val="dk1"/>
          </a:fontRef>
        </p:style>
      </p:cxnSp>
      <p:cxnSp>
        <p:nvCxnSpPr>
          <p:cNvPr id="110" name="直線コネクタ 109"/>
          <p:cNvCxnSpPr>
            <a:endCxn id="23" idx="0"/>
          </p:cNvCxnSpPr>
          <p:nvPr/>
        </p:nvCxnSpPr>
        <p:spPr>
          <a:xfrm rot="16200000" flipH="1">
            <a:off x="7930654" y="1700133"/>
            <a:ext cx="217487" cy="3529012"/>
          </a:xfrm>
          <a:prstGeom prst="line">
            <a:avLst/>
          </a:prstGeom>
          <a:ln/>
        </p:spPr>
        <p:style>
          <a:lnRef idx="1">
            <a:schemeClr val="dk1"/>
          </a:lnRef>
          <a:fillRef idx="2">
            <a:schemeClr val="dk1"/>
          </a:fillRef>
          <a:effectRef idx="1">
            <a:schemeClr val="dk1"/>
          </a:effectRef>
          <a:fontRef idx="minor">
            <a:schemeClr val="dk1"/>
          </a:fontRef>
        </p:style>
      </p:cxnSp>
      <p:sp>
        <p:nvSpPr>
          <p:cNvPr id="2" name="タイトル 1"/>
          <p:cNvSpPr>
            <a:spLocks noGrp="1"/>
          </p:cNvSpPr>
          <p:nvPr>
            <p:ph type="title"/>
          </p:nvPr>
        </p:nvSpPr>
        <p:spPr/>
        <p:txBody>
          <a:bodyPr>
            <a:normAutofit/>
          </a:bodyPr>
          <a:lstStyle/>
          <a:p>
            <a:r>
              <a:rPr lang="ja-JP" altLang="en-US" dirty="0" smtClean="0"/>
              <a:t>次</a:t>
            </a:r>
            <a:r>
              <a:rPr lang="ja-JP" altLang="en-US" dirty="0"/>
              <a:t>世代技術の研究開発成果の</a:t>
            </a:r>
            <a:r>
              <a:rPr lang="ja-JP" altLang="en-US" dirty="0" smtClean="0"/>
              <a:t>活用</a:t>
            </a:r>
            <a:endParaRPr kumimoji="1" lang="ja-JP" altLang="en-US" dirty="0"/>
          </a:p>
        </p:txBody>
      </p:sp>
      <p:sp>
        <p:nvSpPr>
          <p:cNvPr id="50" name="フッター プレースホルダ 49"/>
          <p:cNvSpPr>
            <a:spLocks noGrp="1"/>
          </p:cNvSpPr>
          <p:nvPr>
            <p:ph type="ftr" sz="quarter" idx="11"/>
          </p:nvPr>
        </p:nvSpPr>
        <p:spPr/>
        <p:txBody>
          <a:bodyPr/>
          <a:lstStyle/>
          <a:p>
            <a:endParaRPr kumimoji="0" lang="en-US" dirty="0"/>
          </a:p>
        </p:txBody>
      </p:sp>
      <p:sp>
        <p:nvSpPr>
          <p:cNvPr id="52" name="スライド番号プレースホルダ 51"/>
          <p:cNvSpPr>
            <a:spLocks noGrp="1"/>
          </p:cNvSpPr>
          <p:nvPr>
            <p:ph type="sldNum" sz="quarter" idx="12"/>
          </p:nvPr>
        </p:nvSpPr>
        <p:spPr/>
        <p:txBody>
          <a:bodyPr/>
          <a:lstStyle/>
          <a:p>
            <a:fld id="{042AED99-7FB4-404E-8A97-64753DCE42EC}" type="slidenum">
              <a:rPr kumimoji="0" lang="en-US" smtClean="0"/>
              <a:pPr/>
              <a:t>72</a:t>
            </a:fld>
            <a:endParaRPr kumimoji="0" lang="en-US"/>
          </a:p>
        </p:txBody>
      </p:sp>
      <p:sp>
        <p:nvSpPr>
          <p:cNvPr id="62" name="角丸四角形 61"/>
          <p:cNvSpPr/>
          <p:nvPr/>
        </p:nvSpPr>
        <p:spPr>
          <a:xfrm>
            <a:off x="1185333" y="5634038"/>
            <a:ext cx="9303155" cy="891307"/>
          </a:xfrm>
          <a:prstGeom prst="roundRect">
            <a:avLst/>
          </a:prstGeom>
          <a:ln/>
        </p:spPr>
        <p:style>
          <a:lnRef idx="1">
            <a:schemeClr val="accent6"/>
          </a:lnRef>
          <a:fillRef idx="2">
            <a:schemeClr val="accent6"/>
          </a:fillRef>
          <a:effectRef idx="1">
            <a:schemeClr val="accent6"/>
          </a:effectRef>
          <a:fontRef idx="minor">
            <a:schemeClr val="dk1"/>
          </a:fontRef>
        </p:style>
        <p:txBody>
          <a:bodyPr vert="eaVert"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64" name="角丸四角形 63"/>
          <p:cNvSpPr/>
          <p:nvPr/>
        </p:nvSpPr>
        <p:spPr>
          <a:xfrm>
            <a:off x="2927648" y="5805264"/>
            <a:ext cx="2304256" cy="503238"/>
          </a:xfrm>
          <a:prstGeom prst="roundRect">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r>
              <a:rPr lang="ja-JP" altLang="en-US" sz="1200" dirty="0">
                <a:latin typeface="Meiryo UI" panose="020B0604030504040204" pitchFamily="50" charset="-128"/>
                <a:ea typeface="Meiryo UI" panose="020B0604030504040204" pitchFamily="50" charset="-128"/>
              </a:rPr>
              <a:t>テストベッド（</a:t>
            </a:r>
            <a:r>
              <a:rPr lang="en-US" altLang="ja-JP" sz="1200" dirty="0">
                <a:latin typeface="Meiryo UI" panose="020B0604030504040204" pitchFamily="50" charset="-128"/>
                <a:ea typeface="Meiryo UI" panose="020B0604030504040204" pitchFamily="50" charset="-128"/>
              </a:rPr>
              <a:t>NDL</a:t>
            </a:r>
            <a:r>
              <a:rPr lang="ja-JP" altLang="en-US" sz="1200" dirty="0">
                <a:latin typeface="Meiryo UI" panose="020B0604030504040204" pitchFamily="50" charset="-128"/>
                <a:ea typeface="Meiryo UI" panose="020B0604030504040204" pitchFamily="50" charset="-128"/>
              </a:rPr>
              <a:t>ラボ）</a:t>
            </a:r>
            <a:endParaRPr lang="en-US" altLang="ja-JP" sz="1200" dirty="0">
              <a:latin typeface="Meiryo UI" panose="020B0604030504040204" pitchFamily="50" charset="-128"/>
              <a:ea typeface="Meiryo UI" panose="020B0604030504040204" pitchFamily="50" charset="-128"/>
            </a:endParaRPr>
          </a:p>
          <a:p>
            <a:pPr algn="ctr">
              <a:defRPr/>
            </a:pPr>
            <a:r>
              <a:rPr lang="ja-JP" altLang="en-US" sz="1200" dirty="0">
                <a:latin typeface="Meiryo UI" panose="020B0604030504040204" pitchFamily="50" charset="-128"/>
                <a:ea typeface="Meiryo UI" panose="020B0604030504040204" pitchFamily="50" charset="-128"/>
              </a:rPr>
              <a:t>実験環境・コンテンツの提供</a:t>
            </a:r>
          </a:p>
        </p:txBody>
      </p:sp>
      <p:sp>
        <p:nvSpPr>
          <p:cNvPr id="65" name="正方形/長方形 64"/>
          <p:cNvSpPr/>
          <p:nvPr/>
        </p:nvSpPr>
        <p:spPr>
          <a:xfrm>
            <a:off x="1305392" y="5661248"/>
            <a:ext cx="982577" cy="1008112"/>
          </a:xfrm>
          <a:prstGeom prst="rect">
            <a:avLst/>
          </a:prstGeom>
        </p:spPr>
        <p:txBody>
          <a:bodyPr vert="wordArtVertRtl" wrap="square">
            <a:spAutoFit/>
          </a:bodyPr>
          <a:lstStyle/>
          <a:p>
            <a:r>
              <a:rPr lang="ja-JP" altLang="en-US" sz="1400" dirty="0">
                <a:latin typeface="Meiryo UI" panose="020B0604030504040204" pitchFamily="50" charset="-128"/>
                <a:ea typeface="Meiryo UI" panose="020B0604030504040204" pitchFamily="50" charset="-128"/>
              </a:rPr>
              <a:t>国立国会図書館</a:t>
            </a:r>
          </a:p>
        </p:txBody>
      </p:sp>
      <p:sp>
        <p:nvSpPr>
          <p:cNvPr id="66" name="上矢印 65"/>
          <p:cNvSpPr/>
          <p:nvPr/>
        </p:nvSpPr>
        <p:spPr>
          <a:xfrm>
            <a:off x="3575720" y="5373216"/>
            <a:ext cx="432048" cy="4320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7" name="正方形/長方形 66"/>
          <p:cNvSpPr/>
          <p:nvPr/>
        </p:nvSpPr>
        <p:spPr>
          <a:xfrm>
            <a:off x="1775554" y="3573016"/>
            <a:ext cx="461665" cy="1477328"/>
          </a:xfrm>
          <a:prstGeom prst="rect">
            <a:avLst/>
          </a:prstGeom>
        </p:spPr>
        <p:txBody>
          <a:bodyPr vert="eaVert" wrap="none">
            <a:spAutoFit/>
          </a:bodyPr>
          <a:lstStyle/>
          <a:p>
            <a:r>
              <a:rPr lang="ja-JP" altLang="en-US" dirty="0">
                <a:latin typeface="Meiryo UI" panose="020B0604030504040204" pitchFamily="50" charset="-128"/>
                <a:ea typeface="Meiryo UI" panose="020B0604030504040204" pitchFamily="50" charset="-128"/>
              </a:rPr>
              <a:t>研究開発機関</a:t>
            </a:r>
          </a:p>
        </p:txBody>
      </p:sp>
      <p:sp>
        <p:nvSpPr>
          <p:cNvPr id="68" name="角丸四角形 67"/>
          <p:cNvSpPr/>
          <p:nvPr/>
        </p:nvSpPr>
        <p:spPr>
          <a:xfrm>
            <a:off x="5591944" y="5805264"/>
            <a:ext cx="2304256" cy="503238"/>
          </a:xfrm>
          <a:prstGeom prst="roundRect">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r>
              <a:rPr lang="ja-JP" altLang="en-US" sz="1400" dirty="0">
                <a:latin typeface="Meiryo UI" panose="020B0604030504040204" pitchFamily="50" charset="-128"/>
                <a:ea typeface="Meiryo UI" panose="020B0604030504040204" pitchFamily="50" charset="-128"/>
              </a:rPr>
              <a:t>研究開発成果の適用</a:t>
            </a:r>
          </a:p>
        </p:txBody>
      </p:sp>
      <p:sp>
        <p:nvSpPr>
          <p:cNvPr id="69" name="上矢印 68"/>
          <p:cNvSpPr/>
          <p:nvPr/>
        </p:nvSpPr>
        <p:spPr>
          <a:xfrm rot="10800000">
            <a:off x="6816080" y="5373216"/>
            <a:ext cx="432048" cy="4320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0" name="横巻き 59"/>
          <p:cNvSpPr/>
          <p:nvPr/>
        </p:nvSpPr>
        <p:spPr>
          <a:xfrm>
            <a:off x="8984543" y="5263284"/>
            <a:ext cx="2376264" cy="1368152"/>
          </a:xfrm>
          <a:prstGeom prst="horizontalScroll">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1600" dirty="0">
                <a:solidFill>
                  <a:srgbClr val="C00000"/>
                </a:solidFill>
                <a:latin typeface="Meiryo UI" panose="020B0604030504040204" pitchFamily="50" charset="-128"/>
                <a:ea typeface="Meiryo UI" panose="020B0604030504040204" pitchFamily="50" charset="-128"/>
              </a:rPr>
              <a:t>国としての知識の利活用の促進を目指した「知識インフラ」の構築と提供の一翼を担う</a:t>
            </a:r>
          </a:p>
        </p:txBody>
      </p:sp>
      <p:sp>
        <p:nvSpPr>
          <p:cNvPr id="56" name="角丸四角形吹き出し 55"/>
          <p:cNvSpPr/>
          <p:nvPr/>
        </p:nvSpPr>
        <p:spPr>
          <a:xfrm>
            <a:off x="4223792" y="5373216"/>
            <a:ext cx="2267744" cy="360040"/>
          </a:xfrm>
          <a:prstGeom prst="wedgeRoundRectCallout">
            <a:avLst>
              <a:gd name="adj1" fmla="val 61671"/>
              <a:gd name="adj2" fmla="val 2790"/>
              <a:gd name="adj3" fmla="val 16667"/>
            </a:avLst>
          </a:prstGeom>
        </p:spPr>
        <p:style>
          <a:lnRef idx="3">
            <a:schemeClr val="lt1"/>
          </a:lnRef>
          <a:fillRef idx="1">
            <a:schemeClr val="dk1"/>
          </a:fillRef>
          <a:effectRef idx="1">
            <a:schemeClr val="dk1"/>
          </a:effectRef>
          <a:fontRef idx="minor">
            <a:schemeClr val="lt1"/>
          </a:fontRef>
        </p:style>
        <p:txBody>
          <a:bodyPr rtlCol="0" anchor="ctr"/>
          <a:lstStyle/>
          <a:p>
            <a:pPr algn="ctr"/>
            <a:r>
              <a:rPr lang="ja-JP" altLang="en-US" sz="1400" dirty="0">
                <a:latin typeface="Meiryo UI" panose="020B0604030504040204" pitchFamily="50" charset="-128"/>
                <a:ea typeface="Meiryo UI" panose="020B0604030504040204" pitchFamily="50" charset="-128"/>
              </a:rPr>
              <a:t>③研究開発における連携</a:t>
            </a:r>
          </a:p>
        </p:txBody>
      </p:sp>
      <p:sp>
        <p:nvSpPr>
          <p:cNvPr id="58" name="円/楕円 57"/>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8002289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台形 70"/>
          <p:cNvSpPr/>
          <p:nvPr/>
        </p:nvSpPr>
        <p:spPr bwMode="auto">
          <a:xfrm>
            <a:off x="2779260" y="1847173"/>
            <a:ext cx="6633482" cy="2194151"/>
          </a:xfrm>
          <a:prstGeom prst="trapezoid">
            <a:avLst>
              <a:gd name="adj" fmla="val 114765"/>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65306" tIns="0" rIns="65306" bIns="0"/>
          <a:lstStyle/>
          <a:p>
            <a:pPr algn="ctr" defTabSz="913837">
              <a:defRPr/>
            </a:pPr>
            <a:endParaRPr lang="ja-JP" altLang="en-US" sz="1400" dirty="0">
              <a:latin typeface="Meiryo UI" panose="020B0604030504040204" pitchFamily="50" charset="-128"/>
              <a:ea typeface="Meiryo UI" panose="020B0604030504040204" pitchFamily="50" charset="-128"/>
            </a:endParaRPr>
          </a:p>
        </p:txBody>
      </p:sp>
      <p:sp>
        <p:nvSpPr>
          <p:cNvPr id="2051" name="Rectangle 2"/>
          <p:cNvSpPr>
            <a:spLocks noGrp="1" noChangeArrowheads="1"/>
          </p:cNvSpPr>
          <p:nvPr>
            <p:ph type="title"/>
          </p:nvPr>
        </p:nvSpPr>
        <p:spPr>
          <a:xfrm>
            <a:off x="0" y="0"/>
            <a:ext cx="12192000" cy="692696"/>
          </a:xfrm>
        </p:spPr>
        <p:txBody>
          <a:bodyPr>
            <a:normAutofit/>
          </a:bodyPr>
          <a:lstStyle/>
          <a:p>
            <a:r>
              <a:rPr lang="ja-JP" altLang="en-US" sz="4000" dirty="0" smtClean="0"/>
              <a:t>知識</a:t>
            </a:r>
            <a:r>
              <a:rPr lang="ja-JP" altLang="en-US" sz="4000" dirty="0"/>
              <a:t>情報基盤の</a:t>
            </a:r>
            <a:r>
              <a:rPr lang="ja-JP" altLang="en-US" sz="4000" dirty="0" smtClean="0"/>
              <a:t>構築モデル</a:t>
            </a:r>
            <a:endParaRPr lang="ja-JP" altLang="en-US" sz="4000" dirty="0"/>
          </a:p>
        </p:txBody>
      </p:sp>
      <p:sp>
        <p:nvSpPr>
          <p:cNvPr id="2053" name="Rectangle 4"/>
          <p:cNvSpPr>
            <a:spLocks noChangeArrowheads="1"/>
          </p:cNvSpPr>
          <p:nvPr/>
        </p:nvSpPr>
        <p:spPr bwMode="auto">
          <a:xfrm>
            <a:off x="4079779" y="673554"/>
            <a:ext cx="3600400" cy="650930"/>
          </a:xfrm>
          <a:prstGeom prst="ribbon">
            <a:avLst>
              <a:gd name="adj1" fmla="val 16667"/>
              <a:gd name="adj2" fmla="val 66000"/>
            </a:avLst>
          </a:prstGeom>
          <a:ln>
            <a:headEnd/>
            <a:tailEnd/>
          </a:ln>
        </p:spPr>
        <p:style>
          <a:lnRef idx="1">
            <a:schemeClr val="accent5"/>
          </a:lnRef>
          <a:fillRef idx="2">
            <a:schemeClr val="accent5"/>
          </a:fillRef>
          <a:effectRef idx="1">
            <a:schemeClr val="accent5"/>
          </a:effectRef>
          <a:fontRef idx="minor">
            <a:schemeClr val="dk1"/>
          </a:fontRef>
        </p:style>
        <p:txBody>
          <a:bodyPr lIns="91429" tIns="45715" rIns="91429" bIns="45715"/>
          <a:lstStyle/>
          <a:p>
            <a:pPr algn="ctr" defTabSz="913837">
              <a:lnSpc>
                <a:spcPct val="90000"/>
              </a:lnSpc>
              <a:spcBef>
                <a:spcPct val="20000"/>
              </a:spcBef>
            </a:pPr>
            <a:r>
              <a:rPr lang="ja-JP" altLang="en-US" sz="1400" dirty="0">
                <a:solidFill>
                  <a:srgbClr val="C00000"/>
                </a:solidFill>
                <a:latin typeface="Meiryo UI" panose="020B0604030504040204" pitchFamily="50" charset="-128"/>
                <a:ea typeface="Meiryo UI" panose="020B0604030504040204" pitchFamily="50" charset="-128"/>
              </a:rPr>
              <a:t>新たな知識の創造と還流</a:t>
            </a:r>
            <a:endParaRPr lang="en-US" altLang="ja-JP" sz="1400" dirty="0">
              <a:solidFill>
                <a:srgbClr val="C00000"/>
              </a:solidFill>
              <a:latin typeface="Meiryo UI" panose="020B0604030504040204" pitchFamily="50" charset="-128"/>
              <a:ea typeface="Meiryo UI" panose="020B0604030504040204" pitchFamily="50" charset="-128"/>
            </a:endParaRPr>
          </a:p>
          <a:p>
            <a:pPr algn="ctr" defTabSz="913837">
              <a:lnSpc>
                <a:spcPct val="90000"/>
              </a:lnSpc>
              <a:spcBef>
                <a:spcPct val="20000"/>
              </a:spcBef>
            </a:pPr>
            <a:r>
              <a:rPr lang="ja-JP" altLang="en-US" sz="1400" dirty="0">
                <a:solidFill>
                  <a:srgbClr val="C00000"/>
                </a:solidFill>
                <a:latin typeface="Meiryo UI" panose="020B0604030504040204" pitchFamily="50" charset="-128"/>
                <a:ea typeface="Meiryo UI" panose="020B0604030504040204" pitchFamily="50" charset="-128"/>
              </a:rPr>
              <a:t>社会・経済的な価値の創出</a:t>
            </a:r>
          </a:p>
        </p:txBody>
      </p:sp>
      <p:sp>
        <p:nvSpPr>
          <p:cNvPr id="2054" name="Rectangle 71"/>
          <p:cNvSpPr>
            <a:spLocks noChangeArrowheads="1"/>
          </p:cNvSpPr>
          <p:nvPr/>
        </p:nvSpPr>
        <p:spPr bwMode="auto">
          <a:xfrm>
            <a:off x="5228709" y="1390440"/>
            <a:ext cx="1734911" cy="462643"/>
          </a:xfrm>
          <a:prstGeom prst="rect">
            <a:avLst/>
          </a:prstGeom>
          <a:solidFill>
            <a:srgbClr val="FFFF99"/>
          </a:solidFill>
          <a:ln w="9525">
            <a:noFill/>
            <a:miter lim="800000"/>
            <a:headEnd/>
            <a:tailEnd/>
          </a:ln>
        </p:spPr>
        <p:txBody>
          <a:bodyPr lIns="91429" tIns="45715" rIns="91429" bIns="45715" anchor="ctr"/>
          <a:lstStyle/>
          <a:p>
            <a:pPr algn="ctr" defTabSz="913837">
              <a:lnSpc>
                <a:spcPct val="90000"/>
              </a:lnSpc>
              <a:spcBef>
                <a:spcPct val="20000"/>
              </a:spcBef>
            </a:pPr>
            <a:r>
              <a:rPr lang="ja-JP" altLang="en-US" sz="1700" b="1" u="sng" dirty="0">
                <a:solidFill>
                  <a:srgbClr val="FF0000"/>
                </a:solidFill>
                <a:latin typeface="Meiryo UI" panose="020B0604030504040204" pitchFamily="50" charset="-128"/>
                <a:ea typeface="Meiryo UI" panose="020B0604030504040204" pitchFamily="50" charset="-128"/>
              </a:rPr>
              <a:t>知識インフラ</a:t>
            </a:r>
          </a:p>
        </p:txBody>
      </p:sp>
      <p:sp>
        <p:nvSpPr>
          <p:cNvPr id="2055" name="角丸四角形 51"/>
          <p:cNvSpPr>
            <a:spLocks noChangeArrowheads="1"/>
          </p:cNvSpPr>
          <p:nvPr/>
        </p:nvSpPr>
        <p:spPr bwMode="auto">
          <a:xfrm>
            <a:off x="5075465" y="5929320"/>
            <a:ext cx="2602366" cy="459241"/>
          </a:xfrm>
          <a:prstGeom prst="roundRect">
            <a:avLst>
              <a:gd name="adj" fmla="val 16667"/>
            </a:avLst>
          </a:prstGeom>
          <a:ln>
            <a:headEnd/>
            <a:tailEnd/>
          </a:ln>
        </p:spPr>
        <p:style>
          <a:lnRef idx="1">
            <a:schemeClr val="accent5"/>
          </a:lnRef>
          <a:fillRef idx="3">
            <a:schemeClr val="accent5"/>
          </a:fillRef>
          <a:effectRef idx="2">
            <a:schemeClr val="accent5"/>
          </a:effectRef>
          <a:fontRef idx="minor">
            <a:schemeClr val="lt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科学・技術</a:t>
            </a:r>
          </a:p>
        </p:txBody>
      </p:sp>
      <p:sp>
        <p:nvSpPr>
          <p:cNvPr id="2056" name="角丸四角形 52"/>
          <p:cNvSpPr>
            <a:spLocks noChangeArrowheads="1"/>
          </p:cNvSpPr>
          <p:nvPr/>
        </p:nvSpPr>
        <p:spPr bwMode="auto">
          <a:xfrm>
            <a:off x="8290157" y="5929320"/>
            <a:ext cx="1275669" cy="459241"/>
          </a:xfrm>
          <a:prstGeom prst="roundRect">
            <a:avLst>
              <a:gd name="adj" fmla="val 16667"/>
            </a:avLst>
          </a:prstGeom>
          <a:ln>
            <a:headEnd/>
            <a:tailEnd/>
          </a:ln>
        </p:spPr>
        <p:style>
          <a:lnRef idx="1">
            <a:schemeClr val="accent5"/>
          </a:lnRef>
          <a:fillRef idx="3">
            <a:schemeClr val="accent5"/>
          </a:fillRef>
          <a:effectRef idx="2">
            <a:schemeClr val="accent5"/>
          </a:effectRef>
          <a:fontRef idx="minor">
            <a:schemeClr val="lt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人文科学</a:t>
            </a:r>
          </a:p>
        </p:txBody>
      </p:sp>
      <p:sp>
        <p:nvSpPr>
          <p:cNvPr id="2057" name="角丸四角形 53"/>
          <p:cNvSpPr>
            <a:spLocks noChangeArrowheads="1"/>
          </p:cNvSpPr>
          <p:nvPr/>
        </p:nvSpPr>
        <p:spPr bwMode="auto">
          <a:xfrm>
            <a:off x="3391582" y="5878286"/>
            <a:ext cx="1173616" cy="510268"/>
          </a:xfrm>
          <a:prstGeom prst="roundRect">
            <a:avLst>
              <a:gd name="adj" fmla="val 16667"/>
            </a:avLst>
          </a:prstGeom>
          <a:ln>
            <a:headEnd/>
            <a:tailEnd/>
          </a:ln>
        </p:spPr>
        <p:style>
          <a:lnRef idx="1">
            <a:schemeClr val="accent5"/>
          </a:lnRef>
          <a:fillRef idx="3">
            <a:schemeClr val="accent5"/>
          </a:fillRef>
          <a:effectRef idx="2">
            <a:schemeClr val="accent5"/>
          </a:effectRef>
          <a:fontRef idx="minor">
            <a:schemeClr val="lt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社会科学</a:t>
            </a:r>
          </a:p>
        </p:txBody>
      </p:sp>
      <p:sp>
        <p:nvSpPr>
          <p:cNvPr id="55" name="正方形/長方形 54"/>
          <p:cNvSpPr/>
          <p:nvPr/>
        </p:nvSpPr>
        <p:spPr bwMode="auto">
          <a:xfrm>
            <a:off x="2779264" y="5827260"/>
            <a:ext cx="6837589" cy="663348"/>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65306" tIns="32653" rIns="65306" bIns="32653" anchor="ctr"/>
          <a:lstStyle/>
          <a:p>
            <a:pPr defTabSz="913837">
              <a:defRPr/>
            </a:pPr>
            <a:r>
              <a:rPr lang="ja-JP" altLang="en-US" sz="1000" dirty="0">
                <a:solidFill>
                  <a:srgbClr val="FF9900"/>
                </a:solidFill>
                <a:latin typeface="Meiryo UI" panose="020B0604030504040204" pitchFamily="50" charset="-128"/>
                <a:ea typeface="Meiryo UI" panose="020B0604030504040204" pitchFamily="50" charset="-128"/>
              </a:rPr>
              <a:t>様々な</a:t>
            </a:r>
            <a:endParaRPr lang="en-US" altLang="ja-JP" sz="1000" dirty="0">
              <a:solidFill>
                <a:srgbClr val="FF9900"/>
              </a:solidFill>
              <a:latin typeface="Meiryo UI" panose="020B0604030504040204" pitchFamily="50" charset="-128"/>
              <a:ea typeface="Meiryo UI" panose="020B0604030504040204" pitchFamily="50" charset="-128"/>
            </a:endParaRPr>
          </a:p>
          <a:p>
            <a:pPr defTabSz="913837">
              <a:defRPr/>
            </a:pPr>
            <a:r>
              <a:rPr lang="ja-JP" altLang="en-US" sz="1000" dirty="0">
                <a:solidFill>
                  <a:srgbClr val="FF9900"/>
                </a:solidFill>
                <a:latin typeface="Meiryo UI" panose="020B0604030504040204" pitchFamily="50" charset="-128"/>
                <a:ea typeface="Meiryo UI" panose="020B0604030504040204" pitchFamily="50" charset="-128"/>
              </a:rPr>
              <a:t>学術情報</a:t>
            </a:r>
            <a:endParaRPr lang="en-US" altLang="ja-JP" sz="1000" dirty="0">
              <a:solidFill>
                <a:srgbClr val="FF9900"/>
              </a:solidFill>
              <a:latin typeface="Meiryo UI" panose="020B0604030504040204" pitchFamily="50" charset="-128"/>
              <a:ea typeface="Meiryo UI" panose="020B0604030504040204" pitchFamily="50" charset="-128"/>
            </a:endParaRPr>
          </a:p>
          <a:p>
            <a:pPr defTabSz="913837">
              <a:defRPr/>
            </a:pP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p:txBody>
      </p:sp>
      <p:sp>
        <p:nvSpPr>
          <p:cNvPr id="62" name="正方形/長方形 61"/>
          <p:cNvSpPr/>
          <p:nvPr/>
        </p:nvSpPr>
        <p:spPr bwMode="auto">
          <a:xfrm>
            <a:off x="2677210" y="5061857"/>
            <a:ext cx="6990669" cy="1530804"/>
          </a:xfrm>
          <a:prstGeom prst="rect">
            <a:avLst/>
          </a:prstGeom>
          <a:noFill/>
          <a:ln w="38100" cap="flat" cmpd="sng" algn="ctr">
            <a:solidFill>
              <a:srgbClr val="0070C0"/>
            </a:solidFill>
            <a:prstDash val="sysDot"/>
            <a:round/>
            <a:headEnd type="none" w="med" len="med"/>
            <a:tailEnd type="none" w="med" len="med"/>
          </a:ln>
          <a:effectLst/>
        </p:spPr>
        <p:txBody>
          <a:bodyPr lIns="65306" tIns="32653" rIns="65306" bIns="32653"/>
          <a:lstStyle/>
          <a:p>
            <a:pPr defTabSz="913837">
              <a:defRPr/>
            </a:pP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a:p>
            <a:pPr defTabSz="913837">
              <a:defRPr/>
            </a:pPr>
            <a:r>
              <a:rPr lang="ja-JP" altLang="en-US" sz="1000" dirty="0">
                <a:solidFill>
                  <a:schemeClr val="accent1">
                    <a:lumMod val="50000"/>
                  </a:schemeClr>
                </a:solidFill>
                <a:latin typeface="Meiryo UI" panose="020B0604030504040204" pitchFamily="50" charset="-128"/>
                <a:ea typeface="Meiryo UI" panose="020B0604030504040204" pitchFamily="50" charset="-128"/>
              </a:rPr>
              <a:t>　様々な</a:t>
            </a: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a:p>
            <a:pPr defTabSz="913837">
              <a:defRPr/>
            </a:pPr>
            <a:r>
              <a:rPr lang="ja-JP" altLang="en-US" sz="1000" dirty="0">
                <a:solidFill>
                  <a:schemeClr val="accent1">
                    <a:lumMod val="50000"/>
                  </a:schemeClr>
                </a:solidFill>
                <a:latin typeface="Meiryo UI" panose="020B0604030504040204" pitchFamily="50" charset="-128"/>
                <a:ea typeface="Meiryo UI" panose="020B0604030504040204" pitchFamily="50" charset="-128"/>
              </a:rPr>
              <a:t>　関係機関</a:t>
            </a: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p:txBody>
      </p:sp>
      <p:sp>
        <p:nvSpPr>
          <p:cNvPr id="64" name="円/楕円 63"/>
          <p:cNvSpPr/>
          <p:nvPr/>
        </p:nvSpPr>
        <p:spPr bwMode="auto">
          <a:xfrm rot="10800000" flipV="1">
            <a:off x="4236749" y="5158926"/>
            <a:ext cx="1088571" cy="646339"/>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研究者、研究機関</a:t>
            </a:r>
          </a:p>
        </p:txBody>
      </p:sp>
      <p:sp>
        <p:nvSpPr>
          <p:cNvPr id="65" name="円/楕円 64"/>
          <p:cNvSpPr/>
          <p:nvPr/>
        </p:nvSpPr>
        <p:spPr bwMode="auto">
          <a:xfrm rot="10800000" flipV="1">
            <a:off x="5227520" y="5186632"/>
            <a:ext cx="1088571" cy="646339"/>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学会、学術出版社</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66" name="円/楕円 65"/>
          <p:cNvSpPr/>
          <p:nvPr/>
        </p:nvSpPr>
        <p:spPr bwMode="auto">
          <a:xfrm rot="10800000" flipV="1">
            <a:off x="6300108" y="5186632"/>
            <a:ext cx="1243692" cy="58960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各種</a:t>
            </a:r>
            <a:r>
              <a:rPr lang="en-US" altLang="ja-JP" sz="1100" dirty="0">
                <a:solidFill>
                  <a:schemeClr val="bg1"/>
                </a:solidFill>
                <a:latin typeface="Meiryo UI" panose="020B0604030504040204" pitchFamily="50" charset="-128"/>
                <a:ea typeface="Meiryo UI" panose="020B0604030504040204" pitchFamily="50" charset="-128"/>
              </a:rPr>
              <a:t>DB</a:t>
            </a:r>
            <a:r>
              <a:rPr lang="ja-JP" altLang="en-US" sz="1100" dirty="0">
                <a:solidFill>
                  <a:schemeClr val="bg1"/>
                </a:solidFill>
                <a:latin typeface="Meiryo UI" panose="020B0604030504040204" pitchFamily="50" charset="-128"/>
                <a:ea typeface="Meiryo UI" panose="020B0604030504040204" pitchFamily="50" charset="-128"/>
              </a:rPr>
              <a:t>提供機関、アグリゲータ</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2069" name="上矢印 80"/>
          <p:cNvSpPr>
            <a:spLocks noChangeArrowheads="1"/>
          </p:cNvSpPr>
          <p:nvPr/>
        </p:nvSpPr>
        <p:spPr bwMode="auto">
          <a:xfrm>
            <a:off x="5228545" y="1234856"/>
            <a:ext cx="1581830" cy="204107"/>
          </a:xfrm>
          <a:prstGeom prst="upArrow">
            <a:avLst>
              <a:gd name="adj1" fmla="val 5000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defTabSz="913837"/>
            <a:endParaRPr lang="ja-JP" altLang="en-US" dirty="0">
              <a:latin typeface="Meiryo UI" panose="020B0604030504040204" pitchFamily="50" charset="-128"/>
              <a:ea typeface="Meiryo UI" panose="020B0604030504040204" pitchFamily="50" charset="-128"/>
            </a:endParaRPr>
          </a:p>
        </p:txBody>
      </p:sp>
      <p:sp>
        <p:nvSpPr>
          <p:cNvPr id="2078" name="上矢印 56"/>
          <p:cNvSpPr>
            <a:spLocks noChangeArrowheads="1"/>
          </p:cNvSpPr>
          <p:nvPr/>
        </p:nvSpPr>
        <p:spPr bwMode="auto">
          <a:xfrm>
            <a:off x="3391585" y="4602624"/>
            <a:ext cx="1377723" cy="459241"/>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r>
              <a:rPr lang="ja-JP" altLang="en-US" sz="1100" dirty="0">
                <a:solidFill>
                  <a:srgbClr val="FF0000"/>
                </a:solidFill>
                <a:latin typeface="Meiryo UI" panose="020B0604030504040204" pitchFamily="50" charset="-128"/>
                <a:ea typeface="Meiryo UI" panose="020B0604030504040204" pitchFamily="50" charset="-128"/>
              </a:rPr>
              <a:t>文献情報</a:t>
            </a:r>
          </a:p>
        </p:txBody>
      </p:sp>
      <p:sp>
        <p:nvSpPr>
          <p:cNvPr id="2079" name="左右矢印 57"/>
          <p:cNvSpPr>
            <a:spLocks noChangeArrowheads="1"/>
          </p:cNvSpPr>
          <p:nvPr/>
        </p:nvSpPr>
        <p:spPr bwMode="auto">
          <a:xfrm>
            <a:off x="6963456" y="1387936"/>
            <a:ext cx="1326696" cy="612321"/>
          </a:xfrm>
          <a:prstGeom prst="leftRightArrow">
            <a:avLst>
              <a:gd name="adj1" fmla="val 49213"/>
              <a:gd name="adj2" fmla="val 44457"/>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アクセス</a:t>
            </a:r>
          </a:p>
        </p:txBody>
      </p:sp>
      <p:sp>
        <p:nvSpPr>
          <p:cNvPr id="2080" name="左右矢印 59"/>
          <p:cNvSpPr>
            <a:spLocks noChangeArrowheads="1"/>
          </p:cNvSpPr>
          <p:nvPr/>
        </p:nvSpPr>
        <p:spPr bwMode="auto">
          <a:xfrm>
            <a:off x="3748768" y="1387930"/>
            <a:ext cx="1530804" cy="663349"/>
          </a:xfrm>
          <a:prstGeom prst="leftRightArrow">
            <a:avLst>
              <a:gd name="adj1" fmla="val 49213"/>
              <a:gd name="adj2" fmla="val 44455"/>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アクセス</a:t>
            </a:r>
          </a:p>
        </p:txBody>
      </p:sp>
      <p:sp>
        <p:nvSpPr>
          <p:cNvPr id="2084" name="Oval 61"/>
          <p:cNvSpPr>
            <a:spLocks noChangeArrowheads="1"/>
          </p:cNvSpPr>
          <p:nvPr/>
        </p:nvSpPr>
        <p:spPr bwMode="auto">
          <a:xfrm>
            <a:off x="5061789" y="1729518"/>
            <a:ext cx="1990044" cy="510268"/>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lIns="65306" tIns="32653" rIns="65306" bIns="32653" anchor="ctr"/>
          <a:lstStyle/>
          <a:p>
            <a:pPr algn="ctr" defTabSz="913837"/>
            <a:r>
              <a:rPr lang="ja-JP" altLang="en-US" sz="1300" dirty="0">
                <a:latin typeface="Meiryo UI" panose="020B0604030504040204" pitchFamily="50" charset="-128"/>
                <a:ea typeface="Meiryo UI" panose="020B0604030504040204" pitchFamily="50" charset="-128"/>
              </a:rPr>
              <a:t>ナビゲーション</a:t>
            </a:r>
            <a:endParaRPr lang="en-US" altLang="ja-JP" sz="1300" dirty="0">
              <a:latin typeface="Meiryo UI" panose="020B0604030504040204" pitchFamily="50" charset="-128"/>
              <a:ea typeface="Meiryo UI" panose="020B0604030504040204" pitchFamily="50" charset="-128"/>
            </a:endParaRPr>
          </a:p>
          <a:p>
            <a:pPr algn="ctr" defTabSz="913837"/>
            <a:r>
              <a:rPr lang="ja-JP" altLang="en-US" sz="1300" dirty="0">
                <a:latin typeface="Meiryo UI" panose="020B0604030504040204" pitchFamily="50" charset="-128"/>
                <a:ea typeface="Meiryo UI" panose="020B0604030504040204" pitchFamily="50" charset="-128"/>
              </a:rPr>
              <a:t>（ポータル）</a:t>
            </a:r>
          </a:p>
        </p:txBody>
      </p:sp>
      <p:sp>
        <p:nvSpPr>
          <p:cNvPr id="2090" name="左右矢印 59"/>
          <p:cNvSpPr>
            <a:spLocks noChangeArrowheads="1"/>
          </p:cNvSpPr>
          <p:nvPr/>
        </p:nvSpPr>
        <p:spPr bwMode="auto">
          <a:xfrm>
            <a:off x="4565197" y="6031367"/>
            <a:ext cx="503464" cy="312964"/>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3837"/>
            <a:endParaRPr lang="ja-JP" altLang="en-US" sz="1400" dirty="0">
              <a:latin typeface="Meiryo UI" panose="020B0604030504040204" pitchFamily="50" charset="-128"/>
              <a:ea typeface="Meiryo UI" panose="020B0604030504040204" pitchFamily="50" charset="-128"/>
            </a:endParaRPr>
          </a:p>
        </p:txBody>
      </p:sp>
      <p:sp>
        <p:nvSpPr>
          <p:cNvPr id="2091" name="左右矢印 59"/>
          <p:cNvSpPr>
            <a:spLocks noChangeArrowheads="1"/>
          </p:cNvSpPr>
          <p:nvPr/>
        </p:nvSpPr>
        <p:spPr bwMode="auto">
          <a:xfrm>
            <a:off x="7728860" y="6031367"/>
            <a:ext cx="503464" cy="312964"/>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3837"/>
            <a:endParaRPr lang="ja-JP" altLang="en-US" sz="1400" dirty="0">
              <a:latin typeface="Meiryo UI" panose="020B0604030504040204" pitchFamily="50" charset="-128"/>
              <a:ea typeface="Meiryo UI" panose="020B0604030504040204" pitchFamily="50" charset="-128"/>
            </a:endParaRPr>
          </a:p>
        </p:txBody>
      </p:sp>
      <p:sp>
        <p:nvSpPr>
          <p:cNvPr id="111" name="U ターン矢印 110"/>
          <p:cNvSpPr/>
          <p:nvPr/>
        </p:nvSpPr>
        <p:spPr bwMode="auto">
          <a:xfrm rot="5400000">
            <a:off x="7728294" y="3429567"/>
            <a:ext cx="4370161" cy="899206"/>
          </a:xfrm>
          <a:prstGeom prst="uturnArrow">
            <a:avLst>
              <a:gd name="adj1" fmla="val 22710"/>
              <a:gd name="adj2" fmla="val 19401"/>
              <a:gd name="adj3" fmla="val 17401"/>
              <a:gd name="adj4" fmla="val 0"/>
              <a:gd name="adj5" fmla="val 75364"/>
            </a:avLst>
          </a:prstGeom>
          <a:solidFill>
            <a:schemeClr val="accent1"/>
          </a:solidFill>
          <a:ln w="9525" cap="flat" cmpd="sng" algn="ctr">
            <a:solidFill>
              <a:schemeClr val="tx1"/>
            </a:solidFill>
            <a:prstDash val="solid"/>
            <a:round/>
            <a:headEnd type="none" w="med" len="med"/>
            <a:tailEnd type="none" w="med" len="med"/>
          </a:ln>
          <a:effectLst/>
        </p:spPr>
        <p:txBody>
          <a:bodyPr lIns="65306" tIns="32653" rIns="65306" bIns="32653"/>
          <a:lstStyle/>
          <a:p>
            <a:pPr defTabSz="913837">
              <a:defRPr/>
            </a:pPr>
            <a:endParaRPr lang="ja-JP" altLang="en-US" dirty="0">
              <a:latin typeface="Meiryo UI" panose="020B0604030504040204" pitchFamily="50" charset="-128"/>
              <a:ea typeface="Meiryo UI" panose="020B0604030504040204" pitchFamily="50" charset="-128"/>
            </a:endParaRPr>
          </a:p>
        </p:txBody>
      </p:sp>
      <p:sp>
        <p:nvSpPr>
          <p:cNvPr id="112" name="U ターン矢印 111"/>
          <p:cNvSpPr/>
          <p:nvPr/>
        </p:nvSpPr>
        <p:spPr bwMode="auto">
          <a:xfrm rot="5400000" flipV="1">
            <a:off x="7371" y="3649550"/>
            <a:ext cx="4574268" cy="765402"/>
          </a:xfrm>
          <a:prstGeom prst="uturnArrow">
            <a:avLst>
              <a:gd name="adj1" fmla="val 22710"/>
              <a:gd name="adj2" fmla="val 19401"/>
              <a:gd name="adj3" fmla="val 17401"/>
              <a:gd name="adj4" fmla="val 0"/>
              <a:gd name="adj5" fmla="val 100000"/>
            </a:avLst>
          </a:prstGeom>
          <a:solidFill>
            <a:schemeClr val="accent1"/>
          </a:solidFill>
          <a:ln w="9525" cap="flat" cmpd="sng" algn="ctr">
            <a:solidFill>
              <a:schemeClr val="tx1"/>
            </a:solidFill>
            <a:prstDash val="solid"/>
            <a:round/>
            <a:headEnd type="none" w="med" len="med"/>
            <a:tailEnd type="none" w="med" len="med"/>
          </a:ln>
          <a:effectLst/>
        </p:spPr>
        <p:txBody>
          <a:bodyPr lIns="65306" tIns="32653" rIns="65306" bIns="32653"/>
          <a:lstStyle/>
          <a:p>
            <a:pPr defTabSz="913837">
              <a:defRPr/>
            </a:pPr>
            <a:endParaRPr lang="ja-JP" altLang="en-US" dirty="0">
              <a:latin typeface="Meiryo UI" panose="020B0604030504040204" pitchFamily="50" charset="-128"/>
              <a:ea typeface="Meiryo UI" panose="020B0604030504040204" pitchFamily="50" charset="-128"/>
            </a:endParaRPr>
          </a:p>
        </p:txBody>
      </p:sp>
      <p:sp>
        <p:nvSpPr>
          <p:cNvPr id="2094" name="角丸四角形吹き出し 113"/>
          <p:cNvSpPr>
            <a:spLocks noChangeArrowheads="1"/>
          </p:cNvSpPr>
          <p:nvPr/>
        </p:nvSpPr>
        <p:spPr bwMode="auto">
          <a:xfrm>
            <a:off x="9310690" y="1030742"/>
            <a:ext cx="1173616" cy="510268"/>
          </a:xfrm>
          <a:prstGeom prst="wedgeRoundRectCallout">
            <a:avLst>
              <a:gd name="adj1" fmla="val 17606"/>
              <a:gd name="adj2" fmla="val 76074"/>
              <a:gd name="adj3" fmla="val 16667"/>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defTabSz="913837"/>
            <a:r>
              <a:rPr lang="ja-JP" altLang="en-US" sz="1300" dirty="0">
                <a:latin typeface="Meiryo UI" panose="020B0604030504040204" pitchFamily="50" charset="-128"/>
                <a:ea typeface="Meiryo UI" panose="020B0604030504040204" pitchFamily="50" charset="-128"/>
              </a:rPr>
              <a:t>研究者と国民の相互作用</a:t>
            </a:r>
          </a:p>
          <a:p>
            <a:pPr defTabSz="913837"/>
            <a:endParaRPr lang="ja-JP" altLang="en-US" dirty="0">
              <a:latin typeface="Meiryo UI" panose="020B0604030504040204" pitchFamily="50" charset="-128"/>
              <a:ea typeface="Meiryo UI" panose="020B0604030504040204" pitchFamily="50" charset="-128"/>
            </a:endParaRPr>
          </a:p>
        </p:txBody>
      </p:sp>
      <p:sp>
        <p:nvSpPr>
          <p:cNvPr id="54" name="フッター プレースホルダ 53"/>
          <p:cNvSpPr>
            <a:spLocks noGrp="1"/>
          </p:cNvSpPr>
          <p:nvPr>
            <p:ph type="ftr" sz="quarter" idx="11"/>
          </p:nvPr>
        </p:nvSpPr>
        <p:spPr/>
        <p:txBody>
          <a:bodyPr/>
          <a:lstStyle/>
          <a:p>
            <a:endParaRPr kumimoji="0" lang="en-US" dirty="0"/>
          </a:p>
        </p:txBody>
      </p:sp>
      <p:sp>
        <p:nvSpPr>
          <p:cNvPr id="56" name="スライド番号プレースホルダ 55"/>
          <p:cNvSpPr>
            <a:spLocks noGrp="1"/>
          </p:cNvSpPr>
          <p:nvPr>
            <p:ph type="sldNum" sz="quarter" idx="12"/>
          </p:nvPr>
        </p:nvSpPr>
        <p:spPr/>
        <p:txBody>
          <a:bodyPr/>
          <a:lstStyle/>
          <a:p>
            <a:fld id="{042AED99-7FB4-404E-8A97-64753DCE42EC}" type="slidenum">
              <a:rPr kumimoji="0" lang="en-US" smtClean="0"/>
              <a:pPr/>
              <a:t>73</a:t>
            </a:fld>
            <a:endParaRPr kumimoji="0" lang="en-US"/>
          </a:p>
        </p:txBody>
      </p:sp>
      <p:sp>
        <p:nvSpPr>
          <p:cNvPr id="51" name="角丸四角形吹き出し 113"/>
          <p:cNvSpPr>
            <a:spLocks noChangeArrowheads="1"/>
          </p:cNvSpPr>
          <p:nvPr/>
        </p:nvSpPr>
        <p:spPr bwMode="auto">
          <a:xfrm>
            <a:off x="8904312" y="3429000"/>
            <a:ext cx="1763688" cy="360040"/>
          </a:xfrm>
          <a:prstGeom prst="wedgeRoundRectCallout">
            <a:avLst>
              <a:gd name="adj1" fmla="val 31716"/>
              <a:gd name="adj2" fmla="val 116999"/>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新たな知識の創造</a:t>
            </a:r>
          </a:p>
        </p:txBody>
      </p:sp>
      <p:sp>
        <p:nvSpPr>
          <p:cNvPr id="52" name="角丸四角形吹き出し 113"/>
          <p:cNvSpPr>
            <a:spLocks noChangeArrowheads="1"/>
          </p:cNvSpPr>
          <p:nvPr/>
        </p:nvSpPr>
        <p:spPr bwMode="auto">
          <a:xfrm>
            <a:off x="1703512" y="3212976"/>
            <a:ext cx="1728192" cy="576064"/>
          </a:xfrm>
          <a:prstGeom prst="wedgeRoundRectCallout">
            <a:avLst>
              <a:gd name="adj1" fmla="val 101912"/>
              <a:gd name="adj2" fmla="val -78016"/>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国全体で、記録を後世に</a:t>
            </a:r>
          </a:p>
        </p:txBody>
      </p:sp>
      <p:sp>
        <p:nvSpPr>
          <p:cNvPr id="53" name="角丸四角形吹き出し 113"/>
          <p:cNvSpPr>
            <a:spLocks noChangeArrowheads="1"/>
          </p:cNvSpPr>
          <p:nvPr/>
        </p:nvSpPr>
        <p:spPr bwMode="auto">
          <a:xfrm>
            <a:off x="1703512" y="4005064"/>
            <a:ext cx="1152128" cy="360040"/>
          </a:xfrm>
          <a:prstGeom prst="wedgeRoundRectCallout">
            <a:avLst>
              <a:gd name="adj1" fmla="val 46482"/>
              <a:gd name="adj2" fmla="val 107424"/>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情報の集約</a:t>
            </a:r>
          </a:p>
        </p:txBody>
      </p:sp>
      <p:sp>
        <p:nvSpPr>
          <p:cNvPr id="58" name="角丸四角形吹き出し 113"/>
          <p:cNvSpPr>
            <a:spLocks noChangeArrowheads="1"/>
          </p:cNvSpPr>
          <p:nvPr/>
        </p:nvSpPr>
        <p:spPr bwMode="auto">
          <a:xfrm>
            <a:off x="1703512" y="4869160"/>
            <a:ext cx="1152128" cy="360040"/>
          </a:xfrm>
          <a:prstGeom prst="wedgeRoundRectCallout">
            <a:avLst>
              <a:gd name="adj1" fmla="val 77977"/>
              <a:gd name="adj2" fmla="val 87267"/>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個別に保有</a:t>
            </a:r>
          </a:p>
        </p:txBody>
      </p:sp>
      <p:sp>
        <p:nvSpPr>
          <p:cNvPr id="59" name="角丸四角形吹き出し 113"/>
          <p:cNvSpPr>
            <a:spLocks noChangeArrowheads="1"/>
          </p:cNvSpPr>
          <p:nvPr/>
        </p:nvSpPr>
        <p:spPr bwMode="auto">
          <a:xfrm>
            <a:off x="8472264" y="2420888"/>
            <a:ext cx="1728192" cy="576064"/>
          </a:xfrm>
          <a:prstGeom prst="wedgeRoundRectCallout">
            <a:avLst>
              <a:gd name="adj1" fmla="val -98813"/>
              <a:gd name="adj2" fmla="val 5130"/>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情報を知識として活用できるように</a:t>
            </a:r>
          </a:p>
        </p:txBody>
      </p:sp>
      <p:sp>
        <p:nvSpPr>
          <p:cNvPr id="60" name="台形 59"/>
          <p:cNvSpPr/>
          <p:nvPr/>
        </p:nvSpPr>
        <p:spPr bwMode="auto">
          <a:xfrm>
            <a:off x="3033714" y="3679082"/>
            <a:ext cx="6226175" cy="407987"/>
          </a:xfrm>
          <a:prstGeom prst="trapezoid">
            <a:avLst>
              <a:gd name="adj" fmla="val 109778"/>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資料・記録の</a:t>
            </a:r>
            <a:r>
              <a:rPr lang="ja-JP" altLang="en-US" sz="1400" b="1" dirty="0">
                <a:latin typeface="Meiryo UI" panose="020B0604030504040204" pitchFamily="50" charset="-128"/>
                <a:ea typeface="Meiryo UI" panose="020B0604030504040204" pitchFamily="50" charset="-128"/>
              </a:rPr>
              <a:t>分担収集</a:t>
            </a:r>
            <a:r>
              <a:rPr lang="ja-JP" altLang="en-US" sz="1400" dirty="0">
                <a:latin typeface="Meiryo UI" panose="020B0604030504040204" pitchFamily="50" charset="-128"/>
                <a:ea typeface="Meiryo UI" panose="020B0604030504040204" pitchFamily="50" charset="-128"/>
              </a:rPr>
              <a:t>、資料デジタル化</a:t>
            </a:r>
          </a:p>
        </p:txBody>
      </p:sp>
      <p:sp>
        <p:nvSpPr>
          <p:cNvPr id="61" name="台形 60"/>
          <p:cNvSpPr/>
          <p:nvPr/>
        </p:nvSpPr>
        <p:spPr bwMode="auto">
          <a:xfrm>
            <a:off x="3544889" y="3321894"/>
            <a:ext cx="5153025" cy="341313"/>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組織化（メタデータ付与、タグ付け）</a:t>
            </a:r>
          </a:p>
        </p:txBody>
      </p:sp>
      <p:sp>
        <p:nvSpPr>
          <p:cNvPr id="68" name="上矢印 56"/>
          <p:cNvSpPr>
            <a:spLocks noChangeArrowheads="1"/>
          </p:cNvSpPr>
          <p:nvPr/>
        </p:nvSpPr>
        <p:spPr bwMode="auto">
          <a:xfrm>
            <a:off x="4007769" y="3284985"/>
            <a:ext cx="460375" cy="458787"/>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74" name="上矢印 56"/>
          <p:cNvSpPr>
            <a:spLocks noChangeArrowheads="1"/>
          </p:cNvSpPr>
          <p:nvPr/>
        </p:nvSpPr>
        <p:spPr bwMode="auto">
          <a:xfrm>
            <a:off x="6911976" y="2505918"/>
            <a:ext cx="460375" cy="458788"/>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75" name="上矢印 56"/>
          <p:cNvSpPr>
            <a:spLocks noChangeArrowheads="1"/>
          </p:cNvSpPr>
          <p:nvPr/>
        </p:nvSpPr>
        <p:spPr bwMode="auto">
          <a:xfrm>
            <a:off x="4655841" y="2492897"/>
            <a:ext cx="460375" cy="458787"/>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76" name="台形 75"/>
          <p:cNvSpPr/>
          <p:nvPr/>
        </p:nvSpPr>
        <p:spPr bwMode="auto">
          <a:xfrm>
            <a:off x="4943872" y="2132856"/>
            <a:ext cx="2160240" cy="288032"/>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一元的アクセス</a:t>
            </a:r>
          </a:p>
        </p:txBody>
      </p:sp>
      <p:sp>
        <p:nvSpPr>
          <p:cNvPr id="77" name="台形 76"/>
          <p:cNvSpPr/>
          <p:nvPr/>
        </p:nvSpPr>
        <p:spPr bwMode="auto">
          <a:xfrm>
            <a:off x="3952875" y="2853582"/>
            <a:ext cx="4235450" cy="433387"/>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長期保存（</a:t>
            </a:r>
            <a:r>
              <a:rPr lang="ja-JP" altLang="en-US" sz="1400" b="1" dirty="0">
                <a:latin typeface="Meiryo UI" panose="020B0604030504040204" pitchFamily="50" charset="-128"/>
                <a:ea typeface="Meiryo UI" panose="020B0604030504040204" pitchFamily="50" charset="-128"/>
              </a:rPr>
              <a:t>分散保存</a:t>
            </a:r>
            <a:r>
              <a:rPr lang="ja-JP" altLang="en-US" sz="1400" dirty="0">
                <a:latin typeface="Meiryo UI" panose="020B0604030504040204" pitchFamily="50" charset="-128"/>
                <a:ea typeface="Meiryo UI" panose="020B0604030504040204" pitchFamily="50" charset="-128"/>
              </a:rPr>
              <a:t>・デザスタリカバリ）</a:t>
            </a:r>
          </a:p>
        </p:txBody>
      </p:sp>
      <p:sp>
        <p:nvSpPr>
          <p:cNvPr id="78" name="台形 77"/>
          <p:cNvSpPr/>
          <p:nvPr/>
        </p:nvSpPr>
        <p:spPr bwMode="auto">
          <a:xfrm>
            <a:off x="4511824" y="2420889"/>
            <a:ext cx="3024336" cy="360040"/>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内容解析、知識抽出</a:t>
            </a:r>
          </a:p>
        </p:txBody>
      </p:sp>
      <p:sp>
        <p:nvSpPr>
          <p:cNvPr id="79" name="上矢印 56"/>
          <p:cNvSpPr>
            <a:spLocks noChangeArrowheads="1"/>
          </p:cNvSpPr>
          <p:nvPr/>
        </p:nvSpPr>
        <p:spPr bwMode="auto">
          <a:xfrm>
            <a:off x="7536161" y="3140969"/>
            <a:ext cx="458787" cy="460375"/>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80" name="円/楕円 79"/>
          <p:cNvSpPr/>
          <p:nvPr/>
        </p:nvSpPr>
        <p:spPr bwMode="auto">
          <a:xfrm rot="10800000" flipV="1">
            <a:off x="3245524" y="5139465"/>
            <a:ext cx="1089025" cy="6477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立法機関</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行政機関</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司法機関</a:t>
            </a:r>
          </a:p>
        </p:txBody>
      </p:sp>
      <p:sp>
        <p:nvSpPr>
          <p:cNvPr id="81" name="円/楕円 80"/>
          <p:cNvSpPr/>
          <p:nvPr/>
        </p:nvSpPr>
        <p:spPr bwMode="auto">
          <a:xfrm rot="10800000" flipV="1">
            <a:off x="7487664" y="5146903"/>
            <a:ext cx="1152128" cy="595313"/>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各自治体</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公共図書館</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82" name="円/楕円 81"/>
          <p:cNvSpPr/>
          <p:nvPr/>
        </p:nvSpPr>
        <p:spPr bwMode="auto">
          <a:xfrm rot="10800000" flipV="1">
            <a:off x="8640671" y="5173320"/>
            <a:ext cx="765404" cy="55358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個人</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89" name="正方形/長方形 88"/>
          <p:cNvSpPr/>
          <p:nvPr/>
        </p:nvSpPr>
        <p:spPr bwMode="auto">
          <a:xfrm>
            <a:off x="2711625" y="2492896"/>
            <a:ext cx="6840759" cy="2249811"/>
          </a:xfrm>
          <a:prstGeom prst="rect">
            <a:avLst/>
          </a:prstGeom>
          <a:noFill/>
          <a:ln w="57150" cap="flat" cmpd="sng" algn="ctr">
            <a:solidFill>
              <a:srgbClr val="72AF2F"/>
            </a:solidFill>
            <a:prstDash val="sysDot"/>
            <a:round/>
            <a:headEnd type="none" w="med" len="med"/>
            <a:tailEnd type="none" w="med" len="med"/>
          </a:ln>
          <a:effectLst/>
        </p:spPr>
        <p:txBody>
          <a:bodyPr lIns="65306" tIns="32653" rIns="65306" bIns="32653"/>
          <a:lstStyle/>
          <a:p>
            <a:pPr defTabSz="913837">
              <a:defRPr/>
            </a:pP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a:p>
            <a:pPr defTabSz="913837">
              <a:defRPr/>
            </a:pPr>
            <a:r>
              <a:rPr lang="ja-JP" altLang="en-US" sz="1100" dirty="0">
                <a:solidFill>
                  <a:schemeClr val="accent1">
                    <a:lumMod val="25000"/>
                  </a:schemeClr>
                </a:solidFill>
                <a:latin typeface="Meiryo UI" panose="020B0604030504040204" pitchFamily="50" charset="-128"/>
                <a:ea typeface="Meiryo UI" panose="020B0604030504040204" pitchFamily="50" charset="-128"/>
              </a:rPr>
              <a:t>分担・連携・</a:t>
            </a:r>
            <a:endParaRPr lang="en-US" altLang="ja-JP" sz="1100" dirty="0">
              <a:solidFill>
                <a:schemeClr val="accent1">
                  <a:lumMod val="25000"/>
                </a:schemeClr>
              </a:solidFill>
              <a:latin typeface="Meiryo UI" panose="020B0604030504040204" pitchFamily="50" charset="-128"/>
              <a:ea typeface="Meiryo UI" panose="020B0604030504040204" pitchFamily="50" charset="-128"/>
            </a:endParaRPr>
          </a:p>
          <a:p>
            <a:pPr defTabSz="913837">
              <a:defRPr/>
            </a:pPr>
            <a:r>
              <a:rPr lang="ja-JP" altLang="en-US" sz="1100" dirty="0">
                <a:solidFill>
                  <a:schemeClr val="accent1">
                    <a:lumMod val="25000"/>
                  </a:schemeClr>
                </a:solidFill>
                <a:latin typeface="Meiryo UI" panose="020B0604030504040204" pitchFamily="50" charset="-128"/>
                <a:ea typeface="Meiryo UI" panose="020B0604030504040204" pitchFamily="50" charset="-128"/>
              </a:rPr>
              <a:t>協力機関</a:t>
            </a:r>
            <a:endParaRPr lang="en-US" altLang="ja-JP" sz="1100" dirty="0">
              <a:solidFill>
                <a:schemeClr val="accent1">
                  <a:lumMod val="25000"/>
                </a:schemeClr>
              </a:solidFill>
              <a:latin typeface="Meiryo UI" panose="020B0604030504040204" pitchFamily="50" charset="-128"/>
              <a:ea typeface="Meiryo UI" panose="020B0604030504040204" pitchFamily="50" charset="-128"/>
            </a:endParaRPr>
          </a:p>
        </p:txBody>
      </p:sp>
      <p:sp>
        <p:nvSpPr>
          <p:cNvPr id="90" name="円/楕円 89"/>
          <p:cNvSpPr/>
          <p:nvPr/>
        </p:nvSpPr>
        <p:spPr bwMode="auto">
          <a:xfrm rot="10800000" flipV="1">
            <a:off x="2667673" y="618922"/>
            <a:ext cx="11223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文献情報ポータル</a:t>
            </a:r>
          </a:p>
        </p:txBody>
      </p:sp>
      <p:sp>
        <p:nvSpPr>
          <p:cNvPr id="91" name="円/楕円 90"/>
          <p:cNvSpPr/>
          <p:nvPr/>
        </p:nvSpPr>
        <p:spPr bwMode="auto">
          <a:xfrm rot="10800000" flipV="1">
            <a:off x="2711625" y="1556792"/>
            <a:ext cx="1020763" cy="45878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900" dirty="0">
                <a:solidFill>
                  <a:schemeClr val="bg1"/>
                </a:solidFill>
                <a:latin typeface="Meiryo UI" panose="020B0604030504040204" pitchFamily="50" charset="-128"/>
                <a:ea typeface="Meiryo UI" panose="020B0604030504040204" pitchFamily="50" charset="-128"/>
              </a:rPr>
              <a:t>ウェブアーカイブポータル</a:t>
            </a:r>
          </a:p>
        </p:txBody>
      </p:sp>
      <p:sp>
        <p:nvSpPr>
          <p:cNvPr id="92" name="円/楕円 91"/>
          <p:cNvSpPr/>
          <p:nvPr/>
        </p:nvSpPr>
        <p:spPr bwMode="auto">
          <a:xfrm rot="10800000" flipV="1">
            <a:off x="2711625" y="1988841"/>
            <a:ext cx="10207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科学技術ポータル</a:t>
            </a:r>
          </a:p>
        </p:txBody>
      </p:sp>
      <p:sp>
        <p:nvSpPr>
          <p:cNvPr id="95" name="円/楕円 72"/>
          <p:cNvSpPr>
            <a:spLocks noChangeArrowheads="1"/>
          </p:cNvSpPr>
          <p:nvPr/>
        </p:nvSpPr>
        <p:spPr bwMode="auto">
          <a:xfrm rot="10800000" flipV="1">
            <a:off x="2999657" y="4221088"/>
            <a:ext cx="917575" cy="458788"/>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1100" dirty="0">
                <a:latin typeface="Meiryo UI" panose="020B0604030504040204" pitchFamily="50" charset="-128"/>
                <a:ea typeface="Meiryo UI" panose="020B0604030504040204" pitchFamily="50" charset="-128"/>
              </a:rPr>
              <a:t>ＮＤＬ</a:t>
            </a:r>
            <a:endParaRPr lang="en-US" altLang="ja-JP" sz="1100" dirty="0">
              <a:latin typeface="Meiryo UI" panose="020B0604030504040204" pitchFamily="50" charset="-128"/>
              <a:ea typeface="Meiryo UI" panose="020B0604030504040204" pitchFamily="50" charset="-128"/>
            </a:endParaRPr>
          </a:p>
        </p:txBody>
      </p:sp>
      <p:sp>
        <p:nvSpPr>
          <p:cNvPr id="96" name="円/楕円 73"/>
          <p:cNvSpPr>
            <a:spLocks noChangeArrowheads="1"/>
          </p:cNvSpPr>
          <p:nvPr/>
        </p:nvSpPr>
        <p:spPr bwMode="auto">
          <a:xfrm rot="10800000" flipV="1">
            <a:off x="5663954" y="4169049"/>
            <a:ext cx="917575" cy="45878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1000" dirty="0">
                <a:latin typeface="Meiryo UI" panose="020B0604030504040204" pitchFamily="50" charset="-128"/>
                <a:ea typeface="Meiryo UI" panose="020B0604030504040204" pitchFamily="50" charset="-128"/>
              </a:rPr>
              <a:t>学術機関</a:t>
            </a:r>
            <a:endParaRPr lang="en-US" altLang="ja-JP" sz="1000" dirty="0">
              <a:latin typeface="Meiryo UI" panose="020B0604030504040204" pitchFamily="50" charset="-128"/>
              <a:ea typeface="Meiryo UI" panose="020B0604030504040204" pitchFamily="50" charset="-128"/>
            </a:endParaRPr>
          </a:p>
          <a:p>
            <a:pPr algn="ctr" defTabSz="913837">
              <a:defRPr/>
            </a:pPr>
            <a:r>
              <a:rPr lang="ja-JP" altLang="en-US" sz="1000" dirty="0">
                <a:latin typeface="Meiryo UI" panose="020B0604030504040204" pitchFamily="50" charset="-128"/>
                <a:ea typeface="Meiryo UI" panose="020B0604030504040204" pitchFamily="50" charset="-128"/>
              </a:rPr>
              <a:t>学会</a:t>
            </a:r>
          </a:p>
        </p:txBody>
      </p:sp>
      <p:sp>
        <p:nvSpPr>
          <p:cNvPr id="97" name="円/楕円 74"/>
          <p:cNvSpPr>
            <a:spLocks noChangeArrowheads="1"/>
          </p:cNvSpPr>
          <p:nvPr/>
        </p:nvSpPr>
        <p:spPr bwMode="auto">
          <a:xfrm rot="10800000" flipV="1">
            <a:off x="7032105" y="4149081"/>
            <a:ext cx="919163" cy="45878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en-US" altLang="ja-JP" sz="900" dirty="0">
                <a:latin typeface="Meiryo UI" panose="020B0604030504040204" pitchFamily="50" charset="-128"/>
                <a:ea typeface="Meiryo UI" panose="020B0604030504040204" pitchFamily="50" charset="-128"/>
              </a:rPr>
              <a:t>MLA</a:t>
            </a:r>
          </a:p>
          <a:p>
            <a:pPr algn="ctr" defTabSz="913837">
              <a:defRPr/>
            </a:pPr>
            <a:r>
              <a:rPr lang="ja-JP" altLang="en-US" sz="900" dirty="0">
                <a:latin typeface="Meiryo UI" panose="020B0604030504040204" pitchFamily="50" charset="-128"/>
                <a:ea typeface="Meiryo UI" panose="020B0604030504040204" pitchFamily="50" charset="-128"/>
              </a:rPr>
              <a:t>連携機関</a:t>
            </a:r>
          </a:p>
        </p:txBody>
      </p:sp>
      <p:sp>
        <p:nvSpPr>
          <p:cNvPr id="98" name="円/楕円 75"/>
          <p:cNvSpPr>
            <a:spLocks noChangeArrowheads="1"/>
          </p:cNvSpPr>
          <p:nvPr/>
        </p:nvSpPr>
        <p:spPr bwMode="auto">
          <a:xfrm rot="10800000" flipV="1">
            <a:off x="8400256" y="4149081"/>
            <a:ext cx="991170" cy="45878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900" dirty="0">
                <a:latin typeface="Meiryo UI" panose="020B0604030504040204" pitchFamily="50" charset="-128"/>
                <a:ea typeface="Meiryo UI" panose="020B0604030504040204" pitchFamily="50" charset="-128"/>
              </a:rPr>
              <a:t>災害情報集約機関</a:t>
            </a:r>
          </a:p>
        </p:txBody>
      </p:sp>
      <p:sp>
        <p:nvSpPr>
          <p:cNvPr id="99" name="左右矢印 59"/>
          <p:cNvSpPr>
            <a:spLocks noChangeArrowheads="1"/>
          </p:cNvSpPr>
          <p:nvPr/>
        </p:nvSpPr>
        <p:spPr bwMode="auto">
          <a:xfrm>
            <a:off x="5231904" y="4293096"/>
            <a:ext cx="357188"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0" name="左右矢印 59"/>
          <p:cNvSpPr>
            <a:spLocks noChangeArrowheads="1"/>
          </p:cNvSpPr>
          <p:nvPr/>
        </p:nvSpPr>
        <p:spPr bwMode="auto">
          <a:xfrm>
            <a:off x="6600056" y="4293096"/>
            <a:ext cx="357188"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1" name="左右矢印 59"/>
          <p:cNvSpPr>
            <a:spLocks noChangeArrowheads="1"/>
          </p:cNvSpPr>
          <p:nvPr/>
        </p:nvSpPr>
        <p:spPr bwMode="auto">
          <a:xfrm>
            <a:off x="3935761" y="4293096"/>
            <a:ext cx="357187"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2" name="円/楕円 72"/>
          <p:cNvSpPr>
            <a:spLocks noChangeArrowheads="1"/>
          </p:cNvSpPr>
          <p:nvPr/>
        </p:nvSpPr>
        <p:spPr bwMode="auto">
          <a:xfrm rot="10800000" flipV="1">
            <a:off x="4295801" y="4221088"/>
            <a:ext cx="919163" cy="458788"/>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1000" dirty="0">
                <a:latin typeface="Meiryo UI" panose="020B0604030504040204" pitchFamily="50" charset="-128"/>
                <a:ea typeface="Meiryo UI" panose="020B0604030504040204" pitchFamily="50" charset="-128"/>
              </a:rPr>
              <a:t>文化庁</a:t>
            </a:r>
          </a:p>
        </p:txBody>
      </p:sp>
      <p:sp>
        <p:nvSpPr>
          <p:cNvPr id="103" name="左右矢印 59"/>
          <p:cNvSpPr>
            <a:spLocks noChangeArrowheads="1"/>
          </p:cNvSpPr>
          <p:nvPr/>
        </p:nvSpPr>
        <p:spPr bwMode="auto">
          <a:xfrm>
            <a:off x="7968208" y="4247182"/>
            <a:ext cx="357188"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4" name="上矢印 53"/>
          <p:cNvSpPr>
            <a:spLocks noChangeArrowheads="1"/>
          </p:cNvSpPr>
          <p:nvPr/>
        </p:nvSpPr>
        <p:spPr bwMode="auto">
          <a:xfrm>
            <a:off x="6009853" y="4582740"/>
            <a:ext cx="1192588" cy="504056"/>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900" dirty="0">
                <a:solidFill>
                  <a:srgbClr val="FF0000"/>
                </a:solidFill>
                <a:latin typeface="Meiryo UI" panose="020B0604030504040204" pitchFamily="50" charset="-128"/>
                <a:ea typeface="Meiryo UI" panose="020B0604030504040204" pitchFamily="50" charset="-128"/>
              </a:rPr>
              <a:t>ファクト</a:t>
            </a:r>
            <a:endParaRPr lang="en-US" altLang="ja-JP" sz="900" dirty="0">
              <a:solidFill>
                <a:srgbClr val="FF0000"/>
              </a:solidFill>
              <a:latin typeface="Meiryo UI" panose="020B0604030504040204" pitchFamily="50" charset="-128"/>
              <a:ea typeface="Meiryo UI" panose="020B0604030504040204" pitchFamily="50" charset="-128"/>
            </a:endParaRPr>
          </a:p>
          <a:p>
            <a:pPr algn="ctr" defTabSz="913837">
              <a:defRPr/>
            </a:pPr>
            <a:r>
              <a:rPr lang="ja-JP" altLang="en-US" sz="900" dirty="0">
                <a:solidFill>
                  <a:srgbClr val="FF0000"/>
                </a:solidFill>
                <a:latin typeface="Meiryo UI" panose="020B0604030504040204" pitchFamily="50" charset="-128"/>
                <a:ea typeface="Meiryo UI" panose="020B0604030504040204" pitchFamily="50" charset="-128"/>
              </a:rPr>
              <a:t>データ</a:t>
            </a:r>
          </a:p>
        </p:txBody>
      </p:sp>
      <p:sp>
        <p:nvSpPr>
          <p:cNvPr id="105" name="上矢印 55"/>
          <p:cNvSpPr>
            <a:spLocks noChangeArrowheads="1"/>
          </p:cNvSpPr>
          <p:nvPr/>
        </p:nvSpPr>
        <p:spPr bwMode="auto">
          <a:xfrm>
            <a:off x="7185181" y="4612155"/>
            <a:ext cx="1244400" cy="483727"/>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1100" dirty="0">
                <a:solidFill>
                  <a:srgbClr val="FF0000"/>
                </a:solidFill>
                <a:latin typeface="Meiryo UI" panose="020B0604030504040204" pitchFamily="50" charset="-128"/>
                <a:ea typeface="Meiryo UI" panose="020B0604030504040204" pitchFamily="50" charset="-128"/>
              </a:rPr>
              <a:t>文化情報</a:t>
            </a:r>
          </a:p>
        </p:txBody>
      </p:sp>
      <p:sp>
        <p:nvSpPr>
          <p:cNvPr id="106" name="上矢印 55"/>
          <p:cNvSpPr>
            <a:spLocks noChangeArrowheads="1"/>
          </p:cNvSpPr>
          <p:nvPr/>
        </p:nvSpPr>
        <p:spPr bwMode="auto">
          <a:xfrm>
            <a:off x="4747767" y="4622228"/>
            <a:ext cx="1281061" cy="448362"/>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1100" dirty="0">
                <a:solidFill>
                  <a:srgbClr val="FF0000"/>
                </a:solidFill>
                <a:latin typeface="Meiryo UI" panose="020B0604030504040204" pitchFamily="50" charset="-128"/>
                <a:ea typeface="Meiryo UI" panose="020B0604030504040204" pitchFamily="50" charset="-128"/>
              </a:rPr>
              <a:t>ウェブサイト</a:t>
            </a:r>
          </a:p>
        </p:txBody>
      </p:sp>
      <p:sp>
        <p:nvSpPr>
          <p:cNvPr id="107" name="上矢印 55"/>
          <p:cNvSpPr>
            <a:spLocks noChangeArrowheads="1"/>
          </p:cNvSpPr>
          <p:nvPr/>
        </p:nvSpPr>
        <p:spPr bwMode="auto">
          <a:xfrm>
            <a:off x="8363256" y="4581052"/>
            <a:ext cx="1244400" cy="549745"/>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1100" dirty="0">
                <a:solidFill>
                  <a:srgbClr val="FF0000"/>
                </a:solidFill>
                <a:latin typeface="Meiryo UI" panose="020B0604030504040204" pitchFamily="50" charset="-128"/>
                <a:ea typeface="Meiryo UI" panose="020B0604030504040204" pitchFamily="50" charset="-128"/>
              </a:rPr>
              <a:t>ポップカルチャー</a:t>
            </a:r>
          </a:p>
        </p:txBody>
      </p:sp>
      <p:sp>
        <p:nvSpPr>
          <p:cNvPr id="109" name="円/楕円 108"/>
          <p:cNvSpPr/>
          <p:nvPr/>
        </p:nvSpPr>
        <p:spPr bwMode="auto">
          <a:xfrm rot="10800000" flipV="1">
            <a:off x="8219512" y="990000"/>
            <a:ext cx="11223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文化財ポータル</a:t>
            </a:r>
          </a:p>
        </p:txBody>
      </p:sp>
      <p:sp>
        <p:nvSpPr>
          <p:cNvPr id="110" name="円/楕円 109"/>
          <p:cNvSpPr/>
          <p:nvPr/>
        </p:nvSpPr>
        <p:spPr bwMode="auto">
          <a:xfrm rot="10800000" flipV="1">
            <a:off x="8246794" y="1461372"/>
            <a:ext cx="1182328" cy="45878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000" dirty="0">
                <a:solidFill>
                  <a:schemeClr val="bg1"/>
                </a:solidFill>
                <a:latin typeface="Meiryo UI" panose="020B0604030504040204" pitchFamily="50" charset="-128"/>
                <a:ea typeface="Meiryo UI" panose="020B0604030504040204" pitchFamily="50" charset="-128"/>
              </a:rPr>
              <a:t>メディア芸術ポータル</a:t>
            </a:r>
            <a:endParaRPr lang="en-US" altLang="ja-JP" sz="1000" dirty="0">
              <a:solidFill>
                <a:schemeClr val="bg1"/>
              </a:solidFill>
              <a:latin typeface="Meiryo UI" panose="020B0604030504040204" pitchFamily="50" charset="-128"/>
              <a:ea typeface="Meiryo UI" panose="020B0604030504040204" pitchFamily="50" charset="-128"/>
            </a:endParaRPr>
          </a:p>
        </p:txBody>
      </p:sp>
      <p:sp>
        <p:nvSpPr>
          <p:cNvPr id="113" name="円/楕円 112"/>
          <p:cNvSpPr/>
          <p:nvPr/>
        </p:nvSpPr>
        <p:spPr bwMode="auto">
          <a:xfrm rot="10800000" flipV="1">
            <a:off x="8246794" y="1893421"/>
            <a:ext cx="1319028"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900" dirty="0">
                <a:solidFill>
                  <a:schemeClr val="bg1"/>
                </a:solidFill>
                <a:latin typeface="Meiryo UI" panose="020B0604030504040204" pitchFamily="50" charset="-128"/>
                <a:ea typeface="Meiryo UI" panose="020B0604030504040204" pitchFamily="50" charset="-128"/>
              </a:rPr>
              <a:t>災害情報ポータル</a:t>
            </a:r>
            <a:endParaRPr lang="en-US" altLang="ja-JP" sz="9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700" dirty="0">
                <a:solidFill>
                  <a:schemeClr val="bg1"/>
                </a:solidFill>
                <a:latin typeface="Meiryo UI" panose="020B0604030504040204" pitchFamily="50" charset="-128"/>
                <a:ea typeface="Meiryo UI" panose="020B0604030504040204" pitchFamily="50" charset="-128"/>
              </a:rPr>
              <a:t>（</a:t>
            </a:r>
            <a:r>
              <a:rPr lang="ja-JP" altLang="en-US" sz="700" dirty="0" err="1">
                <a:solidFill>
                  <a:schemeClr val="bg1"/>
                </a:solidFill>
                <a:latin typeface="Meiryo UI" panose="020B0604030504040204" pitchFamily="50" charset="-128"/>
                <a:ea typeface="Meiryo UI" panose="020B0604030504040204" pitchFamily="50" charset="-128"/>
              </a:rPr>
              <a:t>ひなぎくを</a:t>
            </a:r>
            <a:r>
              <a:rPr lang="ja-JP" altLang="en-US" sz="700" dirty="0">
                <a:solidFill>
                  <a:schemeClr val="bg1"/>
                </a:solidFill>
                <a:latin typeface="Meiryo UI" panose="020B0604030504040204" pitchFamily="50" charset="-128"/>
                <a:ea typeface="Meiryo UI" panose="020B0604030504040204" pitchFamily="50" charset="-128"/>
              </a:rPr>
              <a:t>含む）</a:t>
            </a:r>
          </a:p>
        </p:txBody>
      </p:sp>
      <p:sp>
        <p:nvSpPr>
          <p:cNvPr id="114" name="円/楕円 113"/>
          <p:cNvSpPr/>
          <p:nvPr/>
        </p:nvSpPr>
        <p:spPr bwMode="auto">
          <a:xfrm rot="10800000" flipV="1">
            <a:off x="2667673" y="1075762"/>
            <a:ext cx="11223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デジタルコレクション</a:t>
            </a:r>
          </a:p>
        </p:txBody>
      </p:sp>
      <p:sp>
        <p:nvSpPr>
          <p:cNvPr id="67" name="横巻き 66"/>
          <p:cNvSpPr/>
          <p:nvPr/>
        </p:nvSpPr>
        <p:spPr>
          <a:xfrm>
            <a:off x="9552384" y="596132"/>
            <a:ext cx="1024151"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Meiryo UI" panose="020B0604030504040204" pitchFamily="50" charset="-128"/>
                <a:ea typeface="Meiryo UI" panose="020B0604030504040204" pitchFamily="50" charset="-128"/>
              </a:rPr>
              <a:t>2011</a:t>
            </a:r>
            <a:r>
              <a:rPr lang="ja-JP" altLang="en-US" sz="1100" b="1" dirty="0">
                <a:solidFill>
                  <a:srgbClr val="FF0000"/>
                </a:solidFill>
                <a:latin typeface="Meiryo UI" panose="020B0604030504040204" pitchFamily="50" charset="-128"/>
                <a:ea typeface="Meiryo UI" panose="020B0604030504040204" pitchFamily="50" charset="-128"/>
              </a:rPr>
              <a:t>年</a:t>
            </a:r>
          </a:p>
        </p:txBody>
      </p:sp>
      <p:sp>
        <p:nvSpPr>
          <p:cNvPr id="69" name="円/楕円 68"/>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39333532"/>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928670"/>
          </a:xfrm>
        </p:spPr>
        <p:txBody>
          <a:bodyPr>
            <a:noAutofit/>
          </a:bodyPr>
          <a:lstStyle/>
          <a:p>
            <a:r>
              <a:rPr lang="ja-JP" altLang="en-US" sz="4000" dirty="0" smtClean="0"/>
              <a:t>知識</a:t>
            </a:r>
            <a:r>
              <a:rPr lang="ja-JP" altLang="en-US" sz="4000" dirty="0"/>
              <a:t>情報基盤の構築に</a:t>
            </a:r>
            <a:r>
              <a:rPr lang="ja-JP" altLang="en-US" sz="4000" dirty="0" smtClean="0"/>
              <a:t>向けた展開</a:t>
            </a:r>
            <a:endParaRPr lang="ja-JP" altLang="en-US" sz="4000" dirty="0"/>
          </a:p>
        </p:txBody>
      </p:sp>
      <p:graphicFrame>
        <p:nvGraphicFramePr>
          <p:cNvPr id="12" name="図表 11"/>
          <p:cNvGraphicFramePr/>
          <p:nvPr>
            <p:extLst/>
          </p:nvPr>
        </p:nvGraphicFramePr>
        <p:xfrm>
          <a:off x="281354" y="633047"/>
          <a:ext cx="11910645" cy="7156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コンテンツ プレースホルダ 4"/>
          <p:cNvGraphicFramePr>
            <a:graphicFrameLocks/>
          </p:cNvGraphicFramePr>
          <p:nvPr>
            <p:extLst/>
          </p:nvPr>
        </p:nvGraphicFramePr>
        <p:xfrm>
          <a:off x="1524000" y="1052736"/>
          <a:ext cx="3643306" cy="314327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スライド番号プレースホルダ 4"/>
          <p:cNvSpPr>
            <a:spLocks noGrp="1"/>
          </p:cNvSpPr>
          <p:nvPr>
            <p:ph type="sldNum" sz="quarter" idx="12"/>
          </p:nvPr>
        </p:nvSpPr>
        <p:spPr/>
        <p:txBody>
          <a:bodyPr/>
          <a:lstStyle/>
          <a:p>
            <a:fld id="{042AED99-7FB4-404E-8A97-64753DCE42EC}" type="slidenum">
              <a:rPr kumimoji="0" lang="en-US" smtClean="0"/>
              <a:pPr/>
              <a:t>74</a:t>
            </a:fld>
            <a:endParaRPr kumimoji="0" lang="en-US"/>
          </a:p>
        </p:txBody>
      </p:sp>
      <p:sp>
        <p:nvSpPr>
          <p:cNvPr id="6" name="フッター プレースホルダ 5"/>
          <p:cNvSpPr>
            <a:spLocks noGrp="1"/>
          </p:cNvSpPr>
          <p:nvPr>
            <p:ph type="ftr" sz="quarter" idx="11"/>
          </p:nvPr>
        </p:nvSpPr>
        <p:spPr/>
        <p:txBody>
          <a:bodyPr/>
          <a:lstStyle/>
          <a:p>
            <a:endParaRPr kumimoji="0" lang="en-US" dirty="0"/>
          </a:p>
        </p:txBody>
      </p:sp>
      <p:sp>
        <p:nvSpPr>
          <p:cNvPr id="7" name="円/楕円 6"/>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7915913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normAutofit fontScale="90000"/>
          </a:bodyPr>
          <a:lstStyle/>
          <a:p>
            <a:r>
              <a:rPr lang="ja-JP" altLang="en-US" dirty="0" smtClean="0"/>
              <a:t>出版界との連携による</a:t>
            </a:r>
            <a:r>
              <a:rPr lang="en-US" altLang="ja-JP" dirty="0" smtClean="0"/>
              <a:t/>
            </a:r>
            <a:br>
              <a:rPr lang="en-US" altLang="ja-JP" dirty="0" smtClean="0"/>
            </a:br>
            <a:r>
              <a:rPr kumimoji="1" lang="ja-JP" altLang="en-US" dirty="0" smtClean="0"/>
              <a:t>電子書籍ナショナルアーカイブの構築</a:t>
            </a:r>
            <a:r>
              <a:rPr kumimoji="1" lang="en-US" altLang="ja-JP" dirty="0" smtClean="0"/>
              <a:t/>
            </a:r>
            <a:br>
              <a:rPr kumimoji="1" lang="en-US" altLang="ja-JP" dirty="0" smtClean="0"/>
            </a:br>
            <a:endParaRPr kumimoji="1" lang="ja-JP" altLang="en-US" dirty="0"/>
          </a:p>
        </p:txBody>
      </p:sp>
      <p:sp>
        <p:nvSpPr>
          <p:cNvPr id="3" name="テキスト プレースホルダー 2"/>
          <p:cNvSpPr>
            <a:spLocks noGrp="1"/>
          </p:cNvSpPr>
          <p:nvPr>
            <p:ph type="body" idx="1"/>
          </p:nvPr>
        </p:nvSpPr>
        <p:spPr/>
        <p:txBody>
          <a:bodyPr>
            <a:normAutofit fontScale="70000" lnSpcReduction="20000"/>
          </a:bodyPr>
          <a:lstStyle/>
          <a:p>
            <a:r>
              <a:rPr lang="ja-JP" altLang="en-US" dirty="0" smtClean="0"/>
              <a:t>出版物に関して、出版界と図書館等で、保存と利活用の網羅性の確保</a:t>
            </a:r>
            <a:endParaRPr lang="en-US" altLang="ja-JP" dirty="0" smtClean="0"/>
          </a:p>
          <a:p>
            <a:r>
              <a:rPr lang="ja-JP" altLang="en-US" dirty="0" smtClean="0"/>
              <a:t>・</a:t>
            </a:r>
            <a:r>
              <a:rPr lang="ja-JP" altLang="en-US" dirty="0"/>
              <a:t>ナショナルアーカイブの中で中核的な情報としての文献の利活用の促進</a:t>
            </a:r>
            <a:endParaRPr lang="en-US" altLang="ja-JP" dirty="0"/>
          </a:p>
          <a:p>
            <a:r>
              <a:rPr lang="ja-JP" altLang="en-US" dirty="0"/>
              <a:t>・利活用の市場の拡大による出版文化の発展を目指した連携</a:t>
            </a:r>
          </a:p>
          <a:p>
            <a:endParaRPr kumimoji="1" lang="ja-JP" altLang="en-US" dirty="0"/>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75</a:t>
            </a:fld>
            <a:endParaRPr kumimoji="0" lang="en-US"/>
          </a:p>
        </p:txBody>
      </p:sp>
      <p:sp>
        <p:nvSpPr>
          <p:cNvPr id="6" name="円/楕円 5"/>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9000211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0" y="1"/>
            <a:ext cx="12191999" cy="1192247"/>
          </a:xfrm>
        </p:spPr>
        <p:txBody>
          <a:bodyPr>
            <a:noAutofit/>
          </a:bodyPr>
          <a:lstStyle/>
          <a:p>
            <a:r>
              <a:rPr lang="en-US" altLang="ja-JP" sz="3200" dirty="0" smtClean="0">
                <a:cs typeface="メイリオ" panose="020B0604030504040204" pitchFamily="50" charset="-128"/>
              </a:rPr>
              <a:t>NDL</a:t>
            </a:r>
            <a:r>
              <a:rPr lang="ja-JP" altLang="en-US" sz="3200" dirty="0">
                <a:cs typeface="メイリオ" panose="020B0604030504040204" pitchFamily="50" charset="-128"/>
              </a:rPr>
              <a:t>サーチの統合検索サービス提供における連携</a:t>
            </a:r>
            <a:r>
              <a:rPr lang="ja-JP" altLang="en-US" sz="3200" dirty="0" smtClean="0">
                <a:cs typeface="メイリオ" panose="020B0604030504040204" pitchFamily="50" charset="-128"/>
              </a:rPr>
              <a:t>イメージ</a:t>
            </a:r>
            <a:endParaRPr lang="ja-JP" altLang="en-US" sz="3200" dirty="0">
              <a:cs typeface="メイリオ" panose="020B0604030504040204" pitchFamily="50" charset="-128"/>
            </a:endParaRPr>
          </a:p>
        </p:txBody>
      </p:sp>
      <p:sp>
        <p:nvSpPr>
          <p:cNvPr id="6" name="スライド番号プレースホルダ 4"/>
          <p:cNvSpPr>
            <a:spLocks noGrp="1"/>
          </p:cNvSpPr>
          <p:nvPr>
            <p:ph type="sldNum" sz="quarter" idx="4294967295"/>
          </p:nvPr>
        </p:nvSpPr>
        <p:spPr>
          <a:xfrm>
            <a:off x="10164000" y="5582250"/>
            <a:ext cx="342900" cy="342900"/>
          </a:xfrm>
          <a:prstGeom prst="ellipse">
            <a:avLst/>
          </a:prstGeom>
        </p:spPr>
        <p:txBody>
          <a:bodyPr/>
          <a:lstStyle/>
          <a:p>
            <a:pPr>
              <a:defRPr/>
            </a:pPr>
            <a:r>
              <a:rPr lang="en-US" altLang="ja-JP" dirty="0"/>
              <a:t>7</a:t>
            </a:r>
            <a:endParaRPr lang="ja-JP" altLang="en-US" dirty="0"/>
          </a:p>
        </p:txBody>
      </p:sp>
      <p:sp>
        <p:nvSpPr>
          <p:cNvPr id="10" name="角丸四角形 9"/>
          <p:cNvSpPr/>
          <p:nvPr/>
        </p:nvSpPr>
        <p:spPr>
          <a:xfrm>
            <a:off x="3129478" y="1638208"/>
            <a:ext cx="5813876" cy="4086937"/>
          </a:xfrm>
          <a:prstGeom prst="roundRect">
            <a:avLst>
              <a:gd name="adj" fmla="val 4301"/>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pic>
        <p:nvPicPr>
          <p:cNvPr id="11" name="Picture 2"/>
          <p:cNvPicPr>
            <a:picLocks noChangeAspect="1" noChangeArrowheads="1"/>
          </p:cNvPicPr>
          <p:nvPr/>
        </p:nvPicPr>
        <p:blipFill>
          <a:blip r:embed="rId3" cstate="print"/>
          <a:srcRect/>
          <a:stretch>
            <a:fillRect/>
          </a:stretch>
        </p:blipFill>
        <p:spPr bwMode="auto">
          <a:xfrm>
            <a:off x="5747646" y="1855180"/>
            <a:ext cx="720381" cy="516681"/>
          </a:xfrm>
          <a:prstGeom prst="rect">
            <a:avLst/>
          </a:prstGeom>
          <a:ln>
            <a:noFill/>
          </a:ln>
          <a:effectLst>
            <a:outerShdw blurRad="292100" dist="139700" dir="2700000" algn="tl" rotWithShape="0">
              <a:srgbClr val="333333">
                <a:alpha val="65000"/>
              </a:srgbClr>
            </a:outerShdw>
          </a:effectLst>
        </p:spPr>
      </p:pic>
      <p:grpSp>
        <p:nvGrpSpPr>
          <p:cNvPr id="12" name="グループ化 11"/>
          <p:cNvGrpSpPr>
            <a:grpSpLocks noChangeAspect="1"/>
          </p:cNvGrpSpPr>
          <p:nvPr/>
        </p:nvGrpSpPr>
        <p:grpSpPr>
          <a:xfrm>
            <a:off x="3305264" y="3588908"/>
            <a:ext cx="227387" cy="291655"/>
            <a:chOff x="421903" y="2700859"/>
            <a:chExt cx="792088" cy="1016173"/>
          </a:xfrm>
        </p:grpSpPr>
        <p:sp>
          <p:nvSpPr>
            <p:cNvPr id="455" name="二等辺三角形 454"/>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6"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7"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8"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9"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60"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61"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sp>
        <p:nvSpPr>
          <p:cNvPr id="13" name="角丸四角形 12"/>
          <p:cNvSpPr/>
          <p:nvPr/>
        </p:nvSpPr>
        <p:spPr>
          <a:xfrm>
            <a:off x="3270130" y="3546162"/>
            <a:ext cx="845668" cy="1593974"/>
          </a:xfrm>
          <a:prstGeom prst="roundRect">
            <a:avLst>
              <a:gd name="adj" fmla="val 9008"/>
            </a:avLst>
          </a:prstGeom>
          <a:no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nvGrpSpPr>
          <p:cNvPr id="14" name="グループ化 13"/>
          <p:cNvGrpSpPr>
            <a:grpSpLocks noChangeAspect="1"/>
          </p:cNvGrpSpPr>
          <p:nvPr/>
        </p:nvGrpSpPr>
        <p:grpSpPr>
          <a:xfrm>
            <a:off x="3563044" y="3588908"/>
            <a:ext cx="227387" cy="291655"/>
            <a:chOff x="421903" y="2700859"/>
            <a:chExt cx="792088" cy="1016173"/>
          </a:xfrm>
        </p:grpSpPr>
        <p:sp>
          <p:nvSpPr>
            <p:cNvPr id="448" name="二等辺三角形 447"/>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9"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0"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1"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2"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3"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4"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5" name="グループ化 14"/>
          <p:cNvGrpSpPr>
            <a:grpSpLocks noChangeAspect="1"/>
          </p:cNvGrpSpPr>
          <p:nvPr/>
        </p:nvGrpSpPr>
        <p:grpSpPr>
          <a:xfrm>
            <a:off x="3823584" y="3582243"/>
            <a:ext cx="227387" cy="291655"/>
            <a:chOff x="421903" y="2700859"/>
            <a:chExt cx="792088" cy="1016173"/>
          </a:xfrm>
        </p:grpSpPr>
        <p:sp>
          <p:nvSpPr>
            <p:cNvPr id="441" name="二等辺三角形 440"/>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2"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3"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4"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5"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6" name="フローチャート: 記憶データ 3"/>
            <p:cNvSpPr>
              <a:spLocks noChangeAspect="1"/>
            </p:cNvSpPr>
            <p:nvPr/>
          </p:nvSpPr>
          <p:spPr>
            <a:xfrm rot="5400000">
              <a:off x="359628" y="3107265"/>
              <a:ext cx="557784" cy="37371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7"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 name="グループ化 15"/>
          <p:cNvGrpSpPr>
            <a:grpSpLocks noChangeAspect="1"/>
          </p:cNvGrpSpPr>
          <p:nvPr/>
        </p:nvGrpSpPr>
        <p:grpSpPr>
          <a:xfrm>
            <a:off x="3309956" y="3887229"/>
            <a:ext cx="227387" cy="291655"/>
            <a:chOff x="421903" y="2700859"/>
            <a:chExt cx="792088" cy="1016173"/>
          </a:xfrm>
        </p:grpSpPr>
        <p:sp>
          <p:nvSpPr>
            <p:cNvPr id="434" name="二等辺三角形 433"/>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5"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6"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7"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8"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9"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0"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7" name="グループ化 16"/>
          <p:cNvGrpSpPr>
            <a:grpSpLocks noChangeAspect="1"/>
          </p:cNvGrpSpPr>
          <p:nvPr/>
        </p:nvGrpSpPr>
        <p:grpSpPr>
          <a:xfrm>
            <a:off x="3567736" y="3887229"/>
            <a:ext cx="227387" cy="291655"/>
            <a:chOff x="421903" y="2700859"/>
            <a:chExt cx="792088" cy="1016173"/>
          </a:xfrm>
        </p:grpSpPr>
        <p:sp>
          <p:nvSpPr>
            <p:cNvPr id="427" name="二等辺三角形 426"/>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8"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9"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0"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1"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2"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3"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8" name="グループ化 17"/>
          <p:cNvGrpSpPr>
            <a:grpSpLocks noChangeAspect="1"/>
          </p:cNvGrpSpPr>
          <p:nvPr/>
        </p:nvGrpSpPr>
        <p:grpSpPr>
          <a:xfrm>
            <a:off x="3828277" y="3880563"/>
            <a:ext cx="227387" cy="291655"/>
            <a:chOff x="421903" y="2700859"/>
            <a:chExt cx="792088" cy="1016173"/>
          </a:xfrm>
        </p:grpSpPr>
        <p:sp>
          <p:nvSpPr>
            <p:cNvPr id="420" name="二等辺三角形 419"/>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1"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2"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3"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4"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5"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6"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9" name="グループ化 18"/>
          <p:cNvGrpSpPr>
            <a:grpSpLocks noChangeAspect="1"/>
          </p:cNvGrpSpPr>
          <p:nvPr/>
        </p:nvGrpSpPr>
        <p:grpSpPr>
          <a:xfrm>
            <a:off x="3309956" y="4185549"/>
            <a:ext cx="227387" cy="291655"/>
            <a:chOff x="421903" y="2700859"/>
            <a:chExt cx="792088" cy="1016173"/>
          </a:xfrm>
        </p:grpSpPr>
        <p:sp>
          <p:nvSpPr>
            <p:cNvPr id="413" name="二等辺三角形 412"/>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4"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5"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6"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7"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8"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9"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0" name="グループ化 19"/>
          <p:cNvGrpSpPr>
            <a:grpSpLocks noChangeAspect="1"/>
          </p:cNvGrpSpPr>
          <p:nvPr/>
        </p:nvGrpSpPr>
        <p:grpSpPr>
          <a:xfrm>
            <a:off x="3567736" y="4185549"/>
            <a:ext cx="227387" cy="291655"/>
            <a:chOff x="421903" y="2700859"/>
            <a:chExt cx="792088" cy="1016173"/>
          </a:xfrm>
        </p:grpSpPr>
        <p:sp>
          <p:nvSpPr>
            <p:cNvPr id="406" name="二等辺三角形 405"/>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7"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8"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9"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0"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1"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2"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1" name="グループ化 20"/>
          <p:cNvGrpSpPr>
            <a:grpSpLocks noChangeAspect="1"/>
          </p:cNvGrpSpPr>
          <p:nvPr/>
        </p:nvGrpSpPr>
        <p:grpSpPr>
          <a:xfrm>
            <a:off x="3828277" y="4178883"/>
            <a:ext cx="227387" cy="291655"/>
            <a:chOff x="421903" y="2700859"/>
            <a:chExt cx="792088" cy="1016173"/>
          </a:xfrm>
        </p:grpSpPr>
        <p:sp>
          <p:nvSpPr>
            <p:cNvPr id="399" name="二等辺三角形 398"/>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0"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1"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2"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3"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4"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5"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sp>
        <p:nvSpPr>
          <p:cNvPr id="22" name="正方形/長方形 21"/>
          <p:cNvSpPr/>
          <p:nvPr/>
        </p:nvSpPr>
        <p:spPr>
          <a:xfrm>
            <a:off x="3287689" y="4150783"/>
            <a:ext cx="826565" cy="30169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050" b="1" dirty="0">
              <a:solidFill>
                <a:prstClr val="black"/>
              </a:solidFill>
              <a:latin typeface="Meiryo UI" panose="020B0604030504040204" pitchFamily="50" charset="-128"/>
              <a:ea typeface="Meiryo UI" panose="020B0604030504040204" pitchFamily="50" charset="-128"/>
            </a:endParaRPr>
          </a:p>
        </p:txBody>
      </p:sp>
      <p:grpSp>
        <p:nvGrpSpPr>
          <p:cNvPr id="23" name="グループ化 22"/>
          <p:cNvGrpSpPr>
            <a:grpSpLocks noChangeAspect="1"/>
          </p:cNvGrpSpPr>
          <p:nvPr/>
        </p:nvGrpSpPr>
        <p:grpSpPr>
          <a:xfrm>
            <a:off x="3326273" y="4517015"/>
            <a:ext cx="227387" cy="291655"/>
            <a:chOff x="421903" y="2700859"/>
            <a:chExt cx="792088" cy="1016173"/>
          </a:xfrm>
        </p:grpSpPr>
        <p:sp>
          <p:nvSpPr>
            <p:cNvPr id="392" name="二等辺三角形 391"/>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3"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4"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5"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6"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7"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8"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4" name="グループ化 23"/>
          <p:cNvGrpSpPr>
            <a:grpSpLocks noChangeAspect="1"/>
          </p:cNvGrpSpPr>
          <p:nvPr/>
        </p:nvGrpSpPr>
        <p:grpSpPr>
          <a:xfrm>
            <a:off x="3584053" y="4517015"/>
            <a:ext cx="227387" cy="291655"/>
            <a:chOff x="421903" y="2700859"/>
            <a:chExt cx="792088" cy="1016173"/>
          </a:xfrm>
        </p:grpSpPr>
        <p:sp>
          <p:nvSpPr>
            <p:cNvPr id="385" name="二等辺三角形 384"/>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6"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7"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8"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9"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0"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1"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5" name="グループ化 24"/>
          <p:cNvGrpSpPr>
            <a:grpSpLocks noChangeAspect="1"/>
          </p:cNvGrpSpPr>
          <p:nvPr/>
        </p:nvGrpSpPr>
        <p:grpSpPr>
          <a:xfrm>
            <a:off x="3844594" y="4510350"/>
            <a:ext cx="227387" cy="291655"/>
            <a:chOff x="421903" y="2700859"/>
            <a:chExt cx="792088" cy="1016173"/>
          </a:xfrm>
        </p:grpSpPr>
        <p:sp>
          <p:nvSpPr>
            <p:cNvPr id="378" name="二等辺三角形 377"/>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9"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0"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1"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2"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3"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4"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6" name="グループ化 25"/>
          <p:cNvGrpSpPr>
            <a:grpSpLocks noChangeAspect="1"/>
          </p:cNvGrpSpPr>
          <p:nvPr/>
        </p:nvGrpSpPr>
        <p:grpSpPr>
          <a:xfrm>
            <a:off x="3326273" y="4815336"/>
            <a:ext cx="227387" cy="291655"/>
            <a:chOff x="421903" y="2700859"/>
            <a:chExt cx="792088" cy="1016173"/>
          </a:xfrm>
        </p:grpSpPr>
        <p:sp>
          <p:nvSpPr>
            <p:cNvPr id="371" name="二等辺三角形 370"/>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2"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3"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4"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5"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6"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7"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7" name="グループ化 26"/>
          <p:cNvGrpSpPr>
            <a:grpSpLocks noChangeAspect="1"/>
          </p:cNvGrpSpPr>
          <p:nvPr/>
        </p:nvGrpSpPr>
        <p:grpSpPr>
          <a:xfrm>
            <a:off x="3584053" y="4815336"/>
            <a:ext cx="227387" cy="291655"/>
            <a:chOff x="421903" y="2700859"/>
            <a:chExt cx="792088" cy="1016173"/>
          </a:xfrm>
        </p:grpSpPr>
        <p:sp>
          <p:nvSpPr>
            <p:cNvPr id="364" name="二等辺三角形 363"/>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5"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6"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7"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8"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9"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0"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8" name="グループ化 27"/>
          <p:cNvGrpSpPr>
            <a:grpSpLocks noChangeAspect="1"/>
          </p:cNvGrpSpPr>
          <p:nvPr/>
        </p:nvGrpSpPr>
        <p:grpSpPr>
          <a:xfrm>
            <a:off x="3844594" y="4808670"/>
            <a:ext cx="227387" cy="291655"/>
            <a:chOff x="421903" y="2700859"/>
            <a:chExt cx="792088" cy="1016173"/>
          </a:xfrm>
        </p:grpSpPr>
        <p:sp>
          <p:nvSpPr>
            <p:cNvPr id="357" name="二等辺三角形 356"/>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8"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9"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0"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1"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2"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3"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sp>
        <p:nvSpPr>
          <p:cNvPr id="29" name="右矢印 28"/>
          <p:cNvSpPr/>
          <p:nvPr/>
        </p:nvSpPr>
        <p:spPr>
          <a:xfrm rot="18994936">
            <a:off x="3839895" y="2940345"/>
            <a:ext cx="1620859" cy="14091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 name="右矢印 29"/>
          <p:cNvSpPr/>
          <p:nvPr/>
        </p:nvSpPr>
        <p:spPr>
          <a:xfrm rot="18425284">
            <a:off x="4288213" y="3015002"/>
            <a:ext cx="1550045" cy="35263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 name="右矢印 30"/>
          <p:cNvSpPr/>
          <p:nvPr/>
        </p:nvSpPr>
        <p:spPr>
          <a:xfrm rot="17407703">
            <a:off x="5054991" y="3101045"/>
            <a:ext cx="1197762" cy="35263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 name="二等辺三角形 31"/>
          <p:cNvSpPr/>
          <p:nvPr/>
        </p:nvSpPr>
        <p:spPr>
          <a:xfrm>
            <a:off x="4200910" y="3972094"/>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 name="フローチャート: 記憶データ 3"/>
          <p:cNvSpPr>
            <a:spLocks noChangeAspect="1"/>
          </p:cNvSpPr>
          <p:nvPr/>
        </p:nvSpPr>
        <p:spPr>
          <a:xfrm rot="5400000">
            <a:off x="4183050" y="413006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 name="フローチャート: 記憶データ 3"/>
          <p:cNvSpPr>
            <a:spLocks noChangeAspect="1"/>
          </p:cNvSpPr>
          <p:nvPr/>
        </p:nvSpPr>
        <p:spPr>
          <a:xfrm rot="5400000">
            <a:off x="4294609" y="4125476"/>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 name="フローチャート: 記憶データ 3"/>
          <p:cNvSpPr>
            <a:spLocks noChangeAspect="1"/>
          </p:cNvSpPr>
          <p:nvPr/>
        </p:nvSpPr>
        <p:spPr>
          <a:xfrm rot="5400000">
            <a:off x="4183050" y="4108733"/>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 name="フローチャート: 記憶データ 3"/>
          <p:cNvSpPr>
            <a:spLocks noChangeAspect="1"/>
          </p:cNvSpPr>
          <p:nvPr/>
        </p:nvSpPr>
        <p:spPr>
          <a:xfrm rot="5400000">
            <a:off x="4294609" y="410414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 name="フローチャート: 記憶データ 3"/>
          <p:cNvSpPr>
            <a:spLocks noChangeAspect="1"/>
          </p:cNvSpPr>
          <p:nvPr/>
        </p:nvSpPr>
        <p:spPr>
          <a:xfrm rot="5400000">
            <a:off x="4183050" y="408872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 name="フローチャート: 記憶データ 3"/>
          <p:cNvSpPr>
            <a:spLocks noChangeAspect="1"/>
          </p:cNvSpPr>
          <p:nvPr/>
        </p:nvSpPr>
        <p:spPr>
          <a:xfrm rot="5400000">
            <a:off x="4294609" y="408414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 name="角丸四角形 38"/>
          <p:cNvSpPr/>
          <p:nvPr/>
        </p:nvSpPr>
        <p:spPr>
          <a:xfrm>
            <a:off x="4165775" y="3929348"/>
            <a:ext cx="845666" cy="1593974"/>
          </a:xfrm>
          <a:prstGeom prst="roundRect">
            <a:avLst>
              <a:gd name="adj" fmla="val 9008"/>
            </a:avLst>
          </a:prstGeom>
          <a:no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 name="二等辺三角形 39"/>
          <p:cNvSpPr/>
          <p:nvPr/>
        </p:nvSpPr>
        <p:spPr>
          <a:xfrm>
            <a:off x="4458689" y="3972094"/>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 name="フローチャート: 記憶データ 3"/>
          <p:cNvSpPr>
            <a:spLocks noChangeAspect="1"/>
          </p:cNvSpPr>
          <p:nvPr/>
        </p:nvSpPr>
        <p:spPr>
          <a:xfrm rot="5400000">
            <a:off x="4440829" y="413006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 name="フローチャート: 記憶データ 3"/>
          <p:cNvSpPr>
            <a:spLocks noChangeAspect="1"/>
          </p:cNvSpPr>
          <p:nvPr/>
        </p:nvSpPr>
        <p:spPr>
          <a:xfrm rot="5400000">
            <a:off x="4552388" y="4125476"/>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 name="フローチャート: 記憶データ 3"/>
          <p:cNvSpPr>
            <a:spLocks noChangeAspect="1"/>
          </p:cNvSpPr>
          <p:nvPr/>
        </p:nvSpPr>
        <p:spPr>
          <a:xfrm rot="5400000">
            <a:off x="4440829" y="4108733"/>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 name="フローチャート: 記憶データ 3"/>
          <p:cNvSpPr>
            <a:spLocks noChangeAspect="1"/>
          </p:cNvSpPr>
          <p:nvPr/>
        </p:nvSpPr>
        <p:spPr>
          <a:xfrm rot="5400000">
            <a:off x="4552388" y="410414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 name="フローチャート: 記憶データ 3"/>
          <p:cNvSpPr>
            <a:spLocks noChangeAspect="1"/>
          </p:cNvSpPr>
          <p:nvPr/>
        </p:nvSpPr>
        <p:spPr>
          <a:xfrm rot="5400000">
            <a:off x="4440829" y="408872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6" name="フローチャート: 記憶データ 3"/>
          <p:cNvSpPr>
            <a:spLocks noChangeAspect="1"/>
          </p:cNvSpPr>
          <p:nvPr/>
        </p:nvSpPr>
        <p:spPr>
          <a:xfrm rot="5400000">
            <a:off x="4552388" y="408414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7" name="二等辺三角形 46"/>
          <p:cNvSpPr/>
          <p:nvPr/>
        </p:nvSpPr>
        <p:spPr>
          <a:xfrm>
            <a:off x="4719229" y="3965428"/>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8" name="フローチャート: 記憶データ 3"/>
          <p:cNvSpPr>
            <a:spLocks noChangeAspect="1"/>
          </p:cNvSpPr>
          <p:nvPr/>
        </p:nvSpPr>
        <p:spPr>
          <a:xfrm rot="5400000">
            <a:off x="4701369" y="412339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9" name="フローチャート: 記憶データ 3"/>
          <p:cNvSpPr>
            <a:spLocks noChangeAspect="1"/>
          </p:cNvSpPr>
          <p:nvPr/>
        </p:nvSpPr>
        <p:spPr>
          <a:xfrm rot="5400000">
            <a:off x="4812929" y="4118810"/>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0" name="フローチャート: 記憶データ 3"/>
          <p:cNvSpPr>
            <a:spLocks noChangeAspect="1"/>
          </p:cNvSpPr>
          <p:nvPr/>
        </p:nvSpPr>
        <p:spPr>
          <a:xfrm rot="5400000">
            <a:off x="4701369" y="410206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1" name="フローチャート: 記憶データ 3"/>
          <p:cNvSpPr>
            <a:spLocks noChangeAspect="1"/>
          </p:cNvSpPr>
          <p:nvPr/>
        </p:nvSpPr>
        <p:spPr>
          <a:xfrm rot="5400000">
            <a:off x="4812929" y="409748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2" name="フローチャート: 記憶データ 3"/>
          <p:cNvSpPr>
            <a:spLocks noChangeAspect="1"/>
          </p:cNvSpPr>
          <p:nvPr/>
        </p:nvSpPr>
        <p:spPr>
          <a:xfrm rot="5400000">
            <a:off x="4701369" y="408206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3" name="フローチャート: 記憶データ 3"/>
          <p:cNvSpPr>
            <a:spLocks noChangeAspect="1"/>
          </p:cNvSpPr>
          <p:nvPr/>
        </p:nvSpPr>
        <p:spPr>
          <a:xfrm rot="5400000">
            <a:off x="4812929" y="4077476"/>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4" name="二等辺三角形 53"/>
          <p:cNvSpPr/>
          <p:nvPr/>
        </p:nvSpPr>
        <p:spPr>
          <a:xfrm>
            <a:off x="4205602" y="4270414"/>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5" name="フローチャート: 記憶データ 3"/>
          <p:cNvSpPr>
            <a:spLocks noChangeAspect="1"/>
          </p:cNvSpPr>
          <p:nvPr/>
        </p:nvSpPr>
        <p:spPr>
          <a:xfrm rot="5400000">
            <a:off x="4187742" y="442838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6" name="フローチャート: 記憶データ 3"/>
          <p:cNvSpPr>
            <a:spLocks noChangeAspect="1"/>
          </p:cNvSpPr>
          <p:nvPr/>
        </p:nvSpPr>
        <p:spPr>
          <a:xfrm rot="5400000">
            <a:off x="4299302" y="442379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7" name="フローチャート: 記憶データ 3"/>
          <p:cNvSpPr>
            <a:spLocks noChangeAspect="1"/>
          </p:cNvSpPr>
          <p:nvPr/>
        </p:nvSpPr>
        <p:spPr>
          <a:xfrm rot="5400000">
            <a:off x="4187742" y="4407053"/>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8" name="フローチャート: 記憶データ 3"/>
          <p:cNvSpPr>
            <a:spLocks noChangeAspect="1"/>
          </p:cNvSpPr>
          <p:nvPr/>
        </p:nvSpPr>
        <p:spPr>
          <a:xfrm rot="5400000">
            <a:off x="4299302" y="440246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9" name="フローチャート: 記憶データ 3"/>
          <p:cNvSpPr>
            <a:spLocks noChangeAspect="1"/>
          </p:cNvSpPr>
          <p:nvPr/>
        </p:nvSpPr>
        <p:spPr>
          <a:xfrm rot="5400000">
            <a:off x="4187742" y="438704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0" name="フローチャート: 記憶データ 3"/>
          <p:cNvSpPr>
            <a:spLocks noChangeAspect="1"/>
          </p:cNvSpPr>
          <p:nvPr/>
        </p:nvSpPr>
        <p:spPr>
          <a:xfrm rot="5400000">
            <a:off x="4299302" y="438246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1" name="二等辺三角形 60"/>
          <p:cNvSpPr/>
          <p:nvPr/>
        </p:nvSpPr>
        <p:spPr>
          <a:xfrm>
            <a:off x="4463381" y="4270414"/>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2" name="フローチャート: 記憶データ 3"/>
          <p:cNvSpPr>
            <a:spLocks noChangeAspect="1"/>
          </p:cNvSpPr>
          <p:nvPr/>
        </p:nvSpPr>
        <p:spPr>
          <a:xfrm rot="5400000">
            <a:off x="4445521" y="442838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3" name="フローチャート: 記憶データ 3"/>
          <p:cNvSpPr>
            <a:spLocks noChangeAspect="1"/>
          </p:cNvSpPr>
          <p:nvPr/>
        </p:nvSpPr>
        <p:spPr>
          <a:xfrm rot="5400000">
            <a:off x="4557080" y="442379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4" name="フローチャート: 記憶データ 3"/>
          <p:cNvSpPr>
            <a:spLocks noChangeAspect="1"/>
          </p:cNvSpPr>
          <p:nvPr/>
        </p:nvSpPr>
        <p:spPr>
          <a:xfrm rot="5400000">
            <a:off x="4445521" y="4407053"/>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5" name="フローチャート: 記憶データ 3"/>
          <p:cNvSpPr>
            <a:spLocks noChangeAspect="1"/>
          </p:cNvSpPr>
          <p:nvPr/>
        </p:nvSpPr>
        <p:spPr>
          <a:xfrm rot="5400000">
            <a:off x="4557080" y="440246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6" name="フローチャート: 記憶データ 3"/>
          <p:cNvSpPr>
            <a:spLocks noChangeAspect="1"/>
          </p:cNvSpPr>
          <p:nvPr/>
        </p:nvSpPr>
        <p:spPr>
          <a:xfrm rot="5400000">
            <a:off x="4445521" y="438704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7" name="フローチャート: 記憶データ 3"/>
          <p:cNvSpPr>
            <a:spLocks noChangeAspect="1"/>
          </p:cNvSpPr>
          <p:nvPr/>
        </p:nvSpPr>
        <p:spPr>
          <a:xfrm rot="5400000">
            <a:off x="4557080" y="438246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8" name="二等辺三角形 67"/>
          <p:cNvSpPr/>
          <p:nvPr/>
        </p:nvSpPr>
        <p:spPr>
          <a:xfrm>
            <a:off x="4723921" y="4263748"/>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9" name="フローチャート: 記憶データ 3"/>
          <p:cNvSpPr>
            <a:spLocks noChangeAspect="1"/>
          </p:cNvSpPr>
          <p:nvPr/>
        </p:nvSpPr>
        <p:spPr>
          <a:xfrm rot="5400000">
            <a:off x="4706060" y="442171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0" name="フローチャート: 記憶データ 3"/>
          <p:cNvSpPr>
            <a:spLocks noChangeAspect="1"/>
          </p:cNvSpPr>
          <p:nvPr/>
        </p:nvSpPr>
        <p:spPr>
          <a:xfrm rot="5400000">
            <a:off x="4817620" y="441713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1" name="フローチャート: 記憶データ 3"/>
          <p:cNvSpPr>
            <a:spLocks noChangeAspect="1"/>
          </p:cNvSpPr>
          <p:nvPr/>
        </p:nvSpPr>
        <p:spPr>
          <a:xfrm rot="5400000">
            <a:off x="4706060" y="440038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2" name="フローチャート: 記憶データ 3"/>
          <p:cNvSpPr>
            <a:spLocks noChangeAspect="1"/>
          </p:cNvSpPr>
          <p:nvPr/>
        </p:nvSpPr>
        <p:spPr>
          <a:xfrm rot="5400000">
            <a:off x="4817620" y="439580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3" name="フローチャート: 記憶データ 3"/>
          <p:cNvSpPr>
            <a:spLocks noChangeAspect="1"/>
          </p:cNvSpPr>
          <p:nvPr/>
        </p:nvSpPr>
        <p:spPr>
          <a:xfrm rot="5400000">
            <a:off x="4706060" y="438038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4" name="フローチャート: 記憶データ 3"/>
          <p:cNvSpPr>
            <a:spLocks noChangeAspect="1"/>
          </p:cNvSpPr>
          <p:nvPr/>
        </p:nvSpPr>
        <p:spPr>
          <a:xfrm rot="5400000">
            <a:off x="4817620" y="4375796"/>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5" name="二等辺三角形 74"/>
          <p:cNvSpPr/>
          <p:nvPr/>
        </p:nvSpPr>
        <p:spPr>
          <a:xfrm>
            <a:off x="4205602" y="4568734"/>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6" name="フローチャート: 記憶データ 3"/>
          <p:cNvSpPr>
            <a:spLocks noChangeAspect="1"/>
          </p:cNvSpPr>
          <p:nvPr/>
        </p:nvSpPr>
        <p:spPr>
          <a:xfrm rot="5400000">
            <a:off x="4187742" y="472670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7" name="フローチャート: 記憶データ 3"/>
          <p:cNvSpPr>
            <a:spLocks noChangeAspect="1"/>
          </p:cNvSpPr>
          <p:nvPr/>
        </p:nvSpPr>
        <p:spPr>
          <a:xfrm rot="5400000">
            <a:off x="4299302" y="4722116"/>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8" name="フローチャート: 記憶データ 3"/>
          <p:cNvSpPr>
            <a:spLocks noChangeAspect="1"/>
          </p:cNvSpPr>
          <p:nvPr/>
        </p:nvSpPr>
        <p:spPr>
          <a:xfrm rot="5400000">
            <a:off x="4187742" y="4705373"/>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9" name="フローチャート: 記憶データ 3"/>
          <p:cNvSpPr>
            <a:spLocks noChangeAspect="1"/>
          </p:cNvSpPr>
          <p:nvPr/>
        </p:nvSpPr>
        <p:spPr>
          <a:xfrm rot="5400000">
            <a:off x="4299302" y="470078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0" name="フローチャート: 記憶データ 3"/>
          <p:cNvSpPr>
            <a:spLocks noChangeAspect="1"/>
          </p:cNvSpPr>
          <p:nvPr/>
        </p:nvSpPr>
        <p:spPr>
          <a:xfrm rot="5400000">
            <a:off x="4187742" y="468536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1" name="フローチャート: 記憶データ 3"/>
          <p:cNvSpPr>
            <a:spLocks noChangeAspect="1"/>
          </p:cNvSpPr>
          <p:nvPr/>
        </p:nvSpPr>
        <p:spPr>
          <a:xfrm rot="5400000">
            <a:off x="4299302" y="468078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2" name="二等辺三角形 81"/>
          <p:cNvSpPr/>
          <p:nvPr/>
        </p:nvSpPr>
        <p:spPr>
          <a:xfrm>
            <a:off x="4463381" y="4568734"/>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3" name="フローチャート: 記憶データ 3"/>
          <p:cNvSpPr>
            <a:spLocks noChangeAspect="1"/>
          </p:cNvSpPr>
          <p:nvPr/>
        </p:nvSpPr>
        <p:spPr>
          <a:xfrm rot="5400000">
            <a:off x="4445521" y="472670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4" name="フローチャート: 記憶データ 3"/>
          <p:cNvSpPr>
            <a:spLocks noChangeAspect="1"/>
          </p:cNvSpPr>
          <p:nvPr/>
        </p:nvSpPr>
        <p:spPr>
          <a:xfrm rot="5400000">
            <a:off x="4557080" y="4722116"/>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5" name="フローチャート: 記憶データ 3"/>
          <p:cNvSpPr>
            <a:spLocks noChangeAspect="1"/>
          </p:cNvSpPr>
          <p:nvPr/>
        </p:nvSpPr>
        <p:spPr>
          <a:xfrm rot="5400000">
            <a:off x="4445521" y="4705373"/>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6" name="フローチャート: 記憶データ 3"/>
          <p:cNvSpPr>
            <a:spLocks noChangeAspect="1"/>
          </p:cNvSpPr>
          <p:nvPr/>
        </p:nvSpPr>
        <p:spPr>
          <a:xfrm rot="5400000">
            <a:off x="4557080" y="470078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7" name="フローチャート: 記憶データ 3"/>
          <p:cNvSpPr>
            <a:spLocks noChangeAspect="1"/>
          </p:cNvSpPr>
          <p:nvPr/>
        </p:nvSpPr>
        <p:spPr>
          <a:xfrm rot="5400000">
            <a:off x="4445521" y="468536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8" name="フローチャート: 記憶データ 3"/>
          <p:cNvSpPr>
            <a:spLocks noChangeAspect="1"/>
          </p:cNvSpPr>
          <p:nvPr/>
        </p:nvSpPr>
        <p:spPr>
          <a:xfrm rot="5400000">
            <a:off x="4557080" y="468078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9" name="二等辺三角形 88"/>
          <p:cNvSpPr/>
          <p:nvPr/>
        </p:nvSpPr>
        <p:spPr>
          <a:xfrm>
            <a:off x="4723921" y="4562069"/>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0" name="フローチャート: 記憶データ 3"/>
          <p:cNvSpPr>
            <a:spLocks noChangeAspect="1"/>
          </p:cNvSpPr>
          <p:nvPr/>
        </p:nvSpPr>
        <p:spPr>
          <a:xfrm rot="5400000">
            <a:off x="4706060" y="4720036"/>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1" name="フローチャート: 記憶データ 3"/>
          <p:cNvSpPr>
            <a:spLocks noChangeAspect="1"/>
          </p:cNvSpPr>
          <p:nvPr/>
        </p:nvSpPr>
        <p:spPr>
          <a:xfrm rot="5400000">
            <a:off x="4817620" y="471545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2" name="フローチャート: 記憶データ 3"/>
          <p:cNvSpPr>
            <a:spLocks noChangeAspect="1"/>
          </p:cNvSpPr>
          <p:nvPr/>
        </p:nvSpPr>
        <p:spPr>
          <a:xfrm rot="5400000">
            <a:off x="4706060" y="469870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3" name="フローチャート: 記憶データ 3"/>
          <p:cNvSpPr>
            <a:spLocks noChangeAspect="1"/>
          </p:cNvSpPr>
          <p:nvPr/>
        </p:nvSpPr>
        <p:spPr>
          <a:xfrm rot="5400000">
            <a:off x="4817620" y="469412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4" name="フローチャート: 記憶データ 3"/>
          <p:cNvSpPr>
            <a:spLocks noChangeAspect="1"/>
          </p:cNvSpPr>
          <p:nvPr/>
        </p:nvSpPr>
        <p:spPr>
          <a:xfrm rot="5400000">
            <a:off x="4706060" y="467870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5" name="フローチャート: 記憶データ 3"/>
          <p:cNvSpPr>
            <a:spLocks noChangeAspect="1"/>
          </p:cNvSpPr>
          <p:nvPr/>
        </p:nvSpPr>
        <p:spPr>
          <a:xfrm rot="5400000">
            <a:off x="4817620" y="467411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6" name="正方形/長方形 95"/>
          <p:cNvSpPr/>
          <p:nvPr/>
        </p:nvSpPr>
        <p:spPr>
          <a:xfrm>
            <a:off x="4173654" y="4568226"/>
            <a:ext cx="804886" cy="30169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050" b="1" dirty="0">
              <a:solidFill>
                <a:prstClr val="black"/>
              </a:solidFill>
              <a:latin typeface="Meiryo UI" panose="020B0604030504040204" pitchFamily="50" charset="-128"/>
              <a:ea typeface="Meiryo UI" panose="020B0604030504040204" pitchFamily="50" charset="-128"/>
            </a:endParaRPr>
          </a:p>
        </p:txBody>
      </p:sp>
      <p:sp>
        <p:nvSpPr>
          <p:cNvPr id="97" name="二等辺三角形 96"/>
          <p:cNvSpPr/>
          <p:nvPr/>
        </p:nvSpPr>
        <p:spPr>
          <a:xfrm>
            <a:off x="4221919" y="4900202"/>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8" name="フローチャート: 記憶データ 3"/>
          <p:cNvSpPr>
            <a:spLocks noChangeAspect="1"/>
          </p:cNvSpPr>
          <p:nvPr/>
        </p:nvSpPr>
        <p:spPr>
          <a:xfrm rot="5400000">
            <a:off x="4204059" y="5058169"/>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9" name="フローチャート: 記憶データ 3"/>
          <p:cNvSpPr>
            <a:spLocks noChangeAspect="1"/>
          </p:cNvSpPr>
          <p:nvPr/>
        </p:nvSpPr>
        <p:spPr>
          <a:xfrm rot="5400000">
            <a:off x="4315619" y="5053584"/>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00" name="フローチャート: 記憶データ 3"/>
          <p:cNvSpPr>
            <a:spLocks noChangeAspect="1"/>
          </p:cNvSpPr>
          <p:nvPr/>
        </p:nvSpPr>
        <p:spPr>
          <a:xfrm rot="5400000">
            <a:off x="4204059" y="503684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01" name="フローチャート: 記憶データ 3"/>
          <p:cNvSpPr>
            <a:spLocks noChangeAspect="1"/>
          </p:cNvSpPr>
          <p:nvPr/>
        </p:nvSpPr>
        <p:spPr>
          <a:xfrm rot="5400000">
            <a:off x="4315619" y="503225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02" name="フローチャート: 記憶データ 3"/>
          <p:cNvSpPr>
            <a:spLocks noChangeAspect="1"/>
          </p:cNvSpPr>
          <p:nvPr/>
        </p:nvSpPr>
        <p:spPr>
          <a:xfrm rot="5400000">
            <a:off x="4204059" y="5016834"/>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03" name="フローチャート: 記憶データ 3"/>
          <p:cNvSpPr>
            <a:spLocks noChangeAspect="1"/>
          </p:cNvSpPr>
          <p:nvPr/>
        </p:nvSpPr>
        <p:spPr>
          <a:xfrm rot="5400000">
            <a:off x="4315619" y="5012250"/>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04" name="二等辺三角形 103"/>
          <p:cNvSpPr/>
          <p:nvPr/>
        </p:nvSpPr>
        <p:spPr>
          <a:xfrm>
            <a:off x="4479698" y="4900202"/>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05" name="フローチャート: 記憶データ 3"/>
          <p:cNvSpPr>
            <a:spLocks noChangeAspect="1"/>
          </p:cNvSpPr>
          <p:nvPr/>
        </p:nvSpPr>
        <p:spPr>
          <a:xfrm rot="5400000">
            <a:off x="4461838" y="5058169"/>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06" name="フローチャート: 記憶データ 3"/>
          <p:cNvSpPr>
            <a:spLocks noChangeAspect="1"/>
          </p:cNvSpPr>
          <p:nvPr/>
        </p:nvSpPr>
        <p:spPr>
          <a:xfrm rot="5400000">
            <a:off x="4573397" y="5053584"/>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07" name="フローチャート: 記憶データ 3"/>
          <p:cNvSpPr>
            <a:spLocks noChangeAspect="1"/>
          </p:cNvSpPr>
          <p:nvPr/>
        </p:nvSpPr>
        <p:spPr>
          <a:xfrm rot="5400000">
            <a:off x="4461838" y="503684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08" name="フローチャート: 記憶データ 3"/>
          <p:cNvSpPr>
            <a:spLocks noChangeAspect="1"/>
          </p:cNvSpPr>
          <p:nvPr/>
        </p:nvSpPr>
        <p:spPr>
          <a:xfrm rot="5400000">
            <a:off x="4573397" y="503225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09" name="フローチャート: 記憶データ 3"/>
          <p:cNvSpPr>
            <a:spLocks noChangeAspect="1"/>
          </p:cNvSpPr>
          <p:nvPr/>
        </p:nvSpPr>
        <p:spPr>
          <a:xfrm rot="5400000">
            <a:off x="4461838" y="5016834"/>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0" name="フローチャート: 記憶データ 3"/>
          <p:cNvSpPr>
            <a:spLocks noChangeAspect="1"/>
          </p:cNvSpPr>
          <p:nvPr/>
        </p:nvSpPr>
        <p:spPr>
          <a:xfrm rot="5400000">
            <a:off x="4573397" y="5012250"/>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1" name="二等辺三角形 110"/>
          <p:cNvSpPr/>
          <p:nvPr/>
        </p:nvSpPr>
        <p:spPr>
          <a:xfrm>
            <a:off x="4740237" y="4893535"/>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2" name="フローチャート: 記憶データ 3"/>
          <p:cNvSpPr>
            <a:spLocks noChangeAspect="1"/>
          </p:cNvSpPr>
          <p:nvPr/>
        </p:nvSpPr>
        <p:spPr>
          <a:xfrm rot="5400000">
            <a:off x="4722377" y="505150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3" name="フローチャート: 記憶データ 3"/>
          <p:cNvSpPr>
            <a:spLocks noChangeAspect="1"/>
          </p:cNvSpPr>
          <p:nvPr/>
        </p:nvSpPr>
        <p:spPr>
          <a:xfrm rot="5400000">
            <a:off x="4833937" y="504691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4" name="フローチャート: 記憶データ 3"/>
          <p:cNvSpPr>
            <a:spLocks noChangeAspect="1"/>
          </p:cNvSpPr>
          <p:nvPr/>
        </p:nvSpPr>
        <p:spPr>
          <a:xfrm rot="5400000">
            <a:off x="4722377" y="5030174"/>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5" name="フローチャート: 記憶データ 3"/>
          <p:cNvSpPr>
            <a:spLocks noChangeAspect="1"/>
          </p:cNvSpPr>
          <p:nvPr/>
        </p:nvSpPr>
        <p:spPr>
          <a:xfrm rot="5400000">
            <a:off x="4833937" y="502558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6" name="フローチャート: 記憶データ 3"/>
          <p:cNvSpPr>
            <a:spLocks noChangeAspect="1"/>
          </p:cNvSpPr>
          <p:nvPr/>
        </p:nvSpPr>
        <p:spPr>
          <a:xfrm rot="5400000">
            <a:off x="4722377" y="501016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7" name="フローチャート: 記憶データ 3"/>
          <p:cNvSpPr>
            <a:spLocks noChangeAspect="1"/>
          </p:cNvSpPr>
          <p:nvPr/>
        </p:nvSpPr>
        <p:spPr>
          <a:xfrm rot="5400000">
            <a:off x="4833937" y="5005583"/>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8" name="二等辺三角形 117"/>
          <p:cNvSpPr/>
          <p:nvPr/>
        </p:nvSpPr>
        <p:spPr>
          <a:xfrm>
            <a:off x="4221919" y="5198522"/>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9" name="フローチャート: 記憶データ 3"/>
          <p:cNvSpPr>
            <a:spLocks noChangeAspect="1"/>
          </p:cNvSpPr>
          <p:nvPr/>
        </p:nvSpPr>
        <p:spPr>
          <a:xfrm rot="5400000">
            <a:off x="4204059" y="535648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0" name="フローチャート: 記憶データ 3"/>
          <p:cNvSpPr>
            <a:spLocks noChangeAspect="1"/>
          </p:cNvSpPr>
          <p:nvPr/>
        </p:nvSpPr>
        <p:spPr>
          <a:xfrm rot="5400000">
            <a:off x="4315619" y="5351904"/>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1" name="フローチャート: 記憶データ 3"/>
          <p:cNvSpPr>
            <a:spLocks noChangeAspect="1"/>
          </p:cNvSpPr>
          <p:nvPr/>
        </p:nvSpPr>
        <p:spPr>
          <a:xfrm rot="5400000">
            <a:off x="4204059" y="533516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2" name="フローチャート: 記憶データ 3"/>
          <p:cNvSpPr>
            <a:spLocks noChangeAspect="1"/>
          </p:cNvSpPr>
          <p:nvPr/>
        </p:nvSpPr>
        <p:spPr>
          <a:xfrm rot="5400000">
            <a:off x="4315619" y="533057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3" name="フローチャート: 記憶データ 3"/>
          <p:cNvSpPr>
            <a:spLocks noChangeAspect="1"/>
          </p:cNvSpPr>
          <p:nvPr/>
        </p:nvSpPr>
        <p:spPr>
          <a:xfrm rot="5400000">
            <a:off x="4204059" y="5315154"/>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4" name="フローチャート: 記憶データ 3"/>
          <p:cNvSpPr>
            <a:spLocks noChangeAspect="1"/>
          </p:cNvSpPr>
          <p:nvPr/>
        </p:nvSpPr>
        <p:spPr>
          <a:xfrm rot="5400000">
            <a:off x="4315619" y="5310569"/>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5" name="二等辺三角形 124"/>
          <p:cNvSpPr/>
          <p:nvPr/>
        </p:nvSpPr>
        <p:spPr>
          <a:xfrm>
            <a:off x="4479698" y="5198522"/>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6" name="フローチャート: 記憶データ 3"/>
          <p:cNvSpPr>
            <a:spLocks noChangeAspect="1"/>
          </p:cNvSpPr>
          <p:nvPr/>
        </p:nvSpPr>
        <p:spPr>
          <a:xfrm rot="5400000">
            <a:off x="4461838" y="535648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7" name="フローチャート: 記憶データ 3"/>
          <p:cNvSpPr>
            <a:spLocks noChangeAspect="1"/>
          </p:cNvSpPr>
          <p:nvPr/>
        </p:nvSpPr>
        <p:spPr>
          <a:xfrm rot="5400000">
            <a:off x="4573397" y="5351904"/>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8" name="フローチャート: 記憶データ 3"/>
          <p:cNvSpPr>
            <a:spLocks noChangeAspect="1"/>
          </p:cNvSpPr>
          <p:nvPr/>
        </p:nvSpPr>
        <p:spPr>
          <a:xfrm rot="5400000">
            <a:off x="4461838" y="533516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9" name="フローチャート: 記憶データ 3"/>
          <p:cNvSpPr>
            <a:spLocks noChangeAspect="1"/>
          </p:cNvSpPr>
          <p:nvPr/>
        </p:nvSpPr>
        <p:spPr>
          <a:xfrm rot="5400000">
            <a:off x="4573397" y="533057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0" name="フローチャート: 記憶データ 3"/>
          <p:cNvSpPr>
            <a:spLocks noChangeAspect="1"/>
          </p:cNvSpPr>
          <p:nvPr/>
        </p:nvSpPr>
        <p:spPr>
          <a:xfrm rot="5400000">
            <a:off x="4461838" y="5315154"/>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1" name="フローチャート: 記憶データ 3"/>
          <p:cNvSpPr>
            <a:spLocks noChangeAspect="1"/>
          </p:cNvSpPr>
          <p:nvPr/>
        </p:nvSpPr>
        <p:spPr>
          <a:xfrm rot="5400000">
            <a:off x="4573397" y="5310569"/>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2" name="二等辺三角形 131"/>
          <p:cNvSpPr/>
          <p:nvPr/>
        </p:nvSpPr>
        <p:spPr>
          <a:xfrm>
            <a:off x="4740237" y="5191856"/>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3" name="フローチャート: 記憶データ 3"/>
          <p:cNvSpPr>
            <a:spLocks noChangeAspect="1"/>
          </p:cNvSpPr>
          <p:nvPr/>
        </p:nvSpPr>
        <p:spPr>
          <a:xfrm rot="5400000">
            <a:off x="4722377" y="534982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4" name="フローチャート: 記憶データ 3"/>
          <p:cNvSpPr>
            <a:spLocks noChangeAspect="1"/>
          </p:cNvSpPr>
          <p:nvPr/>
        </p:nvSpPr>
        <p:spPr>
          <a:xfrm rot="5400000">
            <a:off x="4833937" y="534523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5" name="フローチャート: 記憶データ 3"/>
          <p:cNvSpPr>
            <a:spLocks noChangeAspect="1"/>
          </p:cNvSpPr>
          <p:nvPr/>
        </p:nvSpPr>
        <p:spPr>
          <a:xfrm rot="5400000">
            <a:off x="4722377" y="532849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6" name="フローチャート: 記憶データ 3"/>
          <p:cNvSpPr>
            <a:spLocks noChangeAspect="1"/>
          </p:cNvSpPr>
          <p:nvPr/>
        </p:nvSpPr>
        <p:spPr>
          <a:xfrm rot="5400000">
            <a:off x="4833937" y="5323909"/>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7" name="フローチャート: 記憶データ 3"/>
          <p:cNvSpPr>
            <a:spLocks noChangeAspect="1"/>
          </p:cNvSpPr>
          <p:nvPr/>
        </p:nvSpPr>
        <p:spPr>
          <a:xfrm rot="5400000">
            <a:off x="4722377" y="530848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8" name="フローチャート: 記憶データ 3"/>
          <p:cNvSpPr>
            <a:spLocks noChangeAspect="1"/>
          </p:cNvSpPr>
          <p:nvPr/>
        </p:nvSpPr>
        <p:spPr>
          <a:xfrm rot="5400000">
            <a:off x="4833937" y="5303903"/>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9" name="角丸四角形 138"/>
          <p:cNvSpPr/>
          <p:nvPr/>
        </p:nvSpPr>
        <p:spPr>
          <a:xfrm>
            <a:off x="4212670" y="3546945"/>
            <a:ext cx="775193" cy="4039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fontAlgn="base">
              <a:spcBef>
                <a:spcPct val="0"/>
              </a:spcBef>
              <a:spcAft>
                <a:spcPct val="0"/>
              </a:spcAft>
            </a:pPr>
            <a:endParaRPr lang="ja-JP" altLang="en-US" sz="1200" b="1" dirty="0">
              <a:solidFill>
                <a:prstClr val="white"/>
              </a:solidFill>
              <a:latin typeface="Meiryo UI" panose="020B0604030504040204" pitchFamily="50" charset="-128"/>
              <a:ea typeface="Meiryo UI" panose="020B0604030504040204" pitchFamily="50" charset="-128"/>
            </a:endParaRPr>
          </a:p>
        </p:txBody>
      </p:sp>
      <p:grpSp>
        <p:nvGrpSpPr>
          <p:cNvPr id="140" name="グループ化 139"/>
          <p:cNvGrpSpPr>
            <a:grpSpLocks noChangeAspect="1"/>
          </p:cNvGrpSpPr>
          <p:nvPr/>
        </p:nvGrpSpPr>
        <p:grpSpPr>
          <a:xfrm>
            <a:off x="5087742" y="4203170"/>
            <a:ext cx="243057" cy="779019"/>
            <a:chOff x="4608962" y="3861048"/>
            <a:chExt cx="755126" cy="2257212"/>
          </a:xfrm>
        </p:grpSpPr>
        <p:sp>
          <p:nvSpPr>
            <p:cNvPr id="352" name="メモ 35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3" name="メモ 35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4" name="メモ 35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5" name="テキスト ボックス 354"/>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56" name="二等辺三角形 35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41" name="グループ化 140"/>
          <p:cNvGrpSpPr>
            <a:grpSpLocks noChangeAspect="1"/>
          </p:cNvGrpSpPr>
          <p:nvPr/>
        </p:nvGrpSpPr>
        <p:grpSpPr>
          <a:xfrm>
            <a:off x="5331624" y="4208269"/>
            <a:ext cx="243057" cy="779019"/>
            <a:chOff x="4608962" y="3861048"/>
            <a:chExt cx="755126" cy="2257212"/>
          </a:xfrm>
        </p:grpSpPr>
        <p:sp>
          <p:nvSpPr>
            <p:cNvPr id="347" name="メモ 346"/>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8" name="メモ 347"/>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9" name="メモ 348"/>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0" name="テキスト ボックス 349"/>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51" name="二等辺三角形 350"/>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42" name="グループ化 141"/>
          <p:cNvGrpSpPr>
            <a:grpSpLocks noChangeAspect="1"/>
          </p:cNvGrpSpPr>
          <p:nvPr/>
        </p:nvGrpSpPr>
        <p:grpSpPr>
          <a:xfrm>
            <a:off x="5573910" y="4208269"/>
            <a:ext cx="243057" cy="779019"/>
            <a:chOff x="4608962" y="3861048"/>
            <a:chExt cx="755126" cy="2257212"/>
          </a:xfrm>
        </p:grpSpPr>
        <p:sp>
          <p:nvSpPr>
            <p:cNvPr id="342" name="メモ 34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3" name="メモ 34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4" name="メモ 34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5" name="テキスト ボックス 344"/>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46" name="二等辺三角形 34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43" name="グループ化 142"/>
          <p:cNvGrpSpPr>
            <a:grpSpLocks noChangeAspect="1"/>
          </p:cNvGrpSpPr>
          <p:nvPr/>
        </p:nvGrpSpPr>
        <p:grpSpPr>
          <a:xfrm>
            <a:off x="5087742" y="4496252"/>
            <a:ext cx="243057" cy="779019"/>
            <a:chOff x="4608962" y="3861048"/>
            <a:chExt cx="755126" cy="2257212"/>
          </a:xfrm>
        </p:grpSpPr>
        <p:sp>
          <p:nvSpPr>
            <p:cNvPr id="337" name="メモ 336"/>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8" name="メモ 337"/>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9" name="メモ 338"/>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0" name="テキスト ボックス 339"/>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41" name="二等辺三角形 340"/>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44" name="グループ化 143"/>
          <p:cNvGrpSpPr>
            <a:grpSpLocks noChangeAspect="1"/>
          </p:cNvGrpSpPr>
          <p:nvPr/>
        </p:nvGrpSpPr>
        <p:grpSpPr>
          <a:xfrm>
            <a:off x="5331624" y="4501352"/>
            <a:ext cx="243057" cy="779019"/>
            <a:chOff x="4608962" y="3861048"/>
            <a:chExt cx="755126" cy="2257212"/>
          </a:xfrm>
        </p:grpSpPr>
        <p:sp>
          <p:nvSpPr>
            <p:cNvPr id="332" name="メモ 33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3" name="メモ 33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4" name="メモ 33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5" name="テキスト ボックス 334"/>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36" name="二等辺三角形 33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45" name="グループ化 144"/>
          <p:cNvGrpSpPr>
            <a:grpSpLocks noChangeAspect="1"/>
          </p:cNvGrpSpPr>
          <p:nvPr/>
        </p:nvGrpSpPr>
        <p:grpSpPr>
          <a:xfrm>
            <a:off x="5573910" y="4501352"/>
            <a:ext cx="243057" cy="779019"/>
            <a:chOff x="4608962" y="3861048"/>
            <a:chExt cx="755126" cy="2257212"/>
          </a:xfrm>
        </p:grpSpPr>
        <p:sp>
          <p:nvSpPr>
            <p:cNvPr id="327" name="メモ 326"/>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8" name="メモ 327"/>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9" name="メモ 328"/>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0" name="テキスト ボックス 329"/>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31" name="二等辺三角形 330"/>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46" name="グループ化 145"/>
          <p:cNvGrpSpPr>
            <a:grpSpLocks noChangeAspect="1"/>
          </p:cNvGrpSpPr>
          <p:nvPr/>
        </p:nvGrpSpPr>
        <p:grpSpPr>
          <a:xfrm>
            <a:off x="5106468" y="4802298"/>
            <a:ext cx="243057" cy="779019"/>
            <a:chOff x="4608962" y="3861048"/>
            <a:chExt cx="755126" cy="2257212"/>
          </a:xfrm>
        </p:grpSpPr>
        <p:sp>
          <p:nvSpPr>
            <p:cNvPr id="322" name="メモ 32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3" name="メモ 32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4" name="メモ 32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5" name="テキスト ボックス 324"/>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26" name="二等辺三角形 32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47" name="グループ化 146"/>
          <p:cNvGrpSpPr>
            <a:grpSpLocks noChangeAspect="1"/>
          </p:cNvGrpSpPr>
          <p:nvPr/>
        </p:nvGrpSpPr>
        <p:grpSpPr>
          <a:xfrm>
            <a:off x="5350349" y="4807397"/>
            <a:ext cx="243057" cy="779019"/>
            <a:chOff x="4608962" y="3861048"/>
            <a:chExt cx="755126" cy="2257212"/>
          </a:xfrm>
        </p:grpSpPr>
        <p:sp>
          <p:nvSpPr>
            <p:cNvPr id="317" name="メモ 316"/>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8" name="メモ 317"/>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9" name="メモ 318"/>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0" name="テキスト ボックス 319"/>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21" name="二等辺三角形 320"/>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48" name="グループ化 147"/>
          <p:cNvGrpSpPr>
            <a:grpSpLocks noChangeAspect="1"/>
          </p:cNvGrpSpPr>
          <p:nvPr/>
        </p:nvGrpSpPr>
        <p:grpSpPr>
          <a:xfrm>
            <a:off x="5592636" y="4807397"/>
            <a:ext cx="243057" cy="779019"/>
            <a:chOff x="4608962" y="3861048"/>
            <a:chExt cx="755126" cy="2257212"/>
          </a:xfrm>
        </p:grpSpPr>
        <p:sp>
          <p:nvSpPr>
            <p:cNvPr id="312" name="メモ 31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3" name="メモ 31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4" name="メモ 31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5" name="テキスト ボックス 314"/>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16" name="二等辺三角形 31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49" name="グループ化 148"/>
          <p:cNvGrpSpPr>
            <a:grpSpLocks noChangeAspect="1"/>
          </p:cNvGrpSpPr>
          <p:nvPr/>
        </p:nvGrpSpPr>
        <p:grpSpPr>
          <a:xfrm>
            <a:off x="5106468" y="5084156"/>
            <a:ext cx="243057" cy="779019"/>
            <a:chOff x="4608962" y="3861048"/>
            <a:chExt cx="755126" cy="2257212"/>
          </a:xfrm>
        </p:grpSpPr>
        <p:sp>
          <p:nvSpPr>
            <p:cNvPr id="307" name="メモ 306"/>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8" name="メモ 307"/>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9" name="メモ 308"/>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0" name="テキスト ボックス 309"/>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11" name="二等辺三角形 310"/>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50" name="グループ化 149"/>
          <p:cNvGrpSpPr>
            <a:grpSpLocks noChangeAspect="1"/>
          </p:cNvGrpSpPr>
          <p:nvPr/>
        </p:nvGrpSpPr>
        <p:grpSpPr>
          <a:xfrm>
            <a:off x="5350349" y="5089256"/>
            <a:ext cx="243057" cy="779019"/>
            <a:chOff x="4608962" y="3861048"/>
            <a:chExt cx="755126" cy="2257212"/>
          </a:xfrm>
        </p:grpSpPr>
        <p:sp>
          <p:nvSpPr>
            <p:cNvPr id="302" name="メモ 30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3" name="メモ 30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4" name="メモ 30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5" name="テキスト ボックス 304"/>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06" name="二等辺三角形 30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51" name="グループ化 150"/>
          <p:cNvGrpSpPr>
            <a:grpSpLocks noChangeAspect="1"/>
          </p:cNvGrpSpPr>
          <p:nvPr/>
        </p:nvGrpSpPr>
        <p:grpSpPr>
          <a:xfrm>
            <a:off x="5592636" y="5089256"/>
            <a:ext cx="243057" cy="779019"/>
            <a:chOff x="4608962" y="3861048"/>
            <a:chExt cx="755126" cy="2257212"/>
          </a:xfrm>
        </p:grpSpPr>
        <p:sp>
          <p:nvSpPr>
            <p:cNvPr id="297" name="メモ 296"/>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8" name="メモ 297"/>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9" name="メモ 298"/>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0" name="テキスト ボックス 299"/>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01" name="二等辺三角形 300"/>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52" name="グループ化 151"/>
          <p:cNvGrpSpPr>
            <a:grpSpLocks noChangeAspect="1"/>
          </p:cNvGrpSpPr>
          <p:nvPr/>
        </p:nvGrpSpPr>
        <p:grpSpPr>
          <a:xfrm>
            <a:off x="5098138" y="5388799"/>
            <a:ext cx="243057" cy="525104"/>
            <a:chOff x="4608962" y="3861048"/>
            <a:chExt cx="755126" cy="1521492"/>
          </a:xfrm>
        </p:grpSpPr>
        <p:sp>
          <p:nvSpPr>
            <p:cNvPr id="292" name="メモ 29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3" name="メモ 29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4" name="メモ 29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5" name="テキスト ボックス 294"/>
            <p:cNvSpPr txBox="1"/>
            <p:nvPr/>
          </p:nvSpPr>
          <p:spPr>
            <a:xfrm>
              <a:off x="4667581" y="4111746"/>
              <a:ext cx="648072" cy="127079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a:t>
              </a:r>
              <a:endParaRPr lang="en-US" altLang="ja-JP" sz="375" dirty="0">
                <a:solidFill>
                  <a:prstClr val="black"/>
                </a:solidFill>
                <a:latin typeface="Meiryo UI" panose="020B0604030504040204" pitchFamily="50" charset="-128"/>
                <a:ea typeface="Meiryo UI" panose="020B0604030504040204" pitchFamily="50" charset="-128"/>
              </a:endParaRPr>
            </a:p>
          </p:txBody>
        </p:sp>
        <p:sp>
          <p:nvSpPr>
            <p:cNvPr id="296" name="二等辺三角形 29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53" name="グループ化 152"/>
          <p:cNvGrpSpPr>
            <a:grpSpLocks noChangeAspect="1"/>
          </p:cNvGrpSpPr>
          <p:nvPr/>
        </p:nvGrpSpPr>
        <p:grpSpPr>
          <a:xfrm>
            <a:off x="5342019" y="5393900"/>
            <a:ext cx="243057" cy="548187"/>
            <a:chOff x="4608962" y="3861048"/>
            <a:chExt cx="755126" cy="1588375"/>
          </a:xfrm>
        </p:grpSpPr>
        <p:sp>
          <p:nvSpPr>
            <p:cNvPr id="287" name="メモ 286"/>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8" name="メモ 287"/>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9" name="メモ 288"/>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0" name="テキスト ボックス 289"/>
            <p:cNvSpPr txBox="1"/>
            <p:nvPr/>
          </p:nvSpPr>
          <p:spPr>
            <a:xfrm>
              <a:off x="4667581" y="4111746"/>
              <a:ext cx="648072" cy="1337677"/>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291" name="二等辺三角形 290"/>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54" name="グループ化 153"/>
          <p:cNvGrpSpPr>
            <a:grpSpLocks noChangeAspect="1"/>
          </p:cNvGrpSpPr>
          <p:nvPr/>
        </p:nvGrpSpPr>
        <p:grpSpPr>
          <a:xfrm>
            <a:off x="5584306" y="5393900"/>
            <a:ext cx="243057" cy="548187"/>
            <a:chOff x="4608962" y="3861048"/>
            <a:chExt cx="755126" cy="1588375"/>
          </a:xfrm>
        </p:grpSpPr>
        <p:sp>
          <p:nvSpPr>
            <p:cNvPr id="282" name="メモ 28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3" name="メモ 28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4" name="メモ 28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5" name="テキスト ボックス 284"/>
            <p:cNvSpPr txBox="1"/>
            <p:nvPr/>
          </p:nvSpPr>
          <p:spPr>
            <a:xfrm>
              <a:off x="4667581" y="4111746"/>
              <a:ext cx="648072" cy="1337677"/>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286" name="二等辺三角形 28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sp>
        <p:nvSpPr>
          <p:cNvPr id="155" name="角丸四角形 154"/>
          <p:cNvSpPr/>
          <p:nvPr/>
        </p:nvSpPr>
        <p:spPr>
          <a:xfrm>
            <a:off x="5054533" y="4150783"/>
            <a:ext cx="821822" cy="1651024"/>
          </a:xfrm>
          <a:prstGeom prst="roundRect">
            <a:avLst>
              <a:gd name="adj" fmla="val 9008"/>
            </a:avLst>
          </a:prstGeom>
          <a:no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56" name="正方形/長方形 155"/>
          <p:cNvSpPr/>
          <p:nvPr/>
        </p:nvSpPr>
        <p:spPr>
          <a:xfrm>
            <a:off x="5102672" y="4779784"/>
            <a:ext cx="727619" cy="302963"/>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350" b="1" dirty="0">
                <a:solidFill>
                  <a:prstClr val="black"/>
                </a:solidFill>
                <a:latin typeface="Meiryo UI" panose="020B0604030504040204" pitchFamily="50" charset="-128"/>
                <a:ea typeface="Meiryo UI" panose="020B0604030504040204" pitchFamily="50" charset="-128"/>
              </a:rPr>
              <a:t>学協会</a:t>
            </a:r>
          </a:p>
        </p:txBody>
      </p:sp>
      <p:sp>
        <p:nvSpPr>
          <p:cNvPr id="157" name="角丸四角形 156"/>
          <p:cNvSpPr/>
          <p:nvPr/>
        </p:nvSpPr>
        <p:spPr>
          <a:xfrm>
            <a:off x="5081518" y="3594054"/>
            <a:ext cx="775685" cy="59422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ltLang="ja-JP" sz="1200" b="1" dirty="0">
              <a:solidFill>
                <a:prstClr val="white"/>
              </a:solidFill>
              <a:latin typeface="Meiryo UI" panose="020B0604030504040204" pitchFamily="50" charset="-128"/>
              <a:ea typeface="Meiryo UI" panose="020B0604030504040204" pitchFamily="50" charset="-128"/>
            </a:endParaRPr>
          </a:p>
        </p:txBody>
      </p:sp>
      <p:sp>
        <p:nvSpPr>
          <p:cNvPr id="158" name="右矢印 157"/>
          <p:cNvSpPr/>
          <p:nvPr/>
        </p:nvSpPr>
        <p:spPr>
          <a:xfrm rot="5031559" flipH="1">
            <a:off x="5704432" y="3124852"/>
            <a:ext cx="1174277" cy="35263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nvGrpSpPr>
          <p:cNvPr id="159" name="グループ化 158"/>
          <p:cNvGrpSpPr>
            <a:grpSpLocks noChangeAspect="1"/>
          </p:cNvGrpSpPr>
          <p:nvPr/>
        </p:nvGrpSpPr>
        <p:grpSpPr>
          <a:xfrm>
            <a:off x="6222617" y="4173849"/>
            <a:ext cx="262842" cy="324834"/>
            <a:chOff x="6143716" y="3802634"/>
            <a:chExt cx="804548" cy="994518"/>
          </a:xfrm>
        </p:grpSpPr>
        <p:sp>
          <p:nvSpPr>
            <p:cNvPr id="280" name="フローチャート: 複数書類 279"/>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1" name="二等辺三角形 280"/>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0" name="グループ化 159"/>
          <p:cNvGrpSpPr>
            <a:grpSpLocks noChangeAspect="1"/>
          </p:cNvGrpSpPr>
          <p:nvPr/>
        </p:nvGrpSpPr>
        <p:grpSpPr>
          <a:xfrm>
            <a:off x="6441676" y="4165579"/>
            <a:ext cx="262842" cy="324834"/>
            <a:chOff x="6143716" y="3802634"/>
            <a:chExt cx="804548" cy="994518"/>
          </a:xfrm>
        </p:grpSpPr>
        <p:sp>
          <p:nvSpPr>
            <p:cNvPr id="278" name="フローチャート: 複数書類 277"/>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9" name="二等辺三角形 278"/>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1" name="グループ化 160"/>
          <p:cNvGrpSpPr>
            <a:grpSpLocks noChangeAspect="1"/>
          </p:cNvGrpSpPr>
          <p:nvPr/>
        </p:nvGrpSpPr>
        <p:grpSpPr>
          <a:xfrm>
            <a:off x="6003557" y="4165579"/>
            <a:ext cx="262842" cy="324834"/>
            <a:chOff x="6143716" y="3802634"/>
            <a:chExt cx="804548" cy="994518"/>
          </a:xfrm>
        </p:grpSpPr>
        <p:sp>
          <p:nvSpPr>
            <p:cNvPr id="276" name="フローチャート: 複数書類 275"/>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7" name="二等辺三角形 276"/>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2" name="グループ化 161"/>
          <p:cNvGrpSpPr>
            <a:grpSpLocks noChangeAspect="1"/>
          </p:cNvGrpSpPr>
          <p:nvPr/>
        </p:nvGrpSpPr>
        <p:grpSpPr>
          <a:xfrm>
            <a:off x="6222646" y="4480464"/>
            <a:ext cx="262842" cy="324834"/>
            <a:chOff x="6143716" y="3802634"/>
            <a:chExt cx="804548" cy="994518"/>
          </a:xfrm>
        </p:grpSpPr>
        <p:sp>
          <p:nvSpPr>
            <p:cNvPr id="274" name="フローチャート: 複数書類 273"/>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5" name="二等辺三角形 274"/>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3" name="グループ化 162"/>
          <p:cNvGrpSpPr>
            <a:grpSpLocks noChangeAspect="1"/>
          </p:cNvGrpSpPr>
          <p:nvPr/>
        </p:nvGrpSpPr>
        <p:grpSpPr>
          <a:xfrm>
            <a:off x="6441705" y="4472195"/>
            <a:ext cx="262842" cy="324834"/>
            <a:chOff x="6143716" y="3802634"/>
            <a:chExt cx="804548" cy="994518"/>
          </a:xfrm>
        </p:grpSpPr>
        <p:sp>
          <p:nvSpPr>
            <p:cNvPr id="272" name="フローチャート: 複数書類 271"/>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3" name="二等辺三角形 272"/>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4" name="グループ化 163"/>
          <p:cNvGrpSpPr>
            <a:grpSpLocks noChangeAspect="1"/>
          </p:cNvGrpSpPr>
          <p:nvPr/>
        </p:nvGrpSpPr>
        <p:grpSpPr>
          <a:xfrm>
            <a:off x="6003586" y="4472195"/>
            <a:ext cx="262842" cy="324834"/>
            <a:chOff x="6143716" y="3802634"/>
            <a:chExt cx="804548" cy="994518"/>
          </a:xfrm>
        </p:grpSpPr>
        <p:sp>
          <p:nvSpPr>
            <p:cNvPr id="270" name="フローチャート: 複数書類 269"/>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1" name="二等辺三角形 270"/>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5" name="グループ化 164"/>
          <p:cNvGrpSpPr>
            <a:grpSpLocks noChangeAspect="1"/>
          </p:cNvGrpSpPr>
          <p:nvPr/>
        </p:nvGrpSpPr>
        <p:grpSpPr>
          <a:xfrm>
            <a:off x="6222617" y="4787080"/>
            <a:ext cx="262842" cy="324834"/>
            <a:chOff x="6143716" y="3802634"/>
            <a:chExt cx="804548" cy="994518"/>
          </a:xfrm>
        </p:grpSpPr>
        <p:sp>
          <p:nvSpPr>
            <p:cNvPr id="268" name="フローチャート: 複数書類 267"/>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9" name="二等辺三角形 268"/>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6" name="グループ化 165"/>
          <p:cNvGrpSpPr>
            <a:grpSpLocks noChangeAspect="1"/>
          </p:cNvGrpSpPr>
          <p:nvPr/>
        </p:nvGrpSpPr>
        <p:grpSpPr>
          <a:xfrm>
            <a:off x="6441676" y="4778810"/>
            <a:ext cx="262842" cy="324834"/>
            <a:chOff x="6143716" y="3802634"/>
            <a:chExt cx="804548" cy="994518"/>
          </a:xfrm>
        </p:grpSpPr>
        <p:sp>
          <p:nvSpPr>
            <p:cNvPr id="266" name="フローチャート: 複数書類 265"/>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7" name="二等辺三角形 266"/>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7" name="グループ化 166"/>
          <p:cNvGrpSpPr>
            <a:grpSpLocks noChangeAspect="1"/>
          </p:cNvGrpSpPr>
          <p:nvPr/>
        </p:nvGrpSpPr>
        <p:grpSpPr>
          <a:xfrm>
            <a:off x="6003557" y="4778810"/>
            <a:ext cx="262842" cy="324834"/>
            <a:chOff x="6143716" y="3802634"/>
            <a:chExt cx="804548" cy="994518"/>
          </a:xfrm>
        </p:grpSpPr>
        <p:sp>
          <p:nvSpPr>
            <p:cNvPr id="264" name="フローチャート: 複数書類 263"/>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5" name="二等辺三角形 264"/>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8" name="グループ化 167"/>
          <p:cNvGrpSpPr>
            <a:grpSpLocks noChangeAspect="1"/>
          </p:cNvGrpSpPr>
          <p:nvPr/>
        </p:nvGrpSpPr>
        <p:grpSpPr>
          <a:xfrm>
            <a:off x="6222617" y="5093696"/>
            <a:ext cx="262842" cy="324834"/>
            <a:chOff x="6143716" y="3802634"/>
            <a:chExt cx="804548" cy="994518"/>
          </a:xfrm>
        </p:grpSpPr>
        <p:sp>
          <p:nvSpPr>
            <p:cNvPr id="262" name="フローチャート: 複数書類 261"/>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3" name="二等辺三角形 262"/>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9" name="グループ化 168"/>
          <p:cNvGrpSpPr>
            <a:grpSpLocks noChangeAspect="1"/>
          </p:cNvGrpSpPr>
          <p:nvPr/>
        </p:nvGrpSpPr>
        <p:grpSpPr>
          <a:xfrm>
            <a:off x="6441676" y="5085426"/>
            <a:ext cx="262842" cy="324834"/>
            <a:chOff x="6143716" y="3802634"/>
            <a:chExt cx="804548" cy="994518"/>
          </a:xfrm>
        </p:grpSpPr>
        <p:sp>
          <p:nvSpPr>
            <p:cNvPr id="260" name="フローチャート: 複数書類 259"/>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1" name="二等辺三角形 260"/>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70" name="グループ化 169"/>
          <p:cNvGrpSpPr>
            <a:grpSpLocks noChangeAspect="1"/>
          </p:cNvGrpSpPr>
          <p:nvPr/>
        </p:nvGrpSpPr>
        <p:grpSpPr>
          <a:xfrm>
            <a:off x="6003557" y="5085426"/>
            <a:ext cx="262842" cy="324834"/>
            <a:chOff x="6143716" y="3802634"/>
            <a:chExt cx="804548" cy="994518"/>
          </a:xfrm>
        </p:grpSpPr>
        <p:sp>
          <p:nvSpPr>
            <p:cNvPr id="258" name="フローチャート: 複数書類 257"/>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9" name="二等辺三角形 258"/>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71" name="グループ化 170"/>
          <p:cNvGrpSpPr>
            <a:grpSpLocks noChangeAspect="1"/>
          </p:cNvGrpSpPr>
          <p:nvPr/>
        </p:nvGrpSpPr>
        <p:grpSpPr>
          <a:xfrm>
            <a:off x="6222646" y="5400311"/>
            <a:ext cx="262842" cy="324834"/>
            <a:chOff x="6143716" y="3802634"/>
            <a:chExt cx="804548" cy="994518"/>
          </a:xfrm>
        </p:grpSpPr>
        <p:sp>
          <p:nvSpPr>
            <p:cNvPr id="256" name="フローチャート: 複数書類 255"/>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7" name="二等辺三角形 256"/>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72" name="グループ化 171"/>
          <p:cNvGrpSpPr>
            <a:grpSpLocks noChangeAspect="1"/>
          </p:cNvGrpSpPr>
          <p:nvPr/>
        </p:nvGrpSpPr>
        <p:grpSpPr>
          <a:xfrm>
            <a:off x="6441705" y="5392042"/>
            <a:ext cx="262842" cy="324834"/>
            <a:chOff x="6143716" y="3802634"/>
            <a:chExt cx="804548" cy="994518"/>
          </a:xfrm>
        </p:grpSpPr>
        <p:sp>
          <p:nvSpPr>
            <p:cNvPr id="254" name="フローチャート: 複数書類 253"/>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5" name="二等辺三角形 254"/>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73" name="グループ化 172"/>
          <p:cNvGrpSpPr>
            <a:grpSpLocks noChangeAspect="1"/>
          </p:cNvGrpSpPr>
          <p:nvPr/>
        </p:nvGrpSpPr>
        <p:grpSpPr>
          <a:xfrm>
            <a:off x="6003586" y="5392042"/>
            <a:ext cx="262842" cy="324834"/>
            <a:chOff x="6143716" y="3802634"/>
            <a:chExt cx="804548" cy="994518"/>
          </a:xfrm>
        </p:grpSpPr>
        <p:sp>
          <p:nvSpPr>
            <p:cNvPr id="252" name="フローチャート: 複数書類 251"/>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3" name="二等辺三角形 252"/>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sp>
        <p:nvSpPr>
          <p:cNvPr id="174" name="角丸四角形 173"/>
          <p:cNvSpPr/>
          <p:nvPr/>
        </p:nvSpPr>
        <p:spPr>
          <a:xfrm>
            <a:off x="5960946" y="4113617"/>
            <a:ext cx="787415" cy="1644587"/>
          </a:xfrm>
          <a:prstGeom prst="roundRect">
            <a:avLst>
              <a:gd name="adj" fmla="val 9008"/>
            </a:avLst>
          </a:prstGeom>
          <a:no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75" name="正方形/長方形 174"/>
          <p:cNvSpPr/>
          <p:nvPr/>
        </p:nvSpPr>
        <p:spPr>
          <a:xfrm>
            <a:off x="5966288" y="4772272"/>
            <a:ext cx="777785" cy="302963"/>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200" b="1" dirty="0">
                <a:solidFill>
                  <a:prstClr val="black"/>
                </a:solidFill>
                <a:latin typeface="Meiryo UI" panose="020B0604030504040204" pitchFamily="50" charset="-128"/>
                <a:ea typeface="Meiryo UI" panose="020B0604030504040204" pitchFamily="50" charset="-128"/>
              </a:rPr>
              <a:t>公文書館</a:t>
            </a:r>
          </a:p>
        </p:txBody>
      </p:sp>
      <p:sp>
        <p:nvSpPr>
          <p:cNvPr id="176" name="角丸四角形 175"/>
          <p:cNvSpPr/>
          <p:nvPr/>
        </p:nvSpPr>
        <p:spPr>
          <a:xfrm>
            <a:off x="5917132" y="3818647"/>
            <a:ext cx="810000" cy="4039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050" b="1" dirty="0">
              <a:solidFill>
                <a:prstClr val="white"/>
              </a:solidFill>
              <a:latin typeface="Meiryo UI" panose="020B0604030504040204" pitchFamily="50" charset="-128"/>
              <a:ea typeface="Meiryo UI" panose="020B0604030504040204" pitchFamily="50" charset="-128"/>
            </a:endParaRPr>
          </a:p>
        </p:txBody>
      </p:sp>
      <p:sp>
        <p:nvSpPr>
          <p:cNvPr id="177" name="右矢印 176"/>
          <p:cNvSpPr/>
          <p:nvPr/>
        </p:nvSpPr>
        <p:spPr>
          <a:xfrm rot="3861406" flipH="1">
            <a:off x="6267352" y="2985090"/>
            <a:ext cx="1268219" cy="35263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78" name="額縁 177"/>
          <p:cNvSpPr/>
          <p:nvPr/>
        </p:nvSpPr>
        <p:spPr>
          <a:xfrm>
            <a:off x="7137974" y="419609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79" name="額縁 178"/>
          <p:cNvSpPr/>
          <p:nvPr/>
        </p:nvSpPr>
        <p:spPr>
          <a:xfrm>
            <a:off x="7113161" y="417373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0" name="額縁 179"/>
          <p:cNvSpPr/>
          <p:nvPr/>
        </p:nvSpPr>
        <p:spPr>
          <a:xfrm>
            <a:off x="7090935" y="415151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1" name="二等辺三角形 180"/>
          <p:cNvSpPr/>
          <p:nvPr/>
        </p:nvSpPr>
        <p:spPr>
          <a:xfrm>
            <a:off x="7080118" y="4062631"/>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2" name="額縁 181"/>
          <p:cNvSpPr/>
          <p:nvPr/>
        </p:nvSpPr>
        <p:spPr>
          <a:xfrm>
            <a:off x="7346814" y="4196090"/>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3" name="額縁 182"/>
          <p:cNvSpPr/>
          <p:nvPr/>
        </p:nvSpPr>
        <p:spPr>
          <a:xfrm>
            <a:off x="7322000" y="4173725"/>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4" name="額縁 183"/>
          <p:cNvSpPr/>
          <p:nvPr/>
        </p:nvSpPr>
        <p:spPr>
          <a:xfrm>
            <a:off x="7299775" y="4151504"/>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5" name="二等辺三角形 184"/>
          <p:cNvSpPr/>
          <p:nvPr/>
        </p:nvSpPr>
        <p:spPr>
          <a:xfrm>
            <a:off x="7288958" y="4062623"/>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6" name="額縁 185"/>
          <p:cNvSpPr/>
          <p:nvPr/>
        </p:nvSpPr>
        <p:spPr>
          <a:xfrm>
            <a:off x="6939348" y="4196090"/>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7" name="額縁 186"/>
          <p:cNvSpPr/>
          <p:nvPr/>
        </p:nvSpPr>
        <p:spPr>
          <a:xfrm>
            <a:off x="6914535" y="4173725"/>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8" name="額縁 187"/>
          <p:cNvSpPr/>
          <p:nvPr/>
        </p:nvSpPr>
        <p:spPr>
          <a:xfrm>
            <a:off x="6892310" y="4151504"/>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9" name="二等辺三角形 188"/>
          <p:cNvSpPr/>
          <p:nvPr/>
        </p:nvSpPr>
        <p:spPr>
          <a:xfrm>
            <a:off x="6881492" y="4062623"/>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0" name="額縁 189"/>
          <p:cNvSpPr/>
          <p:nvPr/>
        </p:nvSpPr>
        <p:spPr>
          <a:xfrm>
            <a:off x="7137974" y="4492369"/>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1" name="額縁 190"/>
          <p:cNvSpPr/>
          <p:nvPr/>
        </p:nvSpPr>
        <p:spPr>
          <a:xfrm>
            <a:off x="7113161" y="4470003"/>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2" name="額縁 191"/>
          <p:cNvSpPr/>
          <p:nvPr/>
        </p:nvSpPr>
        <p:spPr>
          <a:xfrm>
            <a:off x="7090935" y="4447783"/>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3" name="二等辺三角形 192"/>
          <p:cNvSpPr/>
          <p:nvPr/>
        </p:nvSpPr>
        <p:spPr>
          <a:xfrm>
            <a:off x="7080118" y="4358902"/>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4" name="額縁 193"/>
          <p:cNvSpPr/>
          <p:nvPr/>
        </p:nvSpPr>
        <p:spPr>
          <a:xfrm>
            <a:off x="7346814" y="449236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5" name="額縁 194"/>
          <p:cNvSpPr/>
          <p:nvPr/>
        </p:nvSpPr>
        <p:spPr>
          <a:xfrm>
            <a:off x="7322000" y="4469997"/>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6" name="額縁 195"/>
          <p:cNvSpPr/>
          <p:nvPr/>
        </p:nvSpPr>
        <p:spPr>
          <a:xfrm>
            <a:off x="7299775" y="444777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7" name="二等辺三角形 196"/>
          <p:cNvSpPr/>
          <p:nvPr/>
        </p:nvSpPr>
        <p:spPr>
          <a:xfrm>
            <a:off x="7288958" y="4358895"/>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8" name="額縁 197"/>
          <p:cNvSpPr/>
          <p:nvPr/>
        </p:nvSpPr>
        <p:spPr>
          <a:xfrm>
            <a:off x="6939348" y="449236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9" name="額縁 198"/>
          <p:cNvSpPr/>
          <p:nvPr/>
        </p:nvSpPr>
        <p:spPr>
          <a:xfrm>
            <a:off x="6914535" y="4469997"/>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0" name="額縁 199"/>
          <p:cNvSpPr/>
          <p:nvPr/>
        </p:nvSpPr>
        <p:spPr>
          <a:xfrm>
            <a:off x="6892310" y="444777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1" name="二等辺三角形 200"/>
          <p:cNvSpPr/>
          <p:nvPr/>
        </p:nvSpPr>
        <p:spPr>
          <a:xfrm>
            <a:off x="6881492" y="4358895"/>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2" name="額縁 201"/>
          <p:cNvSpPr/>
          <p:nvPr/>
        </p:nvSpPr>
        <p:spPr>
          <a:xfrm>
            <a:off x="7137974" y="482308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3" name="額縁 202"/>
          <p:cNvSpPr/>
          <p:nvPr/>
        </p:nvSpPr>
        <p:spPr>
          <a:xfrm>
            <a:off x="7113161" y="4800717"/>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4" name="額縁 203"/>
          <p:cNvSpPr/>
          <p:nvPr/>
        </p:nvSpPr>
        <p:spPr>
          <a:xfrm>
            <a:off x="7090935" y="477849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5" name="二等辺三角形 204"/>
          <p:cNvSpPr/>
          <p:nvPr/>
        </p:nvSpPr>
        <p:spPr>
          <a:xfrm>
            <a:off x="7080118" y="4689615"/>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6" name="額縁 205"/>
          <p:cNvSpPr/>
          <p:nvPr/>
        </p:nvSpPr>
        <p:spPr>
          <a:xfrm>
            <a:off x="7346814" y="482307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7" name="額縁 206"/>
          <p:cNvSpPr/>
          <p:nvPr/>
        </p:nvSpPr>
        <p:spPr>
          <a:xfrm>
            <a:off x="7322000" y="4800710"/>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8" name="額縁 207"/>
          <p:cNvSpPr/>
          <p:nvPr/>
        </p:nvSpPr>
        <p:spPr>
          <a:xfrm>
            <a:off x="7299775" y="4778490"/>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9" name="二等辺三角形 208"/>
          <p:cNvSpPr/>
          <p:nvPr/>
        </p:nvSpPr>
        <p:spPr>
          <a:xfrm>
            <a:off x="7288958" y="4689609"/>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0" name="額縁 209"/>
          <p:cNvSpPr/>
          <p:nvPr/>
        </p:nvSpPr>
        <p:spPr>
          <a:xfrm>
            <a:off x="6939348" y="482307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1" name="額縁 210"/>
          <p:cNvSpPr/>
          <p:nvPr/>
        </p:nvSpPr>
        <p:spPr>
          <a:xfrm>
            <a:off x="6914535" y="4800710"/>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2" name="額縁 211"/>
          <p:cNvSpPr/>
          <p:nvPr/>
        </p:nvSpPr>
        <p:spPr>
          <a:xfrm>
            <a:off x="6892310" y="4778490"/>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3" name="二等辺三角形 212"/>
          <p:cNvSpPr/>
          <p:nvPr/>
        </p:nvSpPr>
        <p:spPr>
          <a:xfrm>
            <a:off x="6881492" y="4689609"/>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4" name="額縁 213"/>
          <p:cNvSpPr/>
          <p:nvPr/>
        </p:nvSpPr>
        <p:spPr>
          <a:xfrm>
            <a:off x="7137974" y="515638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5" name="額縁 214"/>
          <p:cNvSpPr/>
          <p:nvPr/>
        </p:nvSpPr>
        <p:spPr>
          <a:xfrm>
            <a:off x="7113161" y="5134023"/>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6" name="額縁 215"/>
          <p:cNvSpPr/>
          <p:nvPr/>
        </p:nvSpPr>
        <p:spPr>
          <a:xfrm>
            <a:off x="7090935" y="511180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7" name="二等辺三角形 216"/>
          <p:cNvSpPr/>
          <p:nvPr/>
        </p:nvSpPr>
        <p:spPr>
          <a:xfrm>
            <a:off x="7080118" y="5022921"/>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8" name="額縁 217"/>
          <p:cNvSpPr/>
          <p:nvPr/>
        </p:nvSpPr>
        <p:spPr>
          <a:xfrm>
            <a:off x="7346814" y="515638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9" name="額縁 218"/>
          <p:cNvSpPr/>
          <p:nvPr/>
        </p:nvSpPr>
        <p:spPr>
          <a:xfrm>
            <a:off x="7322000" y="513401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0" name="額縁 219"/>
          <p:cNvSpPr/>
          <p:nvPr/>
        </p:nvSpPr>
        <p:spPr>
          <a:xfrm>
            <a:off x="7299775" y="511179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1" name="二等辺三角形 220"/>
          <p:cNvSpPr/>
          <p:nvPr/>
        </p:nvSpPr>
        <p:spPr>
          <a:xfrm>
            <a:off x="7288958" y="5022915"/>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2" name="額縁 221"/>
          <p:cNvSpPr/>
          <p:nvPr/>
        </p:nvSpPr>
        <p:spPr>
          <a:xfrm>
            <a:off x="6939348" y="515638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3" name="額縁 222"/>
          <p:cNvSpPr/>
          <p:nvPr/>
        </p:nvSpPr>
        <p:spPr>
          <a:xfrm>
            <a:off x="6914535" y="513401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4" name="額縁 223"/>
          <p:cNvSpPr/>
          <p:nvPr/>
        </p:nvSpPr>
        <p:spPr>
          <a:xfrm>
            <a:off x="6892310" y="511179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5" name="二等辺三角形 224"/>
          <p:cNvSpPr/>
          <p:nvPr/>
        </p:nvSpPr>
        <p:spPr>
          <a:xfrm>
            <a:off x="6881492" y="5022915"/>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6" name="額縁 225"/>
          <p:cNvSpPr/>
          <p:nvPr/>
        </p:nvSpPr>
        <p:spPr>
          <a:xfrm>
            <a:off x="7137974" y="5489694"/>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7" name="額縁 226"/>
          <p:cNvSpPr/>
          <p:nvPr/>
        </p:nvSpPr>
        <p:spPr>
          <a:xfrm>
            <a:off x="7113161" y="5467329"/>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8" name="額縁 227"/>
          <p:cNvSpPr/>
          <p:nvPr/>
        </p:nvSpPr>
        <p:spPr>
          <a:xfrm>
            <a:off x="7090935" y="544510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9" name="二等辺三角形 228"/>
          <p:cNvSpPr/>
          <p:nvPr/>
        </p:nvSpPr>
        <p:spPr>
          <a:xfrm>
            <a:off x="7080118" y="5356227"/>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0" name="額縁 229"/>
          <p:cNvSpPr/>
          <p:nvPr/>
        </p:nvSpPr>
        <p:spPr>
          <a:xfrm>
            <a:off x="7346814" y="548968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1" name="額縁 230"/>
          <p:cNvSpPr/>
          <p:nvPr/>
        </p:nvSpPr>
        <p:spPr>
          <a:xfrm>
            <a:off x="7322000" y="546732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2" name="額縁 231"/>
          <p:cNvSpPr/>
          <p:nvPr/>
        </p:nvSpPr>
        <p:spPr>
          <a:xfrm>
            <a:off x="7299775" y="544510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3" name="二等辺三角形 232"/>
          <p:cNvSpPr/>
          <p:nvPr/>
        </p:nvSpPr>
        <p:spPr>
          <a:xfrm>
            <a:off x="7288958" y="5356221"/>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4" name="額縁 233"/>
          <p:cNvSpPr/>
          <p:nvPr/>
        </p:nvSpPr>
        <p:spPr>
          <a:xfrm>
            <a:off x="6939348" y="548968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5" name="額縁 234"/>
          <p:cNvSpPr/>
          <p:nvPr/>
        </p:nvSpPr>
        <p:spPr>
          <a:xfrm>
            <a:off x="6914535" y="546732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6" name="額縁 235"/>
          <p:cNvSpPr/>
          <p:nvPr/>
        </p:nvSpPr>
        <p:spPr>
          <a:xfrm>
            <a:off x="6892310" y="544510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7" name="二等辺三角形 236"/>
          <p:cNvSpPr/>
          <p:nvPr/>
        </p:nvSpPr>
        <p:spPr>
          <a:xfrm>
            <a:off x="6881492" y="5356221"/>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8" name="角丸四角形 237"/>
          <p:cNvSpPr/>
          <p:nvPr/>
        </p:nvSpPr>
        <p:spPr>
          <a:xfrm>
            <a:off x="6811167" y="3978152"/>
            <a:ext cx="784539" cy="1766681"/>
          </a:xfrm>
          <a:prstGeom prst="roundRect">
            <a:avLst>
              <a:gd name="adj" fmla="val 9008"/>
            </a:avLst>
          </a:prstGeom>
          <a:no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9" name="角丸四角形 238"/>
          <p:cNvSpPr/>
          <p:nvPr/>
        </p:nvSpPr>
        <p:spPr>
          <a:xfrm>
            <a:off x="6820514" y="3640897"/>
            <a:ext cx="775193" cy="4039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200" b="1" dirty="0">
              <a:solidFill>
                <a:prstClr val="white"/>
              </a:solidFill>
              <a:latin typeface="Meiryo UI" panose="020B0604030504040204" pitchFamily="50" charset="-128"/>
              <a:ea typeface="Meiryo UI" panose="020B0604030504040204" pitchFamily="50" charset="-128"/>
            </a:endParaRPr>
          </a:p>
        </p:txBody>
      </p:sp>
      <p:sp>
        <p:nvSpPr>
          <p:cNvPr id="240" name="正方形/長方形 239"/>
          <p:cNvSpPr/>
          <p:nvPr/>
        </p:nvSpPr>
        <p:spPr>
          <a:xfrm>
            <a:off x="6854259" y="4561313"/>
            <a:ext cx="709329" cy="49138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275" b="1" dirty="0">
                <a:solidFill>
                  <a:prstClr val="black"/>
                </a:solidFill>
                <a:latin typeface="Meiryo UI" panose="020B0604030504040204" pitchFamily="50" charset="-128"/>
                <a:ea typeface="Meiryo UI" panose="020B0604030504040204" pitchFamily="50" charset="-128"/>
              </a:rPr>
              <a:t>美術館・</a:t>
            </a:r>
            <a:endParaRPr lang="en-US" altLang="ja-JP" sz="1275" b="1"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1275" b="1" dirty="0">
                <a:solidFill>
                  <a:prstClr val="black"/>
                </a:solidFill>
                <a:latin typeface="Meiryo UI" panose="020B0604030504040204" pitchFamily="50" charset="-128"/>
                <a:ea typeface="Meiryo UI" panose="020B0604030504040204" pitchFamily="50" charset="-128"/>
              </a:rPr>
              <a:t>博物館</a:t>
            </a:r>
          </a:p>
        </p:txBody>
      </p:sp>
      <p:sp>
        <p:nvSpPr>
          <p:cNvPr id="241" name="右矢印 240"/>
          <p:cNvSpPr/>
          <p:nvPr/>
        </p:nvSpPr>
        <p:spPr>
          <a:xfrm rot="18994936">
            <a:off x="3625604" y="2875038"/>
            <a:ext cx="1738313" cy="14091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2" name="右矢印 241"/>
          <p:cNvSpPr/>
          <p:nvPr/>
        </p:nvSpPr>
        <p:spPr>
          <a:xfrm rot="18994936">
            <a:off x="3389948" y="2818542"/>
            <a:ext cx="1902747" cy="14091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3" name="右矢印 242"/>
          <p:cNvSpPr/>
          <p:nvPr/>
        </p:nvSpPr>
        <p:spPr>
          <a:xfrm rot="13594936">
            <a:off x="6845043" y="2893543"/>
            <a:ext cx="1831871" cy="14094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4" name="右矢印 243"/>
          <p:cNvSpPr/>
          <p:nvPr/>
        </p:nvSpPr>
        <p:spPr>
          <a:xfrm rot="13594936">
            <a:off x="6779167" y="2947557"/>
            <a:ext cx="1643987" cy="14094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5" name="右矢印 244"/>
          <p:cNvSpPr/>
          <p:nvPr/>
        </p:nvSpPr>
        <p:spPr>
          <a:xfrm rot="13594936">
            <a:off x="6666067" y="3063675"/>
            <a:ext cx="1667473" cy="14094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6" name="角丸四角形 245"/>
          <p:cNvSpPr/>
          <p:nvPr/>
        </p:nvSpPr>
        <p:spPr>
          <a:xfrm>
            <a:off x="8086164" y="3914573"/>
            <a:ext cx="784539" cy="543065"/>
          </a:xfrm>
          <a:prstGeom prst="roundRect">
            <a:avLst>
              <a:gd name="adj" fmla="val 9008"/>
            </a:avLst>
          </a:prstGeom>
          <a:solidFill>
            <a:srgbClr val="CCECFF"/>
          </a:solid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7" name="角丸四角形 246"/>
          <p:cNvSpPr/>
          <p:nvPr/>
        </p:nvSpPr>
        <p:spPr>
          <a:xfrm>
            <a:off x="8003550" y="4222888"/>
            <a:ext cx="784539" cy="543065"/>
          </a:xfrm>
          <a:prstGeom prst="roundRect">
            <a:avLst>
              <a:gd name="adj" fmla="val 9008"/>
            </a:avLst>
          </a:prstGeom>
          <a:solidFill>
            <a:srgbClr val="CCECFF"/>
          </a:solid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8" name="角丸四角形 247"/>
          <p:cNvSpPr/>
          <p:nvPr/>
        </p:nvSpPr>
        <p:spPr>
          <a:xfrm>
            <a:off x="7857430" y="4431560"/>
            <a:ext cx="784539" cy="543065"/>
          </a:xfrm>
          <a:prstGeom prst="roundRect">
            <a:avLst>
              <a:gd name="adj" fmla="val 9008"/>
            </a:avLst>
          </a:prstGeom>
          <a:solidFill>
            <a:srgbClr val="CCECFF"/>
          </a:solid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9" name="角丸四角形 248"/>
          <p:cNvSpPr/>
          <p:nvPr/>
        </p:nvSpPr>
        <p:spPr>
          <a:xfrm>
            <a:off x="7689680" y="4695028"/>
            <a:ext cx="784539" cy="543065"/>
          </a:xfrm>
          <a:prstGeom prst="roundRect">
            <a:avLst>
              <a:gd name="adj" fmla="val 9008"/>
            </a:avLst>
          </a:prstGeom>
          <a:solidFill>
            <a:srgbClr val="CCECFF"/>
          </a:solid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0" name="正方形/長方形 249"/>
          <p:cNvSpPr/>
          <p:nvPr/>
        </p:nvSpPr>
        <p:spPr>
          <a:xfrm>
            <a:off x="7926721" y="4363815"/>
            <a:ext cx="797863" cy="42443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275" b="1" dirty="0">
                <a:solidFill>
                  <a:prstClr val="black"/>
                </a:solidFill>
                <a:latin typeface="Meiryo UI" panose="020B0604030504040204" pitchFamily="50" charset="-128"/>
                <a:ea typeface="Meiryo UI" panose="020B0604030504040204" pitchFamily="50" charset="-128"/>
              </a:rPr>
              <a:t>他の領域</a:t>
            </a:r>
          </a:p>
        </p:txBody>
      </p:sp>
      <p:sp>
        <p:nvSpPr>
          <p:cNvPr id="251" name="角丸四角形 250"/>
          <p:cNvSpPr/>
          <p:nvPr/>
        </p:nvSpPr>
        <p:spPr>
          <a:xfrm>
            <a:off x="7794333" y="3537010"/>
            <a:ext cx="1062280" cy="57365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200" b="1" dirty="0">
              <a:solidFill>
                <a:prstClr val="white"/>
              </a:solidFill>
              <a:latin typeface="Meiryo UI" panose="020B0604030504040204" pitchFamily="50" charset="-128"/>
              <a:ea typeface="Meiryo UI" panose="020B0604030504040204" pitchFamily="50" charset="-128"/>
            </a:endParaRPr>
          </a:p>
        </p:txBody>
      </p:sp>
      <p:sp>
        <p:nvSpPr>
          <p:cNvPr id="477" name="角丸四角形吹き出し 476"/>
          <p:cNvSpPr/>
          <p:nvPr/>
        </p:nvSpPr>
        <p:spPr>
          <a:xfrm>
            <a:off x="996672" y="1660000"/>
            <a:ext cx="2338143" cy="1247873"/>
          </a:xfrm>
          <a:prstGeom prst="wedgeRoundRectCallout">
            <a:avLst>
              <a:gd name="adj1" fmla="val 41658"/>
              <a:gd name="adj2" fmla="val 98877"/>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ja-JP" altLang="en-US" sz="20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公共図書館は、</a:t>
            </a:r>
            <a:r>
              <a:rPr lang="en-US" altLang="ja-JP" sz="20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NDL</a:t>
            </a:r>
            <a:r>
              <a:rPr lang="ja-JP" altLang="en-US" sz="20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が直接連携</a:t>
            </a:r>
          </a:p>
        </p:txBody>
      </p:sp>
      <p:sp>
        <p:nvSpPr>
          <p:cNvPr id="476" name="角丸四角形吹き出し 475"/>
          <p:cNvSpPr/>
          <p:nvPr/>
        </p:nvSpPr>
        <p:spPr>
          <a:xfrm>
            <a:off x="9094775" y="1472068"/>
            <a:ext cx="2621976" cy="1989363"/>
          </a:xfrm>
          <a:prstGeom prst="wedgeRoundRectCallout">
            <a:avLst>
              <a:gd name="adj1" fmla="val -72063"/>
              <a:gd name="adj2" fmla="val 52630"/>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ja-JP" altLang="en-US" sz="20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他の領域は、領域ごとの</a:t>
            </a:r>
            <a:r>
              <a:rPr lang="en-US" altLang="ja-JP" sz="20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aggregator</a:t>
            </a:r>
            <a:r>
              <a:rPr lang="ja-JP" altLang="en-US" sz="20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（候補）との協力関係により連携拡張</a:t>
            </a:r>
          </a:p>
        </p:txBody>
      </p:sp>
      <p:sp>
        <p:nvSpPr>
          <p:cNvPr id="462" name="角丸四角形 461"/>
          <p:cNvSpPr/>
          <p:nvPr/>
        </p:nvSpPr>
        <p:spPr>
          <a:xfrm>
            <a:off x="4166777" y="3552316"/>
            <a:ext cx="904202" cy="4039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b="1" dirty="0">
                <a:solidFill>
                  <a:prstClr val="white"/>
                </a:solidFill>
                <a:latin typeface="Meiryo UI" panose="020B0604030504040204" pitchFamily="50" charset="-128"/>
                <a:ea typeface="Meiryo UI" panose="020B0604030504040204" pitchFamily="50" charset="-128"/>
              </a:rPr>
              <a:t>NII</a:t>
            </a:r>
            <a:r>
              <a:rPr lang="ja-JP" altLang="en-US" sz="1350" b="1" dirty="0">
                <a:solidFill>
                  <a:prstClr val="white"/>
                </a:solidFill>
                <a:latin typeface="Meiryo UI" panose="020B0604030504040204" pitchFamily="50" charset="-128"/>
                <a:ea typeface="Meiryo UI" panose="020B0604030504040204" pitchFamily="50" charset="-128"/>
              </a:rPr>
              <a:t>と協力</a:t>
            </a:r>
          </a:p>
        </p:txBody>
      </p:sp>
      <p:sp>
        <p:nvSpPr>
          <p:cNvPr id="464" name="角丸四角形 463"/>
          <p:cNvSpPr/>
          <p:nvPr/>
        </p:nvSpPr>
        <p:spPr>
          <a:xfrm>
            <a:off x="5008525" y="3524519"/>
            <a:ext cx="904202" cy="6762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b="1" dirty="0">
                <a:solidFill>
                  <a:prstClr val="white"/>
                </a:solidFill>
                <a:latin typeface="Meiryo UI" panose="020B0604030504040204" pitchFamily="50" charset="-128"/>
                <a:ea typeface="Meiryo UI" panose="020B0604030504040204" pitchFamily="50" charset="-128"/>
              </a:rPr>
              <a:t>JST</a:t>
            </a:r>
            <a:r>
              <a:rPr lang="ja-JP" altLang="en-US" sz="1350" b="1" dirty="0" err="1">
                <a:solidFill>
                  <a:prstClr val="white"/>
                </a:solidFill>
                <a:latin typeface="Meiryo UI" panose="020B0604030504040204" pitchFamily="50" charset="-128"/>
                <a:ea typeface="Meiryo UI" panose="020B0604030504040204" pitchFamily="50" charset="-128"/>
              </a:rPr>
              <a:t>、</a:t>
            </a:r>
            <a:r>
              <a:rPr lang="en-US" altLang="ja-JP" sz="1350" b="1" dirty="0">
                <a:solidFill>
                  <a:prstClr val="white"/>
                </a:solidFill>
                <a:latin typeface="Meiryo UI" panose="020B0604030504040204" pitchFamily="50" charset="-128"/>
                <a:ea typeface="Meiryo UI" panose="020B0604030504040204" pitchFamily="50" charset="-128"/>
              </a:rPr>
              <a:t>NII</a:t>
            </a:r>
          </a:p>
          <a:p>
            <a:pPr algn="ctr" fontAlgn="base">
              <a:spcBef>
                <a:spcPct val="0"/>
              </a:spcBef>
              <a:spcAft>
                <a:spcPct val="0"/>
              </a:spcAft>
            </a:pPr>
            <a:r>
              <a:rPr lang="ja-JP" altLang="en-US" sz="1350" b="1" dirty="0">
                <a:solidFill>
                  <a:prstClr val="white"/>
                </a:solidFill>
                <a:latin typeface="Meiryo UI" panose="020B0604030504040204" pitchFamily="50" charset="-128"/>
                <a:ea typeface="Meiryo UI" panose="020B0604030504040204" pitchFamily="50" charset="-128"/>
              </a:rPr>
              <a:t>と協力</a:t>
            </a:r>
          </a:p>
        </p:txBody>
      </p:sp>
      <p:sp>
        <p:nvSpPr>
          <p:cNvPr id="465" name="角丸四角形 464"/>
          <p:cNvSpPr/>
          <p:nvPr/>
        </p:nvSpPr>
        <p:spPr>
          <a:xfrm>
            <a:off x="5758561" y="3807042"/>
            <a:ext cx="1107503" cy="4039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050" b="1" dirty="0">
                <a:solidFill>
                  <a:prstClr val="white"/>
                </a:solidFill>
                <a:latin typeface="Meiryo UI" panose="020B0604030504040204" pitchFamily="50" charset="-128"/>
                <a:ea typeface="Meiryo UI" panose="020B0604030504040204" pitchFamily="50" charset="-128"/>
              </a:rPr>
              <a:t>国立公文書館等と協力</a:t>
            </a:r>
            <a:endParaRPr lang="en-US" altLang="ja-JP" sz="1050" b="1" dirty="0">
              <a:solidFill>
                <a:prstClr val="white"/>
              </a:solidFill>
              <a:latin typeface="Meiryo UI" panose="020B0604030504040204" pitchFamily="50" charset="-128"/>
              <a:ea typeface="Meiryo UI" panose="020B0604030504040204" pitchFamily="50" charset="-128"/>
            </a:endParaRPr>
          </a:p>
        </p:txBody>
      </p:sp>
      <p:sp>
        <p:nvSpPr>
          <p:cNvPr id="466" name="角丸四角形 465"/>
          <p:cNvSpPr/>
          <p:nvPr/>
        </p:nvSpPr>
        <p:spPr>
          <a:xfrm>
            <a:off x="6748500" y="3638250"/>
            <a:ext cx="904202" cy="4039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275" b="1" dirty="0">
                <a:solidFill>
                  <a:prstClr val="white"/>
                </a:solidFill>
                <a:latin typeface="Meiryo UI" panose="020B0604030504040204" pitchFamily="50" charset="-128"/>
                <a:ea typeface="Meiryo UI" panose="020B0604030504040204" pitchFamily="50" charset="-128"/>
              </a:rPr>
              <a:t>文化庁</a:t>
            </a:r>
            <a:endParaRPr lang="en-US" altLang="ja-JP" sz="1275" b="1" dirty="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1275" b="1" dirty="0">
                <a:solidFill>
                  <a:prstClr val="white"/>
                </a:solidFill>
                <a:latin typeface="Meiryo UI" panose="020B0604030504040204" pitchFamily="50" charset="-128"/>
                <a:ea typeface="Meiryo UI" panose="020B0604030504040204" pitchFamily="50" charset="-128"/>
              </a:rPr>
              <a:t>等と協力</a:t>
            </a:r>
          </a:p>
        </p:txBody>
      </p:sp>
      <p:sp>
        <p:nvSpPr>
          <p:cNvPr id="467" name="角丸四角形 466"/>
          <p:cNvSpPr/>
          <p:nvPr/>
        </p:nvSpPr>
        <p:spPr>
          <a:xfrm>
            <a:off x="7730870" y="3495150"/>
            <a:ext cx="1227444" cy="648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200" b="1" dirty="0">
                <a:solidFill>
                  <a:prstClr val="white"/>
                </a:solidFill>
                <a:latin typeface="Meiryo UI" panose="020B0604030504040204" pitchFamily="50" charset="-128"/>
                <a:ea typeface="Meiryo UI" panose="020B0604030504040204" pitchFamily="50" charset="-128"/>
              </a:rPr>
              <a:t>各領域の</a:t>
            </a:r>
            <a:r>
              <a:rPr lang="en-US" altLang="ja-JP" sz="1200" b="1" dirty="0">
                <a:solidFill>
                  <a:prstClr val="white"/>
                </a:solidFill>
                <a:latin typeface="Meiryo UI" panose="020B0604030504040204" pitchFamily="50" charset="-128"/>
                <a:ea typeface="Meiryo UI" panose="020B0604030504040204" pitchFamily="50" charset="-128"/>
              </a:rPr>
              <a:t>aggregator</a:t>
            </a:r>
          </a:p>
          <a:p>
            <a:pPr algn="ctr" fontAlgn="base">
              <a:spcBef>
                <a:spcPct val="0"/>
              </a:spcBef>
              <a:spcAft>
                <a:spcPct val="0"/>
              </a:spcAft>
            </a:pPr>
            <a:r>
              <a:rPr lang="ja-JP" altLang="en-US" sz="1200" b="1" dirty="0">
                <a:solidFill>
                  <a:prstClr val="white"/>
                </a:solidFill>
                <a:latin typeface="Meiryo UI" panose="020B0604030504040204" pitchFamily="50" charset="-128"/>
                <a:ea typeface="Meiryo UI" panose="020B0604030504040204" pitchFamily="50" charset="-128"/>
              </a:rPr>
              <a:t>と協力</a:t>
            </a:r>
          </a:p>
        </p:txBody>
      </p:sp>
      <p:sp>
        <p:nvSpPr>
          <p:cNvPr id="468" name="正方形/長方形 467"/>
          <p:cNvSpPr/>
          <p:nvPr/>
        </p:nvSpPr>
        <p:spPr>
          <a:xfrm>
            <a:off x="3121126" y="4153452"/>
            <a:ext cx="1147616" cy="301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125" b="1" dirty="0">
                <a:solidFill>
                  <a:prstClr val="black"/>
                </a:solidFill>
                <a:latin typeface="Meiryo UI" panose="020B0604030504040204" pitchFamily="50" charset="-128"/>
                <a:ea typeface="Meiryo UI" panose="020B0604030504040204" pitchFamily="50" charset="-128"/>
              </a:rPr>
              <a:t>公共図書館</a:t>
            </a:r>
          </a:p>
        </p:txBody>
      </p:sp>
      <p:sp>
        <p:nvSpPr>
          <p:cNvPr id="469" name="正方形/長方形 468"/>
          <p:cNvSpPr/>
          <p:nvPr/>
        </p:nvSpPr>
        <p:spPr>
          <a:xfrm>
            <a:off x="4008000" y="4563126"/>
            <a:ext cx="1147616" cy="301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125" b="1" dirty="0">
                <a:solidFill>
                  <a:prstClr val="black"/>
                </a:solidFill>
                <a:latin typeface="Meiryo UI" panose="020B0604030504040204" pitchFamily="50" charset="-128"/>
                <a:ea typeface="Meiryo UI" panose="020B0604030504040204" pitchFamily="50" charset="-128"/>
              </a:rPr>
              <a:t>大学図書館</a:t>
            </a:r>
          </a:p>
        </p:txBody>
      </p:sp>
      <p:sp>
        <p:nvSpPr>
          <p:cNvPr id="470" name="円/楕円 469"/>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26196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角丸四角形 84"/>
          <p:cNvSpPr/>
          <p:nvPr/>
        </p:nvSpPr>
        <p:spPr>
          <a:xfrm>
            <a:off x="1772459" y="3847764"/>
            <a:ext cx="8640960" cy="1701000"/>
          </a:xfrm>
          <a:prstGeom prst="roundRect">
            <a:avLst>
              <a:gd name="adj" fmla="val 9361"/>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 name="Rectangle 2"/>
          <p:cNvSpPr>
            <a:spLocks noGrp="1" noChangeArrowheads="1"/>
          </p:cNvSpPr>
          <p:nvPr>
            <p:ph type="title"/>
          </p:nvPr>
        </p:nvSpPr>
        <p:spPr>
          <a:xfrm>
            <a:off x="0" y="0"/>
            <a:ext cx="12192000" cy="941901"/>
          </a:xfrm>
        </p:spPr>
        <p:txBody>
          <a:bodyPr>
            <a:noAutofit/>
          </a:bodyPr>
          <a:lstStyle/>
          <a:p>
            <a:r>
              <a:rPr lang="ja-JP" altLang="en-US" sz="3600" dirty="0" smtClean="0">
                <a:cs typeface="メイリオ" panose="020B0604030504040204" pitchFamily="50" charset="-128"/>
              </a:rPr>
              <a:t>メタデータ</a:t>
            </a:r>
            <a:r>
              <a:rPr lang="ja-JP" altLang="en-US" sz="3600" dirty="0">
                <a:cs typeface="メイリオ" panose="020B0604030504040204" pitchFamily="50" charset="-128"/>
              </a:rPr>
              <a:t>の流通において、</a:t>
            </a:r>
            <a:r>
              <a:rPr lang="en-US" altLang="ja-JP" sz="3600" dirty="0">
                <a:cs typeface="メイリオ" panose="020B0604030504040204" pitchFamily="50" charset="-128"/>
              </a:rPr>
              <a:t>NDL</a:t>
            </a:r>
            <a:r>
              <a:rPr lang="ja-JP" altLang="en-US" sz="3600" dirty="0">
                <a:cs typeface="メイリオ" panose="020B0604030504040204" pitchFamily="50" charset="-128"/>
              </a:rPr>
              <a:t>サーチが果たす</a:t>
            </a:r>
            <a:r>
              <a:rPr lang="ja-JP" altLang="en-US" sz="3600" dirty="0" smtClean="0">
                <a:cs typeface="メイリオ" panose="020B0604030504040204" pitchFamily="50" charset="-128"/>
              </a:rPr>
              <a:t>役割</a:t>
            </a:r>
            <a:endParaRPr lang="ja-JP" altLang="en-US" sz="3600" dirty="0">
              <a:cs typeface="メイリオ" panose="020B0604030504040204" pitchFamily="50" charset="-128"/>
            </a:endParaRPr>
          </a:p>
        </p:txBody>
      </p:sp>
      <p:sp>
        <p:nvSpPr>
          <p:cNvPr id="10" name="スライド番号プレースホルダ 4"/>
          <p:cNvSpPr>
            <a:spLocks noGrp="1"/>
          </p:cNvSpPr>
          <p:nvPr>
            <p:ph type="sldNum" sz="quarter" idx="4294967295"/>
          </p:nvPr>
        </p:nvSpPr>
        <p:spPr>
          <a:xfrm>
            <a:off x="10164000" y="5582250"/>
            <a:ext cx="342900" cy="342900"/>
          </a:xfrm>
          <a:prstGeom prst="ellipse">
            <a:avLst/>
          </a:prstGeom>
        </p:spPr>
        <p:txBody>
          <a:bodyPr/>
          <a:lstStyle/>
          <a:p>
            <a:pPr>
              <a:defRPr/>
            </a:pPr>
            <a:r>
              <a:rPr lang="en-US" altLang="ja-JP" dirty="0"/>
              <a:t>9</a:t>
            </a:r>
            <a:endParaRPr lang="ja-JP" altLang="en-US" dirty="0"/>
          </a:p>
        </p:txBody>
      </p:sp>
      <p:sp>
        <p:nvSpPr>
          <p:cNvPr id="11" name="角丸四角形 10"/>
          <p:cNvSpPr/>
          <p:nvPr/>
        </p:nvSpPr>
        <p:spPr>
          <a:xfrm>
            <a:off x="1775520" y="1862826"/>
            <a:ext cx="8640960" cy="1313184"/>
          </a:xfrm>
          <a:prstGeom prst="roundRect">
            <a:avLst>
              <a:gd name="adj" fmla="val 9361"/>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pic>
        <p:nvPicPr>
          <p:cNvPr id="13" name="Picture 2"/>
          <p:cNvPicPr>
            <a:picLocks noChangeAspect="1" noChangeArrowheads="1"/>
          </p:cNvPicPr>
          <p:nvPr/>
        </p:nvPicPr>
        <p:blipFill>
          <a:blip r:embed="rId3" cstate="print"/>
          <a:srcRect/>
          <a:stretch>
            <a:fillRect/>
          </a:stretch>
        </p:blipFill>
        <p:spPr bwMode="auto">
          <a:xfrm>
            <a:off x="5789201" y="3743518"/>
            <a:ext cx="635651" cy="443143"/>
          </a:xfrm>
          <a:prstGeom prst="rect">
            <a:avLst/>
          </a:prstGeom>
          <a:ln>
            <a:noFill/>
          </a:ln>
          <a:effectLst/>
        </p:spPr>
      </p:pic>
      <p:sp>
        <p:nvSpPr>
          <p:cNvPr id="14" name="二等辺三角形 13"/>
          <p:cNvSpPr/>
          <p:nvPr/>
        </p:nvSpPr>
        <p:spPr>
          <a:xfrm>
            <a:off x="2451314" y="4394466"/>
            <a:ext cx="594066" cy="22207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5" name="フローチャート: 複数書類 14"/>
          <p:cNvSpPr/>
          <p:nvPr/>
        </p:nvSpPr>
        <p:spPr>
          <a:xfrm>
            <a:off x="7560434" y="4620686"/>
            <a:ext cx="432048" cy="529865"/>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6" name="二等辺三角形 15"/>
          <p:cNvSpPr/>
          <p:nvPr/>
        </p:nvSpPr>
        <p:spPr>
          <a:xfrm>
            <a:off x="7485000" y="4404662"/>
            <a:ext cx="603411" cy="216024"/>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7" name="メモ 16"/>
          <p:cNvSpPr/>
          <p:nvPr/>
        </p:nvSpPr>
        <p:spPr>
          <a:xfrm>
            <a:off x="5995871" y="4704790"/>
            <a:ext cx="392051" cy="437983"/>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 name="メモ 17"/>
          <p:cNvSpPr/>
          <p:nvPr/>
        </p:nvSpPr>
        <p:spPr>
          <a:xfrm>
            <a:off x="5941865" y="4650784"/>
            <a:ext cx="392051" cy="437983"/>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 name="メモ 18"/>
          <p:cNvSpPr/>
          <p:nvPr/>
        </p:nvSpPr>
        <p:spPr>
          <a:xfrm>
            <a:off x="5905538" y="4596778"/>
            <a:ext cx="392051" cy="437983"/>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 name="テキスト ボックス 19"/>
          <p:cNvSpPr txBox="1"/>
          <p:nvPr/>
        </p:nvSpPr>
        <p:spPr>
          <a:xfrm>
            <a:off x="5865539" y="4574713"/>
            <a:ext cx="486054" cy="519373"/>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375" dirty="0" err="1">
                <a:solidFill>
                  <a:prstClr val="black"/>
                </a:solidFill>
                <a:latin typeface="Meiryo UI" panose="020B0604030504040204" pitchFamily="50" charset="-128"/>
                <a:ea typeface="Meiryo UI" panose="020B0604030504040204" pitchFamily="50" charset="-128"/>
              </a:rPr>
              <a:t>ー</a:t>
            </a:r>
            <a:r>
              <a:rPr lang="ja-JP" altLang="en-US" sz="375" dirty="0">
                <a:solidFill>
                  <a:prstClr val="black"/>
                </a:solidFill>
                <a:latin typeface="Meiryo UI" panose="020B0604030504040204" pitchFamily="50" charset="-128"/>
                <a:ea typeface="Meiryo UI" panose="020B0604030504040204" pitchFamily="50" charset="-128"/>
              </a:rPr>
              <a:t>ーー</a:t>
            </a:r>
            <a:r>
              <a:rPr lang="ja-JP" altLang="en-US" sz="375" dirty="0" err="1">
                <a:solidFill>
                  <a:prstClr val="black"/>
                </a:solidFill>
                <a:latin typeface="Meiryo UI" panose="020B0604030504040204" pitchFamily="50" charset="-128"/>
                <a:ea typeface="Meiryo UI" panose="020B0604030504040204" pitchFamily="50" charset="-128"/>
              </a:rPr>
              <a:t>ーーーーーーーーーーーーーーーーーーーーーーーー</a:t>
            </a:r>
            <a:r>
              <a:rPr lang="ja-JP" altLang="en-US" sz="375" dirty="0">
                <a:solidFill>
                  <a:prstClr val="black"/>
                </a:solidFill>
                <a:latin typeface="Meiryo UI" panose="020B0604030504040204" pitchFamily="50" charset="-128"/>
                <a:ea typeface="Meiryo UI" panose="020B0604030504040204" pitchFamily="50" charset="-128"/>
              </a:rPr>
              <a:t>ー</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21" name="二等辺三角形 20"/>
          <p:cNvSpPr/>
          <p:nvPr/>
        </p:nvSpPr>
        <p:spPr>
          <a:xfrm>
            <a:off x="5821577" y="4386687"/>
            <a:ext cx="566345" cy="216024"/>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 name="額縁 21"/>
          <p:cNvSpPr/>
          <p:nvPr/>
        </p:nvSpPr>
        <p:spPr>
          <a:xfrm>
            <a:off x="9314927" y="4712569"/>
            <a:ext cx="432048" cy="491989"/>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 name="額縁 22"/>
          <p:cNvSpPr/>
          <p:nvPr/>
        </p:nvSpPr>
        <p:spPr>
          <a:xfrm>
            <a:off x="9254633" y="4658209"/>
            <a:ext cx="432048" cy="491989"/>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 name="額縁 23"/>
          <p:cNvSpPr/>
          <p:nvPr/>
        </p:nvSpPr>
        <p:spPr>
          <a:xfrm>
            <a:off x="9200627" y="4604203"/>
            <a:ext cx="432048" cy="491989"/>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 name="二等辺三角形 24"/>
          <p:cNvSpPr/>
          <p:nvPr/>
        </p:nvSpPr>
        <p:spPr>
          <a:xfrm>
            <a:off x="9174343" y="4388178"/>
            <a:ext cx="566345" cy="216024"/>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 name="フローチャート: 記憶データ 3"/>
          <p:cNvSpPr>
            <a:spLocks noChangeAspect="1"/>
          </p:cNvSpPr>
          <p:nvPr/>
        </p:nvSpPr>
        <p:spPr>
          <a:xfrm rot="5400000">
            <a:off x="2404607" y="4807283"/>
            <a:ext cx="418338" cy="28028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 name="フローチャート: 記憶データ 3"/>
          <p:cNvSpPr>
            <a:spLocks noChangeAspect="1"/>
          </p:cNvSpPr>
          <p:nvPr/>
        </p:nvSpPr>
        <p:spPr>
          <a:xfrm rot="5400000">
            <a:off x="2696066" y="4795302"/>
            <a:ext cx="418338" cy="28028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 name="フローチャート: 記憶データ 3"/>
          <p:cNvSpPr>
            <a:spLocks noChangeAspect="1"/>
          </p:cNvSpPr>
          <p:nvPr/>
        </p:nvSpPr>
        <p:spPr>
          <a:xfrm rot="5400000">
            <a:off x="2404607" y="4751549"/>
            <a:ext cx="418338" cy="28028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 name="フローチャート: 記憶データ 3"/>
          <p:cNvSpPr>
            <a:spLocks noChangeAspect="1"/>
          </p:cNvSpPr>
          <p:nvPr/>
        </p:nvSpPr>
        <p:spPr>
          <a:xfrm rot="5400000">
            <a:off x="2696066" y="4739568"/>
            <a:ext cx="418338" cy="28028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 name="フローチャート: 記憶データ 3"/>
          <p:cNvSpPr>
            <a:spLocks noChangeAspect="1"/>
          </p:cNvSpPr>
          <p:nvPr/>
        </p:nvSpPr>
        <p:spPr>
          <a:xfrm rot="5400000">
            <a:off x="2404607" y="4699271"/>
            <a:ext cx="418338" cy="28028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 name="フローチャート: 記憶データ 3"/>
          <p:cNvSpPr>
            <a:spLocks noChangeAspect="1"/>
          </p:cNvSpPr>
          <p:nvPr/>
        </p:nvSpPr>
        <p:spPr>
          <a:xfrm rot="5400000">
            <a:off x="2696066" y="4687290"/>
            <a:ext cx="418338" cy="28028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9" name="右矢印 58"/>
          <p:cNvSpPr/>
          <p:nvPr/>
        </p:nvSpPr>
        <p:spPr>
          <a:xfrm rot="989331" flipH="1">
            <a:off x="6436076" y="4277886"/>
            <a:ext cx="1111417" cy="20804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0" name="正方形/長方形 59"/>
          <p:cNvSpPr/>
          <p:nvPr/>
        </p:nvSpPr>
        <p:spPr>
          <a:xfrm>
            <a:off x="2423593" y="4718503"/>
            <a:ext cx="658779" cy="26399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350" b="1" dirty="0">
                <a:solidFill>
                  <a:prstClr val="black"/>
                </a:solidFill>
                <a:latin typeface="Meiryo UI" panose="020B0604030504040204" pitchFamily="50" charset="-128"/>
                <a:ea typeface="Meiryo UI" panose="020B0604030504040204" pitchFamily="50" charset="-128"/>
              </a:rPr>
              <a:t>公共　図書館</a:t>
            </a:r>
          </a:p>
        </p:txBody>
      </p:sp>
      <p:sp>
        <p:nvSpPr>
          <p:cNvPr id="61" name="正方形/長方形 60"/>
          <p:cNvSpPr/>
          <p:nvPr/>
        </p:nvSpPr>
        <p:spPr>
          <a:xfrm>
            <a:off x="5763677" y="4716757"/>
            <a:ext cx="658779" cy="26399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350" b="1" dirty="0">
                <a:solidFill>
                  <a:prstClr val="black"/>
                </a:solidFill>
                <a:latin typeface="Meiryo UI" panose="020B0604030504040204" pitchFamily="50" charset="-128"/>
                <a:ea typeface="Meiryo UI" panose="020B0604030504040204" pitchFamily="50" charset="-128"/>
              </a:rPr>
              <a:t>学協会</a:t>
            </a:r>
          </a:p>
        </p:txBody>
      </p:sp>
      <p:sp>
        <p:nvSpPr>
          <p:cNvPr id="62" name="正方形/長方形 61"/>
          <p:cNvSpPr/>
          <p:nvPr/>
        </p:nvSpPr>
        <p:spPr>
          <a:xfrm>
            <a:off x="7422056" y="4736319"/>
            <a:ext cx="780179" cy="27313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200" b="1" dirty="0">
                <a:solidFill>
                  <a:prstClr val="black"/>
                </a:solidFill>
                <a:latin typeface="Meiryo UI" panose="020B0604030504040204" pitchFamily="50" charset="-128"/>
                <a:ea typeface="Meiryo UI" panose="020B0604030504040204" pitchFamily="50" charset="-128"/>
              </a:rPr>
              <a:t>公文書館</a:t>
            </a:r>
          </a:p>
        </p:txBody>
      </p:sp>
      <p:sp>
        <p:nvSpPr>
          <p:cNvPr id="63" name="正方形/長方形 62"/>
          <p:cNvSpPr/>
          <p:nvPr/>
        </p:nvSpPr>
        <p:spPr>
          <a:xfrm>
            <a:off x="9097153" y="4684695"/>
            <a:ext cx="731102" cy="44854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350" b="1" dirty="0">
                <a:solidFill>
                  <a:prstClr val="black"/>
                </a:solidFill>
                <a:latin typeface="Meiryo UI" panose="020B0604030504040204" pitchFamily="50" charset="-128"/>
                <a:ea typeface="Meiryo UI" panose="020B0604030504040204" pitchFamily="50" charset="-128"/>
              </a:rPr>
              <a:t>美術館</a:t>
            </a:r>
            <a:endParaRPr lang="en-US" altLang="ja-JP" sz="1350" b="1"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en-US" altLang="ja-JP" sz="1350" b="1" dirty="0">
                <a:solidFill>
                  <a:prstClr val="black"/>
                </a:solidFill>
                <a:latin typeface="Meiryo UI" panose="020B0604030504040204" pitchFamily="50" charset="-128"/>
                <a:ea typeface="Meiryo UI" panose="020B0604030504040204" pitchFamily="50" charset="-128"/>
              </a:rPr>
              <a:t>/</a:t>
            </a:r>
            <a:r>
              <a:rPr lang="ja-JP" altLang="en-US" sz="1350" b="1" dirty="0">
                <a:solidFill>
                  <a:prstClr val="black"/>
                </a:solidFill>
                <a:latin typeface="Meiryo UI" panose="020B0604030504040204" pitchFamily="50" charset="-128"/>
                <a:ea typeface="Meiryo UI" panose="020B0604030504040204" pitchFamily="50" charset="-128"/>
              </a:rPr>
              <a:t>博物館</a:t>
            </a:r>
          </a:p>
        </p:txBody>
      </p:sp>
      <p:sp>
        <p:nvSpPr>
          <p:cNvPr id="64" name="正方形/長方形 63"/>
          <p:cNvSpPr>
            <a:spLocks noChangeAspect="1"/>
          </p:cNvSpPr>
          <p:nvPr/>
        </p:nvSpPr>
        <p:spPr>
          <a:xfrm>
            <a:off x="5789201" y="3423722"/>
            <a:ext cx="635651" cy="260519"/>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500" dirty="0">
                <a:solidFill>
                  <a:prstClr val="white"/>
                </a:solidFill>
                <a:latin typeface="Meiryo UI" panose="020B0604030504040204" pitchFamily="50" charset="-128"/>
                <a:ea typeface="Meiryo UI" panose="020B0604030504040204" pitchFamily="50" charset="-128"/>
              </a:rPr>
              <a:t>API</a:t>
            </a:r>
            <a:endParaRPr lang="ja-JP" altLang="en-US" sz="1500" dirty="0">
              <a:solidFill>
                <a:prstClr val="white"/>
              </a:solidFill>
              <a:latin typeface="Meiryo UI" panose="020B0604030504040204" pitchFamily="50" charset="-128"/>
              <a:ea typeface="Meiryo UI" panose="020B0604030504040204" pitchFamily="50" charset="-128"/>
            </a:endParaRPr>
          </a:p>
        </p:txBody>
      </p:sp>
      <p:pic>
        <p:nvPicPr>
          <p:cNvPr id="65" name="図 64"/>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51784" y="2327391"/>
            <a:ext cx="617558" cy="467586"/>
          </a:xfrm>
          <a:prstGeom prst="rect">
            <a:avLst/>
          </a:prstGeom>
        </p:spPr>
      </p:pic>
      <p:pic>
        <p:nvPicPr>
          <p:cNvPr id="66" name="図 65"/>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847486" y="2300427"/>
            <a:ext cx="497543" cy="497543"/>
          </a:xfrm>
          <a:prstGeom prst="rect">
            <a:avLst/>
          </a:prstGeom>
        </p:spPr>
      </p:pic>
      <p:sp>
        <p:nvSpPr>
          <p:cNvPr id="67" name="正方形/長方形 66"/>
          <p:cNvSpPr/>
          <p:nvPr/>
        </p:nvSpPr>
        <p:spPr>
          <a:xfrm>
            <a:off x="4175276" y="2818098"/>
            <a:ext cx="562110" cy="23038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dirty="0">
                <a:solidFill>
                  <a:prstClr val="white"/>
                </a:solidFill>
                <a:latin typeface="Meiryo UI" panose="020B0604030504040204" pitchFamily="50" charset="-128"/>
                <a:ea typeface="Meiryo UI" panose="020B0604030504040204" pitchFamily="50" charset="-128"/>
              </a:rPr>
              <a:t>API</a:t>
            </a:r>
            <a:endParaRPr lang="ja-JP" altLang="en-US" sz="1350" dirty="0">
              <a:solidFill>
                <a:prstClr val="white"/>
              </a:solidFill>
              <a:latin typeface="Meiryo UI" panose="020B0604030504040204" pitchFamily="50" charset="-128"/>
              <a:ea typeface="Meiryo UI" panose="020B0604030504040204" pitchFamily="50" charset="-128"/>
            </a:endParaRPr>
          </a:p>
        </p:txBody>
      </p:sp>
      <p:sp>
        <p:nvSpPr>
          <p:cNvPr id="68" name="正方形/長方形 67"/>
          <p:cNvSpPr/>
          <p:nvPr/>
        </p:nvSpPr>
        <p:spPr>
          <a:xfrm>
            <a:off x="5825970" y="2808405"/>
            <a:ext cx="562110" cy="23038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dirty="0">
                <a:solidFill>
                  <a:prstClr val="white"/>
                </a:solidFill>
                <a:latin typeface="Meiryo UI" panose="020B0604030504040204" pitchFamily="50" charset="-128"/>
                <a:ea typeface="Meiryo UI" panose="020B0604030504040204" pitchFamily="50" charset="-128"/>
              </a:rPr>
              <a:t>API</a:t>
            </a:r>
            <a:endParaRPr lang="ja-JP" altLang="en-US" sz="1350" dirty="0">
              <a:solidFill>
                <a:prstClr val="white"/>
              </a:solidFill>
              <a:latin typeface="Meiryo UI" panose="020B0604030504040204" pitchFamily="50" charset="-128"/>
              <a:ea typeface="Meiryo UI" panose="020B0604030504040204" pitchFamily="50" charset="-128"/>
            </a:endParaRPr>
          </a:p>
        </p:txBody>
      </p:sp>
      <p:pic>
        <p:nvPicPr>
          <p:cNvPr id="69" name="図 68"/>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476664" y="2316955"/>
            <a:ext cx="617558" cy="467586"/>
          </a:xfrm>
          <a:prstGeom prst="rect">
            <a:avLst/>
          </a:prstGeom>
        </p:spPr>
      </p:pic>
      <p:pic>
        <p:nvPicPr>
          <p:cNvPr id="70" name="図 69"/>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196393" y="2289991"/>
            <a:ext cx="497543" cy="497543"/>
          </a:xfrm>
          <a:prstGeom prst="rect">
            <a:avLst/>
          </a:prstGeom>
        </p:spPr>
      </p:pic>
      <p:sp>
        <p:nvSpPr>
          <p:cNvPr id="71" name="正方形/長方形 70"/>
          <p:cNvSpPr/>
          <p:nvPr/>
        </p:nvSpPr>
        <p:spPr>
          <a:xfrm>
            <a:off x="7499647" y="2807661"/>
            <a:ext cx="562110" cy="23038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dirty="0">
                <a:solidFill>
                  <a:prstClr val="white"/>
                </a:solidFill>
                <a:latin typeface="Meiryo UI" panose="020B0604030504040204" pitchFamily="50" charset="-128"/>
                <a:ea typeface="Meiryo UI" panose="020B0604030504040204" pitchFamily="50" charset="-128"/>
              </a:rPr>
              <a:t>API</a:t>
            </a:r>
            <a:endParaRPr lang="ja-JP" altLang="en-US" sz="1350" dirty="0">
              <a:solidFill>
                <a:prstClr val="white"/>
              </a:solidFill>
              <a:latin typeface="Meiryo UI" panose="020B0604030504040204" pitchFamily="50" charset="-128"/>
              <a:ea typeface="Meiryo UI" panose="020B0604030504040204" pitchFamily="50" charset="-128"/>
            </a:endParaRPr>
          </a:p>
        </p:txBody>
      </p:sp>
      <p:sp>
        <p:nvSpPr>
          <p:cNvPr id="72" name="正方形/長方形 71"/>
          <p:cNvSpPr/>
          <p:nvPr/>
        </p:nvSpPr>
        <p:spPr>
          <a:xfrm>
            <a:off x="9174342" y="2797969"/>
            <a:ext cx="562110" cy="23038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dirty="0">
                <a:solidFill>
                  <a:prstClr val="white"/>
                </a:solidFill>
                <a:latin typeface="Meiryo UI" panose="020B0604030504040204" pitchFamily="50" charset="-128"/>
                <a:ea typeface="Meiryo UI" panose="020B0604030504040204" pitchFamily="50" charset="-128"/>
              </a:rPr>
              <a:t>API</a:t>
            </a:r>
            <a:endParaRPr lang="ja-JP" altLang="en-US" sz="1350" dirty="0">
              <a:solidFill>
                <a:prstClr val="white"/>
              </a:solidFill>
              <a:latin typeface="Meiryo UI" panose="020B0604030504040204" pitchFamily="50" charset="-128"/>
              <a:ea typeface="Meiryo UI" panose="020B0604030504040204" pitchFamily="50" charset="-128"/>
            </a:endParaRPr>
          </a:p>
        </p:txBody>
      </p:sp>
      <p:sp>
        <p:nvSpPr>
          <p:cNvPr id="74" name="右矢印 73"/>
          <p:cNvSpPr/>
          <p:nvPr/>
        </p:nvSpPr>
        <p:spPr>
          <a:xfrm rot="16200000">
            <a:off x="5946313" y="3127365"/>
            <a:ext cx="324000" cy="20763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5" name="右矢印 74"/>
          <p:cNvSpPr/>
          <p:nvPr/>
        </p:nvSpPr>
        <p:spPr>
          <a:xfrm rot="11363640">
            <a:off x="3060754" y="3203101"/>
            <a:ext cx="2711765" cy="21602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7" name="右矢印 76"/>
          <p:cNvSpPr/>
          <p:nvPr/>
        </p:nvSpPr>
        <p:spPr>
          <a:xfrm rot="997625" flipH="1">
            <a:off x="4722257" y="3155629"/>
            <a:ext cx="1082700" cy="20763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9" name="正方形/長方形 78"/>
          <p:cNvSpPr/>
          <p:nvPr/>
        </p:nvSpPr>
        <p:spPr>
          <a:xfrm>
            <a:off x="4302551" y="1937690"/>
            <a:ext cx="3562595" cy="242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API</a:t>
            </a:r>
            <a:r>
              <a:rPr lang="ja-JP" altLang="en-US" sz="135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利用者を始めとする</a:t>
            </a:r>
            <a:r>
              <a:rPr lang="en-US" altLang="ja-JP" sz="135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NDL</a:t>
            </a:r>
            <a:r>
              <a:rPr lang="ja-JP" altLang="en-US" sz="135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サーチ利用者</a:t>
            </a:r>
          </a:p>
        </p:txBody>
      </p:sp>
      <p:sp>
        <p:nvSpPr>
          <p:cNvPr id="80" name="正方形/長方形 79"/>
          <p:cNvSpPr/>
          <p:nvPr/>
        </p:nvSpPr>
        <p:spPr>
          <a:xfrm>
            <a:off x="4239191" y="5241464"/>
            <a:ext cx="3905411" cy="293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35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領域ごとの</a:t>
            </a:r>
            <a:r>
              <a:rPr lang="en-US" altLang="ja-JP" sz="135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aggregator</a:t>
            </a:r>
            <a:r>
              <a:rPr lang="ja-JP" altLang="en-US" sz="1350" b="1" dirty="0" err="1">
                <a:solidFill>
                  <a:prstClr val="black"/>
                </a:solidFill>
                <a:latin typeface="Meiryo UI" panose="020B0604030504040204" pitchFamily="50" charset="-128"/>
                <a:ea typeface="Meiryo UI" panose="020B0604030504040204" pitchFamily="50" charset="-128"/>
                <a:cs typeface="メイリオ" panose="020B0604030504040204" pitchFamily="50" charset="-128"/>
              </a:rPr>
              <a:t>、</a:t>
            </a:r>
            <a:r>
              <a:rPr lang="en-US" altLang="ja-JP" sz="135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data provider</a:t>
            </a:r>
            <a:endParaRPr lang="ja-JP" altLang="en-US" sz="135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endParaRPr>
          </a:p>
        </p:txBody>
      </p:sp>
      <p:pic>
        <p:nvPicPr>
          <p:cNvPr id="81" name="図 80"/>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499114" y="2257910"/>
            <a:ext cx="497543" cy="497543"/>
          </a:xfrm>
          <a:prstGeom prst="rect">
            <a:avLst/>
          </a:prstGeom>
        </p:spPr>
      </p:pic>
      <p:sp>
        <p:nvSpPr>
          <p:cNvPr id="82" name="正方形/長方形 81"/>
          <p:cNvSpPr/>
          <p:nvPr/>
        </p:nvSpPr>
        <p:spPr>
          <a:xfrm>
            <a:off x="2477598" y="2765888"/>
            <a:ext cx="562110" cy="23038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dirty="0">
                <a:solidFill>
                  <a:prstClr val="white"/>
                </a:solidFill>
                <a:latin typeface="Meiryo UI" panose="020B0604030504040204" pitchFamily="50" charset="-128"/>
                <a:ea typeface="Meiryo UI" panose="020B0604030504040204" pitchFamily="50" charset="-128"/>
              </a:rPr>
              <a:t>API</a:t>
            </a:r>
            <a:endParaRPr lang="ja-JP" altLang="en-US" sz="1350" dirty="0">
              <a:solidFill>
                <a:prstClr val="white"/>
              </a:solidFill>
              <a:latin typeface="Meiryo UI" panose="020B0604030504040204" pitchFamily="50" charset="-128"/>
              <a:ea typeface="Meiryo UI" panose="020B0604030504040204" pitchFamily="50" charset="-128"/>
            </a:endParaRPr>
          </a:p>
        </p:txBody>
      </p:sp>
      <p:sp>
        <p:nvSpPr>
          <p:cNvPr id="83" name="右矢印 82"/>
          <p:cNvSpPr/>
          <p:nvPr/>
        </p:nvSpPr>
        <p:spPr>
          <a:xfrm rot="20602375">
            <a:off x="6413942" y="3164556"/>
            <a:ext cx="1082700" cy="20763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4" name="右矢印 83"/>
          <p:cNvSpPr/>
          <p:nvPr/>
        </p:nvSpPr>
        <p:spPr>
          <a:xfrm rot="10236360" flipH="1">
            <a:off x="6447002" y="3204427"/>
            <a:ext cx="2711765" cy="21602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tIns="54000"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6" name="二等辺三角形 85"/>
          <p:cNvSpPr/>
          <p:nvPr/>
        </p:nvSpPr>
        <p:spPr>
          <a:xfrm>
            <a:off x="4114793" y="4388421"/>
            <a:ext cx="594066" cy="22207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7" name="フローチャート: 記憶データ 3"/>
          <p:cNvSpPr>
            <a:spLocks noChangeAspect="1"/>
          </p:cNvSpPr>
          <p:nvPr/>
        </p:nvSpPr>
        <p:spPr>
          <a:xfrm rot="5400000">
            <a:off x="4068086" y="4801237"/>
            <a:ext cx="418338" cy="28028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8" name="フローチャート: 記憶データ 3"/>
          <p:cNvSpPr>
            <a:spLocks noChangeAspect="1"/>
          </p:cNvSpPr>
          <p:nvPr/>
        </p:nvSpPr>
        <p:spPr>
          <a:xfrm rot="5400000">
            <a:off x="4359545" y="4789256"/>
            <a:ext cx="418338" cy="28028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9" name="フローチャート: 記憶データ 3"/>
          <p:cNvSpPr>
            <a:spLocks noChangeAspect="1"/>
          </p:cNvSpPr>
          <p:nvPr/>
        </p:nvSpPr>
        <p:spPr>
          <a:xfrm rot="5400000">
            <a:off x="4068086" y="4745503"/>
            <a:ext cx="418338" cy="28028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0" name="フローチャート: 記憶データ 3"/>
          <p:cNvSpPr>
            <a:spLocks noChangeAspect="1"/>
          </p:cNvSpPr>
          <p:nvPr/>
        </p:nvSpPr>
        <p:spPr>
          <a:xfrm rot="5400000">
            <a:off x="4359545" y="4733522"/>
            <a:ext cx="418338" cy="28028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1" name="フローチャート: 記憶データ 3"/>
          <p:cNvSpPr>
            <a:spLocks noChangeAspect="1"/>
          </p:cNvSpPr>
          <p:nvPr/>
        </p:nvSpPr>
        <p:spPr>
          <a:xfrm rot="5400000">
            <a:off x="4068086" y="4693225"/>
            <a:ext cx="418338" cy="28028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2" name="フローチャート: 記憶データ 3"/>
          <p:cNvSpPr>
            <a:spLocks noChangeAspect="1"/>
          </p:cNvSpPr>
          <p:nvPr/>
        </p:nvSpPr>
        <p:spPr>
          <a:xfrm rot="5400000">
            <a:off x="4359545" y="4681244"/>
            <a:ext cx="418338" cy="28028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3" name="正方形/長方形 92"/>
          <p:cNvSpPr/>
          <p:nvPr/>
        </p:nvSpPr>
        <p:spPr>
          <a:xfrm>
            <a:off x="4087072" y="4712457"/>
            <a:ext cx="658779" cy="26399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350" b="1" dirty="0">
                <a:solidFill>
                  <a:prstClr val="black"/>
                </a:solidFill>
                <a:latin typeface="Meiryo UI" panose="020B0604030504040204" pitchFamily="50" charset="-128"/>
                <a:ea typeface="Meiryo UI" panose="020B0604030504040204" pitchFamily="50" charset="-128"/>
              </a:rPr>
              <a:t>大学　図書館</a:t>
            </a:r>
          </a:p>
        </p:txBody>
      </p:sp>
      <p:sp>
        <p:nvSpPr>
          <p:cNvPr id="94" name="右矢印 93"/>
          <p:cNvSpPr/>
          <p:nvPr/>
        </p:nvSpPr>
        <p:spPr>
          <a:xfrm rot="10236360" flipH="1">
            <a:off x="3063177" y="4144084"/>
            <a:ext cx="2709325" cy="21602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5" name="右矢印 94"/>
          <p:cNvSpPr/>
          <p:nvPr/>
        </p:nvSpPr>
        <p:spPr>
          <a:xfrm rot="16200000">
            <a:off x="6003718" y="4180939"/>
            <a:ext cx="212624" cy="20763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6" name="右矢印 95"/>
          <p:cNvSpPr/>
          <p:nvPr/>
        </p:nvSpPr>
        <p:spPr>
          <a:xfrm rot="11363640">
            <a:off x="6465556" y="4144481"/>
            <a:ext cx="2709325" cy="21602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7" name="右矢印 96"/>
          <p:cNvSpPr/>
          <p:nvPr/>
        </p:nvSpPr>
        <p:spPr>
          <a:xfrm rot="20610669">
            <a:off x="4707884" y="4277886"/>
            <a:ext cx="1111417" cy="20804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3" name="円/楕円 72"/>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9595982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正方形/長方形 201"/>
          <p:cNvSpPr/>
          <p:nvPr/>
        </p:nvSpPr>
        <p:spPr>
          <a:xfrm>
            <a:off x="1827315" y="3522693"/>
            <a:ext cx="3169295" cy="204223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dirty="0" smtClean="0"/>
              <a:t>出版情報を含めた統合検索（現状）</a:t>
            </a:r>
            <a:endParaRPr kumimoji="1" lang="ja-JP" altLang="en-US" dirty="0"/>
          </a:p>
        </p:txBody>
      </p:sp>
      <p:sp>
        <p:nvSpPr>
          <p:cNvPr id="3" name="コンテンツ プレースホルダー 2"/>
          <p:cNvSpPr>
            <a:spLocks noGrp="1"/>
          </p:cNvSpPr>
          <p:nvPr>
            <p:ph idx="1"/>
          </p:nvPr>
        </p:nvSpPr>
        <p:spPr>
          <a:xfrm>
            <a:off x="9001124" y="1202419"/>
            <a:ext cx="2709863" cy="5211763"/>
          </a:xfrm>
        </p:spPr>
        <p:txBody>
          <a:bodyPr/>
          <a:lstStyle/>
          <a:p>
            <a:endParaRPr kumimoji="1" lang="ja-JP" altLang="en-US"/>
          </a:p>
        </p:txBody>
      </p:sp>
      <p:sp>
        <p:nvSpPr>
          <p:cNvPr id="11" name="正方形/長方形 10"/>
          <p:cNvSpPr>
            <a:spLocks noChangeAspect="1"/>
          </p:cNvSpPr>
          <p:nvPr/>
        </p:nvSpPr>
        <p:spPr>
          <a:xfrm>
            <a:off x="671726" y="1866674"/>
            <a:ext cx="635651" cy="260519"/>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500" dirty="0" smtClean="0">
                <a:solidFill>
                  <a:prstClr val="white"/>
                </a:solidFill>
                <a:latin typeface="Meiryo UI" panose="020B0604030504040204" pitchFamily="50" charset="-128"/>
                <a:ea typeface="Meiryo UI" panose="020B0604030504040204" pitchFamily="50" charset="-128"/>
              </a:rPr>
              <a:t>GUI</a:t>
            </a:r>
            <a:endParaRPr lang="ja-JP" altLang="en-US" sz="1500" dirty="0">
              <a:solidFill>
                <a:prstClr val="white"/>
              </a:solidFill>
              <a:latin typeface="Meiryo UI" panose="020B0604030504040204" pitchFamily="50" charset="-128"/>
              <a:ea typeface="Meiryo UI" panose="020B0604030504040204" pitchFamily="50" charset="-128"/>
            </a:endParaRPr>
          </a:p>
        </p:txBody>
      </p:sp>
      <p:sp>
        <p:nvSpPr>
          <p:cNvPr id="12" name="正方形/長方形 11"/>
          <p:cNvSpPr>
            <a:spLocks noChangeAspect="1"/>
          </p:cNvSpPr>
          <p:nvPr/>
        </p:nvSpPr>
        <p:spPr>
          <a:xfrm>
            <a:off x="5275983" y="3181578"/>
            <a:ext cx="635651" cy="260519"/>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fontAlgn="base">
              <a:spcBef>
                <a:spcPct val="0"/>
              </a:spcBef>
              <a:spcAft>
                <a:spcPct val="0"/>
              </a:spcAft>
            </a:pPr>
            <a:r>
              <a:rPr lang="en-US" altLang="ja-JP" sz="1500" dirty="0">
                <a:solidFill>
                  <a:prstClr val="white"/>
                </a:solidFill>
                <a:latin typeface="Meiryo UI" panose="020B0604030504040204" pitchFamily="50" charset="-128"/>
                <a:ea typeface="Meiryo UI" panose="020B0604030504040204" pitchFamily="50" charset="-128"/>
              </a:rPr>
              <a:t>API</a:t>
            </a:r>
            <a:endParaRPr lang="ja-JP" altLang="en-US" sz="1500" dirty="0">
              <a:solidFill>
                <a:prstClr val="white"/>
              </a:solidFill>
              <a:latin typeface="Meiryo UI" panose="020B0604030504040204" pitchFamily="50" charset="-128"/>
              <a:ea typeface="Meiryo UI" panose="020B0604030504040204" pitchFamily="50" charset="-128"/>
            </a:endParaRPr>
          </a:p>
        </p:txBody>
      </p:sp>
      <p:sp>
        <p:nvSpPr>
          <p:cNvPr id="108" name="正方形/長方形 107"/>
          <p:cNvSpPr/>
          <p:nvPr/>
        </p:nvSpPr>
        <p:spPr>
          <a:xfrm>
            <a:off x="542442" y="1369637"/>
            <a:ext cx="1318978" cy="417681"/>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dirty="0" smtClean="0">
                <a:solidFill>
                  <a:prstClr val="white"/>
                </a:solidFill>
                <a:latin typeface="Meiryo UI" panose="020B0604030504040204" pitchFamily="50" charset="-128"/>
                <a:ea typeface="Meiryo UI" panose="020B0604030504040204" pitchFamily="50" charset="-128"/>
              </a:rPr>
              <a:t>NDL</a:t>
            </a:r>
            <a:r>
              <a:rPr lang="ja-JP" altLang="en-US" sz="1350" dirty="0" smtClean="0">
                <a:solidFill>
                  <a:prstClr val="white"/>
                </a:solidFill>
                <a:latin typeface="Meiryo UI" panose="020B0604030504040204" pitchFamily="50" charset="-128"/>
                <a:ea typeface="Meiryo UI" panose="020B0604030504040204" pitchFamily="50" charset="-128"/>
              </a:rPr>
              <a:t>サーチ</a:t>
            </a:r>
            <a:endParaRPr lang="en-US" altLang="ja-JP" sz="1350" dirty="0" smtClean="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1350" dirty="0" smtClean="0">
                <a:solidFill>
                  <a:prstClr val="white"/>
                </a:solidFill>
                <a:latin typeface="Meiryo UI" panose="020B0604030504040204" pitchFamily="50" charset="-128"/>
                <a:ea typeface="Meiryo UI" panose="020B0604030504040204" pitchFamily="50" charset="-128"/>
              </a:rPr>
              <a:t>検索画面</a:t>
            </a:r>
            <a:endParaRPr lang="ja-JP" altLang="en-US" sz="1350" dirty="0">
              <a:solidFill>
                <a:prstClr val="white"/>
              </a:solidFill>
              <a:latin typeface="Meiryo UI" panose="020B0604030504040204" pitchFamily="50" charset="-128"/>
              <a:ea typeface="Meiryo UI" panose="020B0604030504040204" pitchFamily="50" charset="-128"/>
            </a:endParaRPr>
          </a:p>
        </p:txBody>
      </p:sp>
      <p:sp>
        <p:nvSpPr>
          <p:cNvPr id="109" name="正方形/長方形 108"/>
          <p:cNvSpPr/>
          <p:nvPr/>
        </p:nvSpPr>
        <p:spPr>
          <a:xfrm>
            <a:off x="1031945" y="2678101"/>
            <a:ext cx="562110" cy="23038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dirty="0">
                <a:solidFill>
                  <a:prstClr val="white"/>
                </a:solidFill>
                <a:latin typeface="Meiryo UI" panose="020B0604030504040204" pitchFamily="50" charset="-128"/>
                <a:ea typeface="Meiryo UI" panose="020B0604030504040204" pitchFamily="50" charset="-128"/>
              </a:rPr>
              <a:t>API</a:t>
            </a:r>
            <a:endParaRPr lang="ja-JP" altLang="en-US" sz="1350" dirty="0">
              <a:solidFill>
                <a:prstClr val="white"/>
              </a:solidFill>
              <a:latin typeface="Meiryo UI" panose="020B0604030504040204" pitchFamily="50" charset="-128"/>
              <a:ea typeface="Meiryo UI" panose="020B0604030504040204" pitchFamily="50" charset="-128"/>
            </a:endParaRPr>
          </a:p>
        </p:txBody>
      </p:sp>
      <p:sp>
        <p:nvSpPr>
          <p:cNvPr id="110" name="正方形/長方形 109"/>
          <p:cNvSpPr>
            <a:spLocks noChangeAspect="1"/>
          </p:cNvSpPr>
          <p:nvPr/>
        </p:nvSpPr>
        <p:spPr>
          <a:xfrm>
            <a:off x="2114486" y="3357973"/>
            <a:ext cx="635651" cy="260519"/>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500" dirty="0">
                <a:solidFill>
                  <a:prstClr val="white"/>
                </a:solidFill>
                <a:latin typeface="Meiryo UI" panose="020B0604030504040204" pitchFamily="50" charset="-128"/>
                <a:ea typeface="Meiryo UI" panose="020B0604030504040204" pitchFamily="50" charset="-128"/>
              </a:rPr>
              <a:t>API</a:t>
            </a:r>
            <a:endParaRPr lang="ja-JP" altLang="en-US" sz="1500" dirty="0">
              <a:solidFill>
                <a:prstClr val="white"/>
              </a:solidFill>
              <a:latin typeface="Meiryo UI" panose="020B0604030504040204" pitchFamily="50" charset="-128"/>
              <a:ea typeface="Meiryo UI" panose="020B0604030504040204" pitchFamily="50" charset="-128"/>
            </a:endParaRPr>
          </a:p>
        </p:txBody>
      </p:sp>
      <p:grpSp>
        <p:nvGrpSpPr>
          <p:cNvPr id="111" name="グループ化 110"/>
          <p:cNvGrpSpPr>
            <a:grpSpLocks noChangeAspect="1"/>
          </p:cNvGrpSpPr>
          <p:nvPr/>
        </p:nvGrpSpPr>
        <p:grpSpPr>
          <a:xfrm>
            <a:off x="3591637" y="4969296"/>
            <a:ext cx="243057" cy="347924"/>
            <a:chOff x="4608962" y="3861048"/>
            <a:chExt cx="755126" cy="1008112"/>
          </a:xfrm>
        </p:grpSpPr>
        <p:sp>
          <p:nvSpPr>
            <p:cNvPr id="112" name="メモ 11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3" name="メモ 11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4" name="メモ 11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6" name="二等辺三角形 11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17" name="グループ化 116"/>
          <p:cNvGrpSpPr>
            <a:grpSpLocks noChangeAspect="1"/>
          </p:cNvGrpSpPr>
          <p:nvPr/>
        </p:nvGrpSpPr>
        <p:grpSpPr>
          <a:xfrm>
            <a:off x="4034903" y="4963093"/>
            <a:ext cx="243057" cy="779019"/>
            <a:chOff x="4608962" y="3861048"/>
            <a:chExt cx="755126" cy="2257212"/>
          </a:xfrm>
        </p:grpSpPr>
        <p:sp>
          <p:nvSpPr>
            <p:cNvPr id="118" name="メモ 117"/>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9" name="メモ 118"/>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0" name="メモ 119"/>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1" name="テキスト ボックス 120"/>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122" name="二等辺三角形 121"/>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23" name="グループ化 122"/>
          <p:cNvGrpSpPr>
            <a:grpSpLocks noChangeAspect="1"/>
          </p:cNvGrpSpPr>
          <p:nvPr/>
        </p:nvGrpSpPr>
        <p:grpSpPr>
          <a:xfrm>
            <a:off x="4433828" y="4961120"/>
            <a:ext cx="254195" cy="779020"/>
            <a:chOff x="4574359" y="3861048"/>
            <a:chExt cx="789729" cy="2257215"/>
          </a:xfrm>
        </p:grpSpPr>
        <p:sp>
          <p:nvSpPr>
            <p:cNvPr id="124" name="メモ 123"/>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5" name="メモ 124"/>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6" name="メモ 125"/>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7" name="テキスト ボックス 126"/>
            <p:cNvSpPr txBox="1"/>
            <p:nvPr/>
          </p:nvSpPr>
          <p:spPr>
            <a:xfrm>
              <a:off x="4574359" y="4111749"/>
              <a:ext cx="741297"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128" name="二等辺三角形 127"/>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sp>
        <p:nvSpPr>
          <p:cNvPr id="148" name="右矢印 147"/>
          <p:cNvSpPr/>
          <p:nvPr/>
        </p:nvSpPr>
        <p:spPr>
          <a:xfrm rot="17326717">
            <a:off x="887169" y="3114747"/>
            <a:ext cx="708251" cy="29587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1" name="右矢印 190"/>
          <p:cNvSpPr/>
          <p:nvPr/>
        </p:nvSpPr>
        <p:spPr>
          <a:xfrm rot="13622033">
            <a:off x="1417929" y="3072641"/>
            <a:ext cx="773116" cy="31221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2" name="右矢印 191"/>
          <p:cNvSpPr/>
          <p:nvPr/>
        </p:nvSpPr>
        <p:spPr>
          <a:xfrm rot="427618">
            <a:off x="1640437" y="2894931"/>
            <a:ext cx="3668031" cy="308224"/>
          </a:xfrm>
          <a:prstGeom prst="right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pic>
        <p:nvPicPr>
          <p:cNvPr id="193" name="Picture 2"/>
          <p:cNvPicPr>
            <a:picLocks noChangeAspect="1" noChangeArrowheads="1"/>
          </p:cNvPicPr>
          <p:nvPr/>
        </p:nvPicPr>
        <p:blipFill>
          <a:blip r:embed="rId3" cstate="print"/>
          <a:srcRect/>
          <a:stretch>
            <a:fillRect/>
          </a:stretch>
        </p:blipFill>
        <p:spPr bwMode="auto">
          <a:xfrm>
            <a:off x="1029497" y="2141101"/>
            <a:ext cx="635651" cy="443143"/>
          </a:xfrm>
          <a:prstGeom prst="rect">
            <a:avLst/>
          </a:prstGeom>
          <a:ln>
            <a:noFill/>
          </a:ln>
          <a:effectLst/>
        </p:spPr>
      </p:pic>
      <p:pic>
        <p:nvPicPr>
          <p:cNvPr id="194" name="図 193"/>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69206" y="1110601"/>
            <a:ext cx="497543" cy="497543"/>
          </a:xfrm>
          <a:prstGeom prst="rect">
            <a:avLst/>
          </a:prstGeom>
        </p:spPr>
      </p:pic>
      <p:sp>
        <p:nvSpPr>
          <p:cNvPr id="195" name="正方形/長方形 194"/>
          <p:cNvSpPr>
            <a:spLocks noChangeAspect="1"/>
          </p:cNvSpPr>
          <p:nvPr/>
        </p:nvSpPr>
        <p:spPr>
          <a:xfrm>
            <a:off x="2583863" y="1738447"/>
            <a:ext cx="635651" cy="260519"/>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500" dirty="0">
                <a:solidFill>
                  <a:prstClr val="white"/>
                </a:solidFill>
                <a:latin typeface="Meiryo UI" panose="020B0604030504040204" pitchFamily="50" charset="-128"/>
                <a:ea typeface="Meiryo UI" panose="020B0604030504040204" pitchFamily="50" charset="-128"/>
              </a:rPr>
              <a:t>API</a:t>
            </a:r>
            <a:endParaRPr lang="ja-JP" altLang="en-US" sz="1500" dirty="0">
              <a:solidFill>
                <a:prstClr val="white"/>
              </a:solidFill>
              <a:latin typeface="Meiryo UI" panose="020B0604030504040204" pitchFamily="50" charset="-128"/>
              <a:ea typeface="Meiryo UI" panose="020B0604030504040204" pitchFamily="50" charset="-128"/>
            </a:endParaRPr>
          </a:p>
        </p:txBody>
      </p:sp>
      <p:pic>
        <p:nvPicPr>
          <p:cNvPr id="198" name="図 197"/>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821606" y="1263001"/>
            <a:ext cx="497543" cy="497543"/>
          </a:xfrm>
          <a:prstGeom prst="rect">
            <a:avLst/>
          </a:prstGeom>
        </p:spPr>
      </p:pic>
      <p:sp>
        <p:nvSpPr>
          <p:cNvPr id="200" name="正方形/長方形 199"/>
          <p:cNvSpPr>
            <a:spLocks noChangeAspect="1"/>
          </p:cNvSpPr>
          <p:nvPr/>
        </p:nvSpPr>
        <p:spPr>
          <a:xfrm>
            <a:off x="3366166" y="3346220"/>
            <a:ext cx="635651" cy="260519"/>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500" dirty="0">
                <a:solidFill>
                  <a:prstClr val="white"/>
                </a:solidFill>
                <a:latin typeface="Meiryo UI" panose="020B0604030504040204" pitchFamily="50" charset="-128"/>
                <a:ea typeface="Meiryo UI" panose="020B0604030504040204" pitchFamily="50" charset="-128"/>
              </a:rPr>
              <a:t>API</a:t>
            </a:r>
            <a:endParaRPr lang="ja-JP" altLang="en-US" sz="1500" dirty="0">
              <a:solidFill>
                <a:prstClr val="white"/>
              </a:solidFill>
              <a:latin typeface="Meiryo UI" panose="020B0604030504040204" pitchFamily="50" charset="-128"/>
              <a:ea typeface="Meiryo UI" panose="020B0604030504040204" pitchFamily="50" charset="-128"/>
            </a:endParaRPr>
          </a:p>
        </p:txBody>
      </p:sp>
      <p:sp>
        <p:nvSpPr>
          <p:cNvPr id="201" name="右矢印 200"/>
          <p:cNvSpPr/>
          <p:nvPr/>
        </p:nvSpPr>
        <p:spPr>
          <a:xfrm rot="20844682">
            <a:off x="2126977" y="1823349"/>
            <a:ext cx="488786" cy="24853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3" name="正方形/長方形 202"/>
          <p:cNvSpPr/>
          <p:nvPr/>
        </p:nvSpPr>
        <p:spPr>
          <a:xfrm>
            <a:off x="1980175" y="825797"/>
            <a:ext cx="1778789" cy="228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t>他情報提供サービス</a:t>
            </a:r>
            <a:endParaRPr kumimoji="1" lang="ja-JP" altLang="en-US" sz="1400" dirty="0"/>
          </a:p>
        </p:txBody>
      </p:sp>
      <p:sp>
        <p:nvSpPr>
          <p:cNvPr id="204" name="正方形/長方形 203"/>
          <p:cNvSpPr/>
          <p:nvPr/>
        </p:nvSpPr>
        <p:spPr>
          <a:xfrm>
            <a:off x="5079917" y="3487612"/>
            <a:ext cx="5802796" cy="313833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205" name="メモ 204"/>
          <p:cNvSpPr/>
          <p:nvPr/>
        </p:nvSpPr>
        <p:spPr>
          <a:xfrm>
            <a:off x="5562361" y="3921600"/>
            <a:ext cx="1312728" cy="433994"/>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400" dirty="0">
                <a:solidFill>
                  <a:prstClr val="black"/>
                </a:solidFill>
                <a:latin typeface="Meiryo UI" panose="020B0604030504040204" pitchFamily="50" charset="-128"/>
                <a:ea typeface="Meiryo UI" panose="020B0604030504040204" pitchFamily="50" charset="-128"/>
              </a:rPr>
              <a:t>Books.or.jp</a:t>
            </a:r>
          </a:p>
        </p:txBody>
      </p:sp>
      <p:sp>
        <p:nvSpPr>
          <p:cNvPr id="206" name="二等辺三角形 205"/>
          <p:cNvSpPr/>
          <p:nvPr/>
        </p:nvSpPr>
        <p:spPr>
          <a:xfrm>
            <a:off x="5281229" y="3713424"/>
            <a:ext cx="1896328" cy="214057"/>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7" name="メモ 206"/>
          <p:cNvSpPr/>
          <p:nvPr/>
        </p:nvSpPr>
        <p:spPr>
          <a:xfrm>
            <a:off x="7369429" y="3916890"/>
            <a:ext cx="1312728" cy="433994"/>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400" dirty="0" err="1">
                <a:solidFill>
                  <a:prstClr val="black"/>
                </a:solidFill>
                <a:latin typeface="Meiryo UI" panose="020B0604030504040204" pitchFamily="50" charset="-128"/>
                <a:ea typeface="Meiryo UI" panose="020B0604030504040204" pitchFamily="50" charset="-128"/>
              </a:rPr>
              <a:t>honto</a:t>
            </a:r>
            <a:endParaRPr lang="en-US" altLang="ja-JP" sz="1400" dirty="0">
              <a:solidFill>
                <a:prstClr val="black"/>
              </a:solidFill>
              <a:latin typeface="Meiryo UI" panose="020B0604030504040204" pitchFamily="50" charset="-128"/>
              <a:ea typeface="Meiryo UI" panose="020B0604030504040204" pitchFamily="50" charset="-128"/>
            </a:endParaRPr>
          </a:p>
        </p:txBody>
      </p:sp>
      <p:sp>
        <p:nvSpPr>
          <p:cNvPr id="208" name="二等辺三角形 207"/>
          <p:cNvSpPr/>
          <p:nvPr/>
        </p:nvSpPr>
        <p:spPr>
          <a:xfrm>
            <a:off x="7088297" y="3708714"/>
            <a:ext cx="1896328" cy="214057"/>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9" name="メモ 208"/>
          <p:cNvSpPr/>
          <p:nvPr/>
        </p:nvSpPr>
        <p:spPr>
          <a:xfrm>
            <a:off x="9194293" y="3939880"/>
            <a:ext cx="1312728" cy="433994"/>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400" dirty="0">
                <a:solidFill>
                  <a:prstClr val="black"/>
                </a:solidFill>
                <a:latin typeface="Meiryo UI" panose="020B0604030504040204" pitchFamily="50" charset="-128"/>
                <a:ea typeface="Meiryo UI" panose="020B0604030504040204" pitchFamily="50" charset="-128"/>
              </a:rPr>
              <a:t>ジュンク堂書店</a:t>
            </a:r>
          </a:p>
        </p:txBody>
      </p:sp>
      <p:sp>
        <p:nvSpPr>
          <p:cNvPr id="210" name="二等辺三角形 209"/>
          <p:cNvSpPr/>
          <p:nvPr/>
        </p:nvSpPr>
        <p:spPr>
          <a:xfrm>
            <a:off x="8913161" y="3731704"/>
            <a:ext cx="1896328" cy="214057"/>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1" name="メモ 210"/>
          <p:cNvSpPr/>
          <p:nvPr/>
        </p:nvSpPr>
        <p:spPr>
          <a:xfrm>
            <a:off x="5602639" y="4690515"/>
            <a:ext cx="1312728" cy="433994"/>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TW" altLang="en-US" sz="1400" dirty="0">
                <a:solidFill>
                  <a:prstClr val="black"/>
                </a:solidFill>
                <a:latin typeface="Meiryo UI" panose="020B0604030504040204" pitchFamily="50" charset="-128"/>
                <a:ea typeface="Meiryo UI" panose="020B0604030504040204" pitchFamily="50" charset="-128"/>
              </a:rPr>
              <a:t>紀伊國屋書店</a:t>
            </a:r>
            <a:r>
              <a:rPr lang="en-US" altLang="zh-TW" sz="1400" dirty="0" err="1">
                <a:solidFill>
                  <a:prstClr val="black"/>
                </a:solidFill>
                <a:latin typeface="Meiryo UI" panose="020B0604030504040204" pitchFamily="50" charset="-128"/>
                <a:ea typeface="Meiryo UI" panose="020B0604030504040204" pitchFamily="50" charset="-128"/>
              </a:rPr>
              <a:t>BookWeb</a:t>
            </a:r>
            <a:endParaRPr lang="en-US" altLang="zh-TW" sz="1400" dirty="0">
              <a:solidFill>
                <a:prstClr val="black"/>
              </a:solidFill>
              <a:latin typeface="Meiryo UI" panose="020B0604030504040204" pitchFamily="50" charset="-128"/>
              <a:ea typeface="Meiryo UI" panose="020B0604030504040204" pitchFamily="50" charset="-128"/>
            </a:endParaRPr>
          </a:p>
        </p:txBody>
      </p:sp>
      <p:sp>
        <p:nvSpPr>
          <p:cNvPr id="212" name="二等辺三角形 211"/>
          <p:cNvSpPr/>
          <p:nvPr/>
        </p:nvSpPr>
        <p:spPr>
          <a:xfrm>
            <a:off x="5321507" y="4482339"/>
            <a:ext cx="1896328" cy="214057"/>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3" name="メモ 212"/>
          <p:cNvSpPr/>
          <p:nvPr/>
        </p:nvSpPr>
        <p:spPr>
          <a:xfrm>
            <a:off x="7425231" y="4700935"/>
            <a:ext cx="1312728" cy="433994"/>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400" dirty="0" err="1">
                <a:solidFill>
                  <a:prstClr val="black"/>
                </a:solidFill>
                <a:latin typeface="Meiryo UI" panose="020B0604030504040204" pitchFamily="50" charset="-128"/>
                <a:ea typeface="Meiryo UI" panose="020B0604030504040204" pitchFamily="50" charset="-128"/>
              </a:rPr>
              <a:t>Honya</a:t>
            </a:r>
            <a:r>
              <a:rPr lang="en-US" altLang="ja-JP" sz="1400" dirty="0">
                <a:solidFill>
                  <a:prstClr val="black"/>
                </a:solidFill>
                <a:latin typeface="Meiryo UI" panose="020B0604030504040204" pitchFamily="50" charset="-128"/>
                <a:ea typeface="Meiryo UI" panose="020B0604030504040204" pitchFamily="50" charset="-128"/>
              </a:rPr>
              <a:t> Club.com</a:t>
            </a:r>
          </a:p>
        </p:txBody>
      </p:sp>
      <p:sp>
        <p:nvSpPr>
          <p:cNvPr id="214" name="二等辺三角形 213"/>
          <p:cNvSpPr/>
          <p:nvPr/>
        </p:nvSpPr>
        <p:spPr>
          <a:xfrm>
            <a:off x="7144099" y="4492759"/>
            <a:ext cx="1896328" cy="214057"/>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5" name="メモ 214"/>
          <p:cNvSpPr/>
          <p:nvPr/>
        </p:nvSpPr>
        <p:spPr>
          <a:xfrm>
            <a:off x="9256805" y="4686472"/>
            <a:ext cx="1312728" cy="433994"/>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400" dirty="0">
                <a:solidFill>
                  <a:prstClr val="black"/>
                </a:solidFill>
                <a:latin typeface="Meiryo UI" panose="020B0604030504040204" pitchFamily="50" charset="-128"/>
                <a:ea typeface="Meiryo UI" panose="020B0604030504040204" pitchFamily="50" charset="-128"/>
              </a:rPr>
              <a:t>e-hon</a:t>
            </a:r>
            <a:endParaRPr lang="ja-JP" altLang="en-US" sz="1400" dirty="0">
              <a:solidFill>
                <a:prstClr val="black"/>
              </a:solidFill>
              <a:latin typeface="Meiryo UI" panose="020B0604030504040204" pitchFamily="50" charset="-128"/>
              <a:ea typeface="Meiryo UI" panose="020B0604030504040204" pitchFamily="50" charset="-128"/>
            </a:endParaRPr>
          </a:p>
        </p:txBody>
      </p:sp>
      <p:sp>
        <p:nvSpPr>
          <p:cNvPr id="216" name="二等辺三角形 215"/>
          <p:cNvSpPr/>
          <p:nvPr/>
        </p:nvSpPr>
        <p:spPr>
          <a:xfrm>
            <a:off x="8975673" y="4478296"/>
            <a:ext cx="1896328" cy="214057"/>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7" name="メモ 216"/>
          <p:cNvSpPr/>
          <p:nvPr/>
        </p:nvSpPr>
        <p:spPr>
          <a:xfrm>
            <a:off x="5556798" y="5501575"/>
            <a:ext cx="1312728" cy="433994"/>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400" dirty="0">
                <a:solidFill>
                  <a:prstClr val="black"/>
                </a:solidFill>
                <a:latin typeface="Meiryo UI" panose="020B0604030504040204" pitchFamily="50" charset="-128"/>
                <a:ea typeface="Meiryo UI" panose="020B0604030504040204" pitchFamily="50" charset="-128"/>
              </a:rPr>
              <a:t>版元ドットコム</a:t>
            </a:r>
          </a:p>
        </p:txBody>
      </p:sp>
      <p:sp>
        <p:nvSpPr>
          <p:cNvPr id="218" name="二等辺三角形 217"/>
          <p:cNvSpPr/>
          <p:nvPr/>
        </p:nvSpPr>
        <p:spPr>
          <a:xfrm>
            <a:off x="5275666" y="5293399"/>
            <a:ext cx="1896328" cy="214057"/>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9" name="メモ 218"/>
          <p:cNvSpPr/>
          <p:nvPr/>
        </p:nvSpPr>
        <p:spPr>
          <a:xfrm>
            <a:off x="7438268" y="5496982"/>
            <a:ext cx="1312728" cy="433994"/>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400" dirty="0">
                <a:solidFill>
                  <a:prstClr val="black"/>
                </a:solidFill>
                <a:latin typeface="Meiryo UI" panose="020B0604030504040204" pitchFamily="50" charset="-128"/>
                <a:ea typeface="Meiryo UI" panose="020B0604030504040204" pitchFamily="50" charset="-128"/>
              </a:rPr>
              <a:t>日本の古本屋</a:t>
            </a:r>
          </a:p>
        </p:txBody>
      </p:sp>
      <p:sp>
        <p:nvSpPr>
          <p:cNvPr id="220" name="二等辺三角形 219"/>
          <p:cNvSpPr/>
          <p:nvPr/>
        </p:nvSpPr>
        <p:spPr>
          <a:xfrm>
            <a:off x="7157136" y="5288806"/>
            <a:ext cx="1896328" cy="214057"/>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1" name="メモ 220"/>
          <p:cNvSpPr/>
          <p:nvPr/>
        </p:nvSpPr>
        <p:spPr>
          <a:xfrm>
            <a:off x="9267517" y="5483964"/>
            <a:ext cx="1312728" cy="433994"/>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400" dirty="0">
                <a:solidFill>
                  <a:prstClr val="black"/>
                </a:solidFill>
                <a:latin typeface="Meiryo UI" panose="020B0604030504040204" pitchFamily="50" charset="-128"/>
                <a:ea typeface="Meiryo UI" panose="020B0604030504040204" pitchFamily="50" charset="-128"/>
              </a:rPr>
              <a:t>Amazon</a:t>
            </a:r>
          </a:p>
        </p:txBody>
      </p:sp>
      <p:sp>
        <p:nvSpPr>
          <p:cNvPr id="222" name="二等辺三角形 221"/>
          <p:cNvSpPr/>
          <p:nvPr/>
        </p:nvSpPr>
        <p:spPr>
          <a:xfrm>
            <a:off x="8986385" y="5275788"/>
            <a:ext cx="1896328" cy="214057"/>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3" name="メモ 222"/>
          <p:cNvSpPr/>
          <p:nvPr/>
        </p:nvSpPr>
        <p:spPr>
          <a:xfrm>
            <a:off x="2021287" y="4400341"/>
            <a:ext cx="1312728" cy="433994"/>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2400" dirty="0" smtClean="0">
                <a:solidFill>
                  <a:prstClr val="black"/>
                </a:solidFill>
                <a:latin typeface="Meiryo UI" panose="020B0604030504040204" pitchFamily="50" charset="-128"/>
                <a:ea typeface="Meiryo UI" panose="020B0604030504040204" pitchFamily="50" charset="-128"/>
              </a:rPr>
              <a:t>JPO</a:t>
            </a:r>
            <a:endParaRPr lang="en-US" altLang="ja-JP" sz="2400" dirty="0">
              <a:solidFill>
                <a:prstClr val="black"/>
              </a:solidFill>
              <a:latin typeface="Meiryo UI" panose="020B0604030504040204" pitchFamily="50" charset="-128"/>
              <a:ea typeface="Meiryo UI" panose="020B0604030504040204" pitchFamily="50" charset="-128"/>
            </a:endParaRPr>
          </a:p>
        </p:txBody>
      </p:sp>
      <p:sp>
        <p:nvSpPr>
          <p:cNvPr id="224" name="二等辺三角形 223"/>
          <p:cNvSpPr/>
          <p:nvPr/>
        </p:nvSpPr>
        <p:spPr>
          <a:xfrm>
            <a:off x="1740155" y="4192165"/>
            <a:ext cx="1896328" cy="214057"/>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5" name="メモ 224"/>
          <p:cNvSpPr/>
          <p:nvPr/>
        </p:nvSpPr>
        <p:spPr>
          <a:xfrm>
            <a:off x="3573606" y="4438742"/>
            <a:ext cx="1312728" cy="433994"/>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2400" dirty="0">
                <a:solidFill>
                  <a:prstClr val="black"/>
                </a:solidFill>
                <a:latin typeface="Meiryo UI" panose="020B0604030504040204" pitchFamily="50" charset="-128"/>
                <a:ea typeface="Meiryo UI" panose="020B0604030504040204" pitchFamily="50" charset="-128"/>
              </a:rPr>
              <a:t>hon.jp</a:t>
            </a:r>
          </a:p>
        </p:txBody>
      </p:sp>
      <p:sp>
        <p:nvSpPr>
          <p:cNvPr id="226" name="二等辺三角形 225"/>
          <p:cNvSpPr/>
          <p:nvPr/>
        </p:nvSpPr>
        <p:spPr>
          <a:xfrm>
            <a:off x="3292474" y="4230566"/>
            <a:ext cx="1896328" cy="214057"/>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nvGrpSpPr>
          <p:cNvPr id="227" name="グループ化 226"/>
          <p:cNvGrpSpPr>
            <a:grpSpLocks noChangeAspect="1"/>
          </p:cNvGrpSpPr>
          <p:nvPr/>
        </p:nvGrpSpPr>
        <p:grpSpPr>
          <a:xfrm>
            <a:off x="2100148" y="4937422"/>
            <a:ext cx="243057" cy="347924"/>
            <a:chOff x="4608962" y="3861048"/>
            <a:chExt cx="755126" cy="1008112"/>
          </a:xfrm>
        </p:grpSpPr>
        <p:sp>
          <p:nvSpPr>
            <p:cNvPr id="228" name="メモ 227"/>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9" name="メモ 228"/>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0" name="メモ 229"/>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1" name="二等辺三角形 230"/>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32" name="グループ化 231"/>
          <p:cNvGrpSpPr>
            <a:grpSpLocks noChangeAspect="1"/>
          </p:cNvGrpSpPr>
          <p:nvPr/>
        </p:nvGrpSpPr>
        <p:grpSpPr>
          <a:xfrm>
            <a:off x="2543414" y="4931219"/>
            <a:ext cx="243057" cy="779019"/>
            <a:chOff x="4608962" y="3861048"/>
            <a:chExt cx="755126" cy="2257212"/>
          </a:xfrm>
        </p:grpSpPr>
        <p:sp>
          <p:nvSpPr>
            <p:cNvPr id="233" name="メモ 232"/>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4" name="メモ 233"/>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5" name="メモ 234"/>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6" name="テキスト ボックス 235"/>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237" name="二等辺三角形 236"/>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38" name="グループ化 237"/>
          <p:cNvGrpSpPr>
            <a:grpSpLocks noChangeAspect="1"/>
          </p:cNvGrpSpPr>
          <p:nvPr/>
        </p:nvGrpSpPr>
        <p:grpSpPr>
          <a:xfrm>
            <a:off x="3028309" y="4958816"/>
            <a:ext cx="254195" cy="779020"/>
            <a:chOff x="4574359" y="3861048"/>
            <a:chExt cx="789729" cy="2257215"/>
          </a:xfrm>
        </p:grpSpPr>
        <p:sp>
          <p:nvSpPr>
            <p:cNvPr id="239" name="メモ 238"/>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0" name="メモ 239"/>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1" name="メモ 240"/>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2" name="テキスト ボックス 241"/>
            <p:cNvSpPr txBox="1"/>
            <p:nvPr/>
          </p:nvSpPr>
          <p:spPr>
            <a:xfrm>
              <a:off x="4574359" y="4111749"/>
              <a:ext cx="741297"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243" name="二等辺三角形 242"/>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44" name="グループ化 243"/>
          <p:cNvGrpSpPr>
            <a:grpSpLocks noChangeAspect="1"/>
          </p:cNvGrpSpPr>
          <p:nvPr/>
        </p:nvGrpSpPr>
        <p:grpSpPr>
          <a:xfrm>
            <a:off x="8266132" y="6138680"/>
            <a:ext cx="243057" cy="347924"/>
            <a:chOff x="4608962" y="3861048"/>
            <a:chExt cx="755126" cy="1008112"/>
          </a:xfrm>
        </p:grpSpPr>
        <p:sp>
          <p:nvSpPr>
            <p:cNvPr id="245" name="メモ 244"/>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6" name="メモ 245"/>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7" name="メモ 246"/>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8" name="二等辺三角形 247"/>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49" name="グループ化 248"/>
          <p:cNvGrpSpPr>
            <a:grpSpLocks noChangeAspect="1"/>
          </p:cNvGrpSpPr>
          <p:nvPr/>
        </p:nvGrpSpPr>
        <p:grpSpPr>
          <a:xfrm>
            <a:off x="8709398" y="6132477"/>
            <a:ext cx="243057" cy="779019"/>
            <a:chOff x="4608962" y="3861048"/>
            <a:chExt cx="755126" cy="2257212"/>
          </a:xfrm>
        </p:grpSpPr>
        <p:sp>
          <p:nvSpPr>
            <p:cNvPr id="250" name="メモ 249"/>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1" name="メモ 250"/>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2" name="メモ 251"/>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3" name="テキスト ボックス 252"/>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254" name="二等辺三角形 253"/>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55" name="グループ化 254"/>
          <p:cNvGrpSpPr>
            <a:grpSpLocks noChangeAspect="1"/>
          </p:cNvGrpSpPr>
          <p:nvPr/>
        </p:nvGrpSpPr>
        <p:grpSpPr>
          <a:xfrm>
            <a:off x="9194293" y="6160074"/>
            <a:ext cx="254195" cy="779020"/>
            <a:chOff x="4574359" y="3861048"/>
            <a:chExt cx="789729" cy="2257215"/>
          </a:xfrm>
        </p:grpSpPr>
        <p:sp>
          <p:nvSpPr>
            <p:cNvPr id="256" name="メモ 255"/>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7" name="メモ 256"/>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8" name="メモ 257"/>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9" name="テキスト ボックス 258"/>
            <p:cNvSpPr txBox="1"/>
            <p:nvPr/>
          </p:nvSpPr>
          <p:spPr>
            <a:xfrm>
              <a:off x="4574359" y="4111749"/>
              <a:ext cx="741297"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260" name="二等辺三角形 259"/>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61" name="グループ化 260"/>
          <p:cNvGrpSpPr>
            <a:grpSpLocks noChangeAspect="1"/>
          </p:cNvGrpSpPr>
          <p:nvPr/>
        </p:nvGrpSpPr>
        <p:grpSpPr>
          <a:xfrm>
            <a:off x="6774643" y="6106806"/>
            <a:ext cx="243057" cy="347924"/>
            <a:chOff x="4608962" y="3861048"/>
            <a:chExt cx="755126" cy="1008112"/>
          </a:xfrm>
        </p:grpSpPr>
        <p:sp>
          <p:nvSpPr>
            <p:cNvPr id="262" name="メモ 26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3" name="メモ 26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4" name="メモ 26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5" name="二等辺三角形 264"/>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66" name="グループ化 265"/>
          <p:cNvGrpSpPr>
            <a:grpSpLocks noChangeAspect="1"/>
          </p:cNvGrpSpPr>
          <p:nvPr/>
        </p:nvGrpSpPr>
        <p:grpSpPr>
          <a:xfrm>
            <a:off x="7217909" y="6100603"/>
            <a:ext cx="243057" cy="779019"/>
            <a:chOff x="4608962" y="3861048"/>
            <a:chExt cx="755126" cy="2257212"/>
          </a:xfrm>
        </p:grpSpPr>
        <p:sp>
          <p:nvSpPr>
            <p:cNvPr id="267" name="メモ 266"/>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8" name="メモ 267"/>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9" name="メモ 268"/>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0" name="テキスト ボックス 269"/>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271" name="二等辺三角形 270"/>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72" name="グループ化 271"/>
          <p:cNvGrpSpPr>
            <a:grpSpLocks noChangeAspect="1"/>
          </p:cNvGrpSpPr>
          <p:nvPr/>
        </p:nvGrpSpPr>
        <p:grpSpPr>
          <a:xfrm>
            <a:off x="7702804" y="6128200"/>
            <a:ext cx="254195" cy="779020"/>
            <a:chOff x="4574359" y="3861048"/>
            <a:chExt cx="789729" cy="2257215"/>
          </a:xfrm>
        </p:grpSpPr>
        <p:sp>
          <p:nvSpPr>
            <p:cNvPr id="273" name="メモ 272"/>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4" name="メモ 273"/>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5" name="メモ 274"/>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6" name="テキスト ボックス 275"/>
            <p:cNvSpPr txBox="1"/>
            <p:nvPr/>
          </p:nvSpPr>
          <p:spPr>
            <a:xfrm>
              <a:off x="4574359" y="4111749"/>
              <a:ext cx="741297"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277" name="二等辺三角形 276"/>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sp>
        <p:nvSpPr>
          <p:cNvPr id="278" name="正方形/長方形 277"/>
          <p:cNvSpPr>
            <a:spLocks noChangeAspect="1"/>
          </p:cNvSpPr>
          <p:nvPr/>
        </p:nvSpPr>
        <p:spPr>
          <a:xfrm>
            <a:off x="1477901" y="1864322"/>
            <a:ext cx="635651" cy="260519"/>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500" dirty="0">
                <a:solidFill>
                  <a:prstClr val="white"/>
                </a:solidFill>
                <a:latin typeface="Meiryo UI" panose="020B0604030504040204" pitchFamily="50" charset="-128"/>
                <a:ea typeface="Meiryo UI" panose="020B0604030504040204" pitchFamily="50" charset="-128"/>
              </a:rPr>
              <a:t>API</a:t>
            </a:r>
            <a:endParaRPr lang="ja-JP" altLang="en-US" sz="1500" dirty="0">
              <a:solidFill>
                <a:prstClr val="white"/>
              </a:solidFill>
              <a:latin typeface="Meiryo UI" panose="020B0604030504040204" pitchFamily="50" charset="-128"/>
              <a:ea typeface="Meiryo UI" panose="020B0604030504040204" pitchFamily="50" charset="-128"/>
            </a:endParaRPr>
          </a:p>
        </p:txBody>
      </p:sp>
      <p:sp>
        <p:nvSpPr>
          <p:cNvPr id="343" name="額縁 342"/>
          <p:cNvSpPr/>
          <p:nvPr/>
        </p:nvSpPr>
        <p:spPr>
          <a:xfrm>
            <a:off x="856471" y="4205490"/>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4" name="額縁 343"/>
          <p:cNvSpPr/>
          <p:nvPr/>
        </p:nvSpPr>
        <p:spPr>
          <a:xfrm>
            <a:off x="831658" y="4183124"/>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5" name="額縁 344"/>
          <p:cNvSpPr/>
          <p:nvPr/>
        </p:nvSpPr>
        <p:spPr>
          <a:xfrm>
            <a:off x="809432" y="4160904"/>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6" name="二等辺三角形 345"/>
          <p:cNvSpPr/>
          <p:nvPr/>
        </p:nvSpPr>
        <p:spPr>
          <a:xfrm>
            <a:off x="798615" y="4072023"/>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7" name="額縁 346"/>
          <p:cNvSpPr/>
          <p:nvPr/>
        </p:nvSpPr>
        <p:spPr>
          <a:xfrm>
            <a:off x="1065311" y="420548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8" name="額縁 347"/>
          <p:cNvSpPr/>
          <p:nvPr/>
        </p:nvSpPr>
        <p:spPr>
          <a:xfrm>
            <a:off x="1040497" y="4183117"/>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9" name="額縁 348"/>
          <p:cNvSpPr/>
          <p:nvPr/>
        </p:nvSpPr>
        <p:spPr>
          <a:xfrm>
            <a:off x="1018272" y="416089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0" name="二等辺三角形 349"/>
          <p:cNvSpPr/>
          <p:nvPr/>
        </p:nvSpPr>
        <p:spPr>
          <a:xfrm>
            <a:off x="1007455" y="4072015"/>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1" name="額縁 350"/>
          <p:cNvSpPr/>
          <p:nvPr/>
        </p:nvSpPr>
        <p:spPr>
          <a:xfrm>
            <a:off x="657845" y="420548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2" name="額縁 351"/>
          <p:cNvSpPr/>
          <p:nvPr/>
        </p:nvSpPr>
        <p:spPr>
          <a:xfrm>
            <a:off x="633032" y="4183117"/>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3" name="額縁 352"/>
          <p:cNvSpPr/>
          <p:nvPr/>
        </p:nvSpPr>
        <p:spPr>
          <a:xfrm>
            <a:off x="610807" y="416089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4" name="二等辺三角形 353"/>
          <p:cNvSpPr/>
          <p:nvPr/>
        </p:nvSpPr>
        <p:spPr>
          <a:xfrm>
            <a:off x="599989" y="4072015"/>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5" name="額縁 354"/>
          <p:cNvSpPr/>
          <p:nvPr/>
        </p:nvSpPr>
        <p:spPr>
          <a:xfrm>
            <a:off x="856471" y="4501761"/>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6" name="額縁 355"/>
          <p:cNvSpPr/>
          <p:nvPr/>
        </p:nvSpPr>
        <p:spPr>
          <a:xfrm>
            <a:off x="831658" y="4479395"/>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7" name="額縁 356"/>
          <p:cNvSpPr/>
          <p:nvPr/>
        </p:nvSpPr>
        <p:spPr>
          <a:xfrm>
            <a:off x="809432" y="4457175"/>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8" name="二等辺三角形 357"/>
          <p:cNvSpPr/>
          <p:nvPr/>
        </p:nvSpPr>
        <p:spPr>
          <a:xfrm>
            <a:off x="798615" y="4368294"/>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9" name="額縁 358"/>
          <p:cNvSpPr/>
          <p:nvPr/>
        </p:nvSpPr>
        <p:spPr>
          <a:xfrm>
            <a:off x="1065311" y="4501754"/>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0" name="額縁 359"/>
          <p:cNvSpPr/>
          <p:nvPr/>
        </p:nvSpPr>
        <p:spPr>
          <a:xfrm>
            <a:off x="1040497" y="4479389"/>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1" name="額縁 360"/>
          <p:cNvSpPr/>
          <p:nvPr/>
        </p:nvSpPr>
        <p:spPr>
          <a:xfrm>
            <a:off x="1018272" y="445716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2" name="二等辺三角形 361"/>
          <p:cNvSpPr/>
          <p:nvPr/>
        </p:nvSpPr>
        <p:spPr>
          <a:xfrm>
            <a:off x="1007455" y="4368287"/>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3" name="額縁 362"/>
          <p:cNvSpPr/>
          <p:nvPr/>
        </p:nvSpPr>
        <p:spPr>
          <a:xfrm>
            <a:off x="657845" y="4501754"/>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4" name="額縁 363"/>
          <p:cNvSpPr/>
          <p:nvPr/>
        </p:nvSpPr>
        <p:spPr>
          <a:xfrm>
            <a:off x="633032" y="4479389"/>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5" name="額縁 364"/>
          <p:cNvSpPr/>
          <p:nvPr/>
        </p:nvSpPr>
        <p:spPr>
          <a:xfrm>
            <a:off x="610807" y="445716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6" name="二等辺三角形 365"/>
          <p:cNvSpPr/>
          <p:nvPr/>
        </p:nvSpPr>
        <p:spPr>
          <a:xfrm>
            <a:off x="599989" y="4368287"/>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7" name="額縁 366"/>
          <p:cNvSpPr/>
          <p:nvPr/>
        </p:nvSpPr>
        <p:spPr>
          <a:xfrm>
            <a:off x="856471" y="4832474"/>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8" name="額縁 367"/>
          <p:cNvSpPr/>
          <p:nvPr/>
        </p:nvSpPr>
        <p:spPr>
          <a:xfrm>
            <a:off x="831658" y="4810109"/>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9" name="額縁 368"/>
          <p:cNvSpPr/>
          <p:nvPr/>
        </p:nvSpPr>
        <p:spPr>
          <a:xfrm>
            <a:off x="809432" y="478788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0" name="二等辺三角形 369"/>
          <p:cNvSpPr/>
          <p:nvPr/>
        </p:nvSpPr>
        <p:spPr>
          <a:xfrm>
            <a:off x="798615" y="4699007"/>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1" name="額縁 370"/>
          <p:cNvSpPr/>
          <p:nvPr/>
        </p:nvSpPr>
        <p:spPr>
          <a:xfrm>
            <a:off x="1065311" y="483246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2" name="額縁 371"/>
          <p:cNvSpPr/>
          <p:nvPr/>
        </p:nvSpPr>
        <p:spPr>
          <a:xfrm>
            <a:off x="1040497" y="481010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3" name="額縁 372"/>
          <p:cNvSpPr/>
          <p:nvPr/>
        </p:nvSpPr>
        <p:spPr>
          <a:xfrm>
            <a:off x="1018272" y="478788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4" name="二等辺三角形 373"/>
          <p:cNvSpPr/>
          <p:nvPr/>
        </p:nvSpPr>
        <p:spPr>
          <a:xfrm>
            <a:off x="1007455" y="4699001"/>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5" name="額縁 374"/>
          <p:cNvSpPr/>
          <p:nvPr/>
        </p:nvSpPr>
        <p:spPr>
          <a:xfrm>
            <a:off x="657845" y="483246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6" name="額縁 375"/>
          <p:cNvSpPr/>
          <p:nvPr/>
        </p:nvSpPr>
        <p:spPr>
          <a:xfrm>
            <a:off x="633032" y="481010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7" name="額縁 376"/>
          <p:cNvSpPr/>
          <p:nvPr/>
        </p:nvSpPr>
        <p:spPr>
          <a:xfrm>
            <a:off x="610807" y="478788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8" name="二等辺三角形 377"/>
          <p:cNvSpPr/>
          <p:nvPr/>
        </p:nvSpPr>
        <p:spPr>
          <a:xfrm>
            <a:off x="599989" y="4699001"/>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9" name="額縁 378"/>
          <p:cNvSpPr/>
          <p:nvPr/>
        </p:nvSpPr>
        <p:spPr>
          <a:xfrm>
            <a:off x="856471" y="5165780"/>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0" name="額縁 379"/>
          <p:cNvSpPr/>
          <p:nvPr/>
        </p:nvSpPr>
        <p:spPr>
          <a:xfrm>
            <a:off x="831658" y="5143415"/>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1" name="額縁 380"/>
          <p:cNvSpPr/>
          <p:nvPr/>
        </p:nvSpPr>
        <p:spPr>
          <a:xfrm>
            <a:off x="809432" y="5121194"/>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2" name="二等辺三角形 381"/>
          <p:cNvSpPr/>
          <p:nvPr/>
        </p:nvSpPr>
        <p:spPr>
          <a:xfrm>
            <a:off x="798615" y="5032313"/>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3" name="額縁 382"/>
          <p:cNvSpPr/>
          <p:nvPr/>
        </p:nvSpPr>
        <p:spPr>
          <a:xfrm>
            <a:off x="1065311" y="5165774"/>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4" name="額縁 383"/>
          <p:cNvSpPr/>
          <p:nvPr/>
        </p:nvSpPr>
        <p:spPr>
          <a:xfrm>
            <a:off x="1040497" y="514340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5" name="額縁 384"/>
          <p:cNvSpPr/>
          <p:nvPr/>
        </p:nvSpPr>
        <p:spPr>
          <a:xfrm>
            <a:off x="1018272" y="512118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6" name="二等辺三角形 385"/>
          <p:cNvSpPr/>
          <p:nvPr/>
        </p:nvSpPr>
        <p:spPr>
          <a:xfrm>
            <a:off x="1007455" y="5032307"/>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7" name="額縁 386"/>
          <p:cNvSpPr/>
          <p:nvPr/>
        </p:nvSpPr>
        <p:spPr>
          <a:xfrm>
            <a:off x="657845" y="5165774"/>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8" name="額縁 387"/>
          <p:cNvSpPr/>
          <p:nvPr/>
        </p:nvSpPr>
        <p:spPr>
          <a:xfrm>
            <a:off x="633032" y="514340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9" name="額縁 388"/>
          <p:cNvSpPr/>
          <p:nvPr/>
        </p:nvSpPr>
        <p:spPr>
          <a:xfrm>
            <a:off x="610807" y="512118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0" name="二等辺三角形 389"/>
          <p:cNvSpPr/>
          <p:nvPr/>
        </p:nvSpPr>
        <p:spPr>
          <a:xfrm>
            <a:off x="599989" y="5032307"/>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1" name="額縁 390"/>
          <p:cNvSpPr/>
          <p:nvPr/>
        </p:nvSpPr>
        <p:spPr>
          <a:xfrm>
            <a:off x="856471" y="549908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2" name="額縁 391"/>
          <p:cNvSpPr/>
          <p:nvPr/>
        </p:nvSpPr>
        <p:spPr>
          <a:xfrm>
            <a:off x="831658" y="5476721"/>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3" name="額縁 392"/>
          <p:cNvSpPr/>
          <p:nvPr/>
        </p:nvSpPr>
        <p:spPr>
          <a:xfrm>
            <a:off x="809432" y="5454500"/>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4" name="二等辺三角形 393"/>
          <p:cNvSpPr/>
          <p:nvPr/>
        </p:nvSpPr>
        <p:spPr>
          <a:xfrm>
            <a:off x="798615" y="5365619"/>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5" name="額縁 394"/>
          <p:cNvSpPr/>
          <p:nvPr/>
        </p:nvSpPr>
        <p:spPr>
          <a:xfrm>
            <a:off x="1065311" y="5499080"/>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6" name="額縁 395"/>
          <p:cNvSpPr/>
          <p:nvPr/>
        </p:nvSpPr>
        <p:spPr>
          <a:xfrm>
            <a:off x="1040497" y="5476714"/>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7" name="額縁 396"/>
          <p:cNvSpPr/>
          <p:nvPr/>
        </p:nvSpPr>
        <p:spPr>
          <a:xfrm>
            <a:off x="1018272" y="5454494"/>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8" name="二等辺三角形 397"/>
          <p:cNvSpPr/>
          <p:nvPr/>
        </p:nvSpPr>
        <p:spPr>
          <a:xfrm>
            <a:off x="1007455" y="5365613"/>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9" name="額縁 398"/>
          <p:cNvSpPr/>
          <p:nvPr/>
        </p:nvSpPr>
        <p:spPr>
          <a:xfrm>
            <a:off x="657845" y="5499080"/>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0" name="額縁 399"/>
          <p:cNvSpPr/>
          <p:nvPr/>
        </p:nvSpPr>
        <p:spPr>
          <a:xfrm>
            <a:off x="633032" y="5476714"/>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1" name="額縁 400"/>
          <p:cNvSpPr/>
          <p:nvPr/>
        </p:nvSpPr>
        <p:spPr>
          <a:xfrm>
            <a:off x="610807" y="5454494"/>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2" name="二等辺三角形 401"/>
          <p:cNvSpPr/>
          <p:nvPr/>
        </p:nvSpPr>
        <p:spPr>
          <a:xfrm>
            <a:off x="599989" y="5365613"/>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3" name="角丸四角形 402"/>
          <p:cNvSpPr/>
          <p:nvPr/>
        </p:nvSpPr>
        <p:spPr>
          <a:xfrm>
            <a:off x="529664" y="3987544"/>
            <a:ext cx="784539" cy="1766681"/>
          </a:xfrm>
          <a:prstGeom prst="roundRect">
            <a:avLst>
              <a:gd name="adj" fmla="val 9008"/>
            </a:avLst>
          </a:prstGeom>
          <a:no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4" name="角丸四角形 403"/>
          <p:cNvSpPr/>
          <p:nvPr/>
        </p:nvSpPr>
        <p:spPr>
          <a:xfrm>
            <a:off x="539011" y="3650289"/>
            <a:ext cx="775193" cy="4039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200" b="1" dirty="0">
              <a:solidFill>
                <a:prstClr val="white"/>
              </a:solidFill>
              <a:latin typeface="Meiryo UI" panose="020B0604030504040204" pitchFamily="50" charset="-128"/>
              <a:ea typeface="Meiryo UI" panose="020B0604030504040204" pitchFamily="50" charset="-128"/>
            </a:endParaRPr>
          </a:p>
        </p:txBody>
      </p:sp>
      <p:sp>
        <p:nvSpPr>
          <p:cNvPr id="406" name="角丸四角形 405"/>
          <p:cNvSpPr/>
          <p:nvPr/>
        </p:nvSpPr>
        <p:spPr>
          <a:xfrm>
            <a:off x="466996" y="3647642"/>
            <a:ext cx="1000655" cy="4039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275" b="1" dirty="0" smtClean="0">
                <a:solidFill>
                  <a:prstClr val="white"/>
                </a:solidFill>
                <a:latin typeface="Meiryo UI" panose="020B0604030504040204" pitchFamily="50" charset="-128"/>
                <a:ea typeface="Meiryo UI" panose="020B0604030504040204" pitchFamily="50" charset="-128"/>
              </a:rPr>
              <a:t>各アグリゲータ機関</a:t>
            </a:r>
            <a:endParaRPr lang="ja-JP" altLang="en-US" sz="1275" b="1" dirty="0">
              <a:solidFill>
                <a:prstClr val="white"/>
              </a:solidFill>
              <a:latin typeface="Meiryo UI" panose="020B0604030504040204" pitchFamily="50" charset="-128"/>
              <a:ea typeface="Meiryo UI" panose="020B0604030504040204" pitchFamily="50" charset="-128"/>
            </a:endParaRPr>
          </a:p>
        </p:txBody>
      </p:sp>
      <p:sp>
        <p:nvSpPr>
          <p:cNvPr id="177" name="円/楕円 176"/>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629612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正方形/長方形 492"/>
          <p:cNvSpPr/>
          <p:nvPr/>
        </p:nvSpPr>
        <p:spPr>
          <a:xfrm>
            <a:off x="3267784" y="3139013"/>
            <a:ext cx="6394042" cy="347026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dirty="0" smtClean="0"/>
              <a:t>出版情報を含めた統合検索（</a:t>
            </a:r>
            <a:r>
              <a:rPr lang="ja-JP" altLang="en-US" dirty="0"/>
              <a:t>私見</a:t>
            </a:r>
            <a:r>
              <a:rPr kumimoji="1" lang="ja-JP" altLang="en-US" dirty="0" smtClean="0"/>
              <a:t>）</a:t>
            </a:r>
            <a:endParaRPr kumimoji="1" lang="ja-JP" altLang="en-US" dirty="0"/>
          </a:p>
        </p:txBody>
      </p:sp>
      <p:sp>
        <p:nvSpPr>
          <p:cNvPr id="3" name="コンテンツ プレースホルダー 2"/>
          <p:cNvSpPr>
            <a:spLocks noGrp="1"/>
          </p:cNvSpPr>
          <p:nvPr>
            <p:ph idx="1"/>
          </p:nvPr>
        </p:nvSpPr>
        <p:spPr>
          <a:xfrm>
            <a:off x="9198737" y="885784"/>
            <a:ext cx="2709863" cy="5211763"/>
          </a:xfrm>
        </p:spPr>
        <p:txBody>
          <a:bodyPr/>
          <a:lstStyle/>
          <a:p>
            <a:r>
              <a:rPr lang="ja-JP" altLang="en-US" dirty="0" smtClean="0">
                <a:solidFill>
                  <a:prstClr val="black"/>
                </a:solidFill>
              </a:rPr>
              <a:t>出版界</a:t>
            </a:r>
            <a:endParaRPr lang="en-US" altLang="ja-JP" dirty="0" smtClean="0">
              <a:solidFill>
                <a:prstClr val="black"/>
              </a:solidFill>
            </a:endParaRPr>
          </a:p>
          <a:p>
            <a:pPr lvl="1"/>
            <a:r>
              <a:rPr lang="ja-JP" altLang="en-US" dirty="0" smtClean="0">
                <a:solidFill>
                  <a:prstClr val="black"/>
                </a:solidFill>
              </a:rPr>
              <a:t>版元ドットコムはこれからの出版関連情報提供の先行事例</a:t>
            </a:r>
            <a:endParaRPr lang="en-US" altLang="ja-JP" dirty="0" smtClean="0">
              <a:solidFill>
                <a:prstClr val="black"/>
              </a:solidFill>
            </a:endParaRPr>
          </a:p>
          <a:p>
            <a:pPr lvl="1"/>
            <a:r>
              <a:rPr lang="ja-JP" altLang="en-US" dirty="0" smtClean="0"/>
              <a:t>出版界内での情報の共有の仕組みと、図書館等の他の仕組みとの具体的な連携を調整する時期に来ている</a:t>
            </a:r>
            <a:endParaRPr lang="en-US" altLang="ja-JP" dirty="0">
              <a:solidFill>
                <a:prstClr val="black"/>
              </a:solidFill>
            </a:endParaRPr>
          </a:p>
        </p:txBody>
      </p:sp>
      <p:sp>
        <p:nvSpPr>
          <p:cNvPr id="11" name="正方形/長方形 10"/>
          <p:cNvSpPr>
            <a:spLocks noChangeAspect="1"/>
          </p:cNvSpPr>
          <p:nvPr/>
        </p:nvSpPr>
        <p:spPr>
          <a:xfrm>
            <a:off x="577505" y="1452248"/>
            <a:ext cx="635651" cy="260519"/>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500" dirty="0" smtClean="0">
                <a:solidFill>
                  <a:prstClr val="white"/>
                </a:solidFill>
                <a:latin typeface="Meiryo UI" panose="020B0604030504040204" pitchFamily="50" charset="-128"/>
                <a:ea typeface="Meiryo UI" panose="020B0604030504040204" pitchFamily="50" charset="-128"/>
              </a:rPr>
              <a:t>GUI</a:t>
            </a:r>
            <a:endParaRPr lang="ja-JP" altLang="en-US" sz="1500" dirty="0">
              <a:solidFill>
                <a:prstClr val="white"/>
              </a:solidFill>
              <a:latin typeface="Meiryo UI" panose="020B0604030504040204" pitchFamily="50" charset="-128"/>
              <a:ea typeface="Meiryo UI" panose="020B0604030504040204" pitchFamily="50" charset="-128"/>
            </a:endParaRPr>
          </a:p>
        </p:txBody>
      </p:sp>
      <p:grpSp>
        <p:nvGrpSpPr>
          <p:cNvPr id="13" name="グループ化 12"/>
          <p:cNvGrpSpPr>
            <a:grpSpLocks noChangeAspect="1"/>
          </p:cNvGrpSpPr>
          <p:nvPr/>
        </p:nvGrpSpPr>
        <p:grpSpPr>
          <a:xfrm>
            <a:off x="3991614" y="4712966"/>
            <a:ext cx="243057" cy="779019"/>
            <a:chOff x="4608962" y="3861048"/>
            <a:chExt cx="755126" cy="2257212"/>
          </a:xfrm>
        </p:grpSpPr>
        <p:sp>
          <p:nvSpPr>
            <p:cNvPr id="14" name="メモ 13"/>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5" name="メモ 14"/>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6" name="メモ 15"/>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7" name="テキスト ボックス 16"/>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18" name="二等辺三角形 17"/>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9" name="グループ化 18"/>
          <p:cNvGrpSpPr>
            <a:grpSpLocks noChangeAspect="1"/>
          </p:cNvGrpSpPr>
          <p:nvPr/>
        </p:nvGrpSpPr>
        <p:grpSpPr>
          <a:xfrm>
            <a:off x="4235496" y="4718065"/>
            <a:ext cx="243057" cy="779019"/>
            <a:chOff x="4608962" y="3861048"/>
            <a:chExt cx="755126" cy="2257212"/>
          </a:xfrm>
        </p:grpSpPr>
        <p:sp>
          <p:nvSpPr>
            <p:cNvPr id="20" name="メモ 19"/>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 name="メモ 20"/>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 name="メモ 21"/>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 name="テキスト ボックス 22"/>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24" name="二等辺三角形 23"/>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5" name="グループ化 24"/>
          <p:cNvGrpSpPr>
            <a:grpSpLocks noChangeAspect="1"/>
          </p:cNvGrpSpPr>
          <p:nvPr/>
        </p:nvGrpSpPr>
        <p:grpSpPr>
          <a:xfrm>
            <a:off x="4477782" y="4718065"/>
            <a:ext cx="243057" cy="779019"/>
            <a:chOff x="4608962" y="3861048"/>
            <a:chExt cx="755126" cy="2257212"/>
          </a:xfrm>
        </p:grpSpPr>
        <p:sp>
          <p:nvSpPr>
            <p:cNvPr id="26" name="メモ 25"/>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 name="メモ 26"/>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 name="メモ 27"/>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 name="テキスト ボックス 28"/>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0" name="二等辺三角形 29"/>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31" name="グループ化 30"/>
          <p:cNvGrpSpPr>
            <a:grpSpLocks noChangeAspect="1"/>
          </p:cNvGrpSpPr>
          <p:nvPr/>
        </p:nvGrpSpPr>
        <p:grpSpPr>
          <a:xfrm>
            <a:off x="3991614" y="5006048"/>
            <a:ext cx="243057" cy="779019"/>
            <a:chOff x="4608962" y="3861048"/>
            <a:chExt cx="755126" cy="2257212"/>
          </a:xfrm>
        </p:grpSpPr>
        <p:sp>
          <p:nvSpPr>
            <p:cNvPr id="32" name="メモ 3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 name="メモ 3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 name="メモ 3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 name="テキスト ボックス 34"/>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6" name="二等辺三角形 3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37" name="グループ化 36"/>
          <p:cNvGrpSpPr>
            <a:grpSpLocks noChangeAspect="1"/>
          </p:cNvGrpSpPr>
          <p:nvPr/>
        </p:nvGrpSpPr>
        <p:grpSpPr>
          <a:xfrm>
            <a:off x="4235496" y="5011148"/>
            <a:ext cx="243057" cy="779019"/>
            <a:chOff x="4608962" y="3861048"/>
            <a:chExt cx="755126" cy="2257212"/>
          </a:xfrm>
        </p:grpSpPr>
        <p:sp>
          <p:nvSpPr>
            <p:cNvPr id="38" name="メモ 37"/>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 name="メモ 38"/>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 name="メモ 39"/>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 name="テキスト ボックス 40"/>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42" name="二等辺三角形 41"/>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43" name="グループ化 42"/>
          <p:cNvGrpSpPr>
            <a:grpSpLocks noChangeAspect="1"/>
          </p:cNvGrpSpPr>
          <p:nvPr/>
        </p:nvGrpSpPr>
        <p:grpSpPr>
          <a:xfrm>
            <a:off x="4477782" y="5011148"/>
            <a:ext cx="243057" cy="779019"/>
            <a:chOff x="4608962" y="3861048"/>
            <a:chExt cx="755126" cy="2257212"/>
          </a:xfrm>
        </p:grpSpPr>
        <p:sp>
          <p:nvSpPr>
            <p:cNvPr id="44" name="メモ 43"/>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 name="メモ 44"/>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6" name="メモ 45"/>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7" name="テキスト ボックス 46"/>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48" name="二等辺三角形 47"/>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49" name="グループ化 48"/>
          <p:cNvGrpSpPr>
            <a:grpSpLocks noChangeAspect="1"/>
          </p:cNvGrpSpPr>
          <p:nvPr/>
        </p:nvGrpSpPr>
        <p:grpSpPr>
          <a:xfrm>
            <a:off x="4010340" y="5312094"/>
            <a:ext cx="243057" cy="779019"/>
            <a:chOff x="4608962" y="3861048"/>
            <a:chExt cx="755126" cy="2257212"/>
          </a:xfrm>
        </p:grpSpPr>
        <p:sp>
          <p:nvSpPr>
            <p:cNvPr id="50" name="メモ 49"/>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1" name="メモ 50"/>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2" name="メモ 51"/>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3" name="テキスト ボックス 52"/>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54" name="二等辺三角形 53"/>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55" name="グループ化 54"/>
          <p:cNvGrpSpPr>
            <a:grpSpLocks noChangeAspect="1"/>
          </p:cNvGrpSpPr>
          <p:nvPr/>
        </p:nvGrpSpPr>
        <p:grpSpPr>
          <a:xfrm>
            <a:off x="4254221" y="5317193"/>
            <a:ext cx="243057" cy="779019"/>
            <a:chOff x="4608962" y="3861048"/>
            <a:chExt cx="755126" cy="2257212"/>
          </a:xfrm>
        </p:grpSpPr>
        <p:sp>
          <p:nvSpPr>
            <p:cNvPr id="56" name="メモ 55"/>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7" name="メモ 56"/>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8" name="メモ 57"/>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9" name="テキスト ボックス 58"/>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60" name="二等辺三角形 59"/>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61" name="グループ化 60"/>
          <p:cNvGrpSpPr>
            <a:grpSpLocks noChangeAspect="1"/>
          </p:cNvGrpSpPr>
          <p:nvPr/>
        </p:nvGrpSpPr>
        <p:grpSpPr>
          <a:xfrm>
            <a:off x="4496508" y="5317193"/>
            <a:ext cx="243057" cy="779019"/>
            <a:chOff x="4608962" y="3861048"/>
            <a:chExt cx="755126" cy="2257212"/>
          </a:xfrm>
        </p:grpSpPr>
        <p:sp>
          <p:nvSpPr>
            <p:cNvPr id="62" name="メモ 6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3" name="メモ 6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4" name="メモ 6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5" name="テキスト ボックス 64"/>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66" name="二等辺三角形 6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67" name="グループ化 66"/>
          <p:cNvGrpSpPr>
            <a:grpSpLocks noChangeAspect="1"/>
          </p:cNvGrpSpPr>
          <p:nvPr/>
        </p:nvGrpSpPr>
        <p:grpSpPr>
          <a:xfrm>
            <a:off x="4010340" y="5593952"/>
            <a:ext cx="243057" cy="779019"/>
            <a:chOff x="4608962" y="3861048"/>
            <a:chExt cx="755126" cy="2257212"/>
          </a:xfrm>
        </p:grpSpPr>
        <p:sp>
          <p:nvSpPr>
            <p:cNvPr id="68" name="メモ 67"/>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9" name="メモ 68"/>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0" name="メモ 69"/>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1" name="テキスト ボックス 70"/>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72" name="二等辺三角形 71"/>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73" name="グループ化 72"/>
          <p:cNvGrpSpPr>
            <a:grpSpLocks noChangeAspect="1"/>
          </p:cNvGrpSpPr>
          <p:nvPr/>
        </p:nvGrpSpPr>
        <p:grpSpPr>
          <a:xfrm>
            <a:off x="4254221" y="5599052"/>
            <a:ext cx="243057" cy="779019"/>
            <a:chOff x="4608962" y="3861048"/>
            <a:chExt cx="755126" cy="2257212"/>
          </a:xfrm>
        </p:grpSpPr>
        <p:sp>
          <p:nvSpPr>
            <p:cNvPr id="74" name="メモ 73"/>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5" name="メモ 74"/>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6" name="メモ 75"/>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7" name="テキスト ボックス 76"/>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78" name="二等辺三角形 77"/>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79" name="グループ化 78"/>
          <p:cNvGrpSpPr>
            <a:grpSpLocks noChangeAspect="1"/>
          </p:cNvGrpSpPr>
          <p:nvPr/>
        </p:nvGrpSpPr>
        <p:grpSpPr>
          <a:xfrm>
            <a:off x="4496508" y="5599052"/>
            <a:ext cx="243057" cy="779019"/>
            <a:chOff x="4608962" y="3861048"/>
            <a:chExt cx="755126" cy="2257212"/>
          </a:xfrm>
        </p:grpSpPr>
        <p:sp>
          <p:nvSpPr>
            <p:cNvPr id="80" name="メモ 79"/>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1" name="メモ 80"/>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2" name="メモ 81"/>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3" name="テキスト ボックス 82"/>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84" name="二等辺三角形 83"/>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85" name="グループ化 84"/>
          <p:cNvGrpSpPr>
            <a:grpSpLocks noChangeAspect="1"/>
          </p:cNvGrpSpPr>
          <p:nvPr/>
        </p:nvGrpSpPr>
        <p:grpSpPr>
          <a:xfrm>
            <a:off x="4002010" y="5898595"/>
            <a:ext cx="243057" cy="525104"/>
            <a:chOff x="4608962" y="3861048"/>
            <a:chExt cx="755126" cy="1521492"/>
          </a:xfrm>
        </p:grpSpPr>
        <p:sp>
          <p:nvSpPr>
            <p:cNvPr id="86" name="メモ 85"/>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7" name="メモ 86"/>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8" name="メモ 87"/>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9" name="テキスト ボックス 88"/>
            <p:cNvSpPr txBox="1"/>
            <p:nvPr/>
          </p:nvSpPr>
          <p:spPr>
            <a:xfrm>
              <a:off x="4667581" y="4111746"/>
              <a:ext cx="648072" cy="127079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a:t>
              </a:r>
              <a:endParaRPr lang="en-US" altLang="ja-JP" sz="375" dirty="0">
                <a:solidFill>
                  <a:prstClr val="black"/>
                </a:solidFill>
                <a:latin typeface="Meiryo UI" panose="020B0604030504040204" pitchFamily="50" charset="-128"/>
                <a:ea typeface="Meiryo UI" panose="020B0604030504040204" pitchFamily="50" charset="-128"/>
              </a:endParaRPr>
            </a:p>
          </p:txBody>
        </p:sp>
        <p:sp>
          <p:nvSpPr>
            <p:cNvPr id="90" name="二等辺三角形 89"/>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91" name="グループ化 90"/>
          <p:cNvGrpSpPr>
            <a:grpSpLocks noChangeAspect="1"/>
          </p:cNvGrpSpPr>
          <p:nvPr/>
        </p:nvGrpSpPr>
        <p:grpSpPr>
          <a:xfrm>
            <a:off x="4245891" y="5903696"/>
            <a:ext cx="243057" cy="548187"/>
            <a:chOff x="4608962" y="3861048"/>
            <a:chExt cx="755126" cy="1588375"/>
          </a:xfrm>
        </p:grpSpPr>
        <p:sp>
          <p:nvSpPr>
            <p:cNvPr id="92" name="メモ 9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3" name="メモ 9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4" name="メモ 9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5" name="テキスト ボックス 94"/>
            <p:cNvSpPr txBox="1"/>
            <p:nvPr/>
          </p:nvSpPr>
          <p:spPr>
            <a:xfrm>
              <a:off x="4667581" y="4111746"/>
              <a:ext cx="648072" cy="1337677"/>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96" name="二等辺三角形 9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97" name="グループ化 96"/>
          <p:cNvGrpSpPr>
            <a:grpSpLocks noChangeAspect="1"/>
          </p:cNvGrpSpPr>
          <p:nvPr/>
        </p:nvGrpSpPr>
        <p:grpSpPr>
          <a:xfrm>
            <a:off x="4488178" y="5903696"/>
            <a:ext cx="243057" cy="548187"/>
            <a:chOff x="4608962" y="3861048"/>
            <a:chExt cx="755126" cy="1588375"/>
          </a:xfrm>
        </p:grpSpPr>
        <p:sp>
          <p:nvSpPr>
            <p:cNvPr id="98" name="メモ 97"/>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9" name="メモ 98"/>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00" name="メモ 99"/>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01" name="テキスト ボックス 100"/>
            <p:cNvSpPr txBox="1"/>
            <p:nvPr/>
          </p:nvSpPr>
          <p:spPr>
            <a:xfrm>
              <a:off x="4667581" y="4111746"/>
              <a:ext cx="648072" cy="1337677"/>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102" name="二等辺三角形 101"/>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sp>
        <p:nvSpPr>
          <p:cNvPr id="104" name="正方形/長方形 103"/>
          <p:cNvSpPr/>
          <p:nvPr/>
        </p:nvSpPr>
        <p:spPr>
          <a:xfrm>
            <a:off x="4006544" y="5289580"/>
            <a:ext cx="727619" cy="302963"/>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350" b="1" dirty="0" smtClean="0">
                <a:solidFill>
                  <a:prstClr val="black"/>
                </a:solidFill>
                <a:latin typeface="Meiryo UI" panose="020B0604030504040204" pitchFamily="50" charset="-128"/>
                <a:ea typeface="Meiryo UI" panose="020B0604030504040204" pitchFamily="50" charset="-128"/>
              </a:rPr>
              <a:t>出版社</a:t>
            </a:r>
            <a:endParaRPr lang="ja-JP" altLang="en-US" sz="1350" b="1" dirty="0">
              <a:solidFill>
                <a:prstClr val="black"/>
              </a:solidFill>
              <a:latin typeface="Meiryo UI" panose="020B0604030504040204" pitchFamily="50" charset="-128"/>
              <a:ea typeface="Meiryo UI" panose="020B0604030504040204" pitchFamily="50" charset="-128"/>
            </a:endParaRPr>
          </a:p>
        </p:txBody>
      </p:sp>
      <p:sp>
        <p:nvSpPr>
          <p:cNvPr id="106" name="角丸四角形 105"/>
          <p:cNvSpPr/>
          <p:nvPr/>
        </p:nvSpPr>
        <p:spPr>
          <a:xfrm>
            <a:off x="11156222" y="4091045"/>
            <a:ext cx="904202" cy="6762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350" b="1" dirty="0" smtClean="0">
                <a:solidFill>
                  <a:prstClr val="white"/>
                </a:solidFill>
                <a:latin typeface="Meiryo UI" panose="020B0604030504040204" pitchFamily="50" charset="-128"/>
                <a:ea typeface="Meiryo UI" panose="020B0604030504040204" pitchFamily="50" charset="-128"/>
              </a:rPr>
              <a:t>出版界</a:t>
            </a:r>
            <a:endParaRPr lang="ja-JP" altLang="en-US" sz="1350" b="1" dirty="0">
              <a:solidFill>
                <a:prstClr val="white"/>
              </a:solidFill>
              <a:latin typeface="Meiryo UI" panose="020B0604030504040204" pitchFamily="50" charset="-128"/>
              <a:ea typeface="Meiryo UI" panose="020B0604030504040204" pitchFamily="50" charset="-128"/>
            </a:endParaRPr>
          </a:p>
        </p:txBody>
      </p:sp>
      <p:sp>
        <p:nvSpPr>
          <p:cNvPr id="108" name="正方形/長方形 107"/>
          <p:cNvSpPr/>
          <p:nvPr/>
        </p:nvSpPr>
        <p:spPr>
          <a:xfrm>
            <a:off x="208025" y="1012350"/>
            <a:ext cx="1318978" cy="417681"/>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dirty="0" smtClean="0">
                <a:solidFill>
                  <a:prstClr val="white"/>
                </a:solidFill>
                <a:latin typeface="Meiryo UI" panose="020B0604030504040204" pitchFamily="50" charset="-128"/>
                <a:ea typeface="Meiryo UI" panose="020B0604030504040204" pitchFamily="50" charset="-128"/>
              </a:rPr>
              <a:t>NDL</a:t>
            </a:r>
            <a:r>
              <a:rPr lang="ja-JP" altLang="en-US" sz="1350" dirty="0" smtClean="0">
                <a:solidFill>
                  <a:prstClr val="white"/>
                </a:solidFill>
                <a:latin typeface="Meiryo UI" panose="020B0604030504040204" pitchFamily="50" charset="-128"/>
                <a:ea typeface="Meiryo UI" panose="020B0604030504040204" pitchFamily="50" charset="-128"/>
              </a:rPr>
              <a:t>サーチ</a:t>
            </a:r>
            <a:endParaRPr lang="en-US" altLang="ja-JP" sz="1350" dirty="0" smtClean="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1350" dirty="0" smtClean="0">
                <a:solidFill>
                  <a:prstClr val="white"/>
                </a:solidFill>
                <a:latin typeface="Meiryo UI" panose="020B0604030504040204" pitchFamily="50" charset="-128"/>
                <a:ea typeface="Meiryo UI" panose="020B0604030504040204" pitchFamily="50" charset="-128"/>
              </a:rPr>
              <a:t>検索画面</a:t>
            </a:r>
            <a:endParaRPr lang="ja-JP" altLang="en-US" sz="1350" dirty="0">
              <a:solidFill>
                <a:prstClr val="white"/>
              </a:solidFill>
              <a:latin typeface="Meiryo UI" panose="020B0604030504040204" pitchFamily="50" charset="-128"/>
              <a:ea typeface="Meiryo UI" panose="020B0604030504040204" pitchFamily="50" charset="-128"/>
            </a:endParaRPr>
          </a:p>
        </p:txBody>
      </p:sp>
      <p:sp>
        <p:nvSpPr>
          <p:cNvPr id="109" name="正方形/長方形 108"/>
          <p:cNvSpPr/>
          <p:nvPr/>
        </p:nvSpPr>
        <p:spPr>
          <a:xfrm>
            <a:off x="1031945" y="3049563"/>
            <a:ext cx="562110" cy="23038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dirty="0">
                <a:solidFill>
                  <a:prstClr val="white"/>
                </a:solidFill>
                <a:latin typeface="Meiryo UI" panose="020B0604030504040204" pitchFamily="50" charset="-128"/>
                <a:ea typeface="Meiryo UI" panose="020B0604030504040204" pitchFamily="50" charset="-128"/>
              </a:rPr>
              <a:t>API</a:t>
            </a:r>
            <a:endParaRPr lang="ja-JP" altLang="en-US" sz="1350" dirty="0">
              <a:solidFill>
                <a:prstClr val="white"/>
              </a:solidFill>
              <a:latin typeface="Meiryo UI" panose="020B0604030504040204" pitchFamily="50" charset="-128"/>
              <a:ea typeface="Meiryo UI" panose="020B0604030504040204" pitchFamily="50" charset="-128"/>
            </a:endParaRPr>
          </a:p>
        </p:txBody>
      </p:sp>
      <p:sp>
        <p:nvSpPr>
          <p:cNvPr id="148" name="右矢印 147"/>
          <p:cNvSpPr/>
          <p:nvPr/>
        </p:nvSpPr>
        <p:spPr>
          <a:xfrm rot="17326717">
            <a:off x="697001" y="3673661"/>
            <a:ext cx="1032675" cy="24462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nvGrpSpPr>
          <p:cNvPr id="155" name="グループ化 154"/>
          <p:cNvGrpSpPr>
            <a:grpSpLocks noChangeAspect="1"/>
          </p:cNvGrpSpPr>
          <p:nvPr/>
        </p:nvGrpSpPr>
        <p:grpSpPr>
          <a:xfrm>
            <a:off x="5332918" y="3783176"/>
            <a:ext cx="1758005" cy="1129138"/>
            <a:chOff x="4608962" y="3861048"/>
            <a:chExt cx="755126" cy="1617299"/>
          </a:xfrm>
        </p:grpSpPr>
        <p:sp>
          <p:nvSpPr>
            <p:cNvPr id="156" name="メモ 155"/>
            <p:cNvSpPr/>
            <p:nvPr/>
          </p:nvSpPr>
          <p:spPr>
            <a:xfrm>
              <a:off x="4841354" y="4285183"/>
              <a:ext cx="522734" cy="583977"/>
            </a:xfrm>
            <a:prstGeom prst="foldedCorner">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57" name="メモ 156"/>
            <p:cNvSpPr/>
            <p:nvPr/>
          </p:nvSpPr>
          <p:spPr>
            <a:xfrm>
              <a:off x="4769346" y="4213175"/>
              <a:ext cx="522734" cy="583977"/>
            </a:xfrm>
            <a:prstGeom prst="foldedCorner">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58" name="メモ 157"/>
            <p:cNvSpPr/>
            <p:nvPr/>
          </p:nvSpPr>
          <p:spPr>
            <a:xfrm>
              <a:off x="4720910" y="4141167"/>
              <a:ext cx="522734" cy="583977"/>
            </a:xfrm>
            <a:prstGeom prst="foldedCorner">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59" name="テキスト ボックス 158"/>
            <p:cNvSpPr txBox="1"/>
            <p:nvPr/>
          </p:nvSpPr>
          <p:spPr>
            <a:xfrm>
              <a:off x="4667581" y="4111750"/>
              <a:ext cx="648072" cy="1366597"/>
            </a:xfrm>
            <a:prstGeom prst="rect">
              <a:avLst/>
            </a:prstGeom>
            <a:noFill/>
            <a:ln>
              <a:solidFill>
                <a:schemeClr val="tx1"/>
              </a:solidFill>
              <a:prstDash val="dash"/>
            </a:ln>
          </p:spPr>
          <p:txBody>
            <a:bodyPr wrap="square" rtlCol="0">
              <a:spAutoFit/>
            </a:bodyPr>
            <a:lstStyle/>
            <a:p>
              <a:pPr algn="ctr" fontAlgn="base">
                <a:spcBef>
                  <a:spcPct val="0"/>
                </a:spcBef>
                <a:spcAft>
                  <a:spcPct val="0"/>
                </a:spcAft>
              </a:pPr>
              <a:r>
                <a:rPr lang="ja-JP" altLang="en-US" sz="1400" dirty="0">
                  <a:solidFill>
                    <a:prstClr val="black"/>
                  </a:solidFill>
                  <a:latin typeface="Meiryo UI" panose="020B0604030504040204" pitchFamily="50" charset="-128"/>
                  <a:ea typeface="Meiryo UI" panose="020B0604030504040204" pitchFamily="50" charset="-128"/>
                </a:rPr>
                <a:t>出版情報</a:t>
              </a:r>
              <a:endParaRPr lang="en-US" altLang="ja-JP" sz="1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1400" dirty="0">
                  <a:solidFill>
                    <a:prstClr val="black"/>
                  </a:solidFill>
                  <a:latin typeface="Meiryo UI" panose="020B0604030504040204" pitchFamily="50" charset="-128"/>
                  <a:ea typeface="Meiryo UI" panose="020B0604030504040204" pitchFamily="50" charset="-128"/>
                </a:rPr>
                <a:t>アグリゲータ組織</a:t>
              </a:r>
              <a:endParaRPr lang="en-US" altLang="ja-JP" sz="1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endParaRPr lang="en-US" altLang="zh-TW" sz="1400" dirty="0">
                <a:solidFill>
                  <a:prstClr val="black"/>
                </a:solidFill>
                <a:latin typeface="Meiryo UI" panose="020B0604030504040204" pitchFamily="50" charset="-128"/>
                <a:ea typeface="Meiryo UI" panose="020B0604030504040204" pitchFamily="50" charset="-128"/>
              </a:endParaRPr>
            </a:p>
          </p:txBody>
        </p:sp>
        <p:sp>
          <p:nvSpPr>
            <p:cNvPr id="160" name="二等辺三角形 159"/>
            <p:cNvSpPr/>
            <p:nvPr/>
          </p:nvSpPr>
          <p:spPr>
            <a:xfrm>
              <a:off x="4608962" y="3861048"/>
              <a:ext cx="755126" cy="288032"/>
            </a:xfrm>
            <a:prstGeom prst="triangle">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sp>
        <p:nvSpPr>
          <p:cNvPr id="192" name="右矢印 191"/>
          <p:cNvSpPr/>
          <p:nvPr/>
        </p:nvSpPr>
        <p:spPr>
          <a:xfrm rot="12053390">
            <a:off x="1656874" y="3382315"/>
            <a:ext cx="1866453" cy="27537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pic>
        <p:nvPicPr>
          <p:cNvPr id="193" name="Picture 2"/>
          <p:cNvPicPr>
            <a:picLocks noChangeAspect="1" noChangeArrowheads="1"/>
          </p:cNvPicPr>
          <p:nvPr/>
        </p:nvPicPr>
        <p:blipFill>
          <a:blip r:embed="rId3" cstate="print"/>
          <a:srcRect/>
          <a:stretch>
            <a:fillRect/>
          </a:stretch>
        </p:blipFill>
        <p:spPr bwMode="auto">
          <a:xfrm>
            <a:off x="1029497" y="2512563"/>
            <a:ext cx="635651" cy="443143"/>
          </a:xfrm>
          <a:prstGeom prst="rect">
            <a:avLst/>
          </a:prstGeom>
          <a:ln>
            <a:noFill/>
          </a:ln>
          <a:effectLst/>
        </p:spPr>
      </p:pic>
      <p:pic>
        <p:nvPicPr>
          <p:cNvPr id="194" name="図 193"/>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97430" y="1123751"/>
            <a:ext cx="497543" cy="497543"/>
          </a:xfrm>
          <a:prstGeom prst="rect">
            <a:avLst/>
          </a:prstGeom>
        </p:spPr>
      </p:pic>
      <p:sp>
        <p:nvSpPr>
          <p:cNvPr id="195" name="正方形/長方形 194"/>
          <p:cNvSpPr>
            <a:spLocks noChangeAspect="1"/>
          </p:cNvSpPr>
          <p:nvPr/>
        </p:nvSpPr>
        <p:spPr>
          <a:xfrm>
            <a:off x="2612087" y="1751597"/>
            <a:ext cx="635651" cy="260519"/>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500" dirty="0">
                <a:solidFill>
                  <a:prstClr val="white"/>
                </a:solidFill>
                <a:latin typeface="Meiryo UI" panose="020B0604030504040204" pitchFamily="50" charset="-128"/>
                <a:ea typeface="Meiryo UI" panose="020B0604030504040204" pitchFamily="50" charset="-128"/>
              </a:rPr>
              <a:t>API</a:t>
            </a:r>
            <a:endParaRPr lang="ja-JP" altLang="en-US" sz="1500" dirty="0">
              <a:solidFill>
                <a:prstClr val="white"/>
              </a:solidFill>
              <a:latin typeface="Meiryo UI" panose="020B0604030504040204" pitchFamily="50" charset="-128"/>
              <a:ea typeface="Meiryo UI" panose="020B0604030504040204" pitchFamily="50" charset="-128"/>
            </a:endParaRPr>
          </a:p>
        </p:txBody>
      </p:sp>
      <p:sp>
        <p:nvSpPr>
          <p:cNvPr id="197" name="正方形/長方形 196"/>
          <p:cNvSpPr/>
          <p:nvPr/>
        </p:nvSpPr>
        <p:spPr>
          <a:xfrm>
            <a:off x="1889644" y="859204"/>
            <a:ext cx="1778789" cy="228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t>他情報提供サービス</a:t>
            </a:r>
            <a:endParaRPr kumimoji="1" lang="ja-JP" altLang="en-US" sz="1400" dirty="0"/>
          </a:p>
        </p:txBody>
      </p:sp>
      <p:pic>
        <p:nvPicPr>
          <p:cNvPr id="198" name="図 197"/>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849830" y="1276151"/>
            <a:ext cx="497543" cy="497543"/>
          </a:xfrm>
          <a:prstGeom prst="rect">
            <a:avLst/>
          </a:prstGeom>
        </p:spPr>
      </p:pic>
      <p:sp>
        <p:nvSpPr>
          <p:cNvPr id="201" name="右矢印 200"/>
          <p:cNvSpPr/>
          <p:nvPr/>
        </p:nvSpPr>
        <p:spPr>
          <a:xfrm rot="19808604">
            <a:off x="1593581" y="2011215"/>
            <a:ext cx="1032675" cy="24462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6" name="メモ 205"/>
          <p:cNvSpPr/>
          <p:nvPr/>
        </p:nvSpPr>
        <p:spPr>
          <a:xfrm>
            <a:off x="3550905" y="4079193"/>
            <a:ext cx="1368189" cy="433994"/>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400" dirty="0" smtClean="0">
                <a:solidFill>
                  <a:prstClr val="black"/>
                </a:solidFill>
                <a:latin typeface="Meiryo UI" panose="020B0604030504040204" pitchFamily="50" charset="-128"/>
                <a:ea typeface="Meiryo UI" panose="020B0604030504040204" pitchFamily="50" charset="-128"/>
              </a:rPr>
              <a:t>版元ドットコム</a:t>
            </a:r>
            <a:endParaRPr lang="en-US" altLang="ja-JP" sz="1400" dirty="0">
              <a:solidFill>
                <a:prstClr val="black"/>
              </a:solidFill>
              <a:latin typeface="Meiryo UI" panose="020B0604030504040204" pitchFamily="50" charset="-128"/>
              <a:ea typeface="Meiryo UI" panose="020B0604030504040204" pitchFamily="50" charset="-128"/>
            </a:endParaRPr>
          </a:p>
        </p:txBody>
      </p:sp>
      <p:sp>
        <p:nvSpPr>
          <p:cNvPr id="208" name="二等辺三角形 207"/>
          <p:cNvSpPr/>
          <p:nvPr/>
        </p:nvSpPr>
        <p:spPr>
          <a:xfrm>
            <a:off x="3325234" y="3871017"/>
            <a:ext cx="1896328" cy="214057"/>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8" name="正方形/長方形 237"/>
          <p:cNvSpPr>
            <a:spLocks noChangeAspect="1"/>
          </p:cNvSpPr>
          <p:nvPr/>
        </p:nvSpPr>
        <p:spPr>
          <a:xfrm>
            <a:off x="975142" y="2208475"/>
            <a:ext cx="635651" cy="260519"/>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500" dirty="0">
                <a:solidFill>
                  <a:prstClr val="white"/>
                </a:solidFill>
                <a:latin typeface="Meiryo UI" panose="020B0604030504040204" pitchFamily="50" charset="-128"/>
                <a:ea typeface="Meiryo UI" panose="020B0604030504040204" pitchFamily="50" charset="-128"/>
              </a:rPr>
              <a:t>API</a:t>
            </a:r>
            <a:endParaRPr lang="ja-JP" altLang="en-US" sz="1500" dirty="0">
              <a:solidFill>
                <a:prstClr val="white"/>
              </a:solidFill>
              <a:latin typeface="Meiryo UI" panose="020B0604030504040204" pitchFamily="50" charset="-128"/>
              <a:ea typeface="Meiryo UI" panose="020B0604030504040204" pitchFamily="50" charset="-128"/>
            </a:endParaRPr>
          </a:p>
        </p:txBody>
      </p:sp>
      <p:sp>
        <p:nvSpPr>
          <p:cNvPr id="239" name="右矢印 238"/>
          <p:cNvSpPr/>
          <p:nvPr/>
        </p:nvSpPr>
        <p:spPr>
          <a:xfrm rot="13905526">
            <a:off x="902287" y="1847539"/>
            <a:ext cx="696449" cy="26720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nvGrpSpPr>
          <p:cNvPr id="240" name="グループ化 239"/>
          <p:cNvGrpSpPr>
            <a:grpSpLocks noChangeAspect="1"/>
          </p:cNvGrpSpPr>
          <p:nvPr/>
        </p:nvGrpSpPr>
        <p:grpSpPr>
          <a:xfrm>
            <a:off x="548290" y="4530430"/>
            <a:ext cx="227387" cy="291655"/>
            <a:chOff x="421903" y="2700859"/>
            <a:chExt cx="792088" cy="1016173"/>
          </a:xfrm>
        </p:grpSpPr>
        <p:sp>
          <p:nvSpPr>
            <p:cNvPr id="241" name="二等辺三角形 240"/>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2"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3"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4"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5"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6"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7"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sp>
        <p:nvSpPr>
          <p:cNvPr id="248" name="角丸四角形 247"/>
          <p:cNvSpPr/>
          <p:nvPr/>
        </p:nvSpPr>
        <p:spPr>
          <a:xfrm>
            <a:off x="513156" y="4487684"/>
            <a:ext cx="845668" cy="1593974"/>
          </a:xfrm>
          <a:prstGeom prst="roundRect">
            <a:avLst>
              <a:gd name="adj" fmla="val 9008"/>
            </a:avLst>
          </a:prstGeom>
          <a:no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nvGrpSpPr>
          <p:cNvPr id="249" name="グループ化 248"/>
          <p:cNvGrpSpPr>
            <a:grpSpLocks noChangeAspect="1"/>
          </p:cNvGrpSpPr>
          <p:nvPr/>
        </p:nvGrpSpPr>
        <p:grpSpPr>
          <a:xfrm>
            <a:off x="806070" y="4530430"/>
            <a:ext cx="227387" cy="291655"/>
            <a:chOff x="421903" y="2700859"/>
            <a:chExt cx="792088" cy="1016173"/>
          </a:xfrm>
        </p:grpSpPr>
        <p:sp>
          <p:nvSpPr>
            <p:cNvPr id="250" name="二等辺三角形 249"/>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1"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2"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3"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4"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5"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6"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57" name="グループ化 256"/>
          <p:cNvGrpSpPr>
            <a:grpSpLocks noChangeAspect="1"/>
          </p:cNvGrpSpPr>
          <p:nvPr/>
        </p:nvGrpSpPr>
        <p:grpSpPr>
          <a:xfrm>
            <a:off x="1066610" y="4523765"/>
            <a:ext cx="227387" cy="291655"/>
            <a:chOff x="421903" y="2700859"/>
            <a:chExt cx="792088" cy="1016173"/>
          </a:xfrm>
        </p:grpSpPr>
        <p:sp>
          <p:nvSpPr>
            <p:cNvPr id="258" name="二等辺三角形 257"/>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9"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0"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1"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2"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3" name="フローチャート: 記憶データ 3"/>
            <p:cNvSpPr>
              <a:spLocks noChangeAspect="1"/>
            </p:cNvSpPr>
            <p:nvPr/>
          </p:nvSpPr>
          <p:spPr>
            <a:xfrm rot="5400000">
              <a:off x="359628" y="3107265"/>
              <a:ext cx="557784" cy="37371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4"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65" name="グループ化 264"/>
          <p:cNvGrpSpPr>
            <a:grpSpLocks noChangeAspect="1"/>
          </p:cNvGrpSpPr>
          <p:nvPr/>
        </p:nvGrpSpPr>
        <p:grpSpPr>
          <a:xfrm>
            <a:off x="552982" y="4828751"/>
            <a:ext cx="227387" cy="291655"/>
            <a:chOff x="421903" y="2700859"/>
            <a:chExt cx="792088" cy="1016173"/>
          </a:xfrm>
        </p:grpSpPr>
        <p:sp>
          <p:nvSpPr>
            <p:cNvPr id="266" name="二等辺三角形 265"/>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7"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8"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9"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0"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1"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2"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73" name="グループ化 272"/>
          <p:cNvGrpSpPr>
            <a:grpSpLocks noChangeAspect="1"/>
          </p:cNvGrpSpPr>
          <p:nvPr/>
        </p:nvGrpSpPr>
        <p:grpSpPr>
          <a:xfrm>
            <a:off x="810762" y="4828751"/>
            <a:ext cx="227387" cy="291655"/>
            <a:chOff x="421903" y="2700859"/>
            <a:chExt cx="792088" cy="1016173"/>
          </a:xfrm>
        </p:grpSpPr>
        <p:sp>
          <p:nvSpPr>
            <p:cNvPr id="274" name="二等辺三角形 273"/>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5"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6"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7"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8"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9"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0"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81" name="グループ化 280"/>
          <p:cNvGrpSpPr>
            <a:grpSpLocks noChangeAspect="1"/>
          </p:cNvGrpSpPr>
          <p:nvPr/>
        </p:nvGrpSpPr>
        <p:grpSpPr>
          <a:xfrm>
            <a:off x="1071303" y="4822085"/>
            <a:ext cx="227387" cy="291655"/>
            <a:chOff x="421903" y="2700859"/>
            <a:chExt cx="792088" cy="1016173"/>
          </a:xfrm>
        </p:grpSpPr>
        <p:sp>
          <p:nvSpPr>
            <p:cNvPr id="282" name="二等辺三角形 281"/>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3"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4"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5"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6"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7"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8"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89" name="グループ化 288"/>
          <p:cNvGrpSpPr>
            <a:grpSpLocks noChangeAspect="1"/>
          </p:cNvGrpSpPr>
          <p:nvPr/>
        </p:nvGrpSpPr>
        <p:grpSpPr>
          <a:xfrm>
            <a:off x="552982" y="5127071"/>
            <a:ext cx="227387" cy="291655"/>
            <a:chOff x="421903" y="2700859"/>
            <a:chExt cx="792088" cy="1016173"/>
          </a:xfrm>
        </p:grpSpPr>
        <p:sp>
          <p:nvSpPr>
            <p:cNvPr id="290" name="二等辺三角形 289"/>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1"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2"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3"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4"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5"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6"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97" name="グループ化 296"/>
          <p:cNvGrpSpPr>
            <a:grpSpLocks noChangeAspect="1"/>
          </p:cNvGrpSpPr>
          <p:nvPr/>
        </p:nvGrpSpPr>
        <p:grpSpPr>
          <a:xfrm>
            <a:off x="810762" y="5127071"/>
            <a:ext cx="227387" cy="291655"/>
            <a:chOff x="421903" y="2700859"/>
            <a:chExt cx="792088" cy="1016173"/>
          </a:xfrm>
        </p:grpSpPr>
        <p:sp>
          <p:nvSpPr>
            <p:cNvPr id="298" name="二等辺三角形 297"/>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9"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0"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1"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2"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3"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4"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305" name="グループ化 304"/>
          <p:cNvGrpSpPr>
            <a:grpSpLocks noChangeAspect="1"/>
          </p:cNvGrpSpPr>
          <p:nvPr/>
        </p:nvGrpSpPr>
        <p:grpSpPr>
          <a:xfrm>
            <a:off x="1071303" y="5120405"/>
            <a:ext cx="227387" cy="291655"/>
            <a:chOff x="421903" y="2700859"/>
            <a:chExt cx="792088" cy="1016173"/>
          </a:xfrm>
        </p:grpSpPr>
        <p:sp>
          <p:nvSpPr>
            <p:cNvPr id="306" name="二等辺三角形 305"/>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7"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8"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9"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0"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1"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2"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sp>
        <p:nvSpPr>
          <p:cNvPr id="313" name="正方形/長方形 312"/>
          <p:cNvSpPr/>
          <p:nvPr/>
        </p:nvSpPr>
        <p:spPr>
          <a:xfrm>
            <a:off x="530715" y="5092305"/>
            <a:ext cx="826565" cy="30169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050" b="1" dirty="0">
              <a:solidFill>
                <a:prstClr val="black"/>
              </a:solidFill>
              <a:latin typeface="Meiryo UI" panose="020B0604030504040204" pitchFamily="50" charset="-128"/>
              <a:ea typeface="Meiryo UI" panose="020B0604030504040204" pitchFamily="50" charset="-128"/>
            </a:endParaRPr>
          </a:p>
        </p:txBody>
      </p:sp>
      <p:grpSp>
        <p:nvGrpSpPr>
          <p:cNvPr id="314" name="グループ化 313"/>
          <p:cNvGrpSpPr>
            <a:grpSpLocks noChangeAspect="1"/>
          </p:cNvGrpSpPr>
          <p:nvPr/>
        </p:nvGrpSpPr>
        <p:grpSpPr>
          <a:xfrm>
            <a:off x="569299" y="5458537"/>
            <a:ext cx="227387" cy="291655"/>
            <a:chOff x="421903" y="2700859"/>
            <a:chExt cx="792088" cy="1016173"/>
          </a:xfrm>
        </p:grpSpPr>
        <p:sp>
          <p:nvSpPr>
            <p:cNvPr id="315" name="二等辺三角形 314"/>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6"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7"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8"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9"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0"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1"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322" name="グループ化 321"/>
          <p:cNvGrpSpPr>
            <a:grpSpLocks noChangeAspect="1"/>
          </p:cNvGrpSpPr>
          <p:nvPr/>
        </p:nvGrpSpPr>
        <p:grpSpPr>
          <a:xfrm>
            <a:off x="827079" y="5458537"/>
            <a:ext cx="227387" cy="291655"/>
            <a:chOff x="421903" y="2700859"/>
            <a:chExt cx="792088" cy="1016173"/>
          </a:xfrm>
        </p:grpSpPr>
        <p:sp>
          <p:nvSpPr>
            <p:cNvPr id="323" name="二等辺三角形 322"/>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4"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5"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6"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7"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8"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9"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330" name="グループ化 329"/>
          <p:cNvGrpSpPr>
            <a:grpSpLocks noChangeAspect="1"/>
          </p:cNvGrpSpPr>
          <p:nvPr/>
        </p:nvGrpSpPr>
        <p:grpSpPr>
          <a:xfrm>
            <a:off x="1087620" y="5451872"/>
            <a:ext cx="227387" cy="291655"/>
            <a:chOff x="421903" y="2700859"/>
            <a:chExt cx="792088" cy="1016173"/>
          </a:xfrm>
        </p:grpSpPr>
        <p:sp>
          <p:nvSpPr>
            <p:cNvPr id="331" name="二等辺三角形 330"/>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2"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3"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4"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5"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6"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7"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338" name="グループ化 337"/>
          <p:cNvGrpSpPr>
            <a:grpSpLocks noChangeAspect="1"/>
          </p:cNvGrpSpPr>
          <p:nvPr/>
        </p:nvGrpSpPr>
        <p:grpSpPr>
          <a:xfrm>
            <a:off x="569299" y="5756858"/>
            <a:ext cx="227387" cy="291655"/>
            <a:chOff x="421903" y="2700859"/>
            <a:chExt cx="792088" cy="1016173"/>
          </a:xfrm>
        </p:grpSpPr>
        <p:sp>
          <p:nvSpPr>
            <p:cNvPr id="339" name="二等辺三角形 338"/>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0"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1"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2"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3"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4"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5"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346" name="グループ化 345"/>
          <p:cNvGrpSpPr>
            <a:grpSpLocks noChangeAspect="1"/>
          </p:cNvGrpSpPr>
          <p:nvPr/>
        </p:nvGrpSpPr>
        <p:grpSpPr>
          <a:xfrm>
            <a:off x="827079" y="5756858"/>
            <a:ext cx="227387" cy="291655"/>
            <a:chOff x="421903" y="2700859"/>
            <a:chExt cx="792088" cy="1016173"/>
          </a:xfrm>
        </p:grpSpPr>
        <p:sp>
          <p:nvSpPr>
            <p:cNvPr id="347" name="二等辺三角形 346"/>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8"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9"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0"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1"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2"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3"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354" name="グループ化 353"/>
          <p:cNvGrpSpPr>
            <a:grpSpLocks noChangeAspect="1"/>
          </p:cNvGrpSpPr>
          <p:nvPr/>
        </p:nvGrpSpPr>
        <p:grpSpPr>
          <a:xfrm>
            <a:off x="1087620" y="5750192"/>
            <a:ext cx="227387" cy="291655"/>
            <a:chOff x="421903" y="2700859"/>
            <a:chExt cx="792088" cy="1016173"/>
          </a:xfrm>
        </p:grpSpPr>
        <p:sp>
          <p:nvSpPr>
            <p:cNvPr id="355" name="二等辺三角形 354"/>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6"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7"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8"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9"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0"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1"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sp>
        <p:nvSpPr>
          <p:cNvPr id="374" name="正方形/長方形 373"/>
          <p:cNvSpPr/>
          <p:nvPr/>
        </p:nvSpPr>
        <p:spPr>
          <a:xfrm>
            <a:off x="364152" y="5094974"/>
            <a:ext cx="1147616" cy="301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125" b="1" dirty="0">
                <a:solidFill>
                  <a:prstClr val="black"/>
                </a:solidFill>
                <a:latin typeface="Meiryo UI" panose="020B0604030504040204" pitchFamily="50" charset="-128"/>
                <a:ea typeface="Meiryo UI" panose="020B0604030504040204" pitchFamily="50" charset="-128"/>
              </a:rPr>
              <a:t>公共図書館</a:t>
            </a:r>
          </a:p>
        </p:txBody>
      </p:sp>
      <p:sp>
        <p:nvSpPr>
          <p:cNvPr id="375" name="正方形/長方形 374"/>
          <p:cNvSpPr>
            <a:spLocks noChangeAspect="1"/>
          </p:cNvSpPr>
          <p:nvPr/>
        </p:nvSpPr>
        <p:spPr>
          <a:xfrm>
            <a:off x="5183687" y="3604386"/>
            <a:ext cx="635651" cy="260519"/>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500" dirty="0">
                <a:solidFill>
                  <a:prstClr val="white"/>
                </a:solidFill>
                <a:latin typeface="Meiryo UI" panose="020B0604030504040204" pitchFamily="50" charset="-128"/>
                <a:ea typeface="Meiryo UI" panose="020B0604030504040204" pitchFamily="50" charset="-128"/>
              </a:rPr>
              <a:t>API</a:t>
            </a:r>
            <a:endParaRPr lang="ja-JP" altLang="en-US" sz="1500" dirty="0">
              <a:solidFill>
                <a:prstClr val="white"/>
              </a:solidFill>
              <a:latin typeface="Meiryo UI" panose="020B0604030504040204" pitchFamily="50" charset="-128"/>
              <a:ea typeface="Meiryo UI" panose="020B0604030504040204" pitchFamily="50" charset="-128"/>
            </a:endParaRPr>
          </a:p>
        </p:txBody>
      </p:sp>
      <p:sp>
        <p:nvSpPr>
          <p:cNvPr id="378" name="正方形/長方形 377"/>
          <p:cNvSpPr/>
          <p:nvPr/>
        </p:nvSpPr>
        <p:spPr>
          <a:xfrm>
            <a:off x="4907220" y="813515"/>
            <a:ext cx="1924717" cy="2894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t>出版情報提供サービス</a:t>
            </a:r>
            <a:endParaRPr kumimoji="1" lang="ja-JP" altLang="en-US" sz="1400" dirty="0"/>
          </a:p>
        </p:txBody>
      </p:sp>
      <p:sp>
        <p:nvSpPr>
          <p:cNvPr id="379" name="正方形/長方形 378"/>
          <p:cNvSpPr>
            <a:spLocks noChangeAspect="1"/>
          </p:cNvSpPr>
          <p:nvPr/>
        </p:nvSpPr>
        <p:spPr>
          <a:xfrm>
            <a:off x="3893755" y="1872644"/>
            <a:ext cx="635651" cy="260519"/>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500" dirty="0">
                <a:solidFill>
                  <a:prstClr val="white"/>
                </a:solidFill>
                <a:latin typeface="Meiryo UI" panose="020B0604030504040204" pitchFamily="50" charset="-128"/>
                <a:ea typeface="Meiryo UI" panose="020B0604030504040204" pitchFamily="50" charset="-128"/>
              </a:rPr>
              <a:t>API</a:t>
            </a:r>
            <a:endParaRPr lang="ja-JP" altLang="en-US" sz="1500" dirty="0">
              <a:solidFill>
                <a:prstClr val="white"/>
              </a:solidFill>
              <a:latin typeface="Meiryo UI" panose="020B0604030504040204" pitchFamily="50" charset="-128"/>
              <a:ea typeface="Meiryo UI" panose="020B0604030504040204" pitchFamily="50" charset="-128"/>
            </a:endParaRPr>
          </a:p>
        </p:txBody>
      </p:sp>
      <p:sp>
        <p:nvSpPr>
          <p:cNvPr id="386" name="メモ 385"/>
          <p:cNvSpPr/>
          <p:nvPr/>
        </p:nvSpPr>
        <p:spPr>
          <a:xfrm>
            <a:off x="4115797" y="1373406"/>
            <a:ext cx="1368189" cy="433994"/>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400" dirty="0" smtClean="0">
                <a:solidFill>
                  <a:prstClr val="black"/>
                </a:solidFill>
                <a:latin typeface="Meiryo UI" panose="020B0604030504040204" pitchFamily="50" charset="-128"/>
                <a:ea typeface="Meiryo UI" panose="020B0604030504040204" pitchFamily="50" charset="-128"/>
              </a:rPr>
              <a:t>出版情報</a:t>
            </a:r>
            <a:endParaRPr lang="en-US" altLang="ja-JP" sz="1400" dirty="0" smtClean="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1400" dirty="0" smtClean="0">
                <a:solidFill>
                  <a:prstClr val="black"/>
                </a:solidFill>
                <a:latin typeface="Meiryo UI" panose="020B0604030504040204" pitchFamily="50" charset="-128"/>
                <a:ea typeface="Meiryo UI" panose="020B0604030504040204" pitchFamily="50" charset="-128"/>
              </a:rPr>
              <a:t>提供サイト</a:t>
            </a:r>
            <a:endParaRPr lang="en-US" altLang="ja-JP" sz="1400" dirty="0">
              <a:solidFill>
                <a:prstClr val="black"/>
              </a:solidFill>
              <a:latin typeface="Meiryo UI" panose="020B0604030504040204" pitchFamily="50" charset="-128"/>
              <a:ea typeface="Meiryo UI" panose="020B0604030504040204" pitchFamily="50" charset="-128"/>
            </a:endParaRPr>
          </a:p>
        </p:txBody>
      </p:sp>
      <p:sp>
        <p:nvSpPr>
          <p:cNvPr id="387" name="二等辺三角形 386"/>
          <p:cNvSpPr/>
          <p:nvPr/>
        </p:nvSpPr>
        <p:spPr>
          <a:xfrm>
            <a:off x="3890126" y="1165230"/>
            <a:ext cx="1896328" cy="214057"/>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5" name="テキスト ボックス 114"/>
          <p:cNvSpPr txBox="1"/>
          <p:nvPr/>
        </p:nvSpPr>
        <p:spPr>
          <a:xfrm>
            <a:off x="1898235" y="3637360"/>
            <a:ext cx="1542658" cy="523220"/>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現在出版されている情報</a:t>
            </a:r>
            <a:endParaRPr kumimoji="1" lang="ja-JP" altLang="en-US" sz="1400" dirty="0">
              <a:latin typeface="Meiryo UI" panose="020B0604030504040204" pitchFamily="50" charset="-128"/>
              <a:ea typeface="Meiryo UI" panose="020B0604030504040204" pitchFamily="50" charset="-128"/>
            </a:endParaRPr>
          </a:p>
        </p:txBody>
      </p:sp>
      <p:sp>
        <p:nvSpPr>
          <p:cNvPr id="388" name="テキスト ボックス 387"/>
          <p:cNvSpPr txBox="1"/>
          <p:nvPr/>
        </p:nvSpPr>
        <p:spPr>
          <a:xfrm>
            <a:off x="2510976" y="2764986"/>
            <a:ext cx="1542658" cy="523220"/>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現在出版されていない情報</a:t>
            </a:r>
            <a:endParaRPr kumimoji="1" lang="ja-JP" altLang="en-US" sz="1400" dirty="0">
              <a:latin typeface="Meiryo UI" panose="020B0604030504040204" pitchFamily="50" charset="-128"/>
              <a:ea typeface="Meiryo UI" panose="020B0604030504040204" pitchFamily="50" charset="-128"/>
            </a:endParaRPr>
          </a:p>
        </p:txBody>
      </p:sp>
      <p:sp>
        <p:nvSpPr>
          <p:cNvPr id="389" name="右矢印 388"/>
          <p:cNvSpPr/>
          <p:nvPr/>
        </p:nvSpPr>
        <p:spPr>
          <a:xfrm rot="20833187">
            <a:off x="1728622" y="2198613"/>
            <a:ext cx="1868682" cy="26751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0" name="テキスト ボックス 389"/>
          <p:cNvSpPr txBox="1"/>
          <p:nvPr/>
        </p:nvSpPr>
        <p:spPr>
          <a:xfrm>
            <a:off x="4962433" y="1891013"/>
            <a:ext cx="1744926" cy="523220"/>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現在出版されていない情報も含めて提供</a:t>
            </a:r>
            <a:endParaRPr kumimoji="1" lang="ja-JP" altLang="en-US" sz="1400" dirty="0">
              <a:latin typeface="Meiryo UI" panose="020B0604030504040204" pitchFamily="50" charset="-128"/>
              <a:ea typeface="Meiryo UI" panose="020B0604030504040204" pitchFamily="50" charset="-128"/>
            </a:endParaRPr>
          </a:p>
        </p:txBody>
      </p:sp>
      <p:grpSp>
        <p:nvGrpSpPr>
          <p:cNvPr id="391" name="グループ化 390"/>
          <p:cNvGrpSpPr>
            <a:grpSpLocks noChangeAspect="1"/>
          </p:cNvGrpSpPr>
          <p:nvPr/>
        </p:nvGrpSpPr>
        <p:grpSpPr>
          <a:xfrm>
            <a:off x="6154291" y="1148197"/>
            <a:ext cx="1758005" cy="703826"/>
            <a:chOff x="4608962" y="3861048"/>
            <a:chExt cx="755126" cy="1008112"/>
          </a:xfrm>
        </p:grpSpPr>
        <p:sp>
          <p:nvSpPr>
            <p:cNvPr id="392" name="メモ 391"/>
            <p:cNvSpPr/>
            <p:nvPr/>
          </p:nvSpPr>
          <p:spPr>
            <a:xfrm>
              <a:off x="4841354" y="4285183"/>
              <a:ext cx="522734" cy="583977"/>
            </a:xfrm>
            <a:prstGeom prst="foldedCorner">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3" name="メモ 392"/>
            <p:cNvSpPr/>
            <p:nvPr/>
          </p:nvSpPr>
          <p:spPr>
            <a:xfrm>
              <a:off x="4769346" y="4213175"/>
              <a:ext cx="522734" cy="583977"/>
            </a:xfrm>
            <a:prstGeom prst="foldedCorner">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4" name="メモ 393"/>
            <p:cNvSpPr/>
            <p:nvPr/>
          </p:nvSpPr>
          <p:spPr>
            <a:xfrm>
              <a:off x="4720910" y="4141167"/>
              <a:ext cx="522734" cy="583977"/>
            </a:xfrm>
            <a:prstGeom prst="foldedCorner">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5" name="テキスト ボックス 394"/>
            <p:cNvSpPr txBox="1"/>
            <p:nvPr/>
          </p:nvSpPr>
          <p:spPr>
            <a:xfrm>
              <a:off x="4667581" y="4111750"/>
              <a:ext cx="648072" cy="749424"/>
            </a:xfrm>
            <a:prstGeom prst="rect">
              <a:avLst/>
            </a:prstGeom>
            <a:noFill/>
            <a:ln>
              <a:solidFill>
                <a:schemeClr val="tx1"/>
              </a:solidFill>
              <a:prstDash val="dash"/>
            </a:ln>
          </p:spPr>
          <p:txBody>
            <a:bodyPr wrap="square" rtlCol="0">
              <a:spAutoFit/>
            </a:bodyPr>
            <a:lstStyle/>
            <a:p>
              <a:pPr algn="ctr" fontAlgn="base">
                <a:spcBef>
                  <a:spcPct val="0"/>
                </a:spcBef>
                <a:spcAft>
                  <a:spcPct val="0"/>
                </a:spcAft>
              </a:pPr>
              <a:r>
                <a:rPr lang="ja-JP" altLang="en-US" sz="1400" dirty="0">
                  <a:solidFill>
                    <a:prstClr val="black"/>
                  </a:solidFill>
                  <a:latin typeface="Meiryo UI" panose="020B0604030504040204" pitchFamily="50" charset="-128"/>
                  <a:ea typeface="Meiryo UI" panose="020B0604030504040204" pitchFamily="50" charset="-128"/>
                </a:rPr>
                <a:t>出版情報</a:t>
              </a:r>
              <a:endParaRPr lang="en-US" altLang="ja-JP" sz="1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1400" dirty="0" smtClean="0">
                  <a:solidFill>
                    <a:prstClr val="black"/>
                  </a:solidFill>
                  <a:latin typeface="Meiryo UI" panose="020B0604030504040204" pitchFamily="50" charset="-128"/>
                  <a:ea typeface="Meiryo UI" panose="020B0604030504040204" pitchFamily="50" charset="-128"/>
                </a:rPr>
                <a:t>提供サイト</a:t>
              </a:r>
              <a:endParaRPr lang="en-US" altLang="zh-TW" sz="1400" dirty="0">
                <a:solidFill>
                  <a:prstClr val="black"/>
                </a:solidFill>
                <a:latin typeface="Meiryo UI" panose="020B0604030504040204" pitchFamily="50" charset="-128"/>
                <a:ea typeface="Meiryo UI" panose="020B0604030504040204" pitchFamily="50" charset="-128"/>
              </a:endParaRPr>
            </a:p>
          </p:txBody>
        </p:sp>
        <p:sp>
          <p:nvSpPr>
            <p:cNvPr id="396" name="二等辺三角形 395"/>
            <p:cNvSpPr/>
            <p:nvPr/>
          </p:nvSpPr>
          <p:spPr>
            <a:xfrm>
              <a:off x="4608962" y="3861048"/>
              <a:ext cx="755126" cy="288032"/>
            </a:xfrm>
            <a:prstGeom prst="triangle">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sp>
        <p:nvSpPr>
          <p:cNvPr id="397" name="正方形/長方形 396"/>
          <p:cNvSpPr>
            <a:spLocks noChangeAspect="1"/>
          </p:cNvSpPr>
          <p:nvPr/>
        </p:nvSpPr>
        <p:spPr>
          <a:xfrm>
            <a:off x="3576341" y="3571163"/>
            <a:ext cx="635651" cy="260519"/>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500" dirty="0">
                <a:solidFill>
                  <a:prstClr val="white"/>
                </a:solidFill>
                <a:latin typeface="Meiryo UI" panose="020B0604030504040204" pitchFamily="50" charset="-128"/>
                <a:ea typeface="Meiryo UI" panose="020B0604030504040204" pitchFamily="50" charset="-128"/>
              </a:rPr>
              <a:t>API</a:t>
            </a:r>
            <a:endParaRPr lang="ja-JP" altLang="en-US" sz="1500" dirty="0">
              <a:solidFill>
                <a:prstClr val="white"/>
              </a:solidFill>
              <a:latin typeface="Meiryo UI" panose="020B0604030504040204" pitchFamily="50" charset="-128"/>
              <a:ea typeface="Meiryo UI" panose="020B0604030504040204" pitchFamily="50" charset="-128"/>
            </a:endParaRPr>
          </a:p>
        </p:txBody>
      </p:sp>
      <p:grpSp>
        <p:nvGrpSpPr>
          <p:cNvPr id="398" name="グループ化 397"/>
          <p:cNvGrpSpPr>
            <a:grpSpLocks noChangeAspect="1"/>
          </p:cNvGrpSpPr>
          <p:nvPr/>
        </p:nvGrpSpPr>
        <p:grpSpPr>
          <a:xfrm>
            <a:off x="4801432" y="4693940"/>
            <a:ext cx="243057" cy="779019"/>
            <a:chOff x="4608962" y="3861048"/>
            <a:chExt cx="755126" cy="2257212"/>
          </a:xfrm>
        </p:grpSpPr>
        <p:sp>
          <p:nvSpPr>
            <p:cNvPr id="399" name="メモ 398"/>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0" name="メモ 399"/>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1" name="メモ 400"/>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2" name="テキスト ボックス 401"/>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403" name="二等辺三角形 402"/>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404" name="グループ化 403"/>
          <p:cNvGrpSpPr>
            <a:grpSpLocks noChangeAspect="1"/>
          </p:cNvGrpSpPr>
          <p:nvPr/>
        </p:nvGrpSpPr>
        <p:grpSpPr>
          <a:xfrm>
            <a:off x="5045314" y="4699039"/>
            <a:ext cx="243057" cy="779019"/>
            <a:chOff x="4608962" y="3861048"/>
            <a:chExt cx="755126" cy="2257212"/>
          </a:xfrm>
        </p:grpSpPr>
        <p:sp>
          <p:nvSpPr>
            <p:cNvPr id="405" name="メモ 404"/>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6" name="メモ 405"/>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7" name="メモ 406"/>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8" name="テキスト ボックス 407"/>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409" name="二等辺三角形 408"/>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410" name="グループ化 409"/>
          <p:cNvGrpSpPr>
            <a:grpSpLocks noChangeAspect="1"/>
          </p:cNvGrpSpPr>
          <p:nvPr/>
        </p:nvGrpSpPr>
        <p:grpSpPr>
          <a:xfrm>
            <a:off x="5287600" y="4699039"/>
            <a:ext cx="243057" cy="779019"/>
            <a:chOff x="4608962" y="3861048"/>
            <a:chExt cx="755126" cy="2257212"/>
          </a:xfrm>
        </p:grpSpPr>
        <p:sp>
          <p:nvSpPr>
            <p:cNvPr id="411" name="メモ 410"/>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2" name="メモ 411"/>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3" name="メモ 412"/>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4" name="テキスト ボックス 413"/>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415" name="二等辺三角形 414"/>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416" name="グループ化 415"/>
          <p:cNvGrpSpPr>
            <a:grpSpLocks noChangeAspect="1"/>
          </p:cNvGrpSpPr>
          <p:nvPr/>
        </p:nvGrpSpPr>
        <p:grpSpPr>
          <a:xfrm>
            <a:off x="4801432" y="4987022"/>
            <a:ext cx="243057" cy="779019"/>
            <a:chOff x="4608962" y="3861048"/>
            <a:chExt cx="755126" cy="2257212"/>
          </a:xfrm>
        </p:grpSpPr>
        <p:sp>
          <p:nvSpPr>
            <p:cNvPr id="417" name="メモ 416"/>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8" name="メモ 417"/>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9" name="メモ 418"/>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0" name="テキスト ボックス 419"/>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421" name="二等辺三角形 420"/>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422" name="グループ化 421"/>
          <p:cNvGrpSpPr>
            <a:grpSpLocks noChangeAspect="1"/>
          </p:cNvGrpSpPr>
          <p:nvPr/>
        </p:nvGrpSpPr>
        <p:grpSpPr>
          <a:xfrm>
            <a:off x="5045314" y="4992122"/>
            <a:ext cx="243057" cy="779019"/>
            <a:chOff x="4608962" y="3861048"/>
            <a:chExt cx="755126" cy="2257212"/>
          </a:xfrm>
        </p:grpSpPr>
        <p:sp>
          <p:nvSpPr>
            <p:cNvPr id="423" name="メモ 422"/>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4" name="メモ 423"/>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5" name="メモ 424"/>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6" name="テキスト ボックス 425"/>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427" name="二等辺三角形 426"/>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428" name="グループ化 427"/>
          <p:cNvGrpSpPr>
            <a:grpSpLocks noChangeAspect="1"/>
          </p:cNvGrpSpPr>
          <p:nvPr/>
        </p:nvGrpSpPr>
        <p:grpSpPr>
          <a:xfrm>
            <a:off x="5287600" y="4992122"/>
            <a:ext cx="243057" cy="779019"/>
            <a:chOff x="4608962" y="3861048"/>
            <a:chExt cx="755126" cy="2257212"/>
          </a:xfrm>
        </p:grpSpPr>
        <p:sp>
          <p:nvSpPr>
            <p:cNvPr id="429" name="メモ 428"/>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0" name="メモ 429"/>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1" name="メモ 430"/>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2" name="テキスト ボックス 431"/>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433" name="二等辺三角形 432"/>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434" name="グループ化 433"/>
          <p:cNvGrpSpPr>
            <a:grpSpLocks noChangeAspect="1"/>
          </p:cNvGrpSpPr>
          <p:nvPr/>
        </p:nvGrpSpPr>
        <p:grpSpPr>
          <a:xfrm>
            <a:off x="4820158" y="5293068"/>
            <a:ext cx="243057" cy="779019"/>
            <a:chOff x="4608962" y="3861048"/>
            <a:chExt cx="755126" cy="2257212"/>
          </a:xfrm>
        </p:grpSpPr>
        <p:sp>
          <p:nvSpPr>
            <p:cNvPr id="435" name="メモ 434"/>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6" name="メモ 435"/>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7" name="メモ 436"/>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8" name="テキスト ボックス 437"/>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439" name="二等辺三角形 438"/>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440" name="グループ化 439"/>
          <p:cNvGrpSpPr>
            <a:grpSpLocks noChangeAspect="1"/>
          </p:cNvGrpSpPr>
          <p:nvPr/>
        </p:nvGrpSpPr>
        <p:grpSpPr>
          <a:xfrm>
            <a:off x="5064039" y="5298167"/>
            <a:ext cx="243057" cy="779019"/>
            <a:chOff x="4608962" y="3861048"/>
            <a:chExt cx="755126" cy="2257212"/>
          </a:xfrm>
        </p:grpSpPr>
        <p:sp>
          <p:nvSpPr>
            <p:cNvPr id="441" name="メモ 440"/>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2" name="メモ 441"/>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3" name="メモ 442"/>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4" name="テキスト ボックス 443"/>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445" name="二等辺三角形 444"/>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446" name="グループ化 445"/>
          <p:cNvGrpSpPr>
            <a:grpSpLocks noChangeAspect="1"/>
          </p:cNvGrpSpPr>
          <p:nvPr/>
        </p:nvGrpSpPr>
        <p:grpSpPr>
          <a:xfrm>
            <a:off x="5306326" y="5298167"/>
            <a:ext cx="243057" cy="779019"/>
            <a:chOff x="4608962" y="3861048"/>
            <a:chExt cx="755126" cy="2257212"/>
          </a:xfrm>
        </p:grpSpPr>
        <p:sp>
          <p:nvSpPr>
            <p:cNvPr id="447" name="メモ 446"/>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8" name="メモ 447"/>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9" name="メモ 448"/>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0" name="テキスト ボックス 449"/>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451" name="二等辺三角形 450"/>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452" name="グループ化 451"/>
          <p:cNvGrpSpPr>
            <a:grpSpLocks noChangeAspect="1"/>
          </p:cNvGrpSpPr>
          <p:nvPr/>
        </p:nvGrpSpPr>
        <p:grpSpPr>
          <a:xfrm>
            <a:off x="4820158" y="5574926"/>
            <a:ext cx="243057" cy="779019"/>
            <a:chOff x="4608962" y="3861048"/>
            <a:chExt cx="755126" cy="2257212"/>
          </a:xfrm>
        </p:grpSpPr>
        <p:sp>
          <p:nvSpPr>
            <p:cNvPr id="453" name="メモ 452"/>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4" name="メモ 453"/>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5" name="メモ 454"/>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6" name="テキスト ボックス 455"/>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457" name="二等辺三角形 456"/>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458" name="グループ化 457"/>
          <p:cNvGrpSpPr>
            <a:grpSpLocks noChangeAspect="1"/>
          </p:cNvGrpSpPr>
          <p:nvPr/>
        </p:nvGrpSpPr>
        <p:grpSpPr>
          <a:xfrm>
            <a:off x="5064039" y="5580026"/>
            <a:ext cx="243057" cy="779019"/>
            <a:chOff x="4608962" y="3861048"/>
            <a:chExt cx="755126" cy="2257212"/>
          </a:xfrm>
        </p:grpSpPr>
        <p:sp>
          <p:nvSpPr>
            <p:cNvPr id="459" name="メモ 458"/>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60" name="メモ 459"/>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61" name="メモ 460"/>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62" name="テキスト ボックス 461"/>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463" name="二等辺三角形 462"/>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464" name="グループ化 463"/>
          <p:cNvGrpSpPr>
            <a:grpSpLocks noChangeAspect="1"/>
          </p:cNvGrpSpPr>
          <p:nvPr/>
        </p:nvGrpSpPr>
        <p:grpSpPr>
          <a:xfrm>
            <a:off x="5306326" y="5580026"/>
            <a:ext cx="243057" cy="779019"/>
            <a:chOff x="4608962" y="3861048"/>
            <a:chExt cx="755126" cy="2257212"/>
          </a:xfrm>
        </p:grpSpPr>
        <p:sp>
          <p:nvSpPr>
            <p:cNvPr id="465" name="メモ 464"/>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66" name="メモ 465"/>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67" name="メモ 466"/>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68" name="テキスト ボックス 467"/>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469" name="二等辺三角形 468"/>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470" name="グループ化 469"/>
          <p:cNvGrpSpPr>
            <a:grpSpLocks noChangeAspect="1"/>
          </p:cNvGrpSpPr>
          <p:nvPr/>
        </p:nvGrpSpPr>
        <p:grpSpPr>
          <a:xfrm>
            <a:off x="4811828" y="5879569"/>
            <a:ext cx="243057" cy="525104"/>
            <a:chOff x="4608962" y="3861048"/>
            <a:chExt cx="755126" cy="1521492"/>
          </a:xfrm>
        </p:grpSpPr>
        <p:sp>
          <p:nvSpPr>
            <p:cNvPr id="471" name="メモ 470"/>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72" name="メモ 471"/>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73" name="メモ 472"/>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74" name="テキスト ボックス 473"/>
            <p:cNvSpPr txBox="1"/>
            <p:nvPr/>
          </p:nvSpPr>
          <p:spPr>
            <a:xfrm>
              <a:off x="4667581" y="4111746"/>
              <a:ext cx="648072" cy="127079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a:t>
              </a:r>
              <a:endParaRPr lang="en-US" altLang="ja-JP" sz="375" dirty="0">
                <a:solidFill>
                  <a:prstClr val="black"/>
                </a:solidFill>
                <a:latin typeface="Meiryo UI" panose="020B0604030504040204" pitchFamily="50" charset="-128"/>
                <a:ea typeface="Meiryo UI" panose="020B0604030504040204" pitchFamily="50" charset="-128"/>
              </a:endParaRPr>
            </a:p>
          </p:txBody>
        </p:sp>
        <p:sp>
          <p:nvSpPr>
            <p:cNvPr id="475" name="二等辺三角形 474"/>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476" name="グループ化 475"/>
          <p:cNvGrpSpPr>
            <a:grpSpLocks noChangeAspect="1"/>
          </p:cNvGrpSpPr>
          <p:nvPr/>
        </p:nvGrpSpPr>
        <p:grpSpPr>
          <a:xfrm>
            <a:off x="5055709" y="5884670"/>
            <a:ext cx="243057" cy="548187"/>
            <a:chOff x="4608962" y="3861048"/>
            <a:chExt cx="755126" cy="1588375"/>
          </a:xfrm>
        </p:grpSpPr>
        <p:sp>
          <p:nvSpPr>
            <p:cNvPr id="477" name="メモ 476"/>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78" name="メモ 477"/>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79" name="メモ 478"/>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80" name="テキスト ボックス 479"/>
            <p:cNvSpPr txBox="1"/>
            <p:nvPr/>
          </p:nvSpPr>
          <p:spPr>
            <a:xfrm>
              <a:off x="4667581" y="4111746"/>
              <a:ext cx="648072" cy="1337677"/>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481" name="二等辺三角形 480"/>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482" name="グループ化 481"/>
          <p:cNvGrpSpPr>
            <a:grpSpLocks noChangeAspect="1"/>
          </p:cNvGrpSpPr>
          <p:nvPr/>
        </p:nvGrpSpPr>
        <p:grpSpPr>
          <a:xfrm>
            <a:off x="5297996" y="5884670"/>
            <a:ext cx="243057" cy="548187"/>
            <a:chOff x="4608962" y="3861048"/>
            <a:chExt cx="755126" cy="1588375"/>
          </a:xfrm>
        </p:grpSpPr>
        <p:sp>
          <p:nvSpPr>
            <p:cNvPr id="483" name="メモ 482"/>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84" name="メモ 483"/>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85" name="メモ 484"/>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86" name="テキスト ボックス 485"/>
            <p:cNvSpPr txBox="1"/>
            <p:nvPr/>
          </p:nvSpPr>
          <p:spPr>
            <a:xfrm>
              <a:off x="4667581" y="4111746"/>
              <a:ext cx="648072" cy="1337677"/>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487" name="二等辺三角形 486"/>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sp>
        <p:nvSpPr>
          <p:cNvPr id="488" name="正方形/長方形 487"/>
          <p:cNvSpPr/>
          <p:nvPr/>
        </p:nvSpPr>
        <p:spPr>
          <a:xfrm>
            <a:off x="4816362" y="5270554"/>
            <a:ext cx="727619" cy="302963"/>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350" b="1" dirty="0" smtClean="0">
                <a:solidFill>
                  <a:prstClr val="black"/>
                </a:solidFill>
                <a:latin typeface="Meiryo UI" panose="020B0604030504040204" pitchFamily="50" charset="-128"/>
                <a:ea typeface="Meiryo UI" panose="020B0604030504040204" pitchFamily="50" charset="-128"/>
              </a:rPr>
              <a:t>出版社</a:t>
            </a:r>
            <a:endParaRPr lang="ja-JP" altLang="en-US" sz="1350" b="1" dirty="0">
              <a:solidFill>
                <a:prstClr val="black"/>
              </a:solidFill>
              <a:latin typeface="Meiryo UI" panose="020B0604030504040204" pitchFamily="50" charset="-128"/>
              <a:ea typeface="Meiryo UI" panose="020B0604030504040204" pitchFamily="50" charset="-128"/>
            </a:endParaRPr>
          </a:p>
        </p:txBody>
      </p:sp>
      <p:sp>
        <p:nvSpPr>
          <p:cNvPr id="489" name="メモ 488"/>
          <p:cNvSpPr/>
          <p:nvPr/>
        </p:nvSpPr>
        <p:spPr>
          <a:xfrm>
            <a:off x="7857653" y="3783176"/>
            <a:ext cx="1312728" cy="433994"/>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400" dirty="0" smtClean="0">
                <a:solidFill>
                  <a:prstClr val="black"/>
                </a:solidFill>
                <a:latin typeface="Meiryo UI" panose="020B0604030504040204" pitchFamily="50" charset="-128"/>
                <a:ea typeface="Meiryo UI" panose="020B0604030504040204" pitchFamily="50" charset="-128"/>
              </a:rPr>
              <a:t>JPO</a:t>
            </a:r>
          </a:p>
          <a:p>
            <a:pPr algn="ctr" fontAlgn="base">
              <a:spcBef>
                <a:spcPct val="0"/>
              </a:spcBef>
              <a:spcAft>
                <a:spcPct val="0"/>
              </a:spcAft>
            </a:pPr>
            <a:r>
              <a:rPr lang="ja-JP" altLang="en-US" sz="1400" dirty="0" smtClean="0">
                <a:solidFill>
                  <a:prstClr val="black"/>
                </a:solidFill>
                <a:latin typeface="Meiryo UI" panose="020B0604030504040204" pitchFamily="50" charset="-128"/>
                <a:ea typeface="Meiryo UI" panose="020B0604030504040204" pitchFamily="50" charset="-128"/>
              </a:rPr>
              <a:t>近刊情報</a:t>
            </a:r>
            <a:endParaRPr lang="en-US" altLang="ja-JP" sz="1400" dirty="0">
              <a:solidFill>
                <a:prstClr val="black"/>
              </a:solidFill>
              <a:latin typeface="Meiryo UI" panose="020B0604030504040204" pitchFamily="50" charset="-128"/>
              <a:ea typeface="Meiryo UI" panose="020B0604030504040204" pitchFamily="50" charset="-128"/>
            </a:endParaRPr>
          </a:p>
        </p:txBody>
      </p:sp>
      <p:sp>
        <p:nvSpPr>
          <p:cNvPr id="490" name="二等辺三角形 489"/>
          <p:cNvSpPr/>
          <p:nvPr/>
        </p:nvSpPr>
        <p:spPr>
          <a:xfrm>
            <a:off x="7576521" y="3575000"/>
            <a:ext cx="1896328" cy="214057"/>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91" name="右矢印 490"/>
          <p:cNvSpPr/>
          <p:nvPr/>
        </p:nvSpPr>
        <p:spPr>
          <a:xfrm rot="10800000">
            <a:off x="7092101" y="3818541"/>
            <a:ext cx="707434" cy="37815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nvGrpSpPr>
          <p:cNvPr id="554" name="グループ化 553"/>
          <p:cNvGrpSpPr>
            <a:grpSpLocks noChangeAspect="1"/>
          </p:cNvGrpSpPr>
          <p:nvPr/>
        </p:nvGrpSpPr>
        <p:grpSpPr>
          <a:xfrm>
            <a:off x="8180750" y="4762312"/>
            <a:ext cx="243057" cy="779019"/>
            <a:chOff x="4608962" y="3861048"/>
            <a:chExt cx="755126" cy="2257212"/>
          </a:xfrm>
        </p:grpSpPr>
        <p:sp>
          <p:nvSpPr>
            <p:cNvPr id="555" name="メモ 554"/>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56" name="メモ 555"/>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57" name="メモ 556"/>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58" name="テキスト ボックス 557"/>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559" name="二等辺三角形 558"/>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560" name="グループ化 559"/>
          <p:cNvGrpSpPr>
            <a:grpSpLocks noChangeAspect="1"/>
          </p:cNvGrpSpPr>
          <p:nvPr/>
        </p:nvGrpSpPr>
        <p:grpSpPr>
          <a:xfrm>
            <a:off x="8424632" y="4767411"/>
            <a:ext cx="243057" cy="779019"/>
            <a:chOff x="4608962" y="3861048"/>
            <a:chExt cx="755126" cy="2257212"/>
          </a:xfrm>
        </p:grpSpPr>
        <p:sp>
          <p:nvSpPr>
            <p:cNvPr id="561" name="メモ 560"/>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62" name="メモ 561"/>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63" name="メモ 562"/>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64" name="テキスト ボックス 563"/>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565" name="二等辺三角形 564"/>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566" name="グループ化 565"/>
          <p:cNvGrpSpPr>
            <a:grpSpLocks noChangeAspect="1"/>
          </p:cNvGrpSpPr>
          <p:nvPr/>
        </p:nvGrpSpPr>
        <p:grpSpPr>
          <a:xfrm>
            <a:off x="8666918" y="4767411"/>
            <a:ext cx="243057" cy="779019"/>
            <a:chOff x="4608962" y="3861048"/>
            <a:chExt cx="755126" cy="2257212"/>
          </a:xfrm>
        </p:grpSpPr>
        <p:sp>
          <p:nvSpPr>
            <p:cNvPr id="567" name="メモ 566"/>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68" name="メモ 567"/>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69" name="メモ 568"/>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70" name="テキスト ボックス 569"/>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571" name="二等辺三角形 570"/>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572" name="グループ化 571"/>
          <p:cNvGrpSpPr>
            <a:grpSpLocks noChangeAspect="1"/>
          </p:cNvGrpSpPr>
          <p:nvPr/>
        </p:nvGrpSpPr>
        <p:grpSpPr>
          <a:xfrm>
            <a:off x="8180750" y="5055394"/>
            <a:ext cx="243057" cy="779019"/>
            <a:chOff x="4608962" y="3861048"/>
            <a:chExt cx="755126" cy="2257212"/>
          </a:xfrm>
        </p:grpSpPr>
        <p:sp>
          <p:nvSpPr>
            <p:cNvPr id="573" name="メモ 572"/>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74" name="メモ 573"/>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75" name="メモ 574"/>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76" name="テキスト ボックス 575"/>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577" name="二等辺三角形 576"/>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578" name="グループ化 577"/>
          <p:cNvGrpSpPr>
            <a:grpSpLocks noChangeAspect="1"/>
          </p:cNvGrpSpPr>
          <p:nvPr/>
        </p:nvGrpSpPr>
        <p:grpSpPr>
          <a:xfrm>
            <a:off x="8424632" y="5060494"/>
            <a:ext cx="243057" cy="779019"/>
            <a:chOff x="4608962" y="3861048"/>
            <a:chExt cx="755126" cy="2257212"/>
          </a:xfrm>
        </p:grpSpPr>
        <p:sp>
          <p:nvSpPr>
            <p:cNvPr id="579" name="メモ 578"/>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80" name="メモ 579"/>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81" name="メモ 580"/>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82" name="テキスト ボックス 581"/>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583" name="二等辺三角形 582"/>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584" name="グループ化 583"/>
          <p:cNvGrpSpPr>
            <a:grpSpLocks noChangeAspect="1"/>
          </p:cNvGrpSpPr>
          <p:nvPr/>
        </p:nvGrpSpPr>
        <p:grpSpPr>
          <a:xfrm>
            <a:off x="8666918" y="5060494"/>
            <a:ext cx="243057" cy="779019"/>
            <a:chOff x="4608962" y="3861048"/>
            <a:chExt cx="755126" cy="2257212"/>
          </a:xfrm>
        </p:grpSpPr>
        <p:sp>
          <p:nvSpPr>
            <p:cNvPr id="585" name="メモ 584"/>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86" name="メモ 585"/>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87" name="メモ 586"/>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88" name="テキスト ボックス 587"/>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589" name="二等辺三角形 588"/>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590" name="グループ化 589"/>
          <p:cNvGrpSpPr>
            <a:grpSpLocks noChangeAspect="1"/>
          </p:cNvGrpSpPr>
          <p:nvPr/>
        </p:nvGrpSpPr>
        <p:grpSpPr>
          <a:xfrm>
            <a:off x="8199476" y="5361440"/>
            <a:ext cx="243057" cy="779019"/>
            <a:chOff x="4608962" y="3861048"/>
            <a:chExt cx="755126" cy="2257212"/>
          </a:xfrm>
        </p:grpSpPr>
        <p:sp>
          <p:nvSpPr>
            <p:cNvPr id="591" name="メモ 590"/>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92" name="メモ 591"/>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93" name="メモ 592"/>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94" name="テキスト ボックス 593"/>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595" name="二等辺三角形 594"/>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596" name="グループ化 595"/>
          <p:cNvGrpSpPr>
            <a:grpSpLocks noChangeAspect="1"/>
          </p:cNvGrpSpPr>
          <p:nvPr/>
        </p:nvGrpSpPr>
        <p:grpSpPr>
          <a:xfrm>
            <a:off x="8443357" y="5366539"/>
            <a:ext cx="243057" cy="779019"/>
            <a:chOff x="4608962" y="3861048"/>
            <a:chExt cx="755126" cy="2257212"/>
          </a:xfrm>
        </p:grpSpPr>
        <p:sp>
          <p:nvSpPr>
            <p:cNvPr id="597" name="メモ 596"/>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98" name="メモ 597"/>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99" name="メモ 598"/>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00" name="テキスト ボックス 599"/>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601" name="二等辺三角形 600"/>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602" name="グループ化 601"/>
          <p:cNvGrpSpPr>
            <a:grpSpLocks noChangeAspect="1"/>
          </p:cNvGrpSpPr>
          <p:nvPr/>
        </p:nvGrpSpPr>
        <p:grpSpPr>
          <a:xfrm>
            <a:off x="8685644" y="5366539"/>
            <a:ext cx="243057" cy="779019"/>
            <a:chOff x="4608962" y="3861048"/>
            <a:chExt cx="755126" cy="2257212"/>
          </a:xfrm>
        </p:grpSpPr>
        <p:sp>
          <p:nvSpPr>
            <p:cNvPr id="603" name="メモ 602"/>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04" name="メモ 603"/>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05" name="メモ 604"/>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06" name="テキスト ボックス 605"/>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607" name="二等辺三角形 606"/>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608" name="グループ化 607"/>
          <p:cNvGrpSpPr>
            <a:grpSpLocks noChangeAspect="1"/>
          </p:cNvGrpSpPr>
          <p:nvPr/>
        </p:nvGrpSpPr>
        <p:grpSpPr>
          <a:xfrm>
            <a:off x="8199476" y="5643298"/>
            <a:ext cx="243057" cy="779019"/>
            <a:chOff x="4608962" y="3861048"/>
            <a:chExt cx="755126" cy="2257212"/>
          </a:xfrm>
        </p:grpSpPr>
        <p:sp>
          <p:nvSpPr>
            <p:cNvPr id="609" name="メモ 608"/>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10" name="メモ 609"/>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11" name="メモ 610"/>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12" name="テキスト ボックス 611"/>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613" name="二等辺三角形 612"/>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614" name="グループ化 613"/>
          <p:cNvGrpSpPr>
            <a:grpSpLocks noChangeAspect="1"/>
          </p:cNvGrpSpPr>
          <p:nvPr/>
        </p:nvGrpSpPr>
        <p:grpSpPr>
          <a:xfrm>
            <a:off x="8443357" y="5648398"/>
            <a:ext cx="243057" cy="779019"/>
            <a:chOff x="4608962" y="3861048"/>
            <a:chExt cx="755126" cy="2257212"/>
          </a:xfrm>
        </p:grpSpPr>
        <p:sp>
          <p:nvSpPr>
            <p:cNvPr id="615" name="メモ 614"/>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16" name="メモ 615"/>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17" name="メモ 616"/>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18" name="テキスト ボックス 617"/>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619" name="二等辺三角形 618"/>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620" name="グループ化 619"/>
          <p:cNvGrpSpPr>
            <a:grpSpLocks noChangeAspect="1"/>
          </p:cNvGrpSpPr>
          <p:nvPr/>
        </p:nvGrpSpPr>
        <p:grpSpPr>
          <a:xfrm>
            <a:off x="8685644" y="5648398"/>
            <a:ext cx="243057" cy="779019"/>
            <a:chOff x="4608962" y="3861048"/>
            <a:chExt cx="755126" cy="2257212"/>
          </a:xfrm>
        </p:grpSpPr>
        <p:sp>
          <p:nvSpPr>
            <p:cNvPr id="621" name="メモ 620"/>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22" name="メモ 621"/>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23" name="メモ 622"/>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24" name="テキスト ボックス 623"/>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625" name="二等辺三角形 624"/>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626" name="グループ化 625"/>
          <p:cNvGrpSpPr>
            <a:grpSpLocks noChangeAspect="1"/>
          </p:cNvGrpSpPr>
          <p:nvPr/>
        </p:nvGrpSpPr>
        <p:grpSpPr>
          <a:xfrm>
            <a:off x="8191146" y="5947941"/>
            <a:ext cx="243057" cy="525104"/>
            <a:chOff x="4608962" y="3861048"/>
            <a:chExt cx="755126" cy="1521492"/>
          </a:xfrm>
        </p:grpSpPr>
        <p:sp>
          <p:nvSpPr>
            <p:cNvPr id="627" name="メモ 626"/>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28" name="メモ 627"/>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29" name="メモ 628"/>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30" name="テキスト ボックス 629"/>
            <p:cNvSpPr txBox="1"/>
            <p:nvPr/>
          </p:nvSpPr>
          <p:spPr>
            <a:xfrm>
              <a:off x="4667581" y="4111746"/>
              <a:ext cx="648072" cy="127079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a:t>
              </a:r>
              <a:endParaRPr lang="en-US" altLang="ja-JP" sz="375" dirty="0">
                <a:solidFill>
                  <a:prstClr val="black"/>
                </a:solidFill>
                <a:latin typeface="Meiryo UI" panose="020B0604030504040204" pitchFamily="50" charset="-128"/>
                <a:ea typeface="Meiryo UI" panose="020B0604030504040204" pitchFamily="50" charset="-128"/>
              </a:endParaRPr>
            </a:p>
          </p:txBody>
        </p:sp>
        <p:sp>
          <p:nvSpPr>
            <p:cNvPr id="631" name="二等辺三角形 630"/>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632" name="グループ化 631"/>
          <p:cNvGrpSpPr>
            <a:grpSpLocks noChangeAspect="1"/>
          </p:cNvGrpSpPr>
          <p:nvPr/>
        </p:nvGrpSpPr>
        <p:grpSpPr>
          <a:xfrm>
            <a:off x="8435027" y="5953042"/>
            <a:ext cx="243057" cy="548187"/>
            <a:chOff x="4608962" y="3861048"/>
            <a:chExt cx="755126" cy="1588375"/>
          </a:xfrm>
        </p:grpSpPr>
        <p:sp>
          <p:nvSpPr>
            <p:cNvPr id="633" name="メモ 632"/>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34" name="メモ 633"/>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35" name="メモ 634"/>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36" name="テキスト ボックス 635"/>
            <p:cNvSpPr txBox="1"/>
            <p:nvPr/>
          </p:nvSpPr>
          <p:spPr>
            <a:xfrm>
              <a:off x="4667581" y="4111746"/>
              <a:ext cx="648072" cy="1337677"/>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637" name="二等辺三角形 636"/>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638" name="グループ化 637"/>
          <p:cNvGrpSpPr>
            <a:grpSpLocks noChangeAspect="1"/>
          </p:cNvGrpSpPr>
          <p:nvPr/>
        </p:nvGrpSpPr>
        <p:grpSpPr>
          <a:xfrm>
            <a:off x="8677314" y="5953042"/>
            <a:ext cx="243057" cy="548187"/>
            <a:chOff x="4608962" y="3861048"/>
            <a:chExt cx="755126" cy="1588375"/>
          </a:xfrm>
        </p:grpSpPr>
        <p:sp>
          <p:nvSpPr>
            <p:cNvPr id="639" name="メモ 638"/>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40" name="メモ 639"/>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41" name="メモ 640"/>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42" name="テキスト ボックス 641"/>
            <p:cNvSpPr txBox="1"/>
            <p:nvPr/>
          </p:nvSpPr>
          <p:spPr>
            <a:xfrm>
              <a:off x="4667581" y="4111746"/>
              <a:ext cx="648072" cy="1337677"/>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643" name="二等辺三角形 642"/>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sp>
        <p:nvSpPr>
          <p:cNvPr id="644" name="正方形/長方形 643"/>
          <p:cNvSpPr/>
          <p:nvPr/>
        </p:nvSpPr>
        <p:spPr>
          <a:xfrm>
            <a:off x="8195680" y="5338926"/>
            <a:ext cx="727619" cy="302963"/>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350" b="1" dirty="0" smtClean="0">
                <a:solidFill>
                  <a:prstClr val="black"/>
                </a:solidFill>
                <a:latin typeface="Meiryo UI" panose="020B0604030504040204" pitchFamily="50" charset="-128"/>
                <a:ea typeface="Meiryo UI" panose="020B0604030504040204" pitchFamily="50" charset="-128"/>
              </a:rPr>
              <a:t>出版社</a:t>
            </a:r>
            <a:endParaRPr lang="ja-JP" altLang="en-US" sz="1350" b="1" dirty="0">
              <a:solidFill>
                <a:prstClr val="black"/>
              </a:solidFill>
              <a:latin typeface="Meiryo UI" panose="020B0604030504040204" pitchFamily="50" charset="-128"/>
              <a:ea typeface="Meiryo UI" panose="020B0604030504040204" pitchFamily="50" charset="-128"/>
            </a:endParaRPr>
          </a:p>
        </p:txBody>
      </p:sp>
      <p:sp>
        <p:nvSpPr>
          <p:cNvPr id="645" name="右矢印 644"/>
          <p:cNvSpPr/>
          <p:nvPr/>
        </p:nvSpPr>
        <p:spPr>
          <a:xfrm rot="1269193">
            <a:off x="1736552" y="3165671"/>
            <a:ext cx="1868682" cy="26751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pic>
        <p:nvPicPr>
          <p:cNvPr id="647" name="図 646"/>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09824" y="2529053"/>
            <a:ext cx="497543" cy="497543"/>
          </a:xfrm>
          <a:prstGeom prst="rect">
            <a:avLst/>
          </a:prstGeom>
        </p:spPr>
      </p:pic>
      <p:sp>
        <p:nvSpPr>
          <p:cNvPr id="492" name="円/楕円 491"/>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29594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「電子図書館サービス」という言葉の使われ方</a:t>
            </a:r>
            <a:endParaRPr kumimoji="1" lang="ja-JP" altLang="en-US" dirty="0"/>
          </a:p>
        </p:txBody>
      </p:sp>
      <p:sp>
        <p:nvSpPr>
          <p:cNvPr id="4" name="コンテンツ プレースホルダー 3"/>
          <p:cNvSpPr>
            <a:spLocks noGrp="1"/>
          </p:cNvSpPr>
          <p:nvPr>
            <p:ph idx="1"/>
          </p:nvPr>
        </p:nvSpPr>
        <p:spPr>
          <a:xfrm>
            <a:off x="838200" y="965200"/>
            <a:ext cx="10515600" cy="5892800"/>
          </a:xfrm>
        </p:spPr>
        <p:txBody>
          <a:bodyPr>
            <a:normAutofit fontScale="92500" lnSpcReduction="20000"/>
          </a:bodyPr>
          <a:lstStyle/>
          <a:p>
            <a:r>
              <a:rPr lang="ja-JP" altLang="en-US" dirty="0" smtClean="0"/>
              <a:t>電子図書館基本構想</a:t>
            </a:r>
            <a:endParaRPr lang="en-US" altLang="ja-JP" dirty="0" smtClean="0"/>
          </a:p>
          <a:p>
            <a:pPr lvl="1"/>
            <a:r>
              <a:rPr lang="ja-JP" altLang="ja-JP" dirty="0" smtClean="0"/>
              <a:t>地球上</a:t>
            </a:r>
            <a:r>
              <a:rPr lang="ja-JP" altLang="ja-JP" dirty="0"/>
              <a:t>に広く分散して個々に収集・蓄積されている知的資源を、空間的・時間的制約を越えてアクセス可能とする環境</a:t>
            </a:r>
          </a:p>
          <a:p>
            <a:pPr lvl="1"/>
            <a:r>
              <a:rPr lang="ja-JP" altLang="ja-JP" dirty="0" smtClean="0"/>
              <a:t>あらゆる</a:t>
            </a:r>
            <a:r>
              <a:rPr lang="ja-JP" altLang="ja-JP" dirty="0"/>
              <a:t>知的財産を、文化的資源として収集し、長期保存し、将来にわたって利用を保証</a:t>
            </a:r>
            <a:r>
              <a:rPr lang="ja-JP" altLang="ja-JP" dirty="0" smtClean="0"/>
              <a:t>する</a:t>
            </a:r>
            <a:endParaRPr lang="en-US" altLang="ja-JP" dirty="0" smtClean="0"/>
          </a:p>
          <a:p>
            <a:r>
              <a:rPr lang="en-US" altLang="ja-JP" dirty="0" smtClean="0"/>
              <a:t>NDL</a:t>
            </a:r>
          </a:p>
          <a:p>
            <a:pPr lvl="1"/>
            <a:r>
              <a:rPr lang="ja-JP" altLang="en-US" dirty="0" smtClean="0"/>
              <a:t>電子図書館サービスは、</a:t>
            </a:r>
            <a:r>
              <a:rPr lang="en-US" altLang="ja-JP" dirty="0" smtClean="0"/>
              <a:t>NDL</a:t>
            </a:r>
            <a:r>
              <a:rPr lang="ja-JP" altLang="en-US" dirty="0" err="1" smtClean="0"/>
              <a:t>が保</a:t>
            </a:r>
            <a:r>
              <a:rPr lang="ja-JP" altLang="en-US" dirty="0" smtClean="0"/>
              <a:t>有する電子化された出版物等を、</a:t>
            </a:r>
            <a:r>
              <a:rPr lang="ja-JP" altLang="en-US" dirty="0" smtClean="0">
                <a:solidFill>
                  <a:srgbClr val="FF0000"/>
                </a:solidFill>
              </a:rPr>
              <a:t>国民に提供するサービス</a:t>
            </a:r>
            <a:endParaRPr lang="en-US" altLang="ja-JP" dirty="0" smtClean="0">
              <a:solidFill>
                <a:srgbClr val="FF0000"/>
              </a:solidFill>
            </a:endParaRPr>
          </a:p>
          <a:p>
            <a:pPr lvl="1"/>
            <a:r>
              <a:rPr lang="ja-JP" altLang="en-US" dirty="0" smtClean="0"/>
              <a:t>電子化された出版物を含めて、デジタルコンテンツをアーカイブして、利用者に提供する⇒デジタルアーカイブ⇒図書館に限らず情報保有機関を含めて、「ナショナルアーカイブ」</a:t>
            </a:r>
            <a:endParaRPr lang="en-US" altLang="ja-JP" dirty="0" smtClean="0"/>
          </a:p>
          <a:p>
            <a:r>
              <a:rPr lang="ja-JP" altLang="en-US" dirty="0" smtClean="0"/>
              <a:t>出版界</a:t>
            </a:r>
            <a:endParaRPr lang="ja-JP" altLang="en-US" dirty="0"/>
          </a:p>
          <a:p>
            <a:pPr lvl="1"/>
            <a:r>
              <a:rPr lang="ja-JP" altLang="en-US" dirty="0" smtClean="0"/>
              <a:t>電子図書館サービスは、冊子体</a:t>
            </a:r>
            <a:r>
              <a:rPr lang="ja-JP" altLang="en-US" dirty="0"/>
              <a:t>等の出版物の提供サービスに対比して「電子化された出版物</a:t>
            </a:r>
            <a:r>
              <a:rPr lang="ja-JP" altLang="en-US" dirty="0" smtClean="0"/>
              <a:t>」を公共図書館に提供するサービス？⇒</a:t>
            </a:r>
            <a:r>
              <a:rPr lang="ja-JP" altLang="en-US" dirty="0" smtClean="0">
                <a:solidFill>
                  <a:srgbClr val="FF0000"/>
                </a:solidFill>
              </a:rPr>
              <a:t>図書館向け電子書籍配信サービス</a:t>
            </a:r>
            <a:r>
              <a:rPr lang="ja-JP" altLang="en-US" dirty="0" smtClean="0"/>
              <a:t>では？</a:t>
            </a:r>
            <a:endParaRPr lang="en-US" altLang="ja-JP" dirty="0" smtClean="0"/>
          </a:p>
          <a:p>
            <a:pPr lvl="1"/>
            <a:r>
              <a:rPr lang="ja-JP" altLang="en-US" dirty="0" smtClean="0"/>
              <a:t>公共</a:t>
            </a:r>
            <a:r>
              <a:rPr lang="ja-JP" altLang="en-US" dirty="0"/>
              <a:t>図書館</a:t>
            </a:r>
            <a:r>
              <a:rPr lang="ja-JP" altLang="en-US" dirty="0" smtClean="0"/>
              <a:t>は、「図書館向け電子書籍配信サービス」を利用して国民に提供する</a:t>
            </a:r>
            <a:endParaRPr lang="ja-JP" altLang="en-US" dirty="0"/>
          </a:p>
          <a:p>
            <a:pPr lvl="1"/>
            <a:r>
              <a:rPr lang="ja-JP" altLang="en-US" dirty="0" smtClean="0"/>
              <a:t>電子</a:t>
            </a:r>
            <a:r>
              <a:rPr lang="ja-JP" altLang="en-US" dirty="0"/>
              <a:t>書籍配信サイトから、電子書籍を図書館に提供するサービス</a:t>
            </a:r>
          </a:p>
          <a:p>
            <a:pPr lvl="2"/>
            <a:r>
              <a:rPr lang="ja-JP" altLang="en-US" dirty="0" smtClean="0"/>
              <a:t>将来</a:t>
            </a:r>
            <a:r>
              <a:rPr lang="ja-JP" altLang="en-US" dirty="0"/>
              <a:t>にわたって保存する機能をサービスとしていない</a:t>
            </a:r>
            <a:r>
              <a:rPr lang="ja-JP" altLang="en-US" dirty="0" smtClean="0"/>
              <a:t>？</a:t>
            </a:r>
            <a:endParaRPr lang="en-US" altLang="ja-JP" dirty="0" smtClean="0"/>
          </a:p>
          <a:p>
            <a:r>
              <a:rPr lang="ja-JP" altLang="en-US" dirty="0"/>
              <a:t>図書館界</a:t>
            </a:r>
          </a:p>
          <a:p>
            <a:pPr lvl="1"/>
            <a:r>
              <a:rPr lang="ja-JP" altLang="en-US" dirty="0"/>
              <a:t>出版界が提供する電子書籍を利用するサービス？</a:t>
            </a:r>
          </a:p>
          <a:p>
            <a:pPr lvl="2"/>
            <a:endParaRPr kumimoji="1" lang="ja-JP" altLang="en-US" dirty="0"/>
          </a:p>
        </p:txBody>
      </p:sp>
      <p:sp>
        <p:nvSpPr>
          <p:cNvPr id="5" name="円/楕円 4"/>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0591720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角丸四角形 84"/>
          <p:cNvSpPr/>
          <p:nvPr/>
        </p:nvSpPr>
        <p:spPr>
          <a:xfrm>
            <a:off x="300845" y="3690975"/>
            <a:ext cx="10643379" cy="3061310"/>
          </a:xfrm>
          <a:prstGeom prst="roundRect">
            <a:avLst>
              <a:gd name="adj" fmla="val 9361"/>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55" name="正方形/長方形 654"/>
          <p:cNvSpPr/>
          <p:nvPr/>
        </p:nvSpPr>
        <p:spPr>
          <a:xfrm>
            <a:off x="9088549" y="3992227"/>
            <a:ext cx="1269109" cy="26522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7" name="Rectangle 2"/>
          <p:cNvSpPr>
            <a:spLocks noGrp="1" noChangeArrowheads="1"/>
          </p:cNvSpPr>
          <p:nvPr>
            <p:ph type="title"/>
          </p:nvPr>
        </p:nvSpPr>
        <p:spPr>
          <a:xfrm>
            <a:off x="0" y="0"/>
            <a:ext cx="12192000" cy="941901"/>
          </a:xfrm>
        </p:spPr>
        <p:txBody>
          <a:bodyPr>
            <a:noAutofit/>
          </a:bodyPr>
          <a:lstStyle/>
          <a:p>
            <a:r>
              <a:rPr lang="ja-JP" altLang="en-US" sz="4000" dirty="0" smtClean="0"/>
              <a:t>改めて</a:t>
            </a:r>
            <a:r>
              <a:rPr lang="ja-JP" altLang="en-US" sz="4000" dirty="0" smtClean="0">
                <a:cs typeface="メイリオ" panose="020B0604030504040204" pitchFamily="50" charset="-128"/>
              </a:rPr>
              <a:t>、</a:t>
            </a:r>
            <a:r>
              <a:rPr lang="en-US" altLang="ja-JP" sz="4000" dirty="0">
                <a:cs typeface="メイリオ" panose="020B0604030504040204" pitchFamily="50" charset="-128"/>
              </a:rPr>
              <a:t>NDL</a:t>
            </a:r>
            <a:r>
              <a:rPr lang="ja-JP" altLang="en-US" sz="4000" dirty="0">
                <a:cs typeface="メイリオ" panose="020B0604030504040204" pitchFamily="50" charset="-128"/>
              </a:rPr>
              <a:t>サーチが果たす</a:t>
            </a:r>
            <a:r>
              <a:rPr lang="ja-JP" altLang="en-US" sz="4000" dirty="0" smtClean="0">
                <a:cs typeface="メイリオ" panose="020B0604030504040204" pitchFamily="50" charset="-128"/>
              </a:rPr>
              <a:t>役割</a:t>
            </a:r>
            <a:endParaRPr lang="ja-JP" altLang="en-US" sz="4000" dirty="0">
              <a:cs typeface="メイリオ" panose="020B0604030504040204" pitchFamily="50" charset="-128"/>
            </a:endParaRPr>
          </a:p>
        </p:txBody>
      </p:sp>
      <p:sp>
        <p:nvSpPr>
          <p:cNvPr id="11" name="角丸四角形 10"/>
          <p:cNvSpPr/>
          <p:nvPr/>
        </p:nvSpPr>
        <p:spPr>
          <a:xfrm>
            <a:off x="303907" y="1706038"/>
            <a:ext cx="8640960" cy="1313184"/>
          </a:xfrm>
          <a:prstGeom prst="roundRect">
            <a:avLst>
              <a:gd name="adj" fmla="val 9361"/>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pic>
        <p:nvPicPr>
          <p:cNvPr id="13" name="Picture 2"/>
          <p:cNvPicPr>
            <a:picLocks noChangeAspect="1" noChangeArrowheads="1"/>
          </p:cNvPicPr>
          <p:nvPr/>
        </p:nvPicPr>
        <p:blipFill>
          <a:blip r:embed="rId3" cstate="print"/>
          <a:srcRect/>
          <a:stretch>
            <a:fillRect/>
          </a:stretch>
        </p:blipFill>
        <p:spPr bwMode="auto">
          <a:xfrm>
            <a:off x="4317588" y="3586730"/>
            <a:ext cx="635651" cy="443143"/>
          </a:xfrm>
          <a:prstGeom prst="rect">
            <a:avLst/>
          </a:prstGeom>
          <a:ln>
            <a:noFill/>
          </a:ln>
          <a:effectLst/>
        </p:spPr>
      </p:pic>
      <p:sp>
        <p:nvSpPr>
          <p:cNvPr id="59" name="右矢印 58"/>
          <p:cNvSpPr/>
          <p:nvPr/>
        </p:nvSpPr>
        <p:spPr>
          <a:xfrm rot="989331" flipH="1">
            <a:off x="4964463" y="4121098"/>
            <a:ext cx="1111417" cy="20804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4" name="正方形/長方形 63"/>
          <p:cNvSpPr>
            <a:spLocks noChangeAspect="1"/>
          </p:cNvSpPr>
          <p:nvPr/>
        </p:nvSpPr>
        <p:spPr>
          <a:xfrm>
            <a:off x="4317588" y="3266934"/>
            <a:ext cx="635651" cy="260519"/>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500" dirty="0">
                <a:solidFill>
                  <a:prstClr val="white"/>
                </a:solidFill>
                <a:latin typeface="Meiryo UI" panose="020B0604030504040204" pitchFamily="50" charset="-128"/>
                <a:ea typeface="Meiryo UI" panose="020B0604030504040204" pitchFamily="50" charset="-128"/>
              </a:rPr>
              <a:t>API</a:t>
            </a:r>
            <a:endParaRPr lang="ja-JP" altLang="en-US" sz="1500" dirty="0">
              <a:solidFill>
                <a:prstClr val="white"/>
              </a:solidFill>
              <a:latin typeface="Meiryo UI" panose="020B0604030504040204" pitchFamily="50" charset="-128"/>
              <a:ea typeface="Meiryo UI" panose="020B0604030504040204" pitchFamily="50" charset="-128"/>
            </a:endParaRPr>
          </a:p>
        </p:txBody>
      </p:sp>
      <p:pic>
        <p:nvPicPr>
          <p:cNvPr id="65" name="図 64"/>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80171" y="2170603"/>
            <a:ext cx="617558" cy="467586"/>
          </a:xfrm>
          <a:prstGeom prst="rect">
            <a:avLst/>
          </a:prstGeom>
        </p:spPr>
      </p:pic>
      <p:pic>
        <p:nvPicPr>
          <p:cNvPr id="66" name="図 65"/>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375873" y="2143639"/>
            <a:ext cx="497543" cy="497543"/>
          </a:xfrm>
          <a:prstGeom prst="rect">
            <a:avLst/>
          </a:prstGeom>
        </p:spPr>
      </p:pic>
      <p:sp>
        <p:nvSpPr>
          <p:cNvPr id="67" name="正方形/長方形 66"/>
          <p:cNvSpPr/>
          <p:nvPr/>
        </p:nvSpPr>
        <p:spPr>
          <a:xfrm>
            <a:off x="2703663" y="2661310"/>
            <a:ext cx="562110" cy="23038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dirty="0">
                <a:solidFill>
                  <a:prstClr val="white"/>
                </a:solidFill>
                <a:latin typeface="Meiryo UI" panose="020B0604030504040204" pitchFamily="50" charset="-128"/>
                <a:ea typeface="Meiryo UI" panose="020B0604030504040204" pitchFamily="50" charset="-128"/>
              </a:rPr>
              <a:t>API</a:t>
            </a:r>
            <a:endParaRPr lang="ja-JP" altLang="en-US" sz="1350" dirty="0">
              <a:solidFill>
                <a:prstClr val="white"/>
              </a:solidFill>
              <a:latin typeface="Meiryo UI" panose="020B0604030504040204" pitchFamily="50" charset="-128"/>
              <a:ea typeface="Meiryo UI" panose="020B0604030504040204" pitchFamily="50" charset="-128"/>
            </a:endParaRPr>
          </a:p>
        </p:txBody>
      </p:sp>
      <p:sp>
        <p:nvSpPr>
          <p:cNvPr id="68" name="正方形/長方形 67"/>
          <p:cNvSpPr/>
          <p:nvPr/>
        </p:nvSpPr>
        <p:spPr>
          <a:xfrm>
            <a:off x="4354357" y="2651617"/>
            <a:ext cx="562110" cy="23038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dirty="0">
                <a:solidFill>
                  <a:prstClr val="white"/>
                </a:solidFill>
                <a:latin typeface="Meiryo UI" panose="020B0604030504040204" pitchFamily="50" charset="-128"/>
                <a:ea typeface="Meiryo UI" panose="020B0604030504040204" pitchFamily="50" charset="-128"/>
              </a:rPr>
              <a:t>API</a:t>
            </a:r>
            <a:endParaRPr lang="ja-JP" altLang="en-US" sz="1350" dirty="0">
              <a:solidFill>
                <a:prstClr val="white"/>
              </a:solidFill>
              <a:latin typeface="Meiryo UI" panose="020B0604030504040204" pitchFamily="50" charset="-128"/>
              <a:ea typeface="Meiryo UI" panose="020B0604030504040204" pitchFamily="50" charset="-128"/>
            </a:endParaRPr>
          </a:p>
        </p:txBody>
      </p:sp>
      <p:pic>
        <p:nvPicPr>
          <p:cNvPr id="69" name="図 68"/>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05051" y="2160167"/>
            <a:ext cx="617558" cy="467586"/>
          </a:xfrm>
          <a:prstGeom prst="rect">
            <a:avLst/>
          </a:prstGeom>
        </p:spPr>
      </p:pic>
      <p:pic>
        <p:nvPicPr>
          <p:cNvPr id="70" name="図 69"/>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724780" y="2133203"/>
            <a:ext cx="497543" cy="497543"/>
          </a:xfrm>
          <a:prstGeom prst="rect">
            <a:avLst/>
          </a:prstGeom>
        </p:spPr>
      </p:pic>
      <p:sp>
        <p:nvSpPr>
          <p:cNvPr id="71" name="正方形/長方形 70"/>
          <p:cNvSpPr/>
          <p:nvPr/>
        </p:nvSpPr>
        <p:spPr>
          <a:xfrm>
            <a:off x="6028034" y="2650873"/>
            <a:ext cx="562110" cy="23038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dirty="0">
                <a:solidFill>
                  <a:prstClr val="white"/>
                </a:solidFill>
                <a:latin typeface="Meiryo UI" panose="020B0604030504040204" pitchFamily="50" charset="-128"/>
                <a:ea typeface="Meiryo UI" panose="020B0604030504040204" pitchFamily="50" charset="-128"/>
              </a:rPr>
              <a:t>API</a:t>
            </a:r>
            <a:endParaRPr lang="ja-JP" altLang="en-US" sz="1350" dirty="0">
              <a:solidFill>
                <a:prstClr val="white"/>
              </a:solidFill>
              <a:latin typeface="Meiryo UI" panose="020B0604030504040204" pitchFamily="50" charset="-128"/>
              <a:ea typeface="Meiryo UI" panose="020B0604030504040204" pitchFamily="50" charset="-128"/>
            </a:endParaRPr>
          </a:p>
        </p:txBody>
      </p:sp>
      <p:sp>
        <p:nvSpPr>
          <p:cNvPr id="72" name="正方形/長方形 71"/>
          <p:cNvSpPr/>
          <p:nvPr/>
        </p:nvSpPr>
        <p:spPr>
          <a:xfrm>
            <a:off x="7702729" y="2641181"/>
            <a:ext cx="562110" cy="23038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dirty="0">
                <a:solidFill>
                  <a:prstClr val="white"/>
                </a:solidFill>
                <a:latin typeface="Meiryo UI" panose="020B0604030504040204" pitchFamily="50" charset="-128"/>
                <a:ea typeface="Meiryo UI" panose="020B0604030504040204" pitchFamily="50" charset="-128"/>
              </a:rPr>
              <a:t>API</a:t>
            </a:r>
            <a:endParaRPr lang="ja-JP" altLang="en-US" sz="1350" dirty="0">
              <a:solidFill>
                <a:prstClr val="white"/>
              </a:solidFill>
              <a:latin typeface="Meiryo UI" panose="020B0604030504040204" pitchFamily="50" charset="-128"/>
              <a:ea typeface="Meiryo UI" panose="020B0604030504040204" pitchFamily="50" charset="-128"/>
            </a:endParaRPr>
          </a:p>
        </p:txBody>
      </p:sp>
      <p:sp>
        <p:nvSpPr>
          <p:cNvPr id="74" name="右矢印 73"/>
          <p:cNvSpPr/>
          <p:nvPr/>
        </p:nvSpPr>
        <p:spPr>
          <a:xfrm rot="16200000">
            <a:off x="4474700" y="2970577"/>
            <a:ext cx="324000" cy="20763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5" name="右矢印 74"/>
          <p:cNvSpPr/>
          <p:nvPr/>
        </p:nvSpPr>
        <p:spPr>
          <a:xfrm rot="11363640">
            <a:off x="1589141" y="3046313"/>
            <a:ext cx="2711765" cy="21602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7" name="右矢印 76"/>
          <p:cNvSpPr/>
          <p:nvPr/>
        </p:nvSpPr>
        <p:spPr>
          <a:xfrm rot="997625" flipH="1">
            <a:off x="3250644" y="2998841"/>
            <a:ext cx="1082700" cy="20763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9" name="正方形/長方形 78"/>
          <p:cNvSpPr/>
          <p:nvPr/>
        </p:nvSpPr>
        <p:spPr>
          <a:xfrm>
            <a:off x="2830938" y="1780902"/>
            <a:ext cx="3562595" cy="242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API</a:t>
            </a:r>
            <a:r>
              <a:rPr lang="ja-JP" altLang="en-US" sz="135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利用者を始めとする</a:t>
            </a:r>
            <a:r>
              <a:rPr lang="en-US" altLang="ja-JP" sz="135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NDL</a:t>
            </a:r>
            <a:r>
              <a:rPr lang="ja-JP" altLang="en-US" sz="135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サーチ利用者</a:t>
            </a:r>
          </a:p>
        </p:txBody>
      </p:sp>
      <p:sp>
        <p:nvSpPr>
          <p:cNvPr id="80" name="正方形/長方形 79"/>
          <p:cNvSpPr/>
          <p:nvPr/>
        </p:nvSpPr>
        <p:spPr>
          <a:xfrm>
            <a:off x="210843" y="6458293"/>
            <a:ext cx="3905411" cy="293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35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領域ごとの</a:t>
            </a:r>
            <a:r>
              <a:rPr lang="en-US" altLang="ja-JP" sz="135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aggregator</a:t>
            </a:r>
            <a:r>
              <a:rPr lang="ja-JP" altLang="en-US" sz="1350" b="1" dirty="0" err="1">
                <a:solidFill>
                  <a:prstClr val="black"/>
                </a:solidFill>
                <a:latin typeface="Meiryo UI" panose="020B0604030504040204" pitchFamily="50" charset="-128"/>
                <a:ea typeface="Meiryo UI" panose="020B0604030504040204" pitchFamily="50" charset="-128"/>
                <a:cs typeface="メイリオ" panose="020B0604030504040204" pitchFamily="50" charset="-128"/>
              </a:rPr>
              <a:t>、</a:t>
            </a:r>
            <a:r>
              <a:rPr lang="en-US" altLang="ja-JP" sz="135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data provider</a:t>
            </a:r>
            <a:endParaRPr lang="ja-JP" altLang="en-US" sz="135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endParaRPr>
          </a:p>
        </p:txBody>
      </p:sp>
      <p:pic>
        <p:nvPicPr>
          <p:cNvPr id="81" name="図 80"/>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27501" y="2101122"/>
            <a:ext cx="497543" cy="497543"/>
          </a:xfrm>
          <a:prstGeom prst="rect">
            <a:avLst/>
          </a:prstGeom>
        </p:spPr>
      </p:pic>
      <p:sp>
        <p:nvSpPr>
          <p:cNvPr id="82" name="正方形/長方形 81"/>
          <p:cNvSpPr/>
          <p:nvPr/>
        </p:nvSpPr>
        <p:spPr>
          <a:xfrm>
            <a:off x="1005985" y="2609100"/>
            <a:ext cx="562110" cy="23038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dirty="0">
                <a:solidFill>
                  <a:prstClr val="white"/>
                </a:solidFill>
                <a:latin typeface="Meiryo UI" panose="020B0604030504040204" pitchFamily="50" charset="-128"/>
                <a:ea typeface="Meiryo UI" panose="020B0604030504040204" pitchFamily="50" charset="-128"/>
              </a:rPr>
              <a:t>API</a:t>
            </a:r>
            <a:endParaRPr lang="ja-JP" altLang="en-US" sz="1350" dirty="0">
              <a:solidFill>
                <a:prstClr val="white"/>
              </a:solidFill>
              <a:latin typeface="Meiryo UI" panose="020B0604030504040204" pitchFamily="50" charset="-128"/>
              <a:ea typeface="Meiryo UI" panose="020B0604030504040204" pitchFamily="50" charset="-128"/>
            </a:endParaRPr>
          </a:p>
        </p:txBody>
      </p:sp>
      <p:sp>
        <p:nvSpPr>
          <p:cNvPr id="83" name="右矢印 82"/>
          <p:cNvSpPr/>
          <p:nvPr/>
        </p:nvSpPr>
        <p:spPr>
          <a:xfrm rot="20602375">
            <a:off x="4942329" y="3007768"/>
            <a:ext cx="1082700" cy="20763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4" name="右矢印 83"/>
          <p:cNvSpPr/>
          <p:nvPr/>
        </p:nvSpPr>
        <p:spPr>
          <a:xfrm rot="10236360" flipH="1">
            <a:off x="4975389" y="3047639"/>
            <a:ext cx="2711765" cy="21602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tIns="54000"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4" name="右矢印 93"/>
          <p:cNvSpPr/>
          <p:nvPr/>
        </p:nvSpPr>
        <p:spPr>
          <a:xfrm rot="10236360" flipH="1">
            <a:off x="1591564" y="3987296"/>
            <a:ext cx="2709325" cy="21602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6" name="右矢印 95"/>
          <p:cNvSpPr/>
          <p:nvPr/>
        </p:nvSpPr>
        <p:spPr>
          <a:xfrm rot="11363640">
            <a:off x="4993943" y="3987693"/>
            <a:ext cx="2709325" cy="21602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7" name="右矢印 96"/>
          <p:cNvSpPr/>
          <p:nvPr/>
        </p:nvSpPr>
        <p:spPr>
          <a:xfrm rot="20610669">
            <a:off x="3236271" y="4121098"/>
            <a:ext cx="1111417" cy="20804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nvGrpSpPr>
          <p:cNvPr id="111" name="グループ化 110"/>
          <p:cNvGrpSpPr>
            <a:grpSpLocks noChangeAspect="1"/>
          </p:cNvGrpSpPr>
          <p:nvPr/>
        </p:nvGrpSpPr>
        <p:grpSpPr>
          <a:xfrm>
            <a:off x="9285028" y="4714290"/>
            <a:ext cx="243057" cy="779019"/>
            <a:chOff x="4608962" y="3861048"/>
            <a:chExt cx="755126" cy="2257212"/>
          </a:xfrm>
        </p:grpSpPr>
        <p:sp>
          <p:nvSpPr>
            <p:cNvPr id="112" name="メモ 11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3" name="メモ 11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4" name="メモ 11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5" name="テキスト ボックス 114"/>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116" name="二等辺三角形 11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17" name="グループ化 116"/>
          <p:cNvGrpSpPr>
            <a:grpSpLocks noChangeAspect="1"/>
          </p:cNvGrpSpPr>
          <p:nvPr/>
        </p:nvGrpSpPr>
        <p:grpSpPr>
          <a:xfrm>
            <a:off x="9528910" y="4719389"/>
            <a:ext cx="243057" cy="779019"/>
            <a:chOff x="4608962" y="3861048"/>
            <a:chExt cx="755126" cy="2257212"/>
          </a:xfrm>
        </p:grpSpPr>
        <p:sp>
          <p:nvSpPr>
            <p:cNvPr id="118" name="メモ 117"/>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9" name="メモ 118"/>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0" name="メモ 119"/>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1" name="テキスト ボックス 120"/>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122" name="二等辺三角形 121"/>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23" name="グループ化 122"/>
          <p:cNvGrpSpPr>
            <a:grpSpLocks noChangeAspect="1"/>
          </p:cNvGrpSpPr>
          <p:nvPr/>
        </p:nvGrpSpPr>
        <p:grpSpPr>
          <a:xfrm>
            <a:off x="9771196" y="4719389"/>
            <a:ext cx="243057" cy="779019"/>
            <a:chOff x="4608962" y="3861048"/>
            <a:chExt cx="755126" cy="2257212"/>
          </a:xfrm>
        </p:grpSpPr>
        <p:sp>
          <p:nvSpPr>
            <p:cNvPr id="124" name="メモ 123"/>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5" name="メモ 124"/>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6" name="メモ 125"/>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7" name="テキスト ボックス 126"/>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128" name="二等辺三角形 127"/>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29" name="グループ化 128"/>
          <p:cNvGrpSpPr>
            <a:grpSpLocks noChangeAspect="1"/>
          </p:cNvGrpSpPr>
          <p:nvPr/>
        </p:nvGrpSpPr>
        <p:grpSpPr>
          <a:xfrm>
            <a:off x="9285028" y="5007372"/>
            <a:ext cx="243057" cy="779019"/>
            <a:chOff x="4608962" y="3861048"/>
            <a:chExt cx="755126" cy="2257212"/>
          </a:xfrm>
        </p:grpSpPr>
        <p:sp>
          <p:nvSpPr>
            <p:cNvPr id="130" name="メモ 129"/>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1" name="メモ 130"/>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2" name="メモ 131"/>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3" name="テキスト ボックス 132"/>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134" name="二等辺三角形 133"/>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35" name="グループ化 134"/>
          <p:cNvGrpSpPr>
            <a:grpSpLocks noChangeAspect="1"/>
          </p:cNvGrpSpPr>
          <p:nvPr/>
        </p:nvGrpSpPr>
        <p:grpSpPr>
          <a:xfrm>
            <a:off x="9528910" y="5012472"/>
            <a:ext cx="243057" cy="779019"/>
            <a:chOff x="4608962" y="3861048"/>
            <a:chExt cx="755126" cy="2257212"/>
          </a:xfrm>
        </p:grpSpPr>
        <p:sp>
          <p:nvSpPr>
            <p:cNvPr id="136" name="メモ 135"/>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7" name="メモ 136"/>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8" name="メモ 137"/>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9" name="テキスト ボックス 138"/>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140" name="二等辺三角形 139"/>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41" name="グループ化 140"/>
          <p:cNvGrpSpPr>
            <a:grpSpLocks noChangeAspect="1"/>
          </p:cNvGrpSpPr>
          <p:nvPr/>
        </p:nvGrpSpPr>
        <p:grpSpPr>
          <a:xfrm>
            <a:off x="9771196" y="5012472"/>
            <a:ext cx="243057" cy="779019"/>
            <a:chOff x="4608962" y="3861048"/>
            <a:chExt cx="755126" cy="2257212"/>
          </a:xfrm>
        </p:grpSpPr>
        <p:sp>
          <p:nvSpPr>
            <p:cNvPr id="142" name="メモ 14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43" name="メモ 14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44" name="メモ 14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45" name="テキスト ボックス 144"/>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146" name="二等辺三角形 14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47" name="グループ化 146"/>
          <p:cNvGrpSpPr>
            <a:grpSpLocks noChangeAspect="1"/>
          </p:cNvGrpSpPr>
          <p:nvPr/>
        </p:nvGrpSpPr>
        <p:grpSpPr>
          <a:xfrm>
            <a:off x="9303754" y="5313418"/>
            <a:ext cx="243057" cy="779019"/>
            <a:chOff x="4608962" y="3861048"/>
            <a:chExt cx="755126" cy="2257212"/>
          </a:xfrm>
        </p:grpSpPr>
        <p:sp>
          <p:nvSpPr>
            <p:cNvPr id="148" name="メモ 147"/>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49" name="メモ 148"/>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50" name="メモ 149"/>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51" name="テキスト ボックス 150"/>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152" name="二等辺三角形 151"/>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53" name="グループ化 152"/>
          <p:cNvGrpSpPr>
            <a:grpSpLocks noChangeAspect="1"/>
          </p:cNvGrpSpPr>
          <p:nvPr/>
        </p:nvGrpSpPr>
        <p:grpSpPr>
          <a:xfrm>
            <a:off x="9547635" y="5318517"/>
            <a:ext cx="243057" cy="779019"/>
            <a:chOff x="4608962" y="3861048"/>
            <a:chExt cx="755126" cy="2257212"/>
          </a:xfrm>
        </p:grpSpPr>
        <p:sp>
          <p:nvSpPr>
            <p:cNvPr id="154" name="メモ 153"/>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55" name="メモ 154"/>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56" name="メモ 155"/>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57" name="テキスト ボックス 156"/>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158" name="二等辺三角形 157"/>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59" name="グループ化 158"/>
          <p:cNvGrpSpPr>
            <a:grpSpLocks noChangeAspect="1"/>
          </p:cNvGrpSpPr>
          <p:nvPr/>
        </p:nvGrpSpPr>
        <p:grpSpPr>
          <a:xfrm>
            <a:off x="9789922" y="5318517"/>
            <a:ext cx="243057" cy="779019"/>
            <a:chOff x="4608962" y="3861048"/>
            <a:chExt cx="755126" cy="2257212"/>
          </a:xfrm>
        </p:grpSpPr>
        <p:sp>
          <p:nvSpPr>
            <p:cNvPr id="160" name="メモ 159"/>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61" name="メモ 160"/>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62" name="メモ 161"/>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63" name="テキスト ボックス 162"/>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164" name="二等辺三角形 163"/>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5" name="グループ化 164"/>
          <p:cNvGrpSpPr>
            <a:grpSpLocks noChangeAspect="1"/>
          </p:cNvGrpSpPr>
          <p:nvPr/>
        </p:nvGrpSpPr>
        <p:grpSpPr>
          <a:xfrm>
            <a:off x="9303754" y="5595276"/>
            <a:ext cx="243057" cy="779019"/>
            <a:chOff x="4608962" y="3861048"/>
            <a:chExt cx="755126" cy="2257212"/>
          </a:xfrm>
        </p:grpSpPr>
        <p:sp>
          <p:nvSpPr>
            <p:cNvPr id="166" name="メモ 165"/>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67" name="メモ 166"/>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68" name="メモ 167"/>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69" name="テキスト ボックス 168"/>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170" name="二等辺三角形 169"/>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71" name="グループ化 170"/>
          <p:cNvGrpSpPr>
            <a:grpSpLocks noChangeAspect="1"/>
          </p:cNvGrpSpPr>
          <p:nvPr/>
        </p:nvGrpSpPr>
        <p:grpSpPr>
          <a:xfrm>
            <a:off x="9547635" y="5600376"/>
            <a:ext cx="243057" cy="779019"/>
            <a:chOff x="4608962" y="3861048"/>
            <a:chExt cx="755126" cy="2257212"/>
          </a:xfrm>
        </p:grpSpPr>
        <p:sp>
          <p:nvSpPr>
            <p:cNvPr id="172" name="メモ 17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73" name="メモ 17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74" name="メモ 17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75" name="テキスト ボックス 174"/>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176" name="二等辺三角形 17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77" name="グループ化 176"/>
          <p:cNvGrpSpPr>
            <a:grpSpLocks noChangeAspect="1"/>
          </p:cNvGrpSpPr>
          <p:nvPr/>
        </p:nvGrpSpPr>
        <p:grpSpPr>
          <a:xfrm>
            <a:off x="9789922" y="5600376"/>
            <a:ext cx="243057" cy="779019"/>
            <a:chOff x="4608962" y="3861048"/>
            <a:chExt cx="755126" cy="2257212"/>
          </a:xfrm>
        </p:grpSpPr>
        <p:sp>
          <p:nvSpPr>
            <p:cNvPr id="178" name="メモ 177"/>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79" name="メモ 178"/>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0" name="メモ 179"/>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1" name="テキスト ボックス 180"/>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182" name="二等辺三角形 181"/>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83" name="グループ化 182"/>
          <p:cNvGrpSpPr>
            <a:grpSpLocks noChangeAspect="1"/>
          </p:cNvGrpSpPr>
          <p:nvPr/>
        </p:nvGrpSpPr>
        <p:grpSpPr>
          <a:xfrm>
            <a:off x="9295424" y="5899919"/>
            <a:ext cx="243057" cy="525104"/>
            <a:chOff x="4608962" y="3861048"/>
            <a:chExt cx="755126" cy="1521492"/>
          </a:xfrm>
        </p:grpSpPr>
        <p:sp>
          <p:nvSpPr>
            <p:cNvPr id="184" name="メモ 183"/>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5" name="メモ 184"/>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6" name="メモ 185"/>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7" name="テキスト ボックス 186"/>
            <p:cNvSpPr txBox="1"/>
            <p:nvPr/>
          </p:nvSpPr>
          <p:spPr>
            <a:xfrm>
              <a:off x="4667581" y="4111746"/>
              <a:ext cx="648072" cy="127079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a:t>
              </a:r>
              <a:endParaRPr lang="en-US" altLang="ja-JP" sz="375" dirty="0">
                <a:solidFill>
                  <a:prstClr val="black"/>
                </a:solidFill>
                <a:latin typeface="Meiryo UI" panose="020B0604030504040204" pitchFamily="50" charset="-128"/>
                <a:ea typeface="Meiryo UI" panose="020B0604030504040204" pitchFamily="50" charset="-128"/>
              </a:endParaRPr>
            </a:p>
          </p:txBody>
        </p:sp>
        <p:sp>
          <p:nvSpPr>
            <p:cNvPr id="188" name="二等辺三角形 187"/>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89" name="グループ化 188"/>
          <p:cNvGrpSpPr>
            <a:grpSpLocks noChangeAspect="1"/>
          </p:cNvGrpSpPr>
          <p:nvPr/>
        </p:nvGrpSpPr>
        <p:grpSpPr>
          <a:xfrm>
            <a:off x="9539305" y="5905020"/>
            <a:ext cx="243057" cy="548187"/>
            <a:chOff x="4608962" y="3861048"/>
            <a:chExt cx="755126" cy="1588375"/>
          </a:xfrm>
        </p:grpSpPr>
        <p:sp>
          <p:nvSpPr>
            <p:cNvPr id="190" name="メモ 189"/>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1" name="メモ 190"/>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2" name="メモ 191"/>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3" name="テキスト ボックス 192"/>
            <p:cNvSpPr txBox="1"/>
            <p:nvPr/>
          </p:nvSpPr>
          <p:spPr>
            <a:xfrm>
              <a:off x="4667581" y="4111746"/>
              <a:ext cx="648072" cy="1337677"/>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194" name="二等辺三角形 193"/>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95" name="グループ化 194"/>
          <p:cNvGrpSpPr>
            <a:grpSpLocks noChangeAspect="1"/>
          </p:cNvGrpSpPr>
          <p:nvPr/>
        </p:nvGrpSpPr>
        <p:grpSpPr>
          <a:xfrm>
            <a:off x="9781592" y="5905020"/>
            <a:ext cx="243057" cy="548187"/>
            <a:chOff x="4608962" y="3861048"/>
            <a:chExt cx="755126" cy="1588375"/>
          </a:xfrm>
        </p:grpSpPr>
        <p:sp>
          <p:nvSpPr>
            <p:cNvPr id="196" name="メモ 195"/>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7" name="メモ 196"/>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8" name="メモ 197"/>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9" name="テキスト ボックス 198"/>
            <p:cNvSpPr txBox="1"/>
            <p:nvPr/>
          </p:nvSpPr>
          <p:spPr>
            <a:xfrm>
              <a:off x="4667581" y="4111746"/>
              <a:ext cx="648072" cy="1337677"/>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200" name="二等辺三角形 199"/>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sp>
        <p:nvSpPr>
          <p:cNvPr id="201" name="角丸四角形 200"/>
          <p:cNvSpPr/>
          <p:nvPr/>
        </p:nvSpPr>
        <p:spPr>
          <a:xfrm>
            <a:off x="9251819" y="4661903"/>
            <a:ext cx="821822" cy="1651024"/>
          </a:xfrm>
          <a:prstGeom prst="roundRect">
            <a:avLst>
              <a:gd name="adj" fmla="val 9008"/>
            </a:avLst>
          </a:prstGeom>
          <a:no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2" name="正方形/長方形 201"/>
          <p:cNvSpPr/>
          <p:nvPr/>
        </p:nvSpPr>
        <p:spPr>
          <a:xfrm>
            <a:off x="9299958" y="5290904"/>
            <a:ext cx="727619" cy="302963"/>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350" b="1" dirty="0" smtClean="0">
                <a:solidFill>
                  <a:prstClr val="black"/>
                </a:solidFill>
                <a:latin typeface="Meiryo UI" panose="020B0604030504040204" pitchFamily="50" charset="-128"/>
                <a:ea typeface="Meiryo UI" panose="020B0604030504040204" pitchFamily="50" charset="-128"/>
              </a:rPr>
              <a:t>出版社</a:t>
            </a:r>
            <a:endParaRPr lang="ja-JP" altLang="en-US" sz="1350" b="1" dirty="0">
              <a:solidFill>
                <a:prstClr val="black"/>
              </a:solidFill>
              <a:latin typeface="Meiryo UI" panose="020B0604030504040204" pitchFamily="50" charset="-128"/>
              <a:ea typeface="Meiryo UI" panose="020B0604030504040204" pitchFamily="50" charset="-128"/>
            </a:endParaRPr>
          </a:p>
        </p:txBody>
      </p:sp>
      <p:sp>
        <p:nvSpPr>
          <p:cNvPr id="203" name="角丸四角形 202"/>
          <p:cNvSpPr/>
          <p:nvPr/>
        </p:nvSpPr>
        <p:spPr>
          <a:xfrm>
            <a:off x="9278804" y="4105174"/>
            <a:ext cx="775685" cy="594222"/>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fontAlgn="base">
              <a:spcBef>
                <a:spcPct val="0"/>
              </a:spcBef>
              <a:spcAft>
                <a:spcPct val="0"/>
              </a:spcAft>
            </a:pPr>
            <a:endParaRPr lang="en-US" altLang="ja-JP" sz="1200" b="1" dirty="0">
              <a:solidFill>
                <a:prstClr val="white"/>
              </a:solidFill>
              <a:latin typeface="Meiryo UI" panose="020B0604030504040204" pitchFamily="50" charset="-128"/>
              <a:ea typeface="Meiryo UI" panose="020B0604030504040204" pitchFamily="50" charset="-128"/>
            </a:endParaRPr>
          </a:p>
        </p:txBody>
      </p:sp>
      <p:sp>
        <p:nvSpPr>
          <p:cNvPr id="204" name="角丸四角形 203"/>
          <p:cNvSpPr/>
          <p:nvPr/>
        </p:nvSpPr>
        <p:spPr>
          <a:xfrm>
            <a:off x="9205811" y="4035639"/>
            <a:ext cx="904202" cy="6762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350" b="1" dirty="0" smtClean="0">
                <a:solidFill>
                  <a:prstClr val="white"/>
                </a:solidFill>
                <a:latin typeface="Meiryo UI" panose="020B0604030504040204" pitchFamily="50" charset="-128"/>
                <a:ea typeface="Meiryo UI" panose="020B0604030504040204" pitchFamily="50" charset="-128"/>
              </a:rPr>
              <a:t>出版界</a:t>
            </a:r>
            <a:endParaRPr lang="ja-JP" altLang="en-US" sz="1350" b="1" dirty="0">
              <a:solidFill>
                <a:prstClr val="white"/>
              </a:solidFill>
              <a:latin typeface="Meiryo UI" panose="020B0604030504040204" pitchFamily="50" charset="-128"/>
              <a:ea typeface="Meiryo UI" panose="020B0604030504040204" pitchFamily="50" charset="-128"/>
            </a:endParaRPr>
          </a:p>
        </p:txBody>
      </p:sp>
      <p:sp>
        <p:nvSpPr>
          <p:cNvPr id="2" name="正方形/長方形 1"/>
          <p:cNvSpPr/>
          <p:nvPr/>
        </p:nvSpPr>
        <p:spPr>
          <a:xfrm>
            <a:off x="11372592" y="6382953"/>
            <a:ext cx="535724" cy="369332"/>
          </a:xfrm>
          <a:prstGeom prst="rect">
            <a:avLst/>
          </a:prstGeom>
        </p:spPr>
        <p:txBody>
          <a:bodyPr wrap="none">
            <a:spAutoFit/>
          </a:bodyPr>
          <a:lstStyle/>
          <a:p>
            <a:fld id="{AE81233C-BF56-4BFB-98E8-8EF39C2E5007}" type="slidenum">
              <a:rPr lang="ja-JP" altLang="en-US"/>
              <a:pPr/>
              <a:t>80</a:t>
            </a:fld>
            <a:endParaRPr lang="ja-JP" altLang="en-US" dirty="0"/>
          </a:p>
        </p:txBody>
      </p:sp>
      <p:grpSp>
        <p:nvGrpSpPr>
          <p:cNvPr id="205" name="グループ化 204"/>
          <p:cNvGrpSpPr>
            <a:grpSpLocks noChangeAspect="1"/>
          </p:cNvGrpSpPr>
          <p:nvPr/>
        </p:nvGrpSpPr>
        <p:grpSpPr>
          <a:xfrm>
            <a:off x="1166386" y="4479495"/>
            <a:ext cx="227387" cy="291655"/>
            <a:chOff x="421903" y="2700859"/>
            <a:chExt cx="792088" cy="1016173"/>
          </a:xfrm>
        </p:grpSpPr>
        <p:sp>
          <p:nvSpPr>
            <p:cNvPr id="206" name="二等辺三角形 205"/>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7"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8"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9"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0"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1"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2"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sp>
        <p:nvSpPr>
          <p:cNvPr id="213" name="角丸四角形 212"/>
          <p:cNvSpPr/>
          <p:nvPr/>
        </p:nvSpPr>
        <p:spPr>
          <a:xfrm>
            <a:off x="1131252" y="4436749"/>
            <a:ext cx="845668" cy="1593974"/>
          </a:xfrm>
          <a:prstGeom prst="roundRect">
            <a:avLst>
              <a:gd name="adj" fmla="val 9008"/>
            </a:avLst>
          </a:prstGeom>
          <a:no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nvGrpSpPr>
          <p:cNvPr id="214" name="グループ化 213"/>
          <p:cNvGrpSpPr>
            <a:grpSpLocks noChangeAspect="1"/>
          </p:cNvGrpSpPr>
          <p:nvPr/>
        </p:nvGrpSpPr>
        <p:grpSpPr>
          <a:xfrm>
            <a:off x="1424166" y="4479495"/>
            <a:ext cx="227387" cy="291655"/>
            <a:chOff x="421903" y="2700859"/>
            <a:chExt cx="792088" cy="1016173"/>
          </a:xfrm>
        </p:grpSpPr>
        <p:sp>
          <p:nvSpPr>
            <p:cNvPr id="215" name="二等辺三角形 214"/>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6"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7"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8"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9"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0"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1"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22" name="グループ化 221"/>
          <p:cNvGrpSpPr>
            <a:grpSpLocks noChangeAspect="1"/>
          </p:cNvGrpSpPr>
          <p:nvPr/>
        </p:nvGrpSpPr>
        <p:grpSpPr>
          <a:xfrm>
            <a:off x="1684706" y="4472830"/>
            <a:ext cx="227387" cy="291655"/>
            <a:chOff x="421903" y="2700859"/>
            <a:chExt cx="792088" cy="1016173"/>
          </a:xfrm>
        </p:grpSpPr>
        <p:sp>
          <p:nvSpPr>
            <p:cNvPr id="223" name="二等辺三角形 222"/>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4"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5"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6"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7"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8" name="フローチャート: 記憶データ 3"/>
            <p:cNvSpPr>
              <a:spLocks noChangeAspect="1"/>
            </p:cNvSpPr>
            <p:nvPr/>
          </p:nvSpPr>
          <p:spPr>
            <a:xfrm rot="5400000">
              <a:off x="359628" y="3107265"/>
              <a:ext cx="557784" cy="37371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9"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30" name="グループ化 229"/>
          <p:cNvGrpSpPr>
            <a:grpSpLocks noChangeAspect="1"/>
          </p:cNvGrpSpPr>
          <p:nvPr/>
        </p:nvGrpSpPr>
        <p:grpSpPr>
          <a:xfrm>
            <a:off x="1171078" y="4777816"/>
            <a:ext cx="227387" cy="291655"/>
            <a:chOff x="421903" y="2700859"/>
            <a:chExt cx="792088" cy="1016173"/>
          </a:xfrm>
        </p:grpSpPr>
        <p:sp>
          <p:nvSpPr>
            <p:cNvPr id="231" name="二等辺三角形 230"/>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2"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3"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4"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5"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6"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7"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38" name="グループ化 237"/>
          <p:cNvGrpSpPr>
            <a:grpSpLocks noChangeAspect="1"/>
          </p:cNvGrpSpPr>
          <p:nvPr/>
        </p:nvGrpSpPr>
        <p:grpSpPr>
          <a:xfrm>
            <a:off x="1428858" y="4777816"/>
            <a:ext cx="227387" cy="291655"/>
            <a:chOff x="421903" y="2700859"/>
            <a:chExt cx="792088" cy="1016173"/>
          </a:xfrm>
        </p:grpSpPr>
        <p:sp>
          <p:nvSpPr>
            <p:cNvPr id="239" name="二等辺三角形 238"/>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0"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1"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2"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3"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4"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5"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46" name="グループ化 245"/>
          <p:cNvGrpSpPr>
            <a:grpSpLocks noChangeAspect="1"/>
          </p:cNvGrpSpPr>
          <p:nvPr/>
        </p:nvGrpSpPr>
        <p:grpSpPr>
          <a:xfrm>
            <a:off x="1689399" y="4771150"/>
            <a:ext cx="227387" cy="291655"/>
            <a:chOff x="421903" y="2700859"/>
            <a:chExt cx="792088" cy="1016173"/>
          </a:xfrm>
        </p:grpSpPr>
        <p:sp>
          <p:nvSpPr>
            <p:cNvPr id="247" name="二等辺三角形 246"/>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8"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9"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0"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1"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2"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3"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54" name="グループ化 253"/>
          <p:cNvGrpSpPr>
            <a:grpSpLocks noChangeAspect="1"/>
          </p:cNvGrpSpPr>
          <p:nvPr/>
        </p:nvGrpSpPr>
        <p:grpSpPr>
          <a:xfrm>
            <a:off x="1171078" y="5076136"/>
            <a:ext cx="227387" cy="291655"/>
            <a:chOff x="421903" y="2700859"/>
            <a:chExt cx="792088" cy="1016173"/>
          </a:xfrm>
        </p:grpSpPr>
        <p:sp>
          <p:nvSpPr>
            <p:cNvPr id="255" name="二等辺三角形 254"/>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6"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7"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8"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9"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0"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1"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62" name="グループ化 261"/>
          <p:cNvGrpSpPr>
            <a:grpSpLocks noChangeAspect="1"/>
          </p:cNvGrpSpPr>
          <p:nvPr/>
        </p:nvGrpSpPr>
        <p:grpSpPr>
          <a:xfrm>
            <a:off x="1428858" y="5076136"/>
            <a:ext cx="227387" cy="291655"/>
            <a:chOff x="421903" y="2700859"/>
            <a:chExt cx="792088" cy="1016173"/>
          </a:xfrm>
        </p:grpSpPr>
        <p:sp>
          <p:nvSpPr>
            <p:cNvPr id="263" name="二等辺三角形 262"/>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4"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5"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6"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7"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8"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9"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70" name="グループ化 269"/>
          <p:cNvGrpSpPr>
            <a:grpSpLocks noChangeAspect="1"/>
          </p:cNvGrpSpPr>
          <p:nvPr/>
        </p:nvGrpSpPr>
        <p:grpSpPr>
          <a:xfrm>
            <a:off x="1689399" y="5069470"/>
            <a:ext cx="227387" cy="291655"/>
            <a:chOff x="421903" y="2700859"/>
            <a:chExt cx="792088" cy="1016173"/>
          </a:xfrm>
        </p:grpSpPr>
        <p:sp>
          <p:nvSpPr>
            <p:cNvPr id="271" name="二等辺三角形 270"/>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2"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3"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4"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5"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6"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7"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sp>
        <p:nvSpPr>
          <p:cNvPr id="278" name="正方形/長方形 277"/>
          <p:cNvSpPr/>
          <p:nvPr/>
        </p:nvSpPr>
        <p:spPr>
          <a:xfrm>
            <a:off x="1148811" y="5041370"/>
            <a:ext cx="826565" cy="30169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050" b="1" dirty="0">
              <a:solidFill>
                <a:prstClr val="black"/>
              </a:solidFill>
              <a:latin typeface="Meiryo UI" panose="020B0604030504040204" pitchFamily="50" charset="-128"/>
              <a:ea typeface="Meiryo UI" panose="020B0604030504040204" pitchFamily="50" charset="-128"/>
            </a:endParaRPr>
          </a:p>
        </p:txBody>
      </p:sp>
      <p:grpSp>
        <p:nvGrpSpPr>
          <p:cNvPr id="279" name="グループ化 278"/>
          <p:cNvGrpSpPr>
            <a:grpSpLocks noChangeAspect="1"/>
          </p:cNvGrpSpPr>
          <p:nvPr/>
        </p:nvGrpSpPr>
        <p:grpSpPr>
          <a:xfrm>
            <a:off x="1187395" y="5407602"/>
            <a:ext cx="227387" cy="291655"/>
            <a:chOff x="421903" y="2700859"/>
            <a:chExt cx="792088" cy="1016173"/>
          </a:xfrm>
        </p:grpSpPr>
        <p:sp>
          <p:nvSpPr>
            <p:cNvPr id="280" name="二等辺三角形 279"/>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1"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2"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3"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4"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5"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6"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87" name="グループ化 286"/>
          <p:cNvGrpSpPr>
            <a:grpSpLocks noChangeAspect="1"/>
          </p:cNvGrpSpPr>
          <p:nvPr/>
        </p:nvGrpSpPr>
        <p:grpSpPr>
          <a:xfrm>
            <a:off x="1445175" y="5407602"/>
            <a:ext cx="227387" cy="291655"/>
            <a:chOff x="421903" y="2700859"/>
            <a:chExt cx="792088" cy="1016173"/>
          </a:xfrm>
        </p:grpSpPr>
        <p:sp>
          <p:nvSpPr>
            <p:cNvPr id="288" name="二等辺三角形 287"/>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9"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0"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1"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2"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3"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4"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95" name="グループ化 294"/>
          <p:cNvGrpSpPr>
            <a:grpSpLocks noChangeAspect="1"/>
          </p:cNvGrpSpPr>
          <p:nvPr/>
        </p:nvGrpSpPr>
        <p:grpSpPr>
          <a:xfrm>
            <a:off x="1705716" y="5400937"/>
            <a:ext cx="227387" cy="291655"/>
            <a:chOff x="421903" y="2700859"/>
            <a:chExt cx="792088" cy="1016173"/>
          </a:xfrm>
        </p:grpSpPr>
        <p:sp>
          <p:nvSpPr>
            <p:cNvPr id="296" name="二等辺三角形 295"/>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7"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8"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9"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0"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1"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2"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303" name="グループ化 302"/>
          <p:cNvGrpSpPr>
            <a:grpSpLocks noChangeAspect="1"/>
          </p:cNvGrpSpPr>
          <p:nvPr/>
        </p:nvGrpSpPr>
        <p:grpSpPr>
          <a:xfrm>
            <a:off x="1187395" y="5705923"/>
            <a:ext cx="227387" cy="291655"/>
            <a:chOff x="421903" y="2700859"/>
            <a:chExt cx="792088" cy="1016173"/>
          </a:xfrm>
        </p:grpSpPr>
        <p:sp>
          <p:nvSpPr>
            <p:cNvPr id="304" name="二等辺三角形 303"/>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5"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6"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7"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8"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9"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0"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311" name="グループ化 310"/>
          <p:cNvGrpSpPr>
            <a:grpSpLocks noChangeAspect="1"/>
          </p:cNvGrpSpPr>
          <p:nvPr/>
        </p:nvGrpSpPr>
        <p:grpSpPr>
          <a:xfrm>
            <a:off x="1445175" y="5705923"/>
            <a:ext cx="227387" cy="291655"/>
            <a:chOff x="421903" y="2700859"/>
            <a:chExt cx="792088" cy="1016173"/>
          </a:xfrm>
        </p:grpSpPr>
        <p:sp>
          <p:nvSpPr>
            <p:cNvPr id="312" name="二等辺三角形 311"/>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3"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4"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5"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6"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7"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8"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319" name="グループ化 318"/>
          <p:cNvGrpSpPr>
            <a:grpSpLocks noChangeAspect="1"/>
          </p:cNvGrpSpPr>
          <p:nvPr/>
        </p:nvGrpSpPr>
        <p:grpSpPr>
          <a:xfrm>
            <a:off x="1705716" y="5699257"/>
            <a:ext cx="227387" cy="291655"/>
            <a:chOff x="421903" y="2700859"/>
            <a:chExt cx="792088" cy="1016173"/>
          </a:xfrm>
        </p:grpSpPr>
        <p:sp>
          <p:nvSpPr>
            <p:cNvPr id="320" name="二等辺三角形 319"/>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1"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2"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3"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4"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5"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6"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sp>
        <p:nvSpPr>
          <p:cNvPr id="327" name="二等辺三角形 326"/>
          <p:cNvSpPr/>
          <p:nvPr/>
        </p:nvSpPr>
        <p:spPr>
          <a:xfrm>
            <a:off x="2775459" y="4919418"/>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8" name="フローチャート: 記憶データ 3"/>
          <p:cNvSpPr>
            <a:spLocks noChangeAspect="1"/>
          </p:cNvSpPr>
          <p:nvPr/>
        </p:nvSpPr>
        <p:spPr>
          <a:xfrm rot="5400000">
            <a:off x="2757599" y="507738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9" name="フローチャート: 記憶データ 3"/>
          <p:cNvSpPr>
            <a:spLocks noChangeAspect="1"/>
          </p:cNvSpPr>
          <p:nvPr/>
        </p:nvSpPr>
        <p:spPr>
          <a:xfrm rot="5400000">
            <a:off x="2869158" y="5072800"/>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0" name="フローチャート: 記憶データ 3"/>
          <p:cNvSpPr>
            <a:spLocks noChangeAspect="1"/>
          </p:cNvSpPr>
          <p:nvPr/>
        </p:nvSpPr>
        <p:spPr>
          <a:xfrm rot="5400000">
            <a:off x="2757599" y="505605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1" name="フローチャート: 記憶データ 3"/>
          <p:cNvSpPr>
            <a:spLocks noChangeAspect="1"/>
          </p:cNvSpPr>
          <p:nvPr/>
        </p:nvSpPr>
        <p:spPr>
          <a:xfrm rot="5400000">
            <a:off x="2869158" y="505147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2" name="フローチャート: 記憶データ 3"/>
          <p:cNvSpPr>
            <a:spLocks noChangeAspect="1"/>
          </p:cNvSpPr>
          <p:nvPr/>
        </p:nvSpPr>
        <p:spPr>
          <a:xfrm rot="5400000">
            <a:off x="2757599" y="503605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3" name="フローチャート: 記憶データ 3"/>
          <p:cNvSpPr>
            <a:spLocks noChangeAspect="1"/>
          </p:cNvSpPr>
          <p:nvPr/>
        </p:nvSpPr>
        <p:spPr>
          <a:xfrm rot="5400000">
            <a:off x="2869158" y="5031466"/>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4" name="角丸四角形 333"/>
          <p:cNvSpPr/>
          <p:nvPr/>
        </p:nvSpPr>
        <p:spPr>
          <a:xfrm>
            <a:off x="2740324" y="4876672"/>
            <a:ext cx="845666" cy="1593974"/>
          </a:xfrm>
          <a:prstGeom prst="roundRect">
            <a:avLst>
              <a:gd name="adj" fmla="val 9008"/>
            </a:avLst>
          </a:prstGeom>
          <a:no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5" name="二等辺三角形 334"/>
          <p:cNvSpPr/>
          <p:nvPr/>
        </p:nvSpPr>
        <p:spPr>
          <a:xfrm>
            <a:off x="3033238" y="4919418"/>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6" name="フローチャート: 記憶データ 3"/>
          <p:cNvSpPr>
            <a:spLocks noChangeAspect="1"/>
          </p:cNvSpPr>
          <p:nvPr/>
        </p:nvSpPr>
        <p:spPr>
          <a:xfrm rot="5400000">
            <a:off x="3015378" y="507738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7" name="フローチャート: 記憶データ 3"/>
          <p:cNvSpPr>
            <a:spLocks noChangeAspect="1"/>
          </p:cNvSpPr>
          <p:nvPr/>
        </p:nvSpPr>
        <p:spPr>
          <a:xfrm rot="5400000">
            <a:off x="3126937" y="5072800"/>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8" name="フローチャート: 記憶データ 3"/>
          <p:cNvSpPr>
            <a:spLocks noChangeAspect="1"/>
          </p:cNvSpPr>
          <p:nvPr/>
        </p:nvSpPr>
        <p:spPr>
          <a:xfrm rot="5400000">
            <a:off x="3015378" y="505605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9" name="フローチャート: 記憶データ 3"/>
          <p:cNvSpPr>
            <a:spLocks noChangeAspect="1"/>
          </p:cNvSpPr>
          <p:nvPr/>
        </p:nvSpPr>
        <p:spPr>
          <a:xfrm rot="5400000">
            <a:off x="3126937" y="505147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0" name="フローチャート: 記憶データ 3"/>
          <p:cNvSpPr>
            <a:spLocks noChangeAspect="1"/>
          </p:cNvSpPr>
          <p:nvPr/>
        </p:nvSpPr>
        <p:spPr>
          <a:xfrm rot="5400000">
            <a:off x="3015378" y="503605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1" name="フローチャート: 記憶データ 3"/>
          <p:cNvSpPr>
            <a:spLocks noChangeAspect="1"/>
          </p:cNvSpPr>
          <p:nvPr/>
        </p:nvSpPr>
        <p:spPr>
          <a:xfrm rot="5400000">
            <a:off x="3126937" y="5031466"/>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2" name="二等辺三角形 341"/>
          <p:cNvSpPr/>
          <p:nvPr/>
        </p:nvSpPr>
        <p:spPr>
          <a:xfrm>
            <a:off x="3293778" y="4912752"/>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3" name="フローチャート: 記憶データ 3"/>
          <p:cNvSpPr>
            <a:spLocks noChangeAspect="1"/>
          </p:cNvSpPr>
          <p:nvPr/>
        </p:nvSpPr>
        <p:spPr>
          <a:xfrm rot="5400000">
            <a:off x="3275918" y="5070719"/>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4" name="フローチャート: 記憶データ 3"/>
          <p:cNvSpPr>
            <a:spLocks noChangeAspect="1"/>
          </p:cNvSpPr>
          <p:nvPr/>
        </p:nvSpPr>
        <p:spPr>
          <a:xfrm rot="5400000">
            <a:off x="3387478" y="5066134"/>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5" name="フローチャート: 記憶データ 3"/>
          <p:cNvSpPr>
            <a:spLocks noChangeAspect="1"/>
          </p:cNvSpPr>
          <p:nvPr/>
        </p:nvSpPr>
        <p:spPr>
          <a:xfrm rot="5400000">
            <a:off x="3275918" y="504939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6" name="フローチャート: 記憶データ 3"/>
          <p:cNvSpPr>
            <a:spLocks noChangeAspect="1"/>
          </p:cNvSpPr>
          <p:nvPr/>
        </p:nvSpPr>
        <p:spPr>
          <a:xfrm rot="5400000">
            <a:off x="3387478" y="504480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7" name="フローチャート: 記憶データ 3"/>
          <p:cNvSpPr>
            <a:spLocks noChangeAspect="1"/>
          </p:cNvSpPr>
          <p:nvPr/>
        </p:nvSpPr>
        <p:spPr>
          <a:xfrm rot="5400000">
            <a:off x="3275918" y="502938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8" name="フローチャート: 記憶データ 3"/>
          <p:cNvSpPr>
            <a:spLocks noChangeAspect="1"/>
          </p:cNvSpPr>
          <p:nvPr/>
        </p:nvSpPr>
        <p:spPr>
          <a:xfrm rot="5400000">
            <a:off x="3387478" y="5024800"/>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9" name="二等辺三角形 348"/>
          <p:cNvSpPr/>
          <p:nvPr/>
        </p:nvSpPr>
        <p:spPr>
          <a:xfrm>
            <a:off x="2780151" y="5217738"/>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0" name="フローチャート: 記憶データ 3"/>
          <p:cNvSpPr>
            <a:spLocks noChangeAspect="1"/>
          </p:cNvSpPr>
          <p:nvPr/>
        </p:nvSpPr>
        <p:spPr>
          <a:xfrm rot="5400000">
            <a:off x="2762291" y="537570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1" name="フローチャート: 記憶データ 3"/>
          <p:cNvSpPr>
            <a:spLocks noChangeAspect="1"/>
          </p:cNvSpPr>
          <p:nvPr/>
        </p:nvSpPr>
        <p:spPr>
          <a:xfrm rot="5400000">
            <a:off x="2873851" y="537112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2" name="フローチャート: 記憶データ 3"/>
          <p:cNvSpPr>
            <a:spLocks noChangeAspect="1"/>
          </p:cNvSpPr>
          <p:nvPr/>
        </p:nvSpPr>
        <p:spPr>
          <a:xfrm rot="5400000">
            <a:off x="2762291" y="535437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3" name="フローチャート: 記憶データ 3"/>
          <p:cNvSpPr>
            <a:spLocks noChangeAspect="1"/>
          </p:cNvSpPr>
          <p:nvPr/>
        </p:nvSpPr>
        <p:spPr>
          <a:xfrm rot="5400000">
            <a:off x="2873851" y="534979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4" name="フローチャート: 記憶データ 3"/>
          <p:cNvSpPr>
            <a:spLocks noChangeAspect="1"/>
          </p:cNvSpPr>
          <p:nvPr/>
        </p:nvSpPr>
        <p:spPr>
          <a:xfrm rot="5400000">
            <a:off x="2762291" y="533437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5" name="フローチャート: 記憶データ 3"/>
          <p:cNvSpPr>
            <a:spLocks noChangeAspect="1"/>
          </p:cNvSpPr>
          <p:nvPr/>
        </p:nvSpPr>
        <p:spPr>
          <a:xfrm rot="5400000">
            <a:off x="2873851" y="5329786"/>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6" name="二等辺三角形 355"/>
          <p:cNvSpPr/>
          <p:nvPr/>
        </p:nvSpPr>
        <p:spPr>
          <a:xfrm>
            <a:off x="3037930" y="5217738"/>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7" name="フローチャート: 記憶データ 3"/>
          <p:cNvSpPr>
            <a:spLocks noChangeAspect="1"/>
          </p:cNvSpPr>
          <p:nvPr/>
        </p:nvSpPr>
        <p:spPr>
          <a:xfrm rot="5400000">
            <a:off x="3020070" y="537570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8" name="フローチャート: 記憶データ 3"/>
          <p:cNvSpPr>
            <a:spLocks noChangeAspect="1"/>
          </p:cNvSpPr>
          <p:nvPr/>
        </p:nvSpPr>
        <p:spPr>
          <a:xfrm rot="5400000">
            <a:off x="3131629" y="537112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9" name="フローチャート: 記憶データ 3"/>
          <p:cNvSpPr>
            <a:spLocks noChangeAspect="1"/>
          </p:cNvSpPr>
          <p:nvPr/>
        </p:nvSpPr>
        <p:spPr>
          <a:xfrm rot="5400000">
            <a:off x="3020070" y="535437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0" name="フローチャート: 記憶データ 3"/>
          <p:cNvSpPr>
            <a:spLocks noChangeAspect="1"/>
          </p:cNvSpPr>
          <p:nvPr/>
        </p:nvSpPr>
        <p:spPr>
          <a:xfrm rot="5400000">
            <a:off x="3131629" y="534979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1" name="フローチャート: 記憶データ 3"/>
          <p:cNvSpPr>
            <a:spLocks noChangeAspect="1"/>
          </p:cNvSpPr>
          <p:nvPr/>
        </p:nvSpPr>
        <p:spPr>
          <a:xfrm rot="5400000">
            <a:off x="3020070" y="533437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2" name="フローチャート: 記憶データ 3"/>
          <p:cNvSpPr>
            <a:spLocks noChangeAspect="1"/>
          </p:cNvSpPr>
          <p:nvPr/>
        </p:nvSpPr>
        <p:spPr>
          <a:xfrm rot="5400000">
            <a:off x="3131629" y="5329786"/>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3" name="二等辺三角形 362"/>
          <p:cNvSpPr/>
          <p:nvPr/>
        </p:nvSpPr>
        <p:spPr>
          <a:xfrm>
            <a:off x="3298470" y="5211072"/>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4" name="フローチャート: 記憶データ 3"/>
          <p:cNvSpPr>
            <a:spLocks noChangeAspect="1"/>
          </p:cNvSpPr>
          <p:nvPr/>
        </p:nvSpPr>
        <p:spPr>
          <a:xfrm rot="5400000">
            <a:off x="3280609" y="5369039"/>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5" name="フローチャート: 記憶データ 3"/>
          <p:cNvSpPr>
            <a:spLocks noChangeAspect="1"/>
          </p:cNvSpPr>
          <p:nvPr/>
        </p:nvSpPr>
        <p:spPr>
          <a:xfrm rot="5400000">
            <a:off x="3392169" y="536445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6" name="フローチャート: 記憶データ 3"/>
          <p:cNvSpPr>
            <a:spLocks noChangeAspect="1"/>
          </p:cNvSpPr>
          <p:nvPr/>
        </p:nvSpPr>
        <p:spPr>
          <a:xfrm rot="5400000">
            <a:off x="3280609" y="534771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7" name="フローチャート: 記憶データ 3"/>
          <p:cNvSpPr>
            <a:spLocks noChangeAspect="1"/>
          </p:cNvSpPr>
          <p:nvPr/>
        </p:nvSpPr>
        <p:spPr>
          <a:xfrm rot="5400000">
            <a:off x="3392169" y="534312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8" name="フローチャート: 記憶データ 3"/>
          <p:cNvSpPr>
            <a:spLocks noChangeAspect="1"/>
          </p:cNvSpPr>
          <p:nvPr/>
        </p:nvSpPr>
        <p:spPr>
          <a:xfrm rot="5400000">
            <a:off x="3280609" y="532770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9" name="フローチャート: 記憶データ 3"/>
          <p:cNvSpPr>
            <a:spLocks noChangeAspect="1"/>
          </p:cNvSpPr>
          <p:nvPr/>
        </p:nvSpPr>
        <p:spPr>
          <a:xfrm rot="5400000">
            <a:off x="3392169" y="5323120"/>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0" name="二等辺三角形 369"/>
          <p:cNvSpPr/>
          <p:nvPr/>
        </p:nvSpPr>
        <p:spPr>
          <a:xfrm>
            <a:off x="2780151" y="5516058"/>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1" name="フローチャート: 記憶データ 3"/>
          <p:cNvSpPr>
            <a:spLocks noChangeAspect="1"/>
          </p:cNvSpPr>
          <p:nvPr/>
        </p:nvSpPr>
        <p:spPr>
          <a:xfrm rot="5400000">
            <a:off x="2762291" y="567402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2" name="フローチャート: 記憶データ 3"/>
          <p:cNvSpPr>
            <a:spLocks noChangeAspect="1"/>
          </p:cNvSpPr>
          <p:nvPr/>
        </p:nvSpPr>
        <p:spPr>
          <a:xfrm rot="5400000">
            <a:off x="2873851" y="5669440"/>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3" name="フローチャート: 記憶データ 3"/>
          <p:cNvSpPr>
            <a:spLocks noChangeAspect="1"/>
          </p:cNvSpPr>
          <p:nvPr/>
        </p:nvSpPr>
        <p:spPr>
          <a:xfrm rot="5400000">
            <a:off x="2762291" y="565269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4" name="フローチャート: 記憶データ 3"/>
          <p:cNvSpPr>
            <a:spLocks noChangeAspect="1"/>
          </p:cNvSpPr>
          <p:nvPr/>
        </p:nvSpPr>
        <p:spPr>
          <a:xfrm rot="5400000">
            <a:off x="2873851" y="564811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5" name="フローチャート: 記憶データ 3"/>
          <p:cNvSpPr>
            <a:spLocks noChangeAspect="1"/>
          </p:cNvSpPr>
          <p:nvPr/>
        </p:nvSpPr>
        <p:spPr>
          <a:xfrm rot="5400000">
            <a:off x="2762291" y="563269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6" name="フローチャート: 記憶データ 3"/>
          <p:cNvSpPr>
            <a:spLocks noChangeAspect="1"/>
          </p:cNvSpPr>
          <p:nvPr/>
        </p:nvSpPr>
        <p:spPr>
          <a:xfrm rot="5400000">
            <a:off x="2873851" y="5628106"/>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7" name="二等辺三角形 376"/>
          <p:cNvSpPr/>
          <p:nvPr/>
        </p:nvSpPr>
        <p:spPr>
          <a:xfrm>
            <a:off x="3037930" y="5516058"/>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8" name="フローチャート: 記憶データ 3"/>
          <p:cNvSpPr>
            <a:spLocks noChangeAspect="1"/>
          </p:cNvSpPr>
          <p:nvPr/>
        </p:nvSpPr>
        <p:spPr>
          <a:xfrm rot="5400000">
            <a:off x="3020070" y="567402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9" name="フローチャート: 記憶データ 3"/>
          <p:cNvSpPr>
            <a:spLocks noChangeAspect="1"/>
          </p:cNvSpPr>
          <p:nvPr/>
        </p:nvSpPr>
        <p:spPr>
          <a:xfrm rot="5400000">
            <a:off x="3131629" y="5669440"/>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0" name="フローチャート: 記憶データ 3"/>
          <p:cNvSpPr>
            <a:spLocks noChangeAspect="1"/>
          </p:cNvSpPr>
          <p:nvPr/>
        </p:nvSpPr>
        <p:spPr>
          <a:xfrm rot="5400000">
            <a:off x="3020070" y="565269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1" name="フローチャート: 記憶データ 3"/>
          <p:cNvSpPr>
            <a:spLocks noChangeAspect="1"/>
          </p:cNvSpPr>
          <p:nvPr/>
        </p:nvSpPr>
        <p:spPr>
          <a:xfrm rot="5400000">
            <a:off x="3131629" y="564811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2" name="フローチャート: 記憶データ 3"/>
          <p:cNvSpPr>
            <a:spLocks noChangeAspect="1"/>
          </p:cNvSpPr>
          <p:nvPr/>
        </p:nvSpPr>
        <p:spPr>
          <a:xfrm rot="5400000">
            <a:off x="3020070" y="563269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3" name="フローチャート: 記憶データ 3"/>
          <p:cNvSpPr>
            <a:spLocks noChangeAspect="1"/>
          </p:cNvSpPr>
          <p:nvPr/>
        </p:nvSpPr>
        <p:spPr>
          <a:xfrm rot="5400000">
            <a:off x="3131629" y="5628106"/>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4" name="二等辺三角形 383"/>
          <p:cNvSpPr/>
          <p:nvPr/>
        </p:nvSpPr>
        <p:spPr>
          <a:xfrm>
            <a:off x="3298470" y="5509393"/>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5" name="フローチャート: 記憶データ 3"/>
          <p:cNvSpPr>
            <a:spLocks noChangeAspect="1"/>
          </p:cNvSpPr>
          <p:nvPr/>
        </p:nvSpPr>
        <p:spPr>
          <a:xfrm rot="5400000">
            <a:off x="3280609" y="5667360"/>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6" name="フローチャート: 記憶データ 3"/>
          <p:cNvSpPr>
            <a:spLocks noChangeAspect="1"/>
          </p:cNvSpPr>
          <p:nvPr/>
        </p:nvSpPr>
        <p:spPr>
          <a:xfrm rot="5400000">
            <a:off x="3392169" y="566277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7" name="フローチャート: 記憶データ 3"/>
          <p:cNvSpPr>
            <a:spLocks noChangeAspect="1"/>
          </p:cNvSpPr>
          <p:nvPr/>
        </p:nvSpPr>
        <p:spPr>
          <a:xfrm rot="5400000">
            <a:off x="3280609" y="564603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8" name="フローチャート: 記憶データ 3"/>
          <p:cNvSpPr>
            <a:spLocks noChangeAspect="1"/>
          </p:cNvSpPr>
          <p:nvPr/>
        </p:nvSpPr>
        <p:spPr>
          <a:xfrm rot="5400000">
            <a:off x="3392169" y="5641446"/>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9" name="フローチャート: 記憶データ 3"/>
          <p:cNvSpPr>
            <a:spLocks noChangeAspect="1"/>
          </p:cNvSpPr>
          <p:nvPr/>
        </p:nvSpPr>
        <p:spPr>
          <a:xfrm rot="5400000">
            <a:off x="3280609" y="562602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0" name="フローチャート: 記憶データ 3"/>
          <p:cNvSpPr>
            <a:spLocks noChangeAspect="1"/>
          </p:cNvSpPr>
          <p:nvPr/>
        </p:nvSpPr>
        <p:spPr>
          <a:xfrm rot="5400000">
            <a:off x="3392169" y="562144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1" name="正方形/長方形 390"/>
          <p:cNvSpPr/>
          <p:nvPr/>
        </p:nvSpPr>
        <p:spPr>
          <a:xfrm>
            <a:off x="2748203" y="5515550"/>
            <a:ext cx="804886" cy="30169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050" b="1" dirty="0">
              <a:solidFill>
                <a:prstClr val="black"/>
              </a:solidFill>
              <a:latin typeface="Meiryo UI" panose="020B0604030504040204" pitchFamily="50" charset="-128"/>
              <a:ea typeface="Meiryo UI" panose="020B0604030504040204" pitchFamily="50" charset="-128"/>
            </a:endParaRPr>
          </a:p>
        </p:txBody>
      </p:sp>
      <p:sp>
        <p:nvSpPr>
          <p:cNvPr id="392" name="二等辺三角形 391"/>
          <p:cNvSpPr/>
          <p:nvPr/>
        </p:nvSpPr>
        <p:spPr>
          <a:xfrm>
            <a:off x="2796468" y="5847526"/>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3" name="フローチャート: 記憶データ 3"/>
          <p:cNvSpPr>
            <a:spLocks noChangeAspect="1"/>
          </p:cNvSpPr>
          <p:nvPr/>
        </p:nvSpPr>
        <p:spPr>
          <a:xfrm rot="5400000">
            <a:off x="2778608" y="6005493"/>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4" name="フローチャート: 記憶データ 3"/>
          <p:cNvSpPr>
            <a:spLocks noChangeAspect="1"/>
          </p:cNvSpPr>
          <p:nvPr/>
        </p:nvSpPr>
        <p:spPr>
          <a:xfrm rot="5400000">
            <a:off x="2890168" y="600090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5" name="フローチャート: 記憶データ 3"/>
          <p:cNvSpPr>
            <a:spLocks noChangeAspect="1"/>
          </p:cNvSpPr>
          <p:nvPr/>
        </p:nvSpPr>
        <p:spPr>
          <a:xfrm rot="5400000">
            <a:off x="2778608" y="598416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6" name="フローチャート: 記憶データ 3"/>
          <p:cNvSpPr>
            <a:spLocks noChangeAspect="1"/>
          </p:cNvSpPr>
          <p:nvPr/>
        </p:nvSpPr>
        <p:spPr>
          <a:xfrm rot="5400000">
            <a:off x="2890168" y="5979579"/>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7" name="フローチャート: 記憶データ 3"/>
          <p:cNvSpPr>
            <a:spLocks noChangeAspect="1"/>
          </p:cNvSpPr>
          <p:nvPr/>
        </p:nvSpPr>
        <p:spPr>
          <a:xfrm rot="5400000">
            <a:off x="2778608" y="596415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8" name="フローチャート: 記憶データ 3"/>
          <p:cNvSpPr>
            <a:spLocks noChangeAspect="1"/>
          </p:cNvSpPr>
          <p:nvPr/>
        </p:nvSpPr>
        <p:spPr>
          <a:xfrm rot="5400000">
            <a:off x="2890168" y="5959574"/>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9" name="二等辺三角形 398"/>
          <p:cNvSpPr/>
          <p:nvPr/>
        </p:nvSpPr>
        <p:spPr>
          <a:xfrm>
            <a:off x="3054247" y="5847526"/>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0" name="フローチャート: 記憶データ 3"/>
          <p:cNvSpPr>
            <a:spLocks noChangeAspect="1"/>
          </p:cNvSpPr>
          <p:nvPr/>
        </p:nvSpPr>
        <p:spPr>
          <a:xfrm rot="5400000">
            <a:off x="3036387" y="6005493"/>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1" name="フローチャート: 記憶データ 3"/>
          <p:cNvSpPr>
            <a:spLocks noChangeAspect="1"/>
          </p:cNvSpPr>
          <p:nvPr/>
        </p:nvSpPr>
        <p:spPr>
          <a:xfrm rot="5400000">
            <a:off x="3147946" y="600090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2" name="フローチャート: 記憶データ 3"/>
          <p:cNvSpPr>
            <a:spLocks noChangeAspect="1"/>
          </p:cNvSpPr>
          <p:nvPr/>
        </p:nvSpPr>
        <p:spPr>
          <a:xfrm rot="5400000">
            <a:off x="3036387" y="598416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3" name="フローチャート: 記憶データ 3"/>
          <p:cNvSpPr>
            <a:spLocks noChangeAspect="1"/>
          </p:cNvSpPr>
          <p:nvPr/>
        </p:nvSpPr>
        <p:spPr>
          <a:xfrm rot="5400000">
            <a:off x="3147946" y="5979579"/>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4" name="フローチャート: 記憶データ 3"/>
          <p:cNvSpPr>
            <a:spLocks noChangeAspect="1"/>
          </p:cNvSpPr>
          <p:nvPr/>
        </p:nvSpPr>
        <p:spPr>
          <a:xfrm rot="5400000">
            <a:off x="3036387" y="596415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5" name="フローチャート: 記憶データ 3"/>
          <p:cNvSpPr>
            <a:spLocks noChangeAspect="1"/>
          </p:cNvSpPr>
          <p:nvPr/>
        </p:nvSpPr>
        <p:spPr>
          <a:xfrm rot="5400000">
            <a:off x="3147946" y="5959574"/>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6" name="二等辺三角形 405"/>
          <p:cNvSpPr/>
          <p:nvPr/>
        </p:nvSpPr>
        <p:spPr>
          <a:xfrm>
            <a:off x="3314786" y="5840859"/>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7" name="フローチャート: 記憶データ 3"/>
          <p:cNvSpPr>
            <a:spLocks noChangeAspect="1"/>
          </p:cNvSpPr>
          <p:nvPr/>
        </p:nvSpPr>
        <p:spPr>
          <a:xfrm rot="5400000">
            <a:off x="3296926" y="5998826"/>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8" name="フローチャート: 記憶データ 3"/>
          <p:cNvSpPr>
            <a:spLocks noChangeAspect="1"/>
          </p:cNvSpPr>
          <p:nvPr/>
        </p:nvSpPr>
        <p:spPr>
          <a:xfrm rot="5400000">
            <a:off x="3408486" y="599424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9" name="フローチャート: 記憶データ 3"/>
          <p:cNvSpPr>
            <a:spLocks noChangeAspect="1"/>
          </p:cNvSpPr>
          <p:nvPr/>
        </p:nvSpPr>
        <p:spPr>
          <a:xfrm rot="5400000">
            <a:off x="3296926" y="597749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0" name="フローチャート: 記憶データ 3"/>
          <p:cNvSpPr>
            <a:spLocks noChangeAspect="1"/>
          </p:cNvSpPr>
          <p:nvPr/>
        </p:nvSpPr>
        <p:spPr>
          <a:xfrm rot="5400000">
            <a:off x="3408486" y="597291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1" name="フローチャート: 記憶データ 3"/>
          <p:cNvSpPr>
            <a:spLocks noChangeAspect="1"/>
          </p:cNvSpPr>
          <p:nvPr/>
        </p:nvSpPr>
        <p:spPr>
          <a:xfrm rot="5400000">
            <a:off x="3296926" y="595749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2" name="フローチャート: 記憶データ 3"/>
          <p:cNvSpPr>
            <a:spLocks noChangeAspect="1"/>
          </p:cNvSpPr>
          <p:nvPr/>
        </p:nvSpPr>
        <p:spPr>
          <a:xfrm rot="5400000">
            <a:off x="3408486" y="595290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3" name="二等辺三角形 412"/>
          <p:cNvSpPr/>
          <p:nvPr/>
        </p:nvSpPr>
        <p:spPr>
          <a:xfrm>
            <a:off x="2796468" y="6145846"/>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4" name="フローチャート: 記憶データ 3"/>
          <p:cNvSpPr>
            <a:spLocks noChangeAspect="1"/>
          </p:cNvSpPr>
          <p:nvPr/>
        </p:nvSpPr>
        <p:spPr>
          <a:xfrm rot="5400000">
            <a:off x="2778608" y="630381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5" name="フローチャート: 記憶データ 3"/>
          <p:cNvSpPr>
            <a:spLocks noChangeAspect="1"/>
          </p:cNvSpPr>
          <p:nvPr/>
        </p:nvSpPr>
        <p:spPr>
          <a:xfrm rot="5400000">
            <a:off x="2890168" y="629922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6" name="フローチャート: 記憶データ 3"/>
          <p:cNvSpPr>
            <a:spLocks noChangeAspect="1"/>
          </p:cNvSpPr>
          <p:nvPr/>
        </p:nvSpPr>
        <p:spPr>
          <a:xfrm rot="5400000">
            <a:off x="2778608" y="628248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7" name="フローチャート: 記憶データ 3"/>
          <p:cNvSpPr>
            <a:spLocks noChangeAspect="1"/>
          </p:cNvSpPr>
          <p:nvPr/>
        </p:nvSpPr>
        <p:spPr>
          <a:xfrm rot="5400000">
            <a:off x="2890168" y="6277899"/>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8" name="フローチャート: 記憶データ 3"/>
          <p:cNvSpPr>
            <a:spLocks noChangeAspect="1"/>
          </p:cNvSpPr>
          <p:nvPr/>
        </p:nvSpPr>
        <p:spPr>
          <a:xfrm rot="5400000">
            <a:off x="2778608" y="626247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9" name="フローチャート: 記憶データ 3"/>
          <p:cNvSpPr>
            <a:spLocks noChangeAspect="1"/>
          </p:cNvSpPr>
          <p:nvPr/>
        </p:nvSpPr>
        <p:spPr>
          <a:xfrm rot="5400000">
            <a:off x="2890168" y="6257893"/>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0" name="二等辺三角形 419"/>
          <p:cNvSpPr/>
          <p:nvPr/>
        </p:nvSpPr>
        <p:spPr>
          <a:xfrm>
            <a:off x="3054247" y="6145846"/>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1" name="フローチャート: 記憶データ 3"/>
          <p:cNvSpPr>
            <a:spLocks noChangeAspect="1"/>
          </p:cNvSpPr>
          <p:nvPr/>
        </p:nvSpPr>
        <p:spPr>
          <a:xfrm rot="5400000">
            <a:off x="3036387" y="630381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2" name="フローチャート: 記憶データ 3"/>
          <p:cNvSpPr>
            <a:spLocks noChangeAspect="1"/>
          </p:cNvSpPr>
          <p:nvPr/>
        </p:nvSpPr>
        <p:spPr>
          <a:xfrm rot="5400000">
            <a:off x="3147946" y="629922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3" name="フローチャート: 記憶データ 3"/>
          <p:cNvSpPr>
            <a:spLocks noChangeAspect="1"/>
          </p:cNvSpPr>
          <p:nvPr/>
        </p:nvSpPr>
        <p:spPr>
          <a:xfrm rot="5400000">
            <a:off x="3036387" y="628248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4" name="フローチャート: 記憶データ 3"/>
          <p:cNvSpPr>
            <a:spLocks noChangeAspect="1"/>
          </p:cNvSpPr>
          <p:nvPr/>
        </p:nvSpPr>
        <p:spPr>
          <a:xfrm rot="5400000">
            <a:off x="3147946" y="6277899"/>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5" name="フローチャート: 記憶データ 3"/>
          <p:cNvSpPr>
            <a:spLocks noChangeAspect="1"/>
          </p:cNvSpPr>
          <p:nvPr/>
        </p:nvSpPr>
        <p:spPr>
          <a:xfrm rot="5400000">
            <a:off x="3036387" y="626247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6" name="フローチャート: 記憶データ 3"/>
          <p:cNvSpPr>
            <a:spLocks noChangeAspect="1"/>
          </p:cNvSpPr>
          <p:nvPr/>
        </p:nvSpPr>
        <p:spPr>
          <a:xfrm rot="5400000">
            <a:off x="3147946" y="6257893"/>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7" name="二等辺三角形 426"/>
          <p:cNvSpPr/>
          <p:nvPr/>
        </p:nvSpPr>
        <p:spPr>
          <a:xfrm>
            <a:off x="3314786" y="6139180"/>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8" name="フローチャート: 記憶データ 3"/>
          <p:cNvSpPr>
            <a:spLocks noChangeAspect="1"/>
          </p:cNvSpPr>
          <p:nvPr/>
        </p:nvSpPr>
        <p:spPr>
          <a:xfrm rot="5400000">
            <a:off x="3296926" y="6297146"/>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9" name="フローチャート: 記憶データ 3"/>
          <p:cNvSpPr>
            <a:spLocks noChangeAspect="1"/>
          </p:cNvSpPr>
          <p:nvPr/>
        </p:nvSpPr>
        <p:spPr>
          <a:xfrm rot="5400000">
            <a:off x="3408486" y="629256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0" name="フローチャート: 記憶データ 3"/>
          <p:cNvSpPr>
            <a:spLocks noChangeAspect="1"/>
          </p:cNvSpPr>
          <p:nvPr/>
        </p:nvSpPr>
        <p:spPr>
          <a:xfrm rot="5400000">
            <a:off x="3296926" y="6275819"/>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1" name="フローチャート: 記憶データ 3"/>
          <p:cNvSpPr>
            <a:spLocks noChangeAspect="1"/>
          </p:cNvSpPr>
          <p:nvPr/>
        </p:nvSpPr>
        <p:spPr>
          <a:xfrm rot="5400000">
            <a:off x="3408486" y="6271233"/>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2" name="フローチャート: 記憶データ 3"/>
          <p:cNvSpPr>
            <a:spLocks noChangeAspect="1"/>
          </p:cNvSpPr>
          <p:nvPr/>
        </p:nvSpPr>
        <p:spPr>
          <a:xfrm rot="5400000">
            <a:off x="3296926" y="625581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3" name="フローチャート: 記憶データ 3"/>
          <p:cNvSpPr>
            <a:spLocks noChangeAspect="1"/>
          </p:cNvSpPr>
          <p:nvPr/>
        </p:nvSpPr>
        <p:spPr>
          <a:xfrm rot="5400000">
            <a:off x="3408486" y="625122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4" name="角丸四角形 433"/>
          <p:cNvSpPr/>
          <p:nvPr/>
        </p:nvSpPr>
        <p:spPr>
          <a:xfrm>
            <a:off x="2787219" y="4494269"/>
            <a:ext cx="775193" cy="4039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fontAlgn="base">
              <a:spcBef>
                <a:spcPct val="0"/>
              </a:spcBef>
              <a:spcAft>
                <a:spcPct val="0"/>
              </a:spcAft>
            </a:pPr>
            <a:endParaRPr lang="ja-JP" altLang="en-US" sz="1200" b="1" dirty="0">
              <a:solidFill>
                <a:prstClr val="white"/>
              </a:solidFill>
              <a:latin typeface="Meiryo UI" panose="020B0604030504040204" pitchFamily="50" charset="-128"/>
              <a:ea typeface="Meiryo UI" panose="020B0604030504040204" pitchFamily="50" charset="-128"/>
            </a:endParaRPr>
          </a:p>
        </p:txBody>
      </p:sp>
      <p:grpSp>
        <p:nvGrpSpPr>
          <p:cNvPr id="435" name="グループ化 434"/>
          <p:cNvGrpSpPr>
            <a:grpSpLocks noChangeAspect="1"/>
          </p:cNvGrpSpPr>
          <p:nvPr/>
        </p:nvGrpSpPr>
        <p:grpSpPr>
          <a:xfrm>
            <a:off x="4134668" y="5104201"/>
            <a:ext cx="243057" cy="779019"/>
            <a:chOff x="4608962" y="3861048"/>
            <a:chExt cx="755126" cy="2257212"/>
          </a:xfrm>
        </p:grpSpPr>
        <p:sp>
          <p:nvSpPr>
            <p:cNvPr id="436" name="メモ 435"/>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7" name="メモ 436"/>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8" name="メモ 437"/>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9" name="テキスト ボックス 438"/>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440" name="二等辺三角形 439"/>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441" name="グループ化 440"/>
          <p:cNvGrpSpPr>
            <a:grpSpLocks noChangeAspect="1"/>
          </p:cNvGrpSpPr>
          <p:nvPr/>
        </p:nvGrpSpPr>
        <p:grpSpPr>
          <a:xfrm>
            <a:off x="4378550" y="5109300"/>
            <a:ext cx="243057" cy="779019"/>
            <a:chOff x="4608962" y="3861048"/>
            <a:chExt cx="755126" cy="2257212"/>
          </a:xfrm>
        </p:grpSpPr>
        <p:sp>
          <p:nvSpPr>
            <p:cNvPr id="442" name="メモ 44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3" name="メモ 44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4" name="メモ 44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5" name="テキスト ボックス 444"/>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446" name="二等辺三角形 44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447" name="グループ化 446"/>
          <p:cNvGrpSpPr>
            <a:grpSpLocks noChangeAspect="1"/>
          </p:cNvGrpSpPr>
          <p:nvPr/>
        </p:nvGrpSpPr>
        <p:grpSpPr>
          <a:xfrm>
            <a:off x="4620836" y="5109300"/>
            <a:ext cx="243057" cy="779019"/>
            <a:chOff x="4608962" y="3861048"/>
            <a:chExt cx="755126" cy="2257212"/>
          </a:xfrm>
        </p:grpSpPr>
        <p:sp>
          <p:nvSpPr>
            <p:cNvPr id="448" name="メモ 447"/>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9" name="メモ 448"/>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0" name="メモ 449"/>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1" name="テキスト ボックス 450"/>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452" name="二等辺三角形 451"/>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453" name="グループ化 452"/>
          <p:cNvGrpSpPr>
            <a:grpSpLocks noChangeAspect="1"/>
          </p:cNvGrpSpPr>
          <p:nvPr/>
        </p:nvGrpSpPr>
        <p:grpSpPr>
          <a:xfrm>
            <a:off x="4134668" y="5397283"/>
            <a:ext cx="243057" cy="779019"/>
            <a:chOff x="4608962" y="3861048"/>
            <a:chExt cx="755126" cy="2257212"/>
          </a:xfrm>
        </p:grpSpPr>
        <p:sp>
          <p:nvSpPr>
            <p:cNvPr id="454" name="メモ 453"/>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5" name="メモ 454"/>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6" name="メモ 455"/>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7" name="テキスト ボックス 456"/>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458" name="二等辺三角形 457"/>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459" name="グループ化 458"/>
          <p:cNvGrpSpPr>
            <a:grpSpLocks noChangeAspect="1"/>
          </p:cNvGrpSpPr>
          <p:nvPr/>
        </p:nvGrpSpPr>
        <p:grpSpPr>
          <a:xfrm>
            <a:off x="4378550" y="5402383"/>
            <a:ext cx="243057" cy="779019"/>
            <a:chOff x="4608962" y="3861048"/>
            <a:chExt cx="755126" cy="2257212"/>
          </a:xfrm>
        </p:grpSpPr>
        <p:sp>
          <p:nvSpPr>
            <p:cNvPr id="460" name="メモ 459"/>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61" name="メモ 460"/>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62" name="メモ 461"/>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63" name="テキスト ボックス 462"/>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464" name="二等辺三角形 463"/>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465" name="グループ化 464"/>
          <p:cNvGrpSpPr>
            <a:grpSpLocks noChangeAspect="1"/>
          </p:cNvGrpSpPr>
          <p:nvPr/>
        </p:nvGrpSpPr>
        <p:grpSpPr>
          <a:xfrm>
            <a:off x="4620836" y="5402383"/>
            <a:ext cx="243057" cy="779019"/>
            <a:chOff x="4608962" y="3861048"/>
            <a:chExt cx="755126" cy="2257212"/>
          </a:xfrm>
        </p:grpSpPr>
        <p:sp>
          <p:nvSpPr>
            <p:cNvPr id="466" name="メモ 465"/>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67" name="メモ 466"/>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68" name="メモ 467"/>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69" name="テキスト ボックス 468"/>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470" name="二等辺三角形 469"/>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471" name="グループ化 470"/>
          <p:cNvGrpSpPr>
            <a:grpSpLocks noChangeAspect="1"/>
          </p:cNvGrpSpPr>
          <p:nvPr/>
        </p:nvGrpSpPr>
        <p:grpSpPr>
          <a:xfrm>
            <a:off x="4153394" y="5703329"/>
            <a:ext cx="243057" cy="779019"/>
            <a:chOff x="4608962" y="3861048"/>
            <a:chExt cx="755126" cy="2257212"/>
          </a:xfrm>
        </p:grpSpPr>
        <p:sp>
          <p:nvSpPr>
            <p:cNvPr id="472" name="メモ 47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73" name="メモ 47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74" name="メモ 47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75" name="テキスト ボックス 474"/>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476" name="二等辺三角形 47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477" name="グループ化 476"/>
          <p:cNvGrpSpPr>
            <a:grpSpLocks noChangeAspect="1"/>
          </p:cNvGrpSpPr>
          <p:nvPr/>
        </p:nvGrpSpPr>
        <p:grpSpPr>
          <a:xfrm>
            <a:off x="4397275" y="5708428"/>
            <a:ext cx="243057" cy="779019"/>
            <a:chOff x="4608962" y="3861048"/>
            <a:chExt cx="755126" cy="2257212"/>
          </a:xfrm>
        </p:grpSpPr>
        <p:sp>
          <p:nvSpPr>
            <p:cNvPr id="478" name="メモ 477"/>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79" name="メモ 478"/>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80" name="メモ 479"/>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81" name="テキスト ボックス 480"/>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482" name="二等辺三角形 481"/>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483" name="グループ化 482"/>
          <p:cNvGrpSpPr>
            <a:grpSpLocks noChangeAspect="1"/>
          </p:cNvGrpSpPr>
          <p:nvPr/>
        </p:nvGrpSpPr>
        <p:grpSpPr>
          <a:xfrm>
            <a:off x="4639562" y="5708428"/>
            <a:ext cx="243057" cy="779019"/>
            <a:chOff x="4608962" y="3861048"/>
            <a:chExt cx="755126" cy="2257212"/>
          </a:xfrm>
        </p:grpSpPr>
        <p:sp>
          <p:nvSpPr>
            <p:cNvPr id="484" name="メモ 483"/>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85" name="メモ 484"/>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86" name="メモ 485"/>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87" name="テキスト ボックス 486"/>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488" name="二等辺三角形 487"/>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489" name="グループ化 488"/>
          <p:cNvGrpSpPr>
            <a:grpSpLocks noChangeAspect="1"/>
          </p:cNvGrpSpPr>
          <p:nvPr/>
        </p:nvGrpSpPr>
        <p:grpSpPr>
          <a:xfrm>
            <a:off x="4153394" y="5985187"/>
            <a:ext cx="243057" cy="779019"/>
            <a:chOff x="4608962" y="3861048"/>
            <a:chExt cx="755126" cy="2257212"/>
          </a:xfrm>
        </p:grpSpPr>
        <p:sp>
          <p:nvSpPr>
            <p:cNvPr id="490" name="メモ 489"/>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91" name="メモ 490"/>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92" name="メモ 491"/>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93" name="テキスト ボックス 492"/>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494" name="二等辺三角形 493"/>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495" name="グループ化 494"/>
          <p:cNvGrpSpPr>
            <a:grpSpLocks noChangeAspect="1"/>
          </p:cNvGrpSpPr>
          <p:nvPr/>
        </p:nvGrpSpPr>
        <p:grpSpPr>
          <a:xfrm>
            <a:off x="4397275" y="5990287"/>
            <a:ext cx="243057" cy="779019"/>
            <a:chOff x="4608962" y="3861048"/>
            <a:chExt cx="755126" cy="2257212"/>
          </a:xfrm>
        </p:grpSpPr>
        <p:sp>
          <p:nvSpPr>
            <p:cNvPr id="496" name="メモ 495"/>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97" name="メモ 496"/>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98" name="メモ 497"/>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99" name="テキスト ボックス 498"/>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500" name="二等辺三角形 499"/>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501" name="グループ化 500"/>
          <p:cNvGrpSpPr>
            <a:grpSpLocks noChangeAspect="1"/>
          </p:cNvGrpSpPr>
          <p:nvPr/>
        </p:nvGrpSpPr>
        <p:grpSpPr>
          <a:xfrm>
            <a:off x="4639562" y="5990287"/>
            <a:ext cx="243057" cy="779019"/>
            <a:chOff x="4608962" y="3861048"/>
            <a:chExt cx="755126" cy="2257212"/>
          </a:xfrm>
        </p:grpSpPr>
        <p:sp>
          <p:nvSpPr>
            <p:cNvPr id="502" name="メモ 50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03" name="メモ 50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04" name="メモ 50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05" name="テキスト ボックス 504"/>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506" name="二等辺三角形 50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507" name="グループ化 506"/>
          <p:cNvGrpSpPr>
            <a:grpSpLocks noChangeAspect="1"/>
          </p:cNvGrpSpPr>
          <p:nvPr/>
        </p:nvGrpSpPr>
        <p:grpSpPr>
          <a:xfrm>
            <a:off x="4145064" y="6289830"/>
            <a:ext cx="243057" cy="525104"/>
            <a:chOff x="4608962" y="3861048"/>
            <a:chExt cx="755126" cy="1521492"/>
          </a:xfrm>
        </p:grpSpPr>
        <p:sp>
          <p:nvSpPr>
            <p:cNvPr id="508" name="メモ 507"/>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09" name="メモ 508"/>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10" name="メモ 509"/>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11" name="テキスト ボックス 510"/>
            <p:cNvSpPr txBox="1"/>
            <p:nvPr/>
          </p:nvSpPr>
          <p:spPr>
            <a:xfrm>
              <a:off x="4667581" y="4111746"/>
              <a:ext cx="648072" cy="127079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a:t>
              </a:r>
              <a:endParaRPr lang="en-US" altLang="ja-JP" sz="375" dirty="0">
                <a:solidFill>
                  <a:prstClr val="black"/>
                </a:solidFill>
                <a:latin typeface="Meiryo UI" panose="020B0604030504040204" pitchFamily="50" charset="-128"/>
                <a:ea typeface="Meiryo UI" panose="020B0604030504040204" pitchFamily="50" charset="-128"/>
              </a:endParaRPr>
            </a:p>
          </p:txBody>
        </p:sp>
        <p:sp>
          <p:nvSpPr>
            <p:cNvPr id="512" name="二等辺三角形 511"/>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513" name="グループ化 512"/>
          <p:cNvGrpSpPr>
            <a:grpSpLocks noChangeAspect="1"/>
          </p:cNvGrpSpPr>
          <p:nvPr/>
        </p:nvGrpSpPr>
        <p:grpSpPr>
          <a:xfrm>
            <a:off x="4388945" y="6294931"/>
            <a:ext cx="243057" cy="548187"/>
            <a:chOff x="4608962" y="3861048"/>
            <a:chExt cx="755126" cy="1588375"/>
          </a:xfrm>
        </p:grpSpPr>
        <p:sp>
          <p:nvSpPr>
            <p:cNvPr id="514" name="メモ 513"/>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15" name="メモ 514"/>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16" name="メモ 515"/>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17" name="テキスト ボックス 516"/>
            <p:cNvSpPr txBox="1"/>
            <p:nvPr/>
          </p:nvSpPr>
          <p:spPr>
            <a:xfrm>
              <a:off x="4667581" y="4111746"/>
              <a:ext cx="648072" cy="1337677"/>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518" name="二等辺三角形 517"/>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519" name="グループ化 518"/>
          <p:cNvGrpSpPr>
            <a:grpSpLocks noChangeAspect="1"/>
          </p:cNvGrpSpPr>
          <p:nvPr/>
        </p:nvGrpSpPr>
        <p:grpSpPr>
          <a:xfrm>
            <a:off x="4631232" y="6294931"/>
            <a:ext cx="243057" cy="548187"/>
            <a:chOff x="4608962" y="3861048"/>
            <a:chExt cx="755126" cy="1588375"/>
          </a:xfrm>
        </p:grpSpPr>
        <p:sp>
          <p:nvSpPr>
            <p:cNvPr id="520" name="メモ 519"/>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21" name="メモ 520"/>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22" name="メモ 521"/>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23" name="テキスト ボックス 522"/>
            <p:cNvSpPr txBox="1"/>
            <p:nvPr/>
          </p:nvSpPr>
          <p:spPr>
            <a:xfrm>
              <a:off x="4667581" y="4111746"/>
              <a:ext cx="648072" cy="1337677"/>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524" name="二等辺三角形 523"/>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sp>
        <p:nvSpPr>
          <p:cNvPr id="525" name="角丸四角形 524"/>
          <p:cNvSpPr/>
          <p:nvPr/>
        </p:nvSpPr>
        <p:spPr>
          <a:xfrm>
            <a:off x="4101459" y="5051814"/>
            <a:ext cx="821822" cy="1651024"/>
          </a:xfrm>
          <a:prstGeom prst="roundRect">
            <a:avLst>
              <a:gd name="adj" fmla="val 9008"/>
            </a:avLst>
          </a:prstGeom>
          <a:no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26" name="正方形/長方形 525"/>
          <p:cNvSpPr/>
          <p:nvPr/>
        </p:nvSpPr>
        <p:spPr>
          <a:xfrm>
            <a:off x="4149598" y="5680815"/>
            <a:ext cx="727619" cy="302963"/>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350" b="1" dirty="0">
                <a:solidFill>
                  <a:prstClr val="black"/>
                </a:solidFill>
                <a:latin typeface="Meiryo UI" panose="020B0604030504040204" pitchFamily="50" charset="-128"/>
                <a:ea typeface="Meiryo UI" panose="020B0604030504040204" pitchFamily="50" charset="-128"/>
              </a:rPr>
              <a:t>学協会</a:t>
            </a:r>
          </a:p>
        </p:txBody>
      </p:sp>
      <p:sp>
        <p:nvSpPr>
          <p:cNvPr id="527" name="角丸四角形 526"/>
          <p:cNvSpPr/>
          <p:nvPr/>
        </p:nvSpPr>
        <p:spPr>
          <a:xfrm>
            <a:off x="4128444" y="4495085"/>
            <a:ext cx="775685" cy="59422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ltLang="ja-JP" sz="1200" b="1" dirty="0">
              <a:solidFill>
                <a:prstClr val="white"/>
              </a:solidFill>
              <a:latin typeface="Meiryo UI" panose="020B0604030504040204" pitchFamily="50" charset="-128"/>
              <a:ea typeface="Meiryo UI" panose="020B0604030504040204" pitchFamily="50" charset="-128"/>
            </a:endParaRPr>
          </a:p>
        </p:txBody>
      </p:sp>
      <p:grpSp>
        <p:nvGrpSpPr>
          <p:cNvPr id="528" name="グループ化 527"/>
          <p:cNvGrpSpPr>
            <a:grpSpLocks noChangeAspect="1"/>
          </p:cNvGrpSpPr>
          <p:nvPr/>
        </p:nvGrpSpPr>
        <p:grpSpPr>
          <a:xfrm>
            <a:off x="5553843" y="4847039"/>
            <a:ext cx="262842" cy="324834"/>
            <a:chOff x="6143716" y="3802634"/>
            <a:chExt cx="804548" cy="994518"/>
          </a:xfrm>
        </p:grpSpPr>
        <p:sp>
          <p:nvSpPr>
            <p:cNvPr id="529" name="フローチャート: 複数書類 528"/>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30" name="二等辺三角形 529"/>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531" name="グループ化 530"/>
          <p:cNvGrpSpPr>
            <a:grpSpLocks noChangeAspect="1"/>
          </p:cNvGrpSpPr>
          <p:nvPr/>
        </p:nvGrpSpPr>
        <p:grpSpPr>
          <a:xfrm>
            <a:off x="5772902" y="4838769"/>
            <a:ext cx="262842" cy="324834"/>
            <a:chOff x="6143716" y="3802634"/>
            <a:chExt cx="804548" cy="994518"/>
          </a:xfrm>
        </p:grpSpPr>
        <p:sp>
          <p:nvSpPr>
            <p:cNvPr id="532" name="フローチャート: 複数書類 531"/>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33" name="二等辺三角形 532"/>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534" name="グループ化 533"/>
          <p:cNvGrpSpPr>
            <a:grpSpLocks noChangeAspect="1"/>
          </p:cNvGrpSpPr>
          <p:nvPr/>
        </p:nvGrpSpPr>
        <p:grpSpPr>
          <a:xfrm>
            <a:off x="5334783" y="4838769"/>
            <a:ext cx="262842" cy="324834"/>
            <a:chOff x="6143716" y="3802634"/>
            <a:chExt cx="804548" cy="994518"/>
          </a:xfrm>
        </p:grpSpPr>
        <p:sp>
          <p:nvSpPr>
            <p:cNvPr id="535" name="フローチャート: 複数書類 534"/>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36" name="二等辺三角形 535"/>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537" name="グループ化 536"/>
          <p:cNvGrpSpPr>
            <a:grpSpLocks noChangeAspect="1"/>
          </p:cNvGrpSpPr>
          <p:nvPr/>
        </p:nvGrpSpPr>
        <p:grpSpPr>
          <a:xfrm>
            <a:off x="5553872" y="5153654"/>
            <a:ext cx="262842" cy="324834"/>
            <a:chOff x="6143716" y="3802634"/>
            <a:chExt cx="804548" cy="994518"/>
          </a:xfrm>
        </p:grpSpPr>
        <p:sp>
          <p:nvSpPr>
            <p:cNvPr id="538" name="フローチャート: 複数書類 537"/>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39" name="二等辺三角形 538"/>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540" name="グループ化 539"/>
          <p:cNvGrpSpPr>
            <a:grpSpLocks noChangeAspect="1"/>
          </p:cNvGrpSpPr>
          <p:nvPr/>
        </p:nvGrpSpPr>
        <p:grpSpPr>
          <a:xfrm>
            <a:off x="5772931" y="5145385"/>
            <a:ext cx="262842" cy="324834"/>
            <a:chOff x="6143716" y="3802634"/>
            <a:chExt cx="804548" cy="994518"/>
          </a:xfrm>
        </p:grpSpPr>
        <p:sp>
          <p:nvSpPr>
            <p:cNvPr id="541" name="フローチャート: 複数書類 540"/>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42" name="二等辺三角形 541"/>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543" name="グループ化 542"/>
          <p:cNvGrpSpPr>
            <a:grpSpLocks noChangeAspect="1"/>
          </p:cNvGrpSpPr>
          <p:nvPr/>
        </p:nvGrpSpPr>
        <p:grpSpPr>
          <a:xfrm>
            <a:off x="5334812" y="5145385"/>
            <a:ext cx="262842" cy="324834"/>
            <a:chOff x="6143716" y="3802634"/>
            <a:chExt cx="804548" cy="994518"/>
          </a:xfrm>
        </p:grpSpPr>
        <p:sp>
          <p:nvSpPr>
            <p:cNvPr id="544" name="フローチャート: 複数書類 543"/>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45" name="二等辺三角形 544"/>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546" name="グループ化 545"/>
          <p:cNvGrpSpPr>
            <a:grpSpLocks noChangeAspect="1"/>
          </p:cNvGrpSpPr>
          <p:nvPr/>
        </p:nvGrpSpPr>
        <p:grpSpPr>
          <a:xfrm>
            <a:off x="5553843" y="5460270"/>
            <a:ext cx="262842" cy="324834"/>
            <a:chOff x="6143716" y="3802634"/>
            <a:chExt cx="804548" cy="994518"/>
          </a:xfrm>
        </p:grpSpPr>
        <p:sp>
          <p:nvSpPr>
            <p:cNvPr id="547" name="フローチャート: 複数書類 546"/>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48" name="二等辺三角形 547"/>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549" name="グループ化 548"/>
          <p:cNvGrpSpPr>
            <a:grpSpLocks noChangeAspect="1"/>
          </p:cNvGrpSpPr>
          <p:nvPr/>
        </p:nvGrpSpPr>
        <p:grpSpPr>
          <a:xfrm>
            <a:off x="5772902" y="5452000"/>
            <a:ext cx="262842" cy="324834"/>
            <a:chOff x="6143716" y="3802634"/>
            <a:chExt cx="804548" cy="994518"/>
          </a:xfrm>
        </p:grpSpPr>
        <p:sp>
          <p:nvSpPr>
            <p:cNvPr id="550" name="フローチャート: 複数書類 549"/>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51" name="二等辺三角形 550"/>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552" name="グループ化 551"/>
          <p:cNvGrpSpPr>
            <a:grpSpLocks noChangeAspect="1"/>
          </p:cNvGrpSpPr>
          <p:nvPr/>
        </p:nvGrpSpPr>
        <p:grpSpPr>
          <a:xfrm>
            <a:off x="5334783" y="5452000"/>
            <a:ext cx="262842" cy="324834"/>
            <a:chOff x="6143716" y="3802634"/>
            <a:chExt cx="804548" cy="994518"/>
          </a:xfrm>
        </p:grpSpPr>
        <p:sp>
          <p:nvSpPr>
            <p:cNvPr id="553" name="フローチャート: 複数書類 552"/>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54" name="二等辺三角形 553"/>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555" name="グループ化 554"/>
          <p:cNvGrpSpPr>
            <a:grpSpLocks noChangeAspect="1"/>
          </p:cNvGrpSpPr>
          <p:nvPr/>
        </p:nvGrpSpPr>
        <p:grpSpPr>
          <a:xfrm>
            <a:off x="5553843" y="5766886"/>
            <a:ext cx="262842" cy="324834"/>
            <a:chOff x="6143716" y="3802634"/>
            <a:chExt cx="804548" cy="994518"/>
          </a:xfrm>
        </p:grpSpPr>
        <p:sp>
          <p:nvSpPr>
            <p:cNvPr id="556" name="フローチャート: 複数書類 555"/>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57" name="二等辺三角形 556"/>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558" name="グループ化 557"/>
          <p:cNvGrpSpPr>
            <a:grpSpLocks noChangeAspect="1"/>
          </p:cNvGrpSpPr>
          <p:nvPr/>
        </p:nvGrpSpPr>
        <p:grpSpPr>
          <a:xfrm>
            <a:off x="5772902" y="5758616"/>
            <a:ext cx="262842" cy="324834"/>
            <a:chOff x="6143716" y="3802634"/>
            <a:chExt cx="804548" cy="994518"/>
          </a:xfrm>
        </p:grpSpPr>
        <p:sp>
          <p:nvSpPr>
            <p:cNvPr id="559" name="フローチャート: 複数書類 558"/>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60" name="二等辺三角形 559"/>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561" name="グループ化 560"/>
          <p:cNvGrpSpPr>
            <a:grpSpLocks noChangeAspect="1"/>
          </p:cNvGrpSpPr>
          <p:nvPr/>
        </p:nvGrpSpPr>
        <p:grpSpPr>
          <a:xfrm>
            <a:off x="5334783" y="5758616"/>
            <a:ext cx="262842" cy="324834"/>
            <a:chOff x="6143716" y="3802634"/>
            <a:chExt cx="804548" cy="994518"/>
          </a:xfrm>
        </p:grpSpPr>
        <p:sp>
          <p:nvSpPr>
            <p:cNvPr id="562" name="フローチャート: 複数書類 561"/>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63" name="二等辺三角形 562"/>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564" name="グループ化 563"/>
          <p:cNvGrpSpPr>
            <a:grpSpLocks noChangeAspect="1"/>
          </p:cNvGrpSpPr>
          <p:nvPr/>
        </p:nvGrpSpPr>
        <p:grpSpPr>
          <a:xfrm>
            <a:off x="5553872" y="6073501"/>
            <a:ext cx="262842" cy="324834"/>
            <a:chOff x="6143716" y="3802634"/>
            <a:chExt cx="804548" cy="994518"/>
          </a:xfrm>
        </p:grpSpPr>
        <p:sp>
          <p:nvSpPr>
            <p:cNvPr id="565" name="フローチャート: 複数書類 564"/>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66" name="二等辺三角形 565"/>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567" name="グループ化 566"/>
          <p:cNvGrpSpPr>
            <a:grpSpLocks noChangeAspect="1"/>
          </p:cNvGrpSpPr>
          <p:nvPr/>
        </p:nvGrpSpPr>
        <p:grpSpPr>
          <a:xfrm>
            <a:off x="5772931" y="6065232"/>
            <a:ext cx="262842" cy="324834"/>
            <a:chOff x="6143716" y="3802634"/>
            <a:chExt cx="804548" cy="994518"/>
          </a:xfrm>
        </p:grpSpPr>
        <p:sp>
          <p:nvSpPr>
            <p:cNvPr id="568" name="フローチャート: 複数書類 567"/>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69" name="二等辺三角形 568"/>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570" name="グループ化 569"/>
          <p:cNvGrpSpPr>
            <a:grpSpLocks noChangeAspect="1"/>
          </p:cNvGrpSpPr>
          <p:nvPr/>
        </p:nvGrpSpPr>
        <p:grpSpPr>
          <a:xfrm>
            <a:off x="5334812" y="6065232"/>
            <a:ext cx="262842" cy="324834"/>
            <a:chOff x="6143716" y="3802634"/>
            <a:chExt cx="804548" cy="994518"/>
          </a:xfrm>
        </p:grpSpPr>
        <p:sp>
          <p:nvSpPr>
            <p:cNvPr id="571" name="フローチャート: 複数書類 570"/>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72" name="二等辺三角形 571"/>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sp>
        <p:nvSpPr>
          <p:cNvPr id="573" name="角丸四角形 572"/>
          <p:cNvSpPr/>
          <p:nvPr/>
        </p:nvSpPr>
        <p:spPr>
          <a:xfrm>
            <a:off x="5292172" y="4786807"/>
            <a:ext cx="787415" cy="1644587"/>
          </a:xfrm>
          <a:prstGeom prst="roundRect">
            <a:avLst>
              <a:gd name="adj" fmla="val 9008"/>
            </a:avLst>
          </a:prstGeom>
          <a:no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74" name="正方形/長方形 573"/>
          <p:cNvSpPr/>
          <p:nvPr/>
        </p:nvSpPr>
        <p:spPr>
          <a:xfrm>
            <a:off x="5297514" y="5445462"/>
            <a:ext cx="777785" cy="302963"/>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200" b="1" dirty="0">
                <a:solidFill>
                  <a:prstClr val="black"/>
                </a:solidFill>
                <a:latin typeface="Meiryo UI" panose="020B0604030504040204" pitchFamily="50" charset="-128"/>
                <a:ea typeface="Meiryo UI" panose="020B0604030504040204" pitchFamily="50" charset="-128"/>
              </a:rPr>
              <a:t>公文書館</a:t>
            </a:r>
          </a:p>
        </p:txBody>
      </p:sp>
      <p:sp>
        <p:nvSpPr>
          <p:cNvPr id="575" name="角丸四角形 574"/>
          <p:cNvSpPr/>
          <p:nvPr/>
        </p:nvSpPr>
        <p:spPr>
          <a:xfrm>
            <a:off x="5248358" y="4491837"/>
            <a:ext cx="810000" cy="4039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050" b="1" dirty="0">
              <a:solidFill>
                <a:prstClr val="white"/>
              </a:solidFill>
              <a:latin typeface="Meiryo UI" panose="020B0604030504040204" pitchFamily="50" charset="-128"/>
              <a:ea typeface="Meiryo UI" panose="020B0604030504040204" pitchFamily="50" charset="-128"/>
            </a:endParaRPr>
          </a:p>
        </p:txBody>
      </p:sp>
      <p:sp>
        <p:nvSpPr>
          <p:cNvPr id="576" name="額縁 575"/>
          <p:cNvSpPr/>
          <p:nvPr/>
        </p:nvSpPr>
        <p:spPr>
          <a:xfrm>
            <a:off x="6741302" y="5011664"/>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77" name="額縁 576"/>
          <p:cNvSpPr/>
          <p:nvPr/>
        </p:nvSpPr>
        <p:spPr>
          <a:xfrm>
            <a:off x="6716489" y="498929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78" name="額縁 577"/>
          <p:cNvSpPr/>
          <p:nvPr/>
        </p:nvSpPr>
        <p:spPr>
          <a:xfrm>
            <a:off x="6694263" y="496707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79" name="二等辺三角形 578"/>
          <p:cNvSpPr/>
          <p:nvPr/>
        </p:nvSpPr>
        <p:spPr>
          <a:xfrm>
            <a:off x="6683446" y="4878197"/>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80" name="額縁 579"/>
          <p:cNvSpPr/>
          <p:nvPr/>
        </p:nvSpPr>
        <p:spPr>
          <a:xfrm>
            <a:off x="6950142" y="501165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81" name="額縁 580"/>
          <p:cNvSpPr/>
          <p:nvPr/>
        </p:nvSpPr>
        <p:spPr>
          <a:xfrm>
            <a:off x="6925328" y="4989291"/>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82" name="額縁 581"/>
          <p:cNvSpPr/>
          <p:nvPr/>
        </p:nvSpPr>
        <p:spPr>
          <a:xfrm>
            <a:off x="6903103" y="4967070"/>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83" name="二等辺三角形 582"/>
          <p:cNvSpPr/>
          <p:nvPr/>
        </p:nvSpPr>
        <p:spPr>
          <a:xfrm>
            <a:off x="6892286" y="4878189"/>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84" name="額縁 583"/>
          <p:cNvSpPr/>
          <p:nvPr/>
        </p:nvSpPr>
        <p:spPr>
          <a:xfrm>
            <a:off x="6542676" y="501165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85" name="額縁 584"/>
          <p:cNvSpPr/>
          <p:nvPr/>
        </p:nvSpPr>
        <p:spPr>
          <a:xfrm>
            <a:off x="6517863" y="4989291"/>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86" name="額縁 585"/>
          <p:cNvSpPr/>
          <p:nvPr/>
        </p:nvSpPr>
        <p:spPr>
          <a:xfrm>
            <a:off x="6495638" y="4967070"/>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87" name="二等辺三角形 586"/>
          <p:cNvSpPr/>
          <p:nvPr/>
        </p:nvSpPr>
        <p:spPr>
          <a:xfrm>
            <a:off x="6484820" y="4878189"/>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88" name="額縁 587"/>
          <p:cNvSpPr/>
          <p:nvPr/>
        </p:nvSpPr>
        <p:spPr>
          <a:xfrm>
            <a:off x="6741302" y="5307935"/>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89" name="額縁 588"/>
          <p:cNvSpPr/>
          <p:nvPr/>
        </p:nvSpPr>
        <p:spPr>
          <a:xfrm>
            <a:off x="6716489" y="5285569"/>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90" name="額縁 589"/>
          <p:cNvSpPr/>
          <p:nvPr/>
        </p:nvSpPr>
        <p:spPr>
          <a:xfrm>
            <a:off x="6694263" y="5263349"/>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91" name="二等辺三角形 590"/>
          <p:cNvSpPr/>
          <p:nvPr/>
        </p:nvSpPr>
        <p:spPr>
          <a:xfrm>
            <a:off x="6683446" y="5174468"/>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92" name="額縁 591"/>
          <p:cNvSpPr/>
          <p:nvPr/>
        </p:nvSpPr>
        <p:spPr>
          <a:xfrm>
            <a:off x="6950142" y="530792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93" name="額縁 592"/>
          <p:cNvSpPr/>
          <p:nvPr/>
        </p:nvSpPr>
        <p:spPr>
          <a:xfrm>
            <a:off x="6925328" y="5285563"/>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94" name="額縁 593"/>
          <p:cNvSpPr/>
          <p:nvPr/>
        </p:nvSpPr>
        <p:spPr>
          <a:xfrm>
            <a:off x="6903103" y="526334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95" name="二等辺三角形 594"/>
          <p:cNvSpPr/>
          <p:nvPr/>
        </p:nvSpPr>
        <p:spPr>
          <a:xfrm>
            <a:off x="6892286" y="5174461"/>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96" name="額縁 595"/>
          <p:cNvSpPr/>
          <p:nvPr/>
        </p:nvSpPr>
        <p:spPr>
          <a:xfrm>
            <a:off x="6542676" y="530792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97" name="額縁 596"/>
          <p:cNvSpPr/>
          <p:nvPr/>
        </p:nvSpPr>
        <p:spPr>
          <a:xfrm>
            <a:off x="6517863" y="5285563"/>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98" name="額縁 597"/>
          <p:cNvSpPr/>
          <p:nvPr/>
        </p:nvSpPr>
        <p:spPr>
          <a:xfrm>
            <a:off x="6495638" y="526334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99" name="二等辺三角形 598"/>
          <p:cNvSpPr/>
          <p:nvPr/>
        </p:nvSpPr>
        <p:spPr>
          <a:xfrm>
            <a:off x="6484820" y="5174461"/>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00" name="額縁 599"/>
          <p:cNvSpPr/>
          <p:nvPr/>
        </p:nvSpPr>
        <p:spPr>
          <a:xfrm>
            <a:off x="6741302" y="563864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01" name="額縁 600"/>
          <p:cNvSpPr/>
          <p:nvPr/>
        </p:nvSpPr>
        <p:spPr>
          <a:xfrm>
            <a:off x="6716489" y="5616283"/>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02" name="額縁 601"/>
          <p:cNvSpPr/>
          <p:nvPr/>
        </p:nvSpPr>
        <p:spPr>
          <a:xfrm>
            <a:off x="6694263" y="559406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03" name="二等辺三角形 602"/>
          <p:cNvSpPr/>
          <p:nvPr/>
        </p:nvSpPr>
        <p:spPr>
          <a:xfrm>
            <a:off x="6683446" y="5505181"/>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04" name="額縁 603"/>
          <p:cNvSpPr/>
          <p:nvPr/>
        </p:nvSpPr>
        <p:spPr>
          <a:xfrm>
            <a:off x="6950142" y="563864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05" name="額縁 604"/>
          <p:cNvSpPr/>
          <p:nvPr/>
        </p:nvSpPr>
        <p:spPr>
          <a:xfrm>
            <a:off x="6925328" y="561627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06" name="額縁 605"/>
          <p:cNvSpPr/>
          <p:nvPr/>
        </p:nvSpPr>
        <p:spPr>
          <a:xfrm>
            <a:off x="6903103" y="559405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07" name="二等辺三角形 606"/>
          <p:cNvSpPr/>
          <p:nvPr/>
        </p:nvSpPr>
        <p:spPr>
          <a:xfrm>
            <a:off x="6892286" y="5505175"/>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08" name="額縁 607"/>
          <p:cNvSpPr/>
          <p:nvPr/>
        </p:nvSpPr>
        <p:spPr>
          <a:xfrm>
            <a:off x="6542676" y="563864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09" name="額縁 608"/>
          <p:cNvSpPr/>
          <p:nvPr/>
        </p:nvSpPr>
        <p:spPr>
          <a:xfrm>
            <a:off x="6517863" y="561627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10" name="額縁 609"/>
          <p:cNvSpPr/>
          <p:nvPr/>
        </p:nvSpPr>
        <p:spPr>
          <a:xfrm>
            <a:off x="6495638" y="559405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11" name="二等辺三角形 610"/>
          <p:cNvSpPr/>
          <p:nvPr/>
        </p:nvSpPr>
        <p:spPr>
          <a:xfrm>
            <a:off x="6484820" y="5505175"/>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12" name="額縁 611"/>
          <p:cNvSpPr/>
          <p:nvPr/>
        </p:nvSpPr>
        <p:spPr>
          <a:xfrm>
            <a:off x="6741302" y="5971954"/>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13" name="額縁 612"/>
          <p:cNvSpPr/>
          <p:nvPr/>
        </p:nvSpPr>
        <p:spPr>
          <a:xfrm>
            <a:off x="6716489" y="5949589"/>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14" name="額縁 613"/>
          <p:cNvSpPr/>
          <p:nvPr/>
        </p:nvSpPr>
        <p:spPr>
          <a:xfrm>
            <a:off x="6694263" y="592736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15" name="二等辺三角形 614"/>
          <p:cNvSpPr/>
          <p:nvPr/>
        </p:nvSpPr>
        <p:spPr>
          <a:xfrm>
            <a:off x="6683446" y="5838487"/>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16" name="額縁 615"/>
          <p:cNvSpPr/>
          <p:nvPr/>
        </p:nvSpPr>
        <p:spPr>
          <a:xfrm>
            <a:off x="6950142" y="597194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17" name="額縁 616"/>
          <p:cNvSpPr/>
          <p:nvPr/>
        </p:nvSpPr>
        <p:spPr>
          <a:xfrm>
            <a:off x="6925328" y="594958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18" name="額縁 617"/>
          <p:cNvSpPr/>
          <p:nvPr/>
        </p:nvSpPr>
        <p:spPr>
          <a:xfrm>
            <a:off x="6903103" y="592736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19" name="二等辺三角形 618"/>
          <p:cNvSpPr/>
          <p:nvPr/>
        </p:nvSpPr>
        <p:spPr>
          <a:xfrm>
            <a:off x="6892286" y="5838481"/>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20" name="額縁 619"/>
          <p:cNvSpPr/>
          <p:nvPr/>
        </p:nvSpPr>
        <p:spPr>
          <a:xfrm>
            <a:off x="6542676" y="597194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21" name="額縁 620"/>
          <p:cNvSpPr/>
          <p:nvPr/>
        </p:nvSpPr>
        <p:spPr>
          <a:xfrm>
            <a:off x="6517863" y="594958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22" name="額縁 621"/>
          <p:cNvSpPr/>
          <p:nvPr/>
        </p:nvSpPr>
        <p:spPr>
          <a:xfrm>
            <a:off x="6495638" y="592736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23" name="二等辺三角形 622"/>
          <p:cNvSpPr/>
          <p:nvPr/>
        </p:nvSpPr>
        <p:spPr>
          <a:xfrm>
            <a:off x="6484820" y="5838481"/>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24" name="額縁 623"/>
          <p:cNvSpPr/>
          <p:nvPr/>
        </p:nvSpPr>
        <p:spPr>
          <a:xfrm>
            <a:off x="6741302" y="6305260"/>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25" name="額縁 624"/>
          <p:cNvSpPr/>
          <p:nvPr/>
        </p:nvSpPr>
        <p:spPr>
          <a:xfrm>
            <a:off x="6716489" y="6282895"/>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26" name="額縁 625"/>
          <p:cNvSpPr/>
          <p:nvPr/>
        </p:nvSpPr>
        <p:spPr>
          <a:xfrm>
            <a:off x="6694263" y="6260674"/>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27" name="二等辺三角形 626"/>
          <p:cNvSpPr/>
          <p:nvPr/>
        </p:nvSpPr>
        <p:spPr>
          <a:xfrm>
            <a:off x="6683446" y="6171793"/>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28" name="額縁 627"/>
          <p:cNvSpPr/>
          <p:nvPr/>
        </p:nvSpPr>
        <p:spPr>
          <a:xfrm>
            <a:off x="6950142" y="6305254"/>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29" name="額縁 628"/>
          <p:cNvSpPr/>
          <p:nvPr/>
        </p:nvSpPr>
        <p:spPr>
          <a:xfrm>
            <a:off x="6925328" y="628288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30" name="額縁 629"/>
          <p:cNvSpPr/>
          <p:nvPr/>
        </p:nvSpPr>
        <p:spPr>
          <a:xfrm>
            <a:off x="6903103" y="626066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31" name="二等辺三角形 630"/>
          <p:cNvSpPr/>
          <p:nvPr/>
        </p:nvSpPr>
        <p:spPr>
          <a:xfrm>
            <a:off x="6892286" y="6171787"/>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32" name="額縁 631"/>
          <p:cNvSpPr/>
          <p:nvPr/>
        </p:nvSpPr>
        <p:spPr>
          <a:xfrm>
            <a:off x="6542676" y="6305254"/>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33" name="額縁 632"/>
          <p:cNvSpPr/>
          <p:nvPr/>
        </p:nvSpPr>
        <p:spPr>
          <a:xfrm>
            <a:off x="6517863" y="628288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34" name="額縁 633"/>
          <p:cNvSpPr/>
          <p:nvPr/>
        </p:nvSpPr>
        <p:spPr>
          <a:xfrm>
            <a:off x="6495638" y="626066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35" name="二等辺三角形 634"/>
          <p:cNvSpPr/>
          <p:nvPr/>
        </p:nvSpPr>
        <p:spPr>
          <a:xfrm>
            <a:off x="6484820" y="6171787"/>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36" name="角丸四角形 635"/>
          <p:cNvSpPr/>
          <p:nvPr/>
        </p:nvSpPr>
        <p:spPr>
          <a:xfrm>
            <a:off x="6414495" y="4793718"/>
            <a:ext cx="784539" cy="1766681"/>
          </a:xfrm>
          <a:prstGeom prst="roundRect">
            <a:avLst>
              <a:gd name="adj" fmla="val 9008"/>
            </a:avLst>
          </a:prstGeom>
          <a:no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37" name="角丸四角形 636"/>
          <p:cNvSpPr/>
          <p:nvPr/>
        </p:nvSpPr>
        <p:spPr>
          <a:xfrm>
            <a:off x="6423842" y="4456463"/>
            <a:ext cx="775193" cy="4039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200" b="1" dirty="0">
              <a:solidFill>
                <a:prstClr val="white"/>
              </a:solidFill>
              <a:latin typeface="Meiryo UI" panose="020B0604030504040204" pitchFamily="50" charset="-128"/>
              <a:ea typeface="Meiryo UI" panose="020B0604030504040204" pitchFamily="50" charset="-128"/>
            </a:endParaRPr>
          </a:p>
        </p:txBody>
      </p:sp>
      <p:sp>
        <p:nvSpPr>
          <p:cNvPr id="638" name="正方形/長方形 637"/>
          <p:cNvSpPr/>
          <p:nvPr/>
        </p:nvSpPr>
        <p:spPr>
          <a:xfrm>
            <a:off x="6457587" y="5376879"/>
            <a:ext cx="709329" cy="49138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275" b="1" dirty="0">
                <a:solidFill>
                  <a:prstClr val="black"/>
                </a:solidFill>
                <a:latin typeface="Meiryo UI" panose="020B0604030504040204" pitchFamily="50" charset="-128"/>
                <a:ea typeface="Meiryo UI" panose="020B0604030504040204" pitchFamily="50" charset="-128"/>
              </a:rPr>
              <a:t>美術館・</a:t>
            </a:r>
            <a:endParaRPr lang="en-US" altLang="ja-JP" sz="1275" b="1"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1275" b="1" dirty="0">
                <a:solidFill>
                  <a:prstClr val="black"/>
                </a:solidFill>
                <a:latin typeface="Meiryo UI" panose="020B0604030504040204" pitchFamily="50" charset="-128"/>
                <a:ea typeface="Meiryo UI" panose="020B0604030504040204" pitchFamily="50" charset="-128"/>
              </a:rPr>
              <a:t>博物館</a:t>
            </a:r>
          </a:p>
        </p:txBody>
      </p:sp>
      <p:sp>
        <p:nvSpPr>
          <p:cNvPr id="639" name="角丸四角形 638"/>
          <p:cNvSpPr/>
          <p:nvPr/>
        </p:nvSpPr>
        <p:spPr>
          <a:xfrm>
            <a:off x="7962806" y="4873239"/>
            <a:ext cx="784539" cy="543065"/>
          </a:xfrm>
          <a:prstGeom prst="roundRect">
            <a:avLst>
              <a:gd name="adj" fmla="val 9008"/>
            </a:avLst>
          </a:prstGeom>
          <a:solidFill>
            <a:srgbClr val="CCECFF"/>
          </a:solid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40" name="角丸四角形 639"/>
          <p:cNvSpPr/>
          <p:nvPr/>
        </p:nvSpPr>
        <p:spPr>
          <a:xfrm>
            <a:off x="7880192" y="5181554"/>
            <a:ext cx="784539" cy="543065"/>
          </a:xfrm>
          <a:prstGeom prst="roundRect">
            <a:avLst>
              <a:gd name="adj" fmla="val 9008"/>
            </a:avLst>
          </a:prstGeom>
          <a:solidFill>
            <a:srgbClr val="CCECFF"/>
          </a:solid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41" name="角丸四角形 640"/>
          <p:cNvSpPr/>
          <p:nvPr/>
        </p:nvSpPr>
        <p:spPr>
          <a:xfrm>
            <a:off x="7734072" y="5390226"/>
            <a:ext cx="784539" cy="543065"/>
          </a:xfrm>
          <a:prstGeom prst="roundRect">
            <a:avLst>
              <a:gd name="adj" fmla="val 9008"/>
            </a:avLst>
          </a:prstGeom>
          <a:solidFill>
            <a:srgbClr val="CCECFF"/>
          </a:solid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42" name="角丸四角形 641"/>
          <p:cNvSpPr/>
          <p:nvPr/>
        </p:nvSpPr>
        <p:spPr>
          <a:xfrm>
            <a:off x="7566322" y="5653694"/>
            <a:ext cx="784539" cy="543065"/>
          </a:xfrm>
          <a:prstGeom prst="roundRect">
            <a:avLst>
              <a:gd name="adj" fmla="val 9008"/>
            </a:avLst>
          </a:prstGeom>
          <a:solidFill>
            <a:srgbClr val="CCECFF"/>
          </a:solid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43" name="正方形/長方形 642"/>
          <p:cNvSpPr/>
          <p:nvPr/>
        </p:nvSpPr>
        <p:spPr>
          <a:xfrm>
            <a:off x="7803363" y="5322481"/>
            <a:ext cx="797863" cy="42443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275" b="1" dirty="0">
                <a:solidFill>
                  <a:prstClr val="black"/>
                </a:solidFill>
                <a:latin typeface="Meiryo UI" panose="020B0604030504040204" pitchFamily="50" charset="-128"/>
                <a:ea typeface="Meiryo UI" panose="020B0604030504040204" pitchFamily="50" charset="-128"/>
              </a:rPr>
              <a:t>他の領域</a:t>
            </a:r>
          </a:p>
        </p:txBody>
      </p:sp>
      <p:sp>
        <p:nvSpPr>
          <p:cNvPr id="644" name="角丸四角形 643"/>
          <p:cNvSpPr/>
          <p:nvPr/>
        </p:nvSpPr>
        <p:spPr>
          <a:xfrm>
            <a:off x="7670975" y="4495676"/>
            <a:ext cx="1062280" cy="57365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200" b="1" dirty="0">
              <a:solidFill>
                <a:prstClr val="white"/>
              </a:solidFill>
              <a:latin typeface="Meiryo UI" panose="020B0604030504040204" pitchFamily="50" charset="-128"/>
              <a:ea typeface="Meiryo UI" panose="020B0604030504040204" pitchFamily="50" charset="-128"/>
            </a:endParaRPr>
          </a:p>
        </p:txBody>
      </p:sp>
      <p:sp>
        <p:nvSpPr>
          <p:cNvPr id="645" name="角丸四角形 644"/>
          <p:cNvSpPr/>
          <p:nvPr/>
        </p:nvSpPr>
        <p:spPr>
          <a:xfrm>
            <a:off x="2741326" y="4499640"/>
            <a:ext cx="904202" cy="4039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b="1" dirty="0">
                <a:solidFill>
                  <a:prstClr val="white"/>
                </a:solidFill>
                <a:latin typeface="Meiryo UI" panose="020B0604030504040204" pitchFamily="50" charset="-128"/>
                <a:ea typeface="Meiryo UI" panose="020B0604030504040204" pitchFamily="50" charset="-128"/>
              </a:rPr>
              <a:t>NII</a:t>
            </a:r>
            <a:r>
              <a:rPr lang="ja-JP" altLang="en-US" sz="1350" b="1" dirty="0">
                <a:solidFill>
                  <a:prstClr val="white"/>
                </a:solidFill>
                <a:latin typeface="Meiryo UI" panose="020B0604030504040204" pitchFamily="50" charset="-128"/>
                <a:ea typeface="Meiryo UI" panose="020B0604030504040204" pitchFamily="50" charset="-128"/>
              </a:rPr>
              <a:t>と協力</a:t>
            </a:r>
          </a:p>
        </p:txBody>
      </p:sp>
      <p:sp>
        <p:nvSpPr>
          <p:cNvPr id="646" name="角丸四角形 645"/>
          <p:cNvSpPr/>
          <p:nvPr/>
        </p:nvSpPr>
        <p:spPr>
          <a:xfrm>
            <a:off x="4055451" y="4425550"/>
            <a:ext cx="904202" cy="6762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b="1" dirty="0">
                <a:solidFill>
                  <a:prstClr val="white"/>
                </a:solidFill>
                <a:latin typeface="Meiryo UI" panose="020B0604030504040204" pitchFamily="50" charset="-128"/>
                <a:ea typeface="Meiryo UI" panose="020B0604030504040204" pitchFamily="50" charset="-128"/>
              </a:rPr>
              <a:t>JST</a:t>
            </a:r>
            <a:r>
              <a:rPr lang="ja-JP" altLang="en-US" sz="1350" b="1" dirty="0" err="1">
                <a:solidFill>
                  <a:prstClr val="white"/>
                </a:solidFill>
                <a:latin typeface="Meiryo UI" panose="020B0604030504040204" pitchFamily="50" charset="-128"/>
                <a:ea typeface="Meiryo UI" panose="020B0604030504040204" pitchFamily="50" charset="-128"/>
              </a:rPr>
              <a:t>、</a:t>
            </a:r>
            <a:r>
              <a:rPr lang="en-US" altLang="ja-JP" sz="1350" b="1" dirty="0">
                <a:solidFill>
                  <a:prstClr val="white"/>
                </a:solidFill>
                <a:latin typeface="Meiryo UI" panose="020B0604030504040204" pitchFamily="50" charset="-128"/>
                <a:ea typeface="Meiryo UI" panose="020B0604030504040204" pitchFamily="50" charset="-128"/>
              </a:rPr>
              <a:t>NII</a:t>
            </a:r>
          </a:p>
          <a:p>
            <a:pPr algn="ctr" fontAlgn="base">
              <a:spcBef>
                <a:spcPct val="0"/>
              </a:spcBef>
              <a:spcAft>
                <a:spcPct val="0"/>
              </a:spcAft>
            </a:pPr>
            <a:r>
              <a:rPr lang="ja-JP" altLang="en-US" sz="1350" b="1" dirty="0">
                <a:solidFill>
                  <a:prstClr val="white"/>
                </a:solidFill>
                <a:latin typeface="Meiryo UI" panose="020B0604030504040204" pitchFamily="50" charset="-128"/>
                <a:ea typeface="Meiryo UI" panose="020B0604030504040204" pitchFamily="50" charset="-128"/>
              </a:rPr>
              <a:t>と協力</a:t>
            </a:r>
          </a:p>
        </p:txBody>
      </p:sp>
      <p:sp>
        <p:nvSpPr>
          <p:cNvPr id="647" name="角丸四角形 646"/>
          <p:cNvSpPr/>
          <p:nvPr/>
        </p:nvSpPr>
        <p:spPr>
          <a:xfrm>
            <a:off x="5089787" y="4480232"/>
            <a:ext cx="1107503" cy="4039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050" b="1" dirty="0">
                <a:solidFill>
                  <a:prstClr val="white"/>
                </a:solidFill>
                <a:latin typeface="Meiryo UI" panose="020B0604030504040204" pitchFamily="50" charset="-128"/>
                <a:ea typeface="Meiryo UI" panose="020B0604030504040204" pitchFamily="50" charset="-128"/>
              </a:rPr>
              <a:t>国立公文書館等と協力</a:t>
            </a:r>
            <a:endParaRPr lang="en-US" altLang="ja-JP" sz="1050" b="1" dirty="0">
              <a:solidFill>
                <a:prstClr val="white"/>
              </a:solidFill>
              <a:latin typeface="Meiryo UI" panose="020B0604030504040204" pitchFamily="50" charset="-128"/>
              <a:ea typeface="Meiryo UI" panose="020B0604030504040204" pitchFamily="50" charset="-128"/>
            </a:endParaRPr>
          </a:p>
        </p:txBody>
      </p:sp>
      <p:sp>
        <p:nvSpPr>
          <p:cNvPr id="648" name="角丸四角形 647"/>
          <p:cNvSpPr/>
          <p:nvPr/>
        </p:nvSpPr>
        <p:spPr>
          <a:xfrm>
            <a:off x="6351828" y="4453816"/>
            <a:ext cx="904202" cy="4039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275" b="1" dirty="0">
                <a:solidFill>
                  <a:prstClr val="white"/>
                </a:solidFill>
                <a:latin typeface="Meiryo UI" panose="020B0604030504040204" pitchFamily="50" charset="-128"/>
                <a:ea typeface="Meiryo UI" panose="020B0604030504040204" pitchFamily="50" charset="-128"/>
              </a:rPr>
              <a:t>文化庁</a:t>
            </a:r>
            <a:endParaRPr lang="en-US" altLang="ja-JP" sz="1275" b="1" dirty="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1275" b="1" dirty="0">
                <a:solidFill>
                  <a:prstClr val="white"/>
                </a:solidFill>
                <a:latin typeface="Meiryo UI" panose="020B0604030504040204" pitchFamily="50" charset="-128"/>
                <a:ea typeface="Meiryo UI" panose="020B0604030504040204" pitchFamily="50" charset="-128"/>
              </a:rPr>
              <a:t>等と協力</a:t>
            </a:r>
          </a:p>
        </p:txBody>
      </p:sp>
      <p:sp>
        <p:nvSpPr>
          <p:cNvPr id="649" name="角丸四角形 648"/>
          <p:cNvSpPr/>
          <p:nvPr/>
        </p:nvSpPr>
        <p:spPr>
          <a:xfrm>
            <a:off x="7607512" y="4453816"/>
            <a:ext cx="1227444" cy="648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200" b="1" dirty="0">
                <a:solidFill>
                  <a:prstClr val="white"/>
                </a:solidFill>
                <a:latin typeface="Meiryo UI" panose="020B0604030504040204" pitchFamily="50" charset="-128"/>
                <a:ea typeface="Meiryo UI" panose="020B0604030504040204" pitchFamily="50" charset="-128"/>
              </a:rPr>
              <a:t>各領域の</a:t>
            </a:r>
            <a:r>
              <a:rPr lang="en-US" altLang="ja-JP" sz="1200" b="1" dirty="0">
                <a:solidFill>
                  <a:prstClr val="white"/>
                </a:solidFill>
                <a:latin typeface="Meiryo UI" panose="020B0604030504040204" pitchFamily="50" charset="-128"/>
                <a:ea typeface="Meiryo UI" panose="020B0604030504040204" pitchFamily="50" charset="-128"/>
              </a:rPr>
              <a:t>aggregator</a:t>
            </a:r>
          </a:p>
          <a:p>
            <a:pPr algn="ctr" fontAlgn="base">
              <a:spcBef>
                <a:spcPct val="0"/>
              </a:spcBef>
              <a:spcAft>
                <a:spcPct val="0"/>
              </a:spcAft>
            </a:pPr>
            <a:r>
              <a:rPr lang="ja-JP" altLang="en-US" sz="1200" b="1" dirty="0">
                <a:solidFill>
                  <a:prstClr val="white"/>
                </a:solidFill>
                <a:latin typeface="Meiryo UI" panose="020B0604030504040204" pitchFamily="50" charset="-128"/>
                <a:ea typeface="Meiryo UI" panose="020B0604030504040204" pitchFamily="50" charset="-128"/>
              </a:rPr>
              <a:t>と協力</a:t>
            </a:r>
          </a:p>
        </p:txBody>
      </p:sp>
      <p:sp>
        <p:nvSpPr>
          <p:cNvPr id="650" name="正方形/長方形 649"/>
          <p:cNvSpPr/>
          <p:nvPr/>
        </p:nvSpPr>
        <p:spPr>
          <a:xfrm>
            <a:off x="982248" y="5044039"/>
            <a:ext cx="1147616" cy="301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125" b="1" dirty="0">
                <a:solidFill>
                  <a:prstClr val="black"/>
                </a:solidFill>
                <a:latin typeface="Meiryo UI" panose="020B0604030504040204" pitchFamily="50" charset="-128"/>
                <a:ea typeface="Meiryo UI" panose="020B0604030504040204" pitchFamily="50" charset="-128"/>
              </a:rPr>
              <a:t>公共図書館</a:t>
            </a:r>
          </a:p>
        </p:txBody>
      </p:sp>
      <p:sp>
        <p:nvSpPr>
          <p:cNvPr id="651" name="正方形/長方形 650"/>
          <p:cNvSpPr/>
          <p:nvPr/>
        </p:nvSpPr>
        <p:spPr>
          <a:xfrm>
            <a:off x="2552743" y="5565798"/>
            <a:ext cx="1147616" cy="301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125" b="1" dirty="0">
                <a:solidFill>
                  <a:prstClr val="black"/>
                </a:solidFill>
                <a:latin typeface="Meiryo UI" panose="020B0604030504040204" pitchFamily="50" charset="-128"/>
                <a:ea typeface="Meiryo UI" panose="020B0604030504040204" pitchFamily="50" charset="-128"/>
              </a:rPr>
              <a:t>大学図書館</a:t>
            </a:r>
          </a:p>
        </p:txBody>
      </p:sp>
      <p:sp>
        <p:nvSpPr>
          <p:cNvPr id="652" name="右矢印 651"/>
          <p:cNvSpPr/>
          <p:nvPr/>
        </p:nvSpPr>
        <p:spPr>
          <a:xfrm rot="11148925">
            <a:off x="5208575" y="3835205"/>
            <a:ext cx="3913301" cy="202107"/>
          </a:xfrm>
          <a:prstGeom prs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53" name="コンテンツ プレースホルダー 2"/>
          <p:cNvSpPr>
            <a:spLocks noGrp="1"/>
          </p:cNvSpPr>
          <p:nvPr>
            <p:ph idx="1"/>
          </p:nvPr>
        </p:nvSpPr>
        <p:spPr>
          <a:xfrm>
            <a:off x="9183033" y="2545057"/>
            <a:ext cx="2709863" cy="968184"/>
          </a:xfrm>
        </p:spPr>
        <p:txBody>
          <a:bodyPr>
            <a:normAutofit/>
          </a:bodyPr>
          <a:lstStyle/>
          <a:p>
            <a:r>
              <a:rPr kumimoji="1" lang="ja-JP" altLang="en-US" dirty="0" smtClean="0"/>
              <a:t>出版界も含めた連携へ</a:t>
            </a:r>
            <a:endParaRPr kumimoji="1" lang="ja-JP" altLang="en-US" dirty="0"/>
          </a:p>
        </p:txBody>
      </p:sp>
      <p:sp>
        <p:nvSpPr>
          <p:cNvPr id="654" name="円/楕円 653"/>
          <p:cNvSpPr/>
          <p:nvPr/>
        </p:nvSpPr>
        <p:spPr>
          <a:xfrm>
            <a:off x="246993" y="2143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7006749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正方形/長方形 68"/>
          <p:cNvSpPr/>
          <p:nvPr/>
        </p:nvSpPr>
        <p:spPr>
          <a:xfrm>
            <a:off x="7185025" y="2205039"/>
            <a:ext cx="2808288" cy="180022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prstClr val="white"/>
              </a:solidFill>
            </a:endParaRPr>
          </a:p>
        </p:txBody>
      </p:sp>
      <p:sp>
        <p:nvSpPr>
          <p:cNvPr id="67" name="正方形/長方形 66"/>
          <p:cNvSpPr/>
          <p:nvPr/>
        </p:nvSpPr>
        <p:spPr>
          <a:xfrm>
            <a:off x="7032625" y="2349501"/>
            <a:ext cx="2808288" cy="180022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prstClr val="white"/>
              </a:solidFill>
            </a:endParaRPr>
          </a:p>
        </p:txBody>
      </p:sp>
      <p:grpSp>
        <p:nvGrpSpPr>
          <p:cNvPr id="36868" name="グループ化 68"/>
          <p:cNvGrpSpPr>
            <a:grpSpLocks/>
          </p:cNvGrpSpPr>
          <p:nvPr/>
        </p:nvGrpSpPr>
        <p:grpSpPr bwMode="auto">
          <a:xfrm>
            <a:off x="1738314" y="250826"/>
            <a:ext cx="8715375" cy="6607175"/>
            <a:chOff x="214313" y="251101"/>
            <a:chExt cx="8715375" cy="6606899"/>
          </a:xfrm>
        </p:grpSpPr>
        <p:cxnSp>
          <p:nvCxnSpPr>
            <p:cNvPr id="114" name="直線矢印コネクタ 113"/>
            <p:cNvCxnSpPr/>
            <p:nvPr/>
          </p:nvCxnSpPr>
          <p:spPr>
            <a:xfrm rot="16200000" flipH="1">
              <a:off x="6008711" y="1913145"/>
              <a:ext cx="1158827"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18" name="カギ線コネクタ 117"/>
            <p:cNvCxnSpPr/>
            <p:nvPr/>
          </p:nvCxnSpPr>
          <p:spPr>
            <a:xfrm rot="10800000">
              <a:off x="4071938" y="928936"/>
              <a:ext cx="1928812" cy="1571559"/>
            </a:xfrm>
            <a:prstGeom prst="bentConnector3">
              <a:avLst>
                <a:gd name="adj1" fmla="val -155"/>
              </a:avLst>
            </a:prstGeom>
            <a:ln>
              <a:tailEnd type="arrow"/>
            </a:ln>
          </p:spPr>
          <p:style>
            <a:lnRef idx="3">
              <a:schemeClr val="accent2"/>
            </a:lnRef>
            <a:fillRef idx="0">
              <a:schemeClr val="accent2"/>
            </a:fillRef>
            <a:effectRef idx="2">
              <a:schemeClr val="accent2"/>
            </a:effectRef>
            <a:fontRef idx="minor">
              <a:schemeClr val="tx1"/>
            </a:fontRef>
          </p:style>
        </p:cxnSp>
        <p:sp>
          <p:nvSpPr>
            <p:cNvPr id="36874" name="Rectangle 10"/>
            <p:cNvSpPr>
              <a:spLocks noChangeArrowheads="1"/>
            </p:cNvSpPr>
            <p:nvPr/>
          </p:nvSpPr>
          <p:spPr bwMode="auto">
            <a:xfrm>
              <a:off x="357188" y="2500313"/>
              <a:ext cx="4429125" cy="3214687"/>
            </a:xfrm>
            <a:prstGeom prst="rect">
              <a:avLst/>
            </a:prstGeom>
            <a:solidFill>
              <a:schemeClr val="accent1">
                <a:alpha val="65097"/>
              </a:schemeClr>
            </a:solidFill>
            <a:ln w="9525">
              <a:solidFill>
                <a:schemeClr val="tx1"/>
              </a:solidFill>
              <a:miter lim="800000"/>
              <a:headEnd/>
              <a:tailEnd/>
            </a:ln>
          </p:spPr>
          <p:txBody>
            <a:bodyPr wrap="none" anchor="ctr"/>
            <a:lstStyle/>
            <a:p>
              <a:endParaRPr lang="ja-JP" altLang="en-US">
                <a:solidFill>
                  <a:prstClr val="black"/>
                </a:solidFill>
              </a:endParaRPr>
            </a:p>
          </p:txBody>
        </p:sp>
        <p:sp>
          <p:nvSpPr>
            <p:cNvPr id="36875" name="Rectangle 41"/>
            <p:cNvSpPr>
              <a:spLocks noChangeArrowheads="1"/>
            </p:cNvSpPr>
            <p:nvPr/>
          </p:nvSpPr>
          <p:spPr bwMode="auto">
            <a:xfrm>
              <a:off x="6357938" y="983356"/>
              <a:ext cx="1285875" cy="357187"/>
            </a:xfrm>
            <a:prstGeom prst="rect">
              <a:avLst/>
            </a:prstGeom>
            <a:solidFill>
              <a:schemeClr val="accent1">
                <a:alpha val="65097"/>
              </a:schemeClr>
            </a:solidFill>
            <a:ln w="9525">
              <a:solidFill>
                <a:schemeClr val="tx1"/>
              </a:solidFill>
              <a:miter lim="800000"/>
              <a:headEnd/>
              <a:tailEnd/>
            </a:ln>
          </p:spPr>
          <p:txBody>
            <a:bodyPr wrap="none" anchor="ctr"/>
            <a:lstStyle/>
            <a:p>
              <a:endParaRPr lang="ja-JP" altLang="en-US">
                <a:solidFill>
                  <a:prstClr val="black"/>
                </a:solidFill>
              </a:endParaRPr>
            </a:p>
          </p:txBody>
        </p:sp>
        <p:pic>
          <p:nvPicPr>
            <p:cNvPr id="36876" name="Picture 48" descr="MCj039741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43188" y="4857750"/>
              <a:ext cx="601662"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7" name="Rectangle 41"/>
            <p:cNvSpPr>
              <a:spLocks noChangeArrowheads="1"/>
            </p:cNvSpPr>
            <p:nvPr/>
          </p:nvSpPr>
          <p:spPr bwMode="auto">
            <a:xfrm>
              <a:off x="571500" y="642938"/>
              <a:ext cx="3500438" cy="357187"/>
            </a:xfrm>
            <a:prstGeom prst="rect">
              <a:avLst/>
            </a:prstGeom>
            <a:solidFill>
              <a:schemeClr val="accent1">
                <a:alpha val="65097"/>
              </a:schemeClr>
            </a:solidFill>
            <a:ln w="9525">
              <a:solidFill>
                <a:schemeClr val="tx1"/>
              </a:solidFill>
              <a:miter lim="800000"/>
              <a:headEnd/>
              <a:tailEnd/>
            </a:ln>
          </p:spPr>
          <p:txBody>
            <a:bodyPr wrap="none" anchor="ctr"/>
            <a:lstStyle/>
            <a:p>
              <a:endParaRPr lang="ja-JP" altLang="en-US">
                <a:solidFill>
                  <a:prstClr val="black"/>
                </a:solidFill>
              </a:endParaRPr>
            </a:p>
          </p:txBody>
        </p:sp>
        <p:sp>
          <p:nvSpPr>
            <p:cNvPr id="36878" name="Rectangle 41"/>
            <p:cNvSpPr>
              <a:spLocks noChangeArrowheads="1"/>
            </p:cNvSpPr>
            <p:nvPr/>
          </p:nvSpPr>
          <p:spPr bwMode="auto">
            <a:xfrm>
              <a:off x="5429250" y="2500313"/>
              <a:ext cx="2786063" cy="1714500"/>
            </a:xfrm>
            <a:prstGeom prst="rect">
              <a:avLst/>
            </a:prstGeom>
            <a:solidFill>
              <a:schemeClr val="accent1">
                <a:alpha val="65097"/>
              </a:schemeClr>
            </a:solidFill>
            <a:ln w="9525">
              <a:solidFill>
                <a:schemeClr val="tx1"/>
              </a:solidFill>
              <a:miter lim="800000"/>
              <a:headEnd/>
              <a:tailEnd/>
            </a:ln>
          </p:spPr>
          <p:txBody>
            <a:bodyPr wrap="none" anchor="ctr"/>
            <a:lstStyle/>
            <a:p>
              <a:endParaRPr lang="ja-JP" altLang="en-US">
                <a:solidFill>
                  <a:prstClr val="black"/>
                </a:solidFill>
              </a:endParaRPr>
            </a:p>
          </p:txBody>
        </p:sp>
        <p:sp>
          <p:nvSpPr>
            <p:cNvPr id="36879" name="Rectangle 41"/>
            <p:cNvSpPr>
              <a:spLocks noChangeArrowheads="1"/>
            </p:cNvSpPr>
            <p:nvPr/>
          </p:nvSpPr>
          <p:spPr bwMode="auto">
            <a:xfrm>
              <a:off x="571500" y="1285875"/>
              <a:ext cx="1357313" cy="571500"/>
            </a:xfrm>
            <a:prstGeom prst="rect">
              <a:avLst/>
            </a:prstGeom>
            <a:solidFill>
              <a:schemeClr val="accent1">
                <a:alpha val="65097"/>
              </a:schemeClr>
            </a:solidFill>
            <a:ln w="9525">
              <a:solidFill>
                <a:schemeClr val="tx1"/>
              </a:solidFill>
              <a:miter lim="800000"/>
              <a:headEnd/>
              <a:tailEnd/>
            </a:ln>
          </p:spPr>
          <p:txBody>
            <a:bodyPr wrap="none" anchor="ctr"/>
            <a:lstStyle/>
            <a:p>
              <a:endParaRPr lang="ja-JP" altLang="en-US">
                <a:solidFill>
                  <a:prstClr val="black"/>
                </a:solidFill>
              </a:endParaRPr>
            </a:p>
          </p:txBody>
        </p:sp>
        <p:sp>
          <p:nvSpPr>
            <p:cNvPr id="36880" name="Rectangle 41"/>
            <p:cNvSpPr>
              <a:spLocks noChangeArrowheads="1"/>
            </p:cNvSpPr>
            <p:nvPr/>
          </p:nvSpPr>
          <p:spPr bwMode="auto">
            <a:xfrm>
              <a:off x="2786063" y="1285875"/>
              <a:ext cx="1285875" cy="571500"/>
            </a:xfrm>
            <a:prstGeom prst="rect">
              <a:avLst/>
            </a:prstGeom>
            <a:solidFill>
              <a:schemeClr val="accent1">
                <a:alpha val="65097"/>
              </a:schemeClr>
            </a:solidFill>
            <a:ln w="9525">
              <a:solidFill>
                <a:schemeClr val="tx1"/>
              </a:solidFill>
              <a:miter lim="800000"/>
              <a:headEnd/>
              <a:tailEnd/>
            </a:ln>
          </p:spPr>
          <p:txBody>
            <a:bodyPr wrap="none" anchor="ctr"/>
            <a:lstStyle/>
            <a:p>
              <a:endParaRPr lang="ja-JP" altLang="en-US">
                <a:solidFill>
                  <a:prstClr val="black"/>
                </a:solidFill>
              </a:endParaRPr>
            </a:p>
          </p:txBody>
        </p:sp>
        <p:sp>
          <p:nvSpPr>
            <p:cNvPr id="36881" name="Text Box 9"/>
            <p:cNvSpPr txBox="1">
              <a:spLocks noChangeArrowheads="1"/>
            </p:cNvSpPr>
            <p:nvPr/>
          </p:nvSpPr>
          <p:spPr bwMode="auto">
            <a:xfrm>
              <a:off x="5673799" y="3140816"/>
              <a:ext cx="271462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spcBef>
                  <a:spcPct val="50000"/>
                </a:spcBef>
              </a:pPr>
              <a:r>
                <a:rPr lang="ja-JP" altLang="en-US" sz="1400">
                  <a:solidFill>
                    <a:prstClr val="black"/>
                  </a:solidFill>
                  <a:latin typeface="Calibri" pitchFamily="34" charset="0"/>
                </a:rPr>
                <a:t>・出版社からの販売</a:t>
              </a:r>
            </a:p>
            <a:p>
              <a:pPr eaLnBrk="1" hangingPunct="1">
                <a:spcBef>
                  <a:spcPct val="50000"/>
                </a:spcBef>
              </a:pPr>
              <a:r>
                <a:rPr lang="ja-JP" altLang="en-US" sz="1400">
                  <a:solidFill>
                    <a:prstClr val="black"/>
                  </a:solidFill>
                  <a:latin typeface="Calibri" pitchFamily="34" charset="0"/>
                </a:rPr>
                <a:t>・有償の貸出し</a:t>
              </a:r>
            </a:p>
            <a:p>
              <a:pPr eaLnBrk="1" hangingPunct="1">
                <a:spcBef>
                  <a:spcPct val="50000"/>
                </a:spcBef>
              </a:pPr>
              <a:r>
                <a:rPr lang="ja-JP" altLang="en-US" sz="1400">
                  <a:solidFill>
                    <a:prstClr val="black"/>
                  </a:solidFill>
                  <a:latin typeface="Calibri" pitchFamily="34" charset="0"/>
                </a:rPr>
                <a:t>・権利者への配分</a:t>
              </a:r>
              <a:endParaRPr lang="en-US" altLang="ja-JP" sz="1400">
                <a:solidFill>
                  <a:prstClr val="black"/>
                </a:solidFill>
                <a:latin typeface="Calibri" pitchFamily="34" charset="0"/>
              </a:endParaRPr>
            </a:p>
          </p:txBody>
        </p:sp>
        <p:sp>
          <p:nvSpPr>
            <p:cNvPr id="36882" name="Text Box 9"/>
            <p:cNvSpPr txBox="1">
              <a:spLocks noChangeArrowheads="1"/>
            </p:cNvSpPr>
            <p:nvPr/>
          </p:nvSpPr>
          <p:spPr bwMode="auto">
            <a:xfrm>
              <a:off x="1071563" y="1416050"/>
              <a:ext cx="428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spcBef>
                  <a:spcPct val="50000"/>
                </a:spcBef>
              </a:pPr>
              <a:r>
                <a:rPr lang="ja-JP" altLang="en-US">
                  <a:solidFill>
                    <a:prstClr val="black"/>
                  </a:solidFill>
                  <a:latin typeface="Calibri" pitchFamily="34" charset="0"/>
                </a:rPr>
                <a:t>紙</a:t>
              </a:r>
            </a:p>
          </p:txBody>
        </p:sp>
        <p:sp>
          <p:nvSpPr>
            <p:cNvPr id="36883" name="Text Box 9"/>
            <p:cNvSpPr txBox="1">
              <a:spLocks noChangeArrowheads="1"/>
            </p:cNvSpPr>
            <p:nvPr/>
          </p:nvSpPr>
          <p:spPr bwMode="auto">
            <a:xfrm>
              <a:off x="2857500" y="1416050"/>
              <a:ext cx="12144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spcBef>
                  <a:spcPct val="50000"/>
                </a:spcBef>
              </a:pPr>
              <a:r>
                <a:rPr lang="ja-JP" altLang="en-US">
                  <a:solidFill>
                    <a:prstClr val="black"/>
                  </a:solidFill>
                  <a:latin typeface="Calibri" pitchFamily="34" charset="0"/>
                </a:rPr>
                <a:t>ディジタル</a:t>
              </a:r>
            </a:p>
          </p:txBody>
        </p:sp>
        <p:sp>
          <p:nvSpPr>
            <p:cNvPr id="36884" name="Rectangle 41"/>
            <p:cNvSpPr>
              <a:spLocks noChangeArrowheads="1"/>
            </p:cNvSpPr>
            <p:nvPr/>
          </p:nvSpPr>
          <p:spPr bwMode="auto">
            <a:xfrm>
              <a:off x="1214438" y="1000125"/>
              <a:ext cx="214312" cy="285750"/>
            </a:xfrm>
            <a:prstGeom prst="rect">
              <a:avLst/>
            </a:prstGeom>
            <a:solidFill>
              <a:schemeClr val="accent1">
                <a:alpha val="65097"/>
              </a:schemeClr>
            </a:solidFill>
            <a:ln w="9525">
              <a:solidFill>
                <a:schemeClr val="tx1"/>
              </a:solidFill>
              <a:miter lim="800000"/>
              <a:headEnd/>
              <a:tailEnd/>
            </a:ln>
          </p:spPr>
          <p:txBody>
            <a:bodyPr wrap="none" anchor="ctr"/>
            <a:lstStyle/>
            <a:p>
              <a:endParaRPr lang="ja-JP" altLang="en-US">
                <a:solidFill>
                  <a:prstClr val="black"/>
                </a:solidFill>
              </a:endParaRPr>
            </a:p>
          </p:txBody>
        </p:sp>
        <p:cxnSp>
          <p:nvCxnSpPr>
            <p:cNvPr id="32" name="直線矢印コネクタ 31"/>
            <p:cNvCxnSpPr/>
            <p:nvPr/>
          </p:nvCxnSpPr>
          <p:spPr>
            <a:xfrm>
              <a:off x="4214813" y="3857750"/>
              <a:ext cx="1214437"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6886" name="Text Box 9"/>
            <p:cNvSpPr txBox="1">
              <a:spLocks noChangeArrowheads="1"/>
            </p:cNvSpPr>
            <p:nvPr/>
          </p:nvSpPr>
          <p:spPr bwMode="auto">
            <a:xfrm>
              <a:off x="1143000" y="642938"/>
              <a:ext cx="22145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dist" eaLnBrk="1" hangingPunct="1">
                <a:spcBef>
                  <a:spcPct val="50000"/>
                </a:spcBef>
              </a:pPr>
              <a:r>
                <a:rPr lang="ja-JP" altLang="en-US" b="1">
                  <a:solidFill>
                    <a:prstClr val="black"/>
                  </a:solidFill>
                  <a:latin typeface="Calibri" pitchFamily="34" charset="0"/>
                </a:rPr>
                <a:t>出版社（権利者）</a:t>
              </a:r>
            </a:p>
          </p:txBody>
        </p:sp>
        <p:sp>
          <p:nvSpPr>
            <p:cNvPr id="36887" name="Text Box 9"/>
            <p:cNvSpPr txBox="1">
              <a:spLocks noChangeArrowheads="1"/>
            </p:cNvSpPr>
            <p:nvPr/>
          </p:nvSpPr>
          <p:spPr bwMode="auto">
            <a:xfrm>
              <a:off x="5929313" y="2564904"/>
              <a:ext cx="18573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spcBef>
                  <a:spcPct val="50000"/>
                </a:spcBef>
              </a:pPr>
              <a:r>
                <a:rPr lang="ja-JP" altLang="en-US" b="1">
                  <a:solidFill>
                    <a:prstClr val="black"/>
                  </a:solidFill>
                  <a:latin typeface="Calibri" pitchFamily="34" charset="0"/>
                </a:rPr>
                <a:t>電子出版物流通センター　</a:t>
              </a:r>
              <a:r>
                <a:rPr lang="ja-JP" altLang="en-US" sz="1600" b="1">
                  <a:solidFill>
                    <a:prstClr val="black"/>
                  </a:solidFill>
                  <a:latin typeface="Calibri" pitchFamily="34" charset="0"/>
                </a:rPr>
                <a:t>（仮称）</a:t>
              </a:r>
              <a:endParaRPr lang="en-US" altLang="ja-JP" sz="1600" b="1">
                <a:solidFill>
                  <a:prstClr val="black"/>
                </a:solidFill>
                <a:latin typeface="Calibri" pitchFamily="34" charset="0"/>
              </a:endParaRPr>
            </a:p>
          </p:txBody>
        </p:sp>
        <p:sp>
          <p:nvSpPr>
            <p:cNvPr id="36888" name="Rectangle 41"/>
            <p:cNvSpPr>
              <a:spLocks noChangeArrowheads="1"/>
            </p:cNvSpPr>
            <p:nvPr/>
          </p:nvSpPr>
          <p:spPr bwMode="auto">
            <a:xfrm>
              <a:off x="1285875" y="5929313"/>
              <a:ext cx="3214688" cy="393700"/>
            </a:xfrm>
            <a:prstGeom prst="rect">
              <a:avLst/>
            </a:prstGeom>
            <a:solidFill>
              <a:schemeClr val="accent1">
                <a:alpha val="65097"/>
              </a:schemeClr>
            </a:solidFill>
            <a:ln w="9525">
              <a:solidFill>
                <a:schemeClr val="tx1"/>
              </a:solidFill>
              <a:miter lim="800000"/>
              <a:headEnd/>
              <a:tailEnd/>
            </a:ln>
          </p:spPr>
          <p:txBody>
            <a:bodyPr wrap="none" anchor="ctr"/>
            <a:lstStyle/>
            <a:p>
              <a:endParaRPr lang="ja-JP" altLang="en-US">
                <a:solidFill>
                  <a:prstClr val="black"/>
                </a:solidFill>
              </a:endParaRPr>
            </a:p>
          </p:txBody>
        </p:sp>
        <p:sp>
          <p:nvSpPr>
            <p:cNvPr id="36889" name="Text Box 9"/>
            <p:cNvSpPr txBox="1">
              <a:spLocks noChangeArrowheads="1"/>
            </p:cNvSpPr>
            <p:nvPr/>
          </p:nvSpPr>
          <p:spPr bwMode="auto">
            <a:xfrm>
              <a:off x="2071688" y="5929313"/>
              <a:ext cx="19288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spcBef>
                  <a:spcPct val="50000"/>
                </a:spcBef>
              </a:pPr>
              <a:r>
                <a:rPr lang="ja-JP" altLang="en-US" b="1">
                  <a:solidFill>
                    <a:prstClr val="black"/>
                  </a:solidFill>
                  <a:latin typeface="Calibri" pitchFamily="34" charset="0"/>
                </a:rPr>
                <a:t>公共図書館等</a:t>
              </a:r>
            </a:p>
          </p:txBody>
        </p:sp>
        <p:sp>
          <p:nvSpPr>
            <p:cNvPr id="33" name="Text Box 9"/>
            <p:cNvSpPr txBox="1">
              <a:spLocks noChangeArrowheads="1"/>
            </p:cNvSpPr>
            <p:nvPr/>
          </p:nvSpPr>
          <p:spPr bwMode="auto">
            <a:xfrm>
              <a:off x="2000250" y="5357876"/>
              <a:ext cx="1285875" cy="276213"/>
            </a:xfrm>
            <a:prstGeom prst="rect">
              <a:avLst/>
            </a:prstGeom>
            <a:noFill/>
            <a:ln w="9525">
              <a:solidFill>
                <a:schemeClr val="tx1">
                  <a:lumMod val="50000"/>
                  <a:lumOff val="50000"/>
                </a:schemeClr>
              </a:solidFill>
              <a:miter lim="800000"/>
              <a:headEnd/>
              <a:tailEnd/>
            </a:ln>
          </p:spPr>
          <p:txBody>
            <a:bodyPr>
              <a:spAutoFit/>
            </a:bodyPr>
            <a:lstStyle/>
            <a:p>
              <a:pPr algn="ctr">
                <a:spcBef>
                  <a:spcPct val="50000"/>
                </a:spcBef>
                <a:defRPr/>
              </a:pPr>
              <a:r>
                <a:rPr lang="ja-JP" altLang="en-US" sz="1200" dirty="0">
                  <a:solidFill>
                    <a:prstClr val="black"/>
                  </a:solidFill>
                </a:rPr>
                <a:t>　館内利用者</a:t>
              </a:r>
            </a:p>
          </p:txBody>
        </p:sp>
        <p:pic>
          <p:nvPicPr>
            <p:cNvPr id="36891" name="Picture 31" descr="C:\Documents and Settings\matsumo\Local Settings\Temporary Internet Files\Content.IE5\3MIJ4PSP\MCj03973260000[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8813" y="4786313"/>
              <a:ext cx="6429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92" name="Text Box 9"/>
            <p:cNvSpPr txBox="1">
              <a:spLocks noChangeArrowheads="1"/>
            </p:cNvSpPr>
            <p:nvPr/>
          </p:nvSpPr>
          <p:spPr bwMode="auto">
            <a:xfrm rot="10800000" flipV="1">
              <a:off x="6357938" y="980488"/>
              <a:ext cx="12858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spcBef>
                  <a:spcPct val="50000"/>
                </a:spcBef>
              </a:pPr>
              <a:r>
                <a:rPr lang="ja-JP" altLang="en-US" sz="1600" b="1">
                  <a:solidFill>
                    <a:prstClr val="black"/>
                  </a:solidFill>
                  <a:latin typeface="Calibri" pitchFamily="34" charset="0"/>
                </a:rPr>
                <a:t>広告主</a:t>
              </a:r>
            </a:p>
          </p:txBody>
        </p:sp>
        <p:cxnSp>
          <p:nvCxnSpPr>
            <p:cNvPr id="76" name="直線矢印コネクタ 75"/>
            <p:cNvCxnSpPr/>
            <p:nvPr/>
          </p:nvCxnSpPr>
          <p:spPr>
            <a:xfrm rot="16200000" flipH="1">
              <a:off x="678687" y="5179289"/>
              <a:ext cx="1500125"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78" name="直線矢印コネクタ 77"/>
            <p:cNvCxnSpPr/>
            <p:nvPr/>
          </p:nvCxnSpPr>
          <p:spPr>
            <a:xfrm rot="16200000" flipH="1">
              <a:off x="3286155" y="5215007"/>
              <a:ext cx="1428690" cy="0"/>
            </a:xfrm>
            <a:prstGeom prst="straightConnector1">
              <a:avLst/>
            </a:prstGeom>
            <a:ln>
              <a:prstDash val="sysDot"/>
              <a:tailEnd type="arrow"/>
            </a:ln>
          </p:spPr>
          <p:style>
            <a:lnRef idx="3">
              <a:schemeClr val="accent2"/>
            </a:lnRef>
            <a:fillRef idx="0">
              <a:schemeClr val="accent2"/>
            </a:fillRef>
            <a:effectRef idx="2">
              <a:schemeClr val="accent2"/>
            </a:effectRef>
            <a:fontRef idx="minor">
              <a:schemeClr val="tx1"/>
            </a:fontRef>
          </p:style>
        </p:cxnSp>
        <p:sp>
          <p:nvSpPr>
            <p:cNvPr id="36895" name="Text Box 9"/>
            <p:cNvSpPr txBox="1">
              <a:spLocks noChangeArrowheads="1"/>
            </p:cNvSpPr>
            <p:nvPr/>
          </p:nvSpPr>
          <p:spPr bwMode="auto">
            <a:xfrm rot="10800000" flipV="1">
              <a:off x="357188" y="4286250"/>
              <a:ext cx="7858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spcBef>
                  <a:spcPct val="50000"/>
                </a:spcBef>
              </a:pPr>
              <a:r>
                <a:rPr lang="ja-JP" altLang="en-US" sz="1200">
                  <a:solidFill>
                    <a:prstClr val="black"/>
                  </a:solidFill>
                  <a:latin typeface="Calibri" pitchFamily="34" charset="0"/>
                </a:rPr>
                <a:t>書庫</a:t>
              </a:r>
            </a:p>
          </p:txBody>
        </p:sp>
        <p:sp>
          <p:nvSpPr>
            <p:cNvPr id="36896" name="テキスト ボックス 67"/>
            <p:cNvSpPr txBox="1">
              <a:spLocks noChangeArrowheads="1"/>
            </p:cNvSpPr>
            <p:nvPr/>
          </p:nvSpPr>
          <p:spPr bwMode="auto">
            <a:xfrm>
              <a:off x="1144141" y="6357938"/>
              <a:ext cx="35718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ja-JP" altLang="en-US" sz="1200">
                  <a:solidFill>
                    <a:prstClr val="black"/>
                  </a:solidFill>
                  <a:latin typeface="Calibri" pitchFamily="34" charset="0"/>
                </a:rPr>
                <a:t>公共図書館へ貸し出した資料は館内でのみの利用</a:t>
              </a:r>
            </a:p>
          </p:txBody>
        </p:sp>
        <p:sp>
          <p:nvSpPr>
            <p:cNvPr id="36897" name="テキスト ボックス 68"/>
            <p:cNvSpPr txBox="1">
              <a:spLocks noChangeArrowheads="1"/>
            </p:cNvSpPr>
            <p:nvPr/>
          </p:nvSpPr>
          <p:spPr bwMode="auto">
            <a:xfrm>
              <a:off x="1071563" y="2000250"/>
              <a:ext cx="8572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r>
                <a:rPr lang="ja-JP" altLang="en-US" sz="1200">
                  <a:solidFill>
                    <a:prstClr val="black"/>
                  </a:solidFill>
                  <a:latin typeface="Calibri" pitchFamily="34" charset="0"/>
                </a:rPr>
                <a:t>納本制度</a:t>
              </a:r>
            </a:p>
          </p:txBody>
        </p:sp>
        <p:cxnSp>
          <p:nvCxnSpPr>
            <p:cNvPr id="91" name="直線矢印コネクタ 90"/>
            <p:cNvCxnSpPr/>
            <p:nvPr/>
          </p:nvCxnSpPr>
          <p:spPr>
            <a:xfrm>
              <a:off x="1643063" y="3843464"/>
              <a:ext cx="1857375" cy="1587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6899" name="テキスト ボックス 92"/>
            <p:cNvSpPr txBox="1">
              <a:spLocks noChangeArrowheads="1"/>
            </p:cNvSpPr>
            <p:nvPr/>
          </p:nvSpPr>
          <p:spPr bwMode="auto">
            <a:xfrm>
              <a:off x="2286000" y="3429000"/>
              <a:ext cx="10001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ja-JP" altLang="en-US" sz="1200">
                  <a:solidFill>
                    <a:prstClr val="black"/>
                  </a:solidFill>
                  <a:latin typeface="Calibri" pitchFamily="34" charset="0"/>
                </a:rPr>
                <a:t>ディジタル化</a:t>
              </a:r>
            </a:p>
          </p:txBody>
        </p:sp>
        <p:sp>
          <p:nvSpPr>
            <p:cNvPr id="36900" name="テキスト ボックス 69"/>
            <p:cNvSpPr txBox="1">
              <a:spLocks noChangeArrowheads="1"/>
            </p:cNvSpPr>
            <p:nvPr/>
          </p:nvSpPr>
          <p:spPr bwMode="auto">
            <a:xfrm>
              <a:off x="2786063" y="2000250"/>
              <a:ext cx="10001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just" eaLnBrk="1" hangingPunct="1"/>
              <a:r>
                <a:rPr lang="ja-JP" altLang="en-US" sz="1200">
                  <a:solidFill>
                    <a:prstClr val="black"/>
                  </a:solidFill>
                  <a:latin typeface="Calibri" pitchFamily="34" charset="0"/>
                </a:rPr>
                <a:t>（納本制度）</a:t>
              </a:r>
            </a:p>
          </p:txBody>
        </p:sp>
        <p:sp>
          <p:nvSpPr>
            <p:cNvPr id="36901" name="Text Box 9"/>
            <p:cNvSpPr txBox="1">
              <a:spLocks noChangeArrowheads="1"/>
            </p:cNvSpPr>
            <p:nvPr/>
          </p:nvSpPr>
          <p:spPr bwMode="auto">
            <a:xfrm>
              <a:off x="1357313" y="2714624"/>
              <a:ext cx="2500312" cy="44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lnSpc>
                  <a:spcPts val="1000"/>
                </a:lnSpc>
                <a:spcBef>
                  <a:spcPct val="50000"/>
                </a:spcBef>
              </a:pPr>
              <a:r>
                <a:rPr lang="ja-JP" altLang="en-US" b="1">
                  <a:solidFill>
                    <a:prstClr val="black"/>
                  </a:solidFill>
                  <a:latin typeface="Calibri" pitchFamily="34" charset="0"/>
                </a:rPr>
                <a:t>国立国会図書館</a:t>
              </a:r>
              <a:endParaRPr lang="en-US" altLang="ja-JP" b="1">
                <a:solidFill>
                  <a:prstClr val="black"/>
                </a:solidFill>
                <a:latin typeface="Calibri" pitchFamily="34" charset="0"/>
              </a:endParaRPr>
            </a:p>
            <a:p>
              <a:pPr algn="ctr" eaLnBrk="1" hangingPunct="1">
                <a:lnSpc>
                  <a:spcPts val="1000"/>
                </a:lnSpc>
                <a:spcBef>
                  <a:spcPct val="50000"/>
                </a:spcBef>
              </a:pPr>
              <a:r>
                <a:rPr lang="ja-JP" altLang="en-US" sz="1200" b="1">
                  <a:solidFill>
                    <a:prstClr val="black"/>
                  </a:solidFill>
                  <a:latin typeface="Calibri" pitchFamily="34" charset="0"/>
                </a:rPr>
                <a:t>（クラウド）</a:t>
              </a:r>
              <a:endParaRPr lang="en-US" altLang="ja-JP" sz="1200" b="1">
                <a:solidFill>
                  <a:prstClr val="black"/>
                </a:solidFill>
                <a:latin typeface="Calibri" pitchFamily="34" charset="0"/>
              </a:endParaRPr>
            </a:p>
          </p:txBody>
        </p:sp>
        <p:sp>
          <p:nvSpPr>
            <p:cNvPr id="36902" name="テキスト ボックス 69"/>
            <p:cNvSpPr txBox="1">
              <a:spLocks noChangeArrowheads="1"/>
            </p:cNvSpPr>
            <p:nvPr/>
          </p:nvSpPr>
          <p:spPr bwMode="auto">
            <a:xfrm>
              <a:off x="4788024" y="251101"/>
              <a:ext cx="4104455" cy="646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ja-JP" altLang="en-US" b="1" dirty="0">
                  <a:solidFill>
                    <a:prstClr val="black"/>
                  </a:solidFill>
                  <a:latin typeface="Calibri" pitchFamily="34" charset="0"/>
                </a:rPr>
                <a:t>ディジタル時代の図書館と出版社・</a:t>
              </a:r>
              <a:r>
                <a:rPr lang="ja-JP" altLang="en-US" b="1" dirty="0" smtClean="0">
                  <a:solidFill>
                    <a:prstClr val="black"/>
                  </a:solidFill>
                  <a:latin typeface="Calibri" pitchFamily="34" charset="0"/>
                </a:rPr>
                <a:t>読者</a:t>
              </a:r>
              <a:endParaRPr lang="en-US" altLang="ja-JP" b="1" dirty="0" smtClean="0">
                <a:solidFill>
                  <a:prstClr val="black"/>
                </a:solidFill>
                <a:latin typeface="Calibri" pitchFamily="34" charset="0"/>
              </a:endParaRPr>
            </a:p>
            <a:p>
              <a:pPr algn="r" eaLnBrk="1" hangingPunct="1"/>
              <a:r>
                <a:rPr lang="ja-JP" altLang="en-US" b="1" dirty="0" smtClean="0">
                  <a:solidFill>
                    <a:prstClr val="black"/>
                  </a:solidFill>
                  <a:latin typeface="Calibri" pitchFamily="34" charset="0"/>
                </a:rPr>
                <a:t>長尾前館長</a:t>
              </a:r>
              <a:r>
                <a:rPr lang="ja-JP" altLang="en-US" b="1" dirty="0">
                  <a:solidFill>
                    <a:prstClr val="black"/>
                  </a:solidFill>
                  <a:latin typeface="Calibri" pitchFamily="34" charset="0"/>
                </a:rPr>
                <a:t>資料</a:t>
              </a:r>
              <a:r>
                <a:rPr lang="ja-JP" altLang="en-US" b="1" dirty="0" smtClean="0">
                  <a:solidFill>
                    <a:prstClr val="black"/>
                  </a:solidFill>
                  <a:latin typeface="Calibri" pitchFamily="34" charset="0"/>
                </a:rPr>
                <a:t>にコメント（私見）</a:t>
              </a:r>
              <a:endParaRPr lang="ja-JP" altLang="en-US" b="1" dirty="0">
                <a:solidFill>
                  <a:prstClr val="black"/>
                </a:solidFill>
                <a:latin typeface="Calibri" pitchFamily="34" charset="0"/>
              </a:endParaRPr>
            </a:p>
          </p:txBody>
        </p:sp>
        <p:sp>
          <p:nvSpPr>
            <p:cNvPr id="36903" name="Rectangle 41"/>
            <p:cNvSpPr>
              <a:spLocks noChangeArrowheads="1"/>
            </p:cNvSpPr>
            <p:nvPr/>
          </p:nvSpPr>
          <p:spPr bwMode="auto">
            <a:xfrm>
              <a:off x="3286125" y="1000125"/>
              <a:ext cx="214313" cy="285750"/>
            </a:xfrm>
            <a:prstGeom prst="rect">
              <a:avLst/>
            </a:prstGeom>
            <a:solidFill>
              <a:schemeClr val="accent1">
                <a:alpha val="65097"/>
              </a:schemeClr>
            </a:solidFill>
            <a:ln w="9525">
              <a:solidFill>
                <a:schemeClr val="tx1"/>
              </a:solidFill>
              <a:miter lim="800000"/>
              <a:headEnd/>
              <a:tailEnd/>
            </a:ln>
          </p:spPr>
          <p:txBody>
            <a:bodyPr wrap="none" anchor="ctr"/>
            <a:lstStyle/>
            <a:p>
              <a:endParaRPr lang="ja-JP" altLang="en-US">
                <a:solidFill>
                  <a:prstClr val="black"/>
                </a:solidFill>
              </a:endParaRPr>
            </a:p>
          </p:txBody>
        </p:sp>
        <p:pic>
          <p:nvPicPr>
            <p:cNvPr id="36904" name="Picture 67" descr="C:\Documents and Settings\matsumo\Local Settings\Temporary Internet Files\Content.IE5\DSLDWP51\MCj04290050000[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00875" y="5592131"/>
              <a:ext cx="271463"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905" name="Picture 69" descr="C:\Documents and Settings\matsumo\Local Settings\Temporary Internet Files\Content.IE5\W1OJP1HC\MCj04289450000[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52320" y="5550856"/>
              <a:ext cx="557213"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906" name="Picture 67" descr="C:\Documents and Settings\matsumo\Local Settings\Temporary Internet Files\Content.IE5\DSLDWP51\MCj04290050000[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29313" y="5592131"/>
              <a:ext cx="271462"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907" name="Picture 68" descr="C:\Documents and Settings\matsumo\Local Settings\Temporary Internet Files\Content.IE5\PH3THY6G\MCj04289570000[1].wm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95307" y="5596893"/>
              <a:ext cx="3651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08" name="Text Box 9"/>
            <p:cNvSpPr txBox="1">
              <a:spLocks noChangeArrowheads="1"/>
            </p:cNvSpPr>
            <p:nvPr/>
          </p:nvSpPr>
          <p:spPr bwMode="auto">
            <a:xfrm rot="10800000" flipV="1">
              <a:off x="4000500" y="2930525"/>
              <a:ext cx="9286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spcBef>
                  <a:spcPct val="50000"/>
                </a:spcBef>
              </a:pPr>
              <a:r>
                <a:rPr lang="ja-JP" altLang="en-US" sz="1200">
                  <a:solidFill>
                    <a:prstClr val="black"/>
                  </a:solidFill>
                  <a:latin typeface="Calibri" pitchFamily="34" charset="0"/>
                </a:rPr>
                <a:t>ディジタルアーカイブ</a:t>
              </a:r>
            </a:p>
          </p:txBody>
        </p:sp>
        <p:cxnSp>
          <p:nvCxnSpPr>
            <p:cNvPr id="92" name="直線矢印コネクタ 91"/>
            <p:cNvCxnSpPr>
              <a:endCxn id="36888" idx="0"/>
            </p:cNvCxnSpPr>
            <p:nvPr/>
          </p:nvCxnSpPr>
          <p:spPr>
            <a:xfrm rot="16200000" flipH="1">
              <a:off x="1625613" y="4160938"/>
              <a:ext cx="642911" cy="6080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93" name="直線矢印コネクタ 92"/>
            <p:cNvCxnSpPr/>
            <p:nvPr/>
          </p:nvCxnSpPr>
          <p:spPr>
            <a:xfrm rot="10800000" flipV="1">
              <a:off x="2857500" y="4357792"/>
              <a:ext cx="928688" cy="42860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6911" name="Text Box 9"/>
            <p:cNvSpPr txBox="1">
              <a:spLocks noChangeArrowheads="1"/>
            </p:cNvSpPr>
            <p:nvPr/>
          </p:nvSpPr>
          <p:spPr bwMode="auto">
            <a:xfrm rot="10800000" flipV="1">
              <a:off x="1928813" y="4214813"/>
              <a:ext cx="5000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spcBef>
                  <a:spcPct val="50000"/>
                </a:spcBef>
              </a:pPr>
              <a:r>
                <a:rPr lang="ja-JP" altLang="en-US" sz="1200">
                  <a:solidFill>
                    <a:prstClr val="black"/>
                  </a:solidFill>
                  <a:latin typeface="Calibri" pitchFamily="34" charset="0"/>
                </a:rPr>
                <a:t>無料</a:t>
              </a:r>
            </a:p>
          </p:txBody>
        </p:sp>
        <p:sp>
          <p:nvSpPr>
            <p:cNvPr id="36912" name="Text Box 9"/>
            <p:cNvSpPr txBox="1">
              <a:spLocks noChangeArrowheads="1"/>
            </p:cNvSpPr>
            <p:nvPr/>
          </p:nvSpPr>
          <p:spPr bwMode="auto">
            <a:xfrm rot="10800000" flipV="1">
              <a:off x="3071813" y="4214813"/>
              <a:ext cx="5000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spcBef>
                  <a:spcPct val="50000"/>
                </a:spcBef>
              </a:pPr>
              <a:r>
                <a:rPr lang="ja-JP" altLang="en-US" sz="1200">
                  <a:solidFill>
                    <a:prstClr val="black"/>
                  </a:solidFill>
                  <a:latin typeface="Calibri" pitchFamily="34" charset="0"/>
                </a:rPr>
                <a:t>無料　　　</a:t>
              </a:r>
            </a:p>
          </p:txBody>
        </p:sp>
        <p:sp>
          <p:nvSpPr>
            <p:cNvPr id="36913" name="テキスト ボックス 99"/>
            <p:cNvSpPr txBox="1">
              <a:spLocks noChangeArrowheads="1"/>
            </p:cNvSpPr>
            <p:nvPr/>
          </p:nvSpPr>
          <p:spPr bwMode="auto">
            <a:xfrm>
              <a:off x="5572125" y="6011460"/>
              <a:ext cx="2857500" cy="369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r>
                <a:rPr lang="en-US" altLang="ja-JP">
                  <a:solidFill>
                    <a:prstClr val="black"/>
                  </a:solidFill>
                  <a:latin typeface="Calibri" pitchFamily="34" charset="0"/>
                </a:rPr>
                <a:t> </a:t>
              </a:r>
              <a:r>
                <a:rPr lang="ja-JP" altLang="en-US">
                  <a:solidFill>
                    <a:prstClr val="black"/>
                  </a:solidFill>
                  <a:latin typeface="Calibri" pitchFamily="34" charset="0"/>
                </a:rPr>
                <a:t>利　用　者</a:t>
              </a:r>
            </a:p>
          </p:txBody>
        </p:sp>
        <p:cxnSp>
          <p:nvCxnSpPr>
            <p:cNvPr id="107" name="直線矢印コネクタ 106"/>
            <p:cNvCxnSpPr/>
            <p:nvPr/>
          </p:nvCxnSpPr>
          <p:spPr>
            <a:xfrm rot="5400000">
              <a:off x="428652" y="2500495"/>
              <a:ext cx="1285821"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09" name="直線矢印コネクタ 108"/>
            <p:cNvCxnSpPr/>
            <p:nvPr/>
          </p:nvCxnSpPr>
          <p:spPr>
            <a:xfrm rot="5400000">
              <a:off x="3215512" y="2571135"/>
              <a:ext cx="1428690" cy="158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6916" name="テキスト ボックス 114"/>
            <p:cNvSpPr txBox="1">
              <a:spLocks noChangeArrowheads="1"/>
            </p:cNvSpPr>
            <p:nvPr/>
          </p:nvSpPr>
          <p:spPr bwMode="auto">
            <a:xfrm>
              <a:off x="6660232" y="1340542"/>
              <a:ext cx="14287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ja-JP" altLang="en-US" sz="1200">
                  <a:solidFill>
                    <a:prstClr val="black"/>
                  </a:solidFill>
                  <a:latin typeface="Calibri" pitchFamily="34" charset="0"/>
                </a:rPr>
                <a:t>広告掲載料支払い</a:t>
              </a:r>
            </a:p>
          </p:txBody>
        </p:sp>
        <p:sp>
          <p:nvSpPr>
            <p:cNvPr id="36917" name="Text Box 9"/>
            <p:cNvSpPr txBox="1">
              <a:spLocks noChangeArrowheads="1"/>
            </p:cNvSpPr>
            <p:nvPr/>
          </p:nvSpPr>
          <p:spPr bwMode="auto">
            <a:xfrm rot="10800000" flipV="1">
              <a:off x="4857750" y="3395663"/>
              <a:ext cx="5715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spcBef>
                  <a:spcPct val="50000"/>
                </a:spcBef>
              </a:pPr>
              <a:r>
                <a:rPr lang="ja-JP" altLang="en-US" sz="1200">
                  <a:solidFill>
                    <a:prstClr val="black"/>
                  </a:solidFill>
                  <a:latin typeface="Calibri" pitchFamily="34" charset="0"/>
                </a:rPr>
                <a:t>無料貸出</a:t>
              </a:r>
            </a:p>
          </p:txBody>
        </p:sp>
        <p:sp>
          <p:nvSpPr>
            <p:cNvPr id="36918" name="Text Box 9"/>
            <p:cNvSpPr txBox="1">
              <a:spLocks noChangeArrowheads="1"/>
            </p:cNvSpPr>
            <p:nvPr/>
          </p:nvSpPr>
          <p:spPr bwMode="auto">
            <a:xfrm rot="10800000" flipV="1">
              <a:off x="4929188" y="1038225"/>
              <a:ext cx="10715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spcBef>
                  <a:spcPct val="50000"/>
                </a:spcBef>
              </a:pPr>
              <a:r>
                <a:rPr lang="ja-JP" altLang="en-US" sz="1200">
                  <a:solidFill>
                    <a:prstClr val="black"/>
                  </a:solidFill>
                  <a:latin typeface="Calibri" pitchFamily="34" charset="0"/>
                </a:rPr>
                <a:t>アクセス料金の支払い</a:t>
              </a:r>
              <a:endParaRPr lang="en-US" altLang="ja-JP" sz="1200">
                <a:solidFill>
                  <a:prstClr val="black"/>
                </a:solidFill>
                <a:latin typeface="Calibri" pitchFamily="34" charset="0"/>
              </a:endParaRPr>
            </a:p>
          </p:txBody>
        </p:sp>
        <p:sp>
          <p:nvSpPr>
            <p:cNvPr id="36919" name="テキスト ボックス 150"/>
            <p:cNvSpPr txBox="1">
              <a:spLocks noChangeArrowheads="1"/>
            </p:cNvSpPr>
            <p:nvPr/>
          </p:nvSpPr>
          <p:spPr bwMode="auto">
            <a:xfrm>
              <a:off x="5643563" y="5786438"/>
              <a:ext cx="31432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endParaRPr lang="en-US" altLang="ja-JP" sz="1200">
                <a:solidFill>
                  <a:prstClr val="black"/>
                </a:solidFill>
                <a:latin typeface="Calibri" pitchFamily="34" charset="0"/>
              </a:endParaRPr>
            </a:p>
          </p:txBody>
        </p:sp>
        <p:cxnSp>
          <p:nvCxnSpPr>
            <p:cNvPr id="153" name="直線矢印コネクタ 152"/>
            <p:cNvCxnSpPr/>
            <p:nvPr/>
          </p:nvCxnSpPr>
          <p:spPr>
            <a:xfrm rot="16200000" flipH="1">
              <a:off x="7500967" y="4821319"/>
              <a:ext cx="1376305" cy="176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55" name="直線矢印コネクタ 154"/>
            <p:cNvCxnSpPr/>
            <p:nvPr/>
          </p:nvCxnSpPr>
          <p:spPr>
            <a:xfrm rot="5400000">
              <a:off x="5380067" y="4900695"/>
              <a:ext cx="1377892" cy="635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61" name="直線矢印コネクタ 160"/>
            <p:cNvCxnSpPr>
              <a:endCxn id="36903" idx="0"/>
            </p:cNvCxnSpPr>
            <p:nvPr/>
          </p:nvCxnSpPr>
          <p:spPr>
            <a:xfrm rot="5400000">
              <a:off x="7070753" y="4881645"/>
              <a:ext cx="1330269" cy="9525"/>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pic>
          <p:nvPicPr>
            <p:cNvPr id="36924" name="Picture 68" descr="C:\Documents and Settings\matsumo\Local Settings\Temporary Internet Files\Content.IE5\PH3THY6G\MCj04289570000[1].wm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57938" y="5596893"/>
              <a:ext cx="3651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6" name="直線矢印コネクタ 165"/>
            <p:cNvCxnSpPr/>
            <p:nvPr/>
          </p:nvCxnSpPr>
          <p:spPr>
            <a:xfrm rot="5400000">
              <a:off x="5866635" y="4890376"/>
              <a:ext cx="1381067" cy="3333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pic>
          <p:nvPicPr>
            <p:cNvPr id="36926" name="Picture 54" descr="MCj04247700000[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52825" y="3286125"/>
              <a:ext cx="947738"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927" name="Picture 6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5813" y="3143250"/>
              <a:ext cx="928687"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正方形/長方形 102"/>
            <p:cNvSpPr/>
            <p:nvPr/>
          </p:nvSpPr>
          <p:spPr>
            <a:xfrm>
              <a:off x="214313" y="4643531"/>
              <a:ext cx="8715375" cy="20716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prstClr val="white"/>
                </a:solidFill>
              </a:endParaRPr>
            </a:p>
          </p:txBody>
        </p:sp>
        <p:sp>
          <p:nvSpPr>
            <p:cNvPr id="36929" name="テキスト ボックス 103"/>
            <p:cNvSpPr txBox="1">
              <a:spLocks noChangeArrowheads="1"/>
            </p:cNvSpPr>
            <p:nvPr/>
          </p:nvSpPr>
          <p:spPr bwMode="auto">
            <a:xfrm>
              <a:off x="5357813" y="6488113"/>
              <a:ext cx="714375" cy="3698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dist" eaLnBrk="1" hangingPunct="1"/>
              <a:r>
                <a:rPr lang="ja-JP" altLang="en-US">
                  <a:solidFill>
                    <a:prstClr val="black"/>
                  </a:solidFill>
                  <a:latin typeface="Calibri" pitchFamily="34" charset="0"/>
                </a:rPr>
                <a:t>読者</a:t>
              </a:r>
            </a:p>
          </p:txBody>
        </p:sp>
        <p:cxnSp>
          <p:nvCxnSpPr>
            <p:cNvPr id="99" name="直線矢印コネクタ 98"/>
            <p:cNvCxnSpPr/>
            <p:nvPr/>
          </p:nvCxnSpPr>
          <p:spPr>
            <a:xfrm rot="16200000" flipH="1">
              <a:off x="3000405" y="2571929"/>
              <a:ext cx="142869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6931" name="テキスト ボックス 69"/>
            <p:cNvSpPr txBox="1">
              <a:spLocks noChangeArrowheads="1"/>
            </p:cNvSpPr>
            <p:nvPr/>
          </p:nvSpPr>
          <p:spPr bwMode="auto">
            <a:xfrm>
              <a:off x="3929063" y="2000250"/>
              <a:ext cx="1285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ja-JP" altLang="en-US" sz="1200">
                  <a:solidFill>
                    <a:prstClr val="black"/>
                  </a:solidFill>
                  <a:latin typeface="Calibri" pitchFamily="34" charset="0"/>
                </a:rPr>
                <a:t>（</a:t>
              </a:r>
              <a:r>
                <a:rPr lang="en-US" altLang="ja-JP" sz="1200">
                  <a:solidFill>
                    <a:prstClr val="black"/>
                  </a:solidFill>
                  <a:latin typeface="Calibri" pitchFamily="34" charset="0"/>
                </a:rPr>
                <a:t>X</a:t>
              </a:r>
              <a:r>
                <a:rPr lang="ja-JP" altLang="en-US" sz="1200">
                  <a:solidFill>
                    <a:prstClr val="black"/>
                  </a:solidFill>
                  <a:latin typeface="Calibri" pitchFamily="34" charset="0"/>
                </a:rPr>
                <a:t>円</a:t>
              </a:r>
              <a:r>
                <a:rPr lang="en-US" altLang="ja-JP" sz="1200">
                  <a:solidFill>
                    <a:prstClr val="black"/>
                  </a:solidFill>
                  <a:latin typeface="Calibri" pitchFamily="34" charset="0"/>
                </a:rPr>
                <a:t>/</a:t>
              </a:r>
              <a:r>
                <a:rPr lang="ja-JP" altLang="en-US" sz="1200">
                  <a:solidFill>
                    <a:prstClr val="black"/>
                  </a:solidFill>
                  <a:latin typeface="Calibri" pitchFamily="34" charset="0"/>
                </a:rPr>
                <a:t>頁で購入）</a:t>
              </a:r>
            </a:p>
          </p:txBody>
        </p:sp>
      </p:grpSp>
      <p:cxnSp>
        <p:nvCxnSpPr>
          <p:cNvPr id="73" name="直線矢印コネクタ 72"/>
          <p:cNvCxnSpPr/>
          <p:nvPr/>
        </p:nvCxnSpPr>
        <p:spPr bwMode="auto">
          <a:xfrm rot="5400000">
            <a:off x="5556251" y="4618038"/>
            <a:ext cx="2016125" cy="1079500"/>
          </a:xfrm>
          <a:prstGeom prst="straightConnector1">
            <a:avLst/>
          </a:prstGeom>
          <a:ln>
            <a:prstDash val="sysDot"/>
            <a:tailEnd type="arrow"/>
          </a:ln>
        </p:spPr>
        <p:style>
          <a:lnRef idx="3">
            <a:schemeClr val="accent2"/>
          </a:lnRef>
          <a:fillRef idx="0">
            <a:schemeClr val="accent2"/>
          </a:fillRef>
          <a:effectRef idx="2">
            <a:schemeClr val="accent2"/>
          </a:effectRef>
          <a:fontRef idx="minor">
            <a:schemeClr val="tx1"/>
          </a:fontRef>
        </p:style>
      </p:cxnSp>
      <p:cxnSp>
        <p:nvCxnSpPr>
          <p:cNvPr id="75" name="直線矢印コネクタ 74"/>
          <p:cNvCxnSpPr>
            <a:stCxn id="36888" idx="3"/>
            <a:endCxn id="36913" idx="1"/>
          </p:cNvCxnSpPr>
          <p:nvPr/>
        </p:nvCxnSpPr>
        <p:spPr bwMode="auto">
          <a:xfrm>
            <a:off x="6024563" y="6126163"/>
            <a:ext cx="1071562" cy="69850"/>
          </a:xfrm>
          <a:prstGeom prst="straightConnector1">
            <a:avLst/>
          </a:prstGeom>
          <a:ln>
            <a:prstDash val="sysDot"/>
            <a:tailEnd type="arrow"/>
          </a:ln>
        </p:spPr>
        <p:style>
          <a:lnRef idx="3">
            <a:schemeClr val="accent2"/>
          </a:lnRef>
          <a:fillRef idx="0">
            <a:schemeClr val="accent2"/>
          </a:fillRef>
          <a:effectRef idx="2">
            <a:schemeClr val="accent2"/>
          </a:effectRef>
          <a:fontRef idx="minor">
            <a:schemeClr val="tx1"/>
          </a:fontRef>
        </p:style>
      </p:cxnSp>
      <p:sp>
        <p:nvSpPr>
          <p:cNvPr id="68" name="スライド番号プレースホルダ 67"/>
          <p:cNvSpPr>
            <a:spLocks noGrp="1"/>
          </p:cNvSpPr>
          <p:nvPr>
            <p:ph type="sldNum" sz="quarter" idx="12"/>
          </p:nvPr>
        </p:nvSpPr>
        <p:spPr/>
        <p:txBody>
          <a:bodyPr/>
          <a:lstStyle/>
          <a:p>
            <a:pPr>
              <a:defRPr/>
            </a:pPr>
            <a:fld id="{0AA622AD-3283-4A56-B8C1-451CF2504C8B}" type="slidenum">
              <a:rPr lang="ja-JP" altLang="en-US">
                <a:solidFill>
                  <a:prstClr val="black">
                    <a:tint val="75000"/>
                  </a:prstClr>
                </a:solidFill>
              </a:rPr>
              <a:pPr>
                <a:defRPr/>
              </a:pPr>
              <a:t>81</a:t>
            </a:fld>
            <a:endParaRPr lang="ja-JP" altLang="en-US">
              <a:solidFill>
                <a:prstClr val="black">
                  <a:tint val="75000"/>
                </a:prstClr>
              </a:solidFill>
            </a:endParaRPr>
          </a:p>
        </p:txBody>
      </p:sp>
      <p:sp>
        <p:nvSpPr>
          <p:cNvPr id="2" name="四角形吹き出し 1"/>
          <p:cNvSpPr/>
          <p:nvPr/>
        </p:nvSpPr>
        <p:spPr>
          <a:xfrm>
            <a:off x="4543235" y="4865481"/>
            <a:ext cx="1105469" cy="485983"/>
          </a:xfrm>
          <a:prstGeom prst="wedgeRectCallout">
            <a:avLst>
              <a:gd name="adj1" fmla="val 38426"/>
              <a:gd name="adj2" fmla="val -105382"/>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100" dirty="0"/>
              <a:t>無償コンテンツ</a:t>
            </a:r>
            <a:endParaRPr lang="en-US" altLang="ja-JP" sz="1100" dirty="0"/>
          </a:p>
          <a:p>
            <a:pPr algn="ctr"/>
            <a:r>
              <a:rPr lang="ja-JP" altLang="en-US" sz="1100" dirty="0"/>
              <a:t>図書館送信</a:t>
            </a:r>
          </a:p>
        </p:txBody>
      </p:sp>
      <p:sp>
        <p:nvSpPr>
          <p:cNvPr id="3" name="角丸四角形 2"/>
          <p:cNvSpPr/>
          <p:nvPr/>
        </p:nvSpPr>
        <p:spPr>
          <a:xfrm>
            <a:off x="8733051" y="3428857"/>
            <a:ext cx="1728574" cy="53376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sz="1100" dirty="0"/>
              <a:t>各種電子書籍販売サイト</a:t>
            </a:r>
            <a:endParaRPr lang="en-US" altLang="ja-JP" sz="1100" dirty="0"/>
          </a:p>
          <a:p>
            <a:pPr algn="ctr"/>
            <a:r>
              <a:rPr lang="ja-JP" altLang="en-US" sz="1100" dirty="0"/>
              <a:t>（</a:t>
            </a:r>
            <a:r>
              <a:rPr lang="en-US" altLang="ja-JP" sz="1100" dirty="0" err="1"/>
              <a:t>kinoppy</a:t>
            </a:r>
            <a:r>
              <a:rPr lang="en-US" altLang="ja-JP" sz="1100" dirty="0"/>
              <a:t>, </a:t>
            </a:r>
            <a:r>
              <a:rPr lang="en-US" altLang="ja-JP" sz="1100" dirty="0" err="1"/>
              <a:t>honto</a:t>
            </a:r>
            <a:r>
              <a:rPr lang="en-US" altLang="ja-JP" sz="1100" dirty="0"/>
              <a:t>,,, </a:t>
            </a:r>
            <a:r>
              <a:rPr lang="ja-JP" altLang="en-US" sz="1100" dirty="0"/>
              <a:t>）</a:t>
            </a:r>
          </a:p>
        </p:txBody>
      </p:sp>
      <p:sp>
        <p:nvSpPr>
          <p:cNvPr id="70" name="角丸四角形 69"/>
          <p:cNvSpPr/>
          <p:nvPr/>
        </p:nvSpPr>
        <p:spPr>
          <a:xfrm>
            <a:off x="6743277" y="4107776"/>
            <a:ext cx="1578447" cy="510253"/>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sz="1200" dirty="0"/>
              <a:t>電子図書館サービス</a:t>
            </a:r>
            <a:endParaRPr lang="en-US" altLang="ja-JP" sz="1200" dirty="0"/>
          </a:p>
          <a:p>
            <a:pPr algn="ctr"/>
            <a:r>
              <a:rPr lang="ja-JP" altLang="en-US" sz="1200" dirty="0"/>
              <a:t>（</a:t>
            </a:r>
            <a:r>
              <a:rPr lang="en-US" altLang="ja-JP" sz="1200" dirty="0"/>
              <a:t>JDLS, Media do, ,,,</a:t>
            </a:r>
            <a:r>
              <a:rPr lang="ja-JP" altLang="en-US" sz="1200" dirty="0"/>
              <a:t>）</a:t>
            </a:r>
          </a:p>
        </p:txBody>
      </p:sp>
      <p:sp>
        <p:nvSpPr>
          <p:cNvPr id="71" name="四角形吹き出し 70"/>
          <p:cNvSpPr/>
          <p:nvPr/>
        </p:nvSpPr>
        <p:spPr>
          <a:xfrm>
            <a:off x="6989646" y="4965400"/>
            <a:ext cx="1105469" cy="330907"/>
          </a:xfrm>
          <a:prstGeom prst="wedgeRectCallout">
            <a:avLst>
              <a:gd name="adj1" fmla="val -62809"/>
              <a:gd name="adj2" fmla="val -88885"/>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100" dirty="0"/>
              <a:t>有償コンテンツ</a:t>
            </a:r>
          </a:p>
        </p:txBody>
      </p:sp>
      <p:sp>
        <p:nvSpPr>
          <p:cNvPr id="74" name="四角形吹き出し 73"/>
          <p:cNvSpPr/>
          <p:nvPr/>
        </p:nvSpPr>
        <p:spPr>
          <a:xfrm>
            <a:off x="5855646" y="2704909"/>
            <a:ext cx="1105469" cy="463432"/>
          </a:xfrm>
          <a:prstGeom prst="wedgeRectCallout">
            <a:avLst>
              <a:gd name="adj1" fmla="val -2315"/>
              <a:gd name="adj2" fmla="val 21294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100" dirty="0"/>
              <a:t>有償コンテンツの出版者による自由利用</a:t>
            </a:r>
          </a:p>
        </p:txBody>
      </p:sp>
      <p:cxnSp>
        <p:nvCxnSpPr>
          <p:cNvPr id="77" name="カギ線コネクタ 76"/>
          <p:cNvCxnSpPr/>
          <p:nvPr/>
        </p:nvCxnSpPr>
        <p:spPr bwMode="auto">
          <a:xfrm rot="16200000" flipV="1">
            <a:off x="3790694" y="2472406"/>
            <a:ext cx="1827588" cy="596935"/>
          </a:xfrm>
          <a:prstGeom prst="bentConnector3">
            <a:avLst>
              <a:gd name="adj1" fmla="val 713"/>
            </a:avLst>
          </a:prstGeom>
          <a:ln w="57150">
            <a:solidFill>
              <a:srgbClr val="FF0000"/>
            </a:solidFill>
            <a:tailEnd type="arrow"/>
          </a:ln>
        </p:spPr>
        <p:style>
          <a:lnRef idx="3">
            <a:schemeClr val="accent2"/>
          </a:lnRef>
          <a:fillRef idx="0">
            <a:schemeClr val="accent2"/>
          </a:fillRef>
          <a:effectRef idx="2">
            <a:schemeClr val="accent2"/>
          </a:effectRef>
          <a:fontRef idx="minor">
            <a:schemeClr val="tx1"/>
          </a:fontRef>
        </p:style>
      </p:cxnSp>
      <p:sp>
        <p:nvSpPr>
          <p:cNvPr id="80" name="角丸四角形 79"/>
          <p:cNvSpPr/>
          <p:nvPr/>
        </p:nvSpPr>
        <p:spPr>
          <a:xfrm>
            <a:off x="8733051" y="2616664"/>
            <a:ext cx="1593636" cy="43400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sz="1100" dirty="0"/>
              <a:t>電子書籍化支援サイト（</a:t>
            </a:r>
            <a:r>
              <a:rPr lang="en-US" altLang="ja-JP" sz="1100" dirty="0" err="1"/>
              <a:t>Pubridge</a:t>
            </a:r>
            <a:r>
              <a:rPr lang="en-US" altLang="ja-JP" sz="1100" dirty="0"/>
              <a:t>,,, </a:t>
            </a:r>
            <a:r>
              <a:rPr lang="ja-JP" altLang="en-US" sz="1100" dirty="0"/>
              <a:t>）</a:t>
            </a:r>
          </a:p>
        </p:txBody>
      </p:sp>
      <p:sp>
        <p:nvSpPr>
          <p:cNvPr id="82" name="四角形吹き出し 81"/>
          <p:cNvSpPr/>
          <p:nvPr/>
        </p:nvSpPr>
        <p:spPr>
          <a:xfrm>
            <a:off x="3715068" y="4007343"/>
            <a:ext cx="1105469" cy="367673"/>
          </a:xfrm>
          <a:prstGeom prst="wedgeRectCallout">
            <a:avLst>
              <a:gd name="adj1" fmla="val 84105"/>
              <a:gd name="adj2" fmla="val -76062"/>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100" dirty="0"/>
              <a:t>恒久的保管庫</a:t>
            </a:r>
            <a:endParaRPr lang="en-US" altLang="ja-JP" sz="1100" dirty="0"/>
          </a:p>
        </p:txBody>
      </p:sp>
      <p:sp>
        <p:nvSpPr>
          <p:cNvPr id="83" name="四角形吹き出し 82"/>
          <p:cNvSpPr/>
          <p:nvPr/>
        </p:nvSpPr>
        <p:spPr>
          <a:xfrm>
            <a:off x="3130726" y="1470065"/>
            <a:ext cx="1105469" cy="685565"/>
          </a:xfrm>
          <a:prstGeom prst="wedgeRectCallout">
            <a:avLst>
              <a:gd name="adj1" fmla="val 59413"/>
              <a:gd name="adj2" fmla="val 72205"/>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100" dirty="0"/>
              <a:t>当館デジタル化資料の二次利用による電子書籍化</a:t>
            </a:r>
          </a:p>
        </p:txBody>
      </p:sp>
      <p:sp>
        <p:nvSpPr>
          <p:cNvPr id="84" name="四角形吹き出し 83"/>
          <p:cNvSpPr/>
          <p:nvPr/>
        </p:nvSpPr>
        <p:spPr>
          <a:xfrm>
            <a:off x="5903171" y="1539487"/>
            <a:ext cx="1186096" cy="483408"/>
          </a:xfrm>
          <a:prstGeom prst="wedgeRectCallout">
            <a:avLst>
              <a:gd name="adj1" fmla="val 85339"/>
              <a:gd name="adj2" fmla="val -74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100" dirty="0"/>
              <a:t>著作物毎の提供対価の支払い</a:t>
            </a:r>
          </a:p>
        </p:txBody>
      </p:sp>
      <p:sp>
        <p:nvSpPr>
          <p:cNvPr id="85" name="四角形吹き出し 84"/>
          <p:cNvSpPr/>
          <p:nvPr/>
        </p:nvSpPr>
        <p:spPr>
          <a:xfrm>
            <a:off x="9356156" y="4442671"/>
            <a:ext cx="1210244" cy="483408"/>
          </a:xfrm>
          <a:prstGeom prst="wedgeRectCallout">
            <a:avLst>
              <a:gd name="adj1" fmla="val -107254"/>
              <a:gd name="adj2" fmla="val 4621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100" dirty="0"/>
              <a:t>電子書籍販売サイトからの販売</a:t>
            </a:r>
          </a:p>
        </p:txBody>
      </p:sp>
      <p:sp>
        <p:nvSpPr>
          <p:cNvPr id="87" name="四角形吹き出し 86"/>
          <p:cNvSpPr/>
          <p:nvPr/>
        </p:nvSpPr>
        <p:spPr>
          <a:xfrm>
            <a:off x="6943868" y="6175822"/>
            <a:ext cx="1105469" cy="638965"/>
          </a:xfrm>
          <a:prstGeom prst="wedgeRectCallout">
            <a:avLst>
              <a:gd name="adj1" fmla="val -83796"/>
              <a:gd name="adj2" fmla="val -42258"/>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100" dirty="0"/>
              <a:t>電子図書館サービスとの契約により館外貸し出しも可</a:t>
            </a:r>
          </a:p>
        </p:txBody>
      </p:sp>
      <p:sp>
        <p:nvSpPr>
          <p:cNvPr id="88" name="角丸四角形 87"/>
          <p:cNvSpPr/>
          <p:nvPr/>
        </p:nvSpPr>
        <p:spPr>
          <a:xfrm>
            <a:off x="4418484" y="5646627"/>
            <a:ext cx="5676310" cy="26670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ja-JP" sz="1400" dirty="0"/>
              <a:t>NDL</a:t>
            </a:r>
            <a:r>
              <a:rPr lang="ja-JP" altLang="en-US" sz="1400" dirty="0"/>
              <a:t>サーチ</a:t>
            </a:r>
            <a:r>
              <a:rPr lang="ja-JP" altLang="en-US" sz="1100" dirty="0"/>
              <a:t>（図書館と出版社の相互リンク・有償・無償の電子書籍の入手先にナビゲート）</a:t>
            </a:r>
          </a:p>
        </p:txBody>
      </p:sp>
      <p:cxnSp>
        <p:nvCxnSpPr>
          <p:cNvPr id="89" name="直線矢印コネクタ 88"/>
          <p:cNvCxnSpPr/>
          <p:nvPr/>
        </p:nvCxnSpPr>
        <p:spPr bwMode="auto">
          <a:xfrm>
            <a:off x="5892098" y="3892407"/>
            <a:ext cx="1745364" cy="2146646"/>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sp>
        <p:nvSpPr>
          <p:cNvPr id="94" name="四角形吹き出し 93"/>
          <p:cNvSpPr/>
          <p:nvPr/>
        </p:nvSpPr>
        <p:spPr>
          <a:xfrm>
            <a:off x="5138857" y="5269560"/>
            <a:ext cx="1105469" cy="367673"/>
          </a:xfrm>
          <a:prstGeom prst="wedgeRectCallout">
            <a:avLst>
              <a:gd name="adj1" fmla="val 55710"/>
              <a:gd name="adj2" fmla="val -26537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100" dirty="0"/>
              <a:t>無償配信許諾コンテンツ</a:t>
            </a:r>
            <a:endParaRPr lang="en-US" altLang="ja-JP" sz="1100" dirty="0"/>
          </a:p>
        </p:txBody>
      </p:sp>
      <p:sp>
        <p:nvSpPr>
          <p:cNvPr id="95" name="四角形吹き出し 94"/>
          <p:cNvSpPr/>
          <p:nvPr/>
        </p:nvSpPr>
        <p:spPr>
          <a:xfrm>
            <a:off x="2023178" y="5047675"/>
            <a:ext cx="659274" cy="310139"/>
          </a:xfrm>
          <a:prstGeom prst="wedgeRectCallout">
            <a:avLst>
              <a:gd name="adj1" fmla="val 88245"/>
              <a:gd name="adj2" fmla="val -76062"/>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100"/>
              <a:t>ILL</a:t>
            </a:r>
            <a:endParaRPr lang="en-US" altLang="ja-JP" sz="1100" dirty="0"/>
          </a:p>
        </p:txBody>
      </p:sp>
      <p:sp>
        <p:nvSpPr>
          <p:cNvPr id="11" name="フローチャート: 磁気ディスク 10"/>
          <p:cNvSpPr/>
          <p:nvPr/>
        </p:nvSpPr>
        <p:spPr>
          <a:xfrm>
            <a:off x="3067535" y="3005616"/>
            <a:ext cx="1216642" cy="553560"/>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200" dirty="0"/>
              <a:t>権利情報</a:t>
            </a:r>
            <a:r>
              <a:rPr lang="en-US" altLang="ja-JP" sz="1200" dirty="0"/>
              <a:t>DB</a:t>
            </a:r>
          </a:p>
          <a:p>
            <a:pPr algn="ctr"/>
            <a:r>
              <a:rPr lang="ja-JP" altLang="en-US" sz="1200" dirty="0"/>
              <a:t>著作者・著作物単位許諾情報</a:t>
            </a:r>
          </a:p>
        </p:txBody>
      </p:sp>
      <p:sp>
        <p:nvSpPr>
          <p:cNvPr id="96" name="フローチャート: 磁気ディスク 95"/>
          <p:cNvSpPr/>
          <p:nvPr/>
        </p:nvSpPr>
        <p:spPr>
          <a:xfrm>
            <a:off x="8961437" y="2204928"/>
            <a:ext cx="911535" cy="372871"/>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200" dirty="0"/>
              <a:t>出版権</a:t>
            </a:r>
            <a:r>
              <a:rPr lang="en-US" altLang="ja-JP" sz="1200" dirty="0"/>
              <a:t>DB</a:t>
            </a:r>
            <a:endParaRPr lang="ja-JP" altLang="en-US" sz="1200" dirty="0"/>
          </a:p>
        </p:txBody>
      </p:sp>
      <p:sp>
        <p:nvSpPr>
          <p:cNvPr id="12" name="横巻き 11"/>
          <p:cNvSpPr/>
          <p:nvPr/>
        </p:nvSpPr>
        <p:spPr>
          <a:xfrm>
            <a:off x="1693958" y="-14621"/>
            <a:ext cx="2081117" cy="642964"/>
          </a:xfrm>
          <a:prstGeom prst="horizontalScroll">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ja-JP" altLang="en-US" sz="1200" dirty="0"/>
              <a:t>長尾構想</a:t>
            </a:r>
            <a:r>
              <a:rPr lang="ja-JP" altLang="en-US" sz="1200" dirty="0" smtClean="0"/>
              <a:t>に</a:t>
            </a:r>
            <a:r>
              <a:rPr lang="en-US" altLang="ja-JP" sz="1200" dirty="0" smtClean="0"/>
              <a:t>NDL</a:t>
            </a:r>
            <a:r>
              <a:rPr lang="ja-JP" altLang="en-US" sz="1200" dirty="0" smtClean="0"/>
              <a:t>の事業想定</a:t>
            </a:r>
            <a:r>
              <a:rPr lang="ja-JP" altLang="en-US" sz="1200" dirty="0"/>
              <a:t>をマッピング</a:t>
            </a:r>
          </a:p>
        </p:txBody>
      </p:sp>
      <p:sp>
        <p:nvSpPr>
          <p:cNvPr id="97" name="角丸四角形 96"/>
          <p:cNvSpPr/>
          <p:nvPr/>
        </p:nvSpPr>
        <p:spPr>
          <a:xfrm>
            <a:off x="4707543" y="6154164"/>
            <a:ext cx="1664937" cy="54191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sz="1100" dirty="0"/>
              <a:t>地域電子図書館</a:t>
            </a:r>
            <a:endParaRPr lang="en-US" altLang="ja-JP" sz="1100" dirty="0"/>
          </a:p>
          <a:p>
            <a:pPr algn="ctr"/>
            <a:r>
              <a:rPr lang="ja-JP" altLang="en-US" sz="1100" dirty="0"/>
              <a:t>（地域資料＋</a:t>
            </a:r>
            <a:r>
              <a:rPr lang="en-US" altLang="ja-JP" sz="1100" dirty="0"/>
              <a:t>NDL</a:t>
            </a:r>
            <a:r>
              <a:rPr lang="ja-JP" altLang="en-US" sz="1100" dirty="0"/>
              <a:t>＋電子書籍サイト）</a:t>
            </a:r>
          </a:p>
        </p:txBody>
      </p:sp>
      <p:cxnSp>
        <p:nvCxnSpPr>
          <p:cNvPr id="98" name="直線矢印コネクタ 97"/>
          <p:cNvCxnSpPr>
            <a:stCxn id="97" idx="0"/>
          </p:cNvCxnSpPr>
          <p:nvPr/>
        </p:nvCxnSpPr>
        <p:spPr bwMode="auto">
          <a:xfrm flipH="1" flipV="1">
            <a:off x="5411787" y="4407044"/>
            <a:ext cx="128224" cy="1747120"/>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sp>
        <p:nvSpPr>
          <p:cNvPr id="101" name="四角形吹き出し 100"/>
          <p:cNvSpPr/>
          <p:nvPr/>
        </p:nvSpPr>
        <p:spPr>
          <a:xfrm>
            <a:off x="3064721" y="6162820"/>
            <a:ext cx="721946" cy="434829"/>
          </a:xfrm>
          <a:prstGeom prst="wedgeRectCallout">
            <a:avLst>
              <a:gd name="adj1" fmla="val 292316"/>
              <a:gd name="adj2" fmla="val -96546"/>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100" dirty="0"/>
              <a:t>オンライン資料収集</a:t>
            </a:r>
            <a:endParaRPr lang="en-US" altLang="ja-JP" sz="1100" dirty="0"/>
          </a:p>
        </p:txBody>
      </p:sp>
    </p:spTree>
    <p:extLst>
      <p:ext uri="{BB962C8B-B14F-4D97-AF65-F5344CB8AC3E}">
        <p14:creationId xmlns:p14="http://schemas.microsoft.com/office/powerpoint/2010/main" val="3671068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3"/>
                                        </p:tgtEl>
                                        <p:attrNameLst>
                                          <p:attrName>style.visibility</p:attrName>
                                        </p:attrNameLst>
                                      </p:cBhvr>
                                      <p:to>
                                        <p:strVal val="visible"/>
                                      </p:to>
                                    </p:set>
                                    <p:anim calcmode="lin" valueType="num">
                                      <p:cBhvr>
                                        <p:cTn id="12" dur="500" fill="hold"/>
                                        <p:tgtEl>
                                          <p:spTgt spid="83"/>
                                        </p:tgtEl>
                                        <p:attrNameLst>
                                          <p:attrName>ppt_w</p:attrName>
                                        </p:attrNameLst>
                                      </p:cBhvr>
                                      <p:tavLst>
                                        <p:tav tm="0">
                                          <p:val>
                                            <p:fltVal val="0"/>
                                          </p:val>
                                        </p:tav>
                                        <p:tav tm="100000">
                                          <p:val>
                                            <p:strVal val="#ppt_w"/>
                                          </p:val>
                                        </p:tav>
                                      </p:tavLst>
                                    </p:anim>
                                    <p:anim calcmode="lin" valueType="num">
                                      <p:cBhvr>
                                        <p:cTn id="13" dur="500" fill="hold"/>
                                        <p:tgtEl>
                                          <p:spTgt spid="83"/>
                                        </p:tgtEl>
                                        <p:attrNameLst>
                                          <p:attrName>ppt_h</p:attrName>
                                        </p:attrNameLst>
                                      </p:cBhvr>
                                      <p:tavLst>
                                        <p:tav tm="0">
                                          <p:val>
                                            <p:fltVal val="0"/>
                                          </p:val>
                                        </p:tav>
                                        <p:tav tm="100000">
                                          <p:val>
                                            <p:strVal val="#ppt_h"/>
                                          </p:val>
                                        </p:tav>
                                      </p:tavLst>
                                    </p:anim>
                                    <p:animEffect transition="in" filter="fade">
                                      <p:cBhvr>
                                        <p:cTn id="14" dur="500"/>
                                        <p:tgtEl>
                                          <p:spTgt spid="8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anim calcmode="lin" valueType="num">
                                      <p:cBhvr>
                                        <p:cTn id="17" dur="500" fill="hold"/>
                                        <p:tgtEl>
                                          <p:spTgt spid="84"/>
                                        </p:tgtEl>
                                        <p:attrNameLst>
                                          <p:attrName>ppt_w</p:attrName>
                                        </p:attrNameLst>
                                      </p:cBhvr>
                                      <p:tavLst>
                                        <p:tav tm="0">
                                          <p:val>
                                            <p:fltVal val="0"/>
                                          </p:val>
                                        </p:tav>
                                        <p:tav tm="100000">
                                          <p:val>
                                            <p:strVal val="#ppt_w"/>
                                          </p:val>
                                        </p:tav>
                                      </p:tavLst>
                                    </p:anim>
                                    <p:anim calcmode="lin" valueType="num">
                                      <p:cBhvr>
                                        <p:cTn id="18" dur="500" fill="hold"/>
                                        <p:tgtEl>
                                          <p:spTgt spid="84"/>
                                        </p:tgtEl>
                                        <p:attrNameLst>
                                          <p:attrName>ppt_h</p:attrName>
                                        </p:attrNameLst>
                                      </p:cBhvr>
                                      <p:tavLst>
                                        <p:tav tm="0">
                                          <p:val>
                                            <p:fltVal val="0"/>
                                          </p:val>
                                        </p:tav>
                                        <p:tav tm="100000">
                                          <p:val>
                                            <p:strVal val="#ppt_h"/>
                                          </p:val>
                                        </p:tav>
                                      </p:tavLst>
                                    </p:anim>
                                    <p:animEffect transition="in" filter="fade">
                                      <p:cBhvr>
                                        <p:cTn id="19" dur="500"/>
                                        <p:tgtEl>
                                          <p:spTgt spid="8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96"/>
                                        </p:tgtEl>
                                        <p:attrNameLst>
                                          <p:attrName>style.visibility</p:attrName>
                                        </p:attrNameLst>
                                      </p:cBhvr>
                                      <p:to>
                                        <p:strVal val="visible"/>
                                      </p:to>
                                    </p:set>
                                    <p:anim calcmode="lin" valueType="num">
                                      <p:cBhvr>
                                        <p:cTn id="22" dur="500" fill="hold"/>
                                        <p:tgtEl>
                                          <p:spTgt spid="96"/>
                                        </p:tgtEl>
                                        <p:attrNameLst>
                                          <p:attrName>ppt_w</p:attrName>
                                        </p:attrNameLst>
                                      </p:cBhvr>
                                      <p:tavLst>
                                        <p:tav tm="0">
                                          <p:val>
                                            <p:fltVal val="0"/>
                                          </p:val>
                                        </p:tav>
                                        <p:tav tm="100000">
                                          <p:val>
                                            <p:strVal val="#ppt_w"/>
                                          </p:val>
                                        </p:tav>
                                      </p:tavLst>
                                    </p:anim>
                                    <p:anim calcmode="lin" valueType="num">
                                      <p:cBhvr>
                                        <p:cTn id="23" dur="500" fill="hold"/>
                                        <p:tgtEl>
                                          <p:spTgt spid="96"/>
                                        </p:tgtEl>
                                        <p:attrNameLst>
                                          <p:attrName>ppt_h</p:attrName>
                                        </p:attrNameLst>
                                      </p:cBhvr>
                                      <p:tavLst>
                                        <p:tav tm="0">
                                          <p:val>
                                            <p:fltVal val="0"/>
                                          </p:val>
                                        </p:tav>
                                        <p:tav tm="100000">
                                          <p:val>
                                            <p:strVal val="#ppt_h"/>
                                          </p:val>
                                        </p:tav>
                                      </p:tavLst>
                                    </p:anim>
                                    <p:animEffect transition="in" filter="fade">
                                      <p:cBhvr>
                                        <p:cTn id="24" dur="500"/>
                                        <p:tgtEl>
                                          <p:spTgt spid="96"/>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80"/>
                                        </p:tgtEl>
                                        <p:attrNameLst>
                                          <p:attrName>style.visibility</p:attrName>
                                        </p:attrNameLst>
                                      </p:cBhvr>
                                      <p:to>
                                        <p:strVal val="visible"/>
                                      </p:to>
                                    </p:set>
                                    <p:anim calcmode="lin" valueType="num">
                                      <p:cBhvr>
                                        <p:cTn id="27" dur="500" fill="hold"/>
                                        <p:tgtEl>
                                          <p:spTgt spid="80"/>
                                        </p:tgtEl>
                                        <p:attrNameLst>
                                          <p:attrName>ppt_w</p:attrName>
                                        </p:attrNameLst>
                                      </p:cBhvr>
                                      <p:tavLst>
                                        <p:tav tm="0">
                                          <p:val>
                                            <p:fltVal val="0"/>
                                          </p:val>
                                        </p:tav>
                                        <p:tav tm="100000">
                                          <p:val>
                                            <p:strVal val="#ppt_w"/>
                                          </p:val>
                                        </p:tav>
                                      </p:tavLst>
                                    </p:anim>
                                    <p:anim calcmode="lin" valueType="num">
                                      <p:cBhvr>
                                        <p:cTn id="28" dur="500" fill="hold"/>
                                        <p:tgtEl>
                                          <p:spTgt spid="80"/>
                                        </p:tgtEl>
                                        <p:attrNameLst>
                                          <p:attrName>ppt_h</p:attrName>
                                        </p:attrNameLst>
                                      </p:cBhvr>
                                      <p:tavLst>
                                        <p:tav tm="0">
                                          <p:val>
                                            <p:fltVal val="0"/>
                                          </p:val>
                                        </p:tav>
                                        <p:tav tm="100000">
                                          <p:val>
                                            <p:strVal val="#ppt_h"/>
                                          </p:val>
                                        </p:tav>
                                      </p:tavLst>
                                    </p:anim>
                                    <p:animEffect transition="in" filter="fade">
                                      <p:cBhvr>
                                        <p:cTn id="29" dur="500"/>
                                        <p:tgtEl>
                                          <p:spTgt spid="80"/>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p:cTn id="32" dur="500" fill="hold"/>
                                        <p:tgtEl>
                                          <p:spTgt spid="3"/>
                                        </p:tgtEl>
                                        <p:attrNameLst>
                                          <p:attrName>ppt_w</p:attrName>
                                        </p:attrNameLst>
                                      </p:cBhvr>
                                      <p:tavLst>
                                        <p:tav tm="0">
                                          <p:val>
                                            <p:fltVal val="0"/>
                                          </p:val>
                                        </p:tav>
                                        <p:tav tm="100000">
                                          <p:val>
                                            <p:strVal val="#ppt_w"/>
                                          </p:val>
                                        </p:tav>
                                      </p:tavLst>
                                    </p:anim>
                                    <p:anim calcmode="lin" valueType="num">
                                      <p:cBhvr>
                                        <p:cTn id="33" dur="500" fill="hold"/>
                                        <p:tgtEl>
                                          <p:spTgt spid="3"/>
                                        </p:tgtEl>
                                        <p:attrNameLst>
                                          <p:attrName>ppt_h</p:attrName>
                                        </p:attrNameLst>
                                      </p:cBhvr>
                                      <p:tavLst>
                                        <p:tav tm="0">
                                          <p:val>
                                            <p:fltVal val="0"/>
                                          </p:val>
                                        </p:tav>
                                        <p:tav tm="100000">
                                          <p:val>
                                            <p:strVal val="#ppt_h"/>
                                          </p:val>
                                        </p:tav>
                                      </p:tavLst>
                                    </p:anim>
                                    <p:animEffect transition="in" filter="fade">
                                      <p:cBhvr>
                                        <p:cTn id="34" dur="500"/>
                                        <p:tgtEl>
                                          <p:spTgt spid="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85"/>
                                        </p:tgtEl>
                                        <p:attrNameLst>
                                          <p:attrName>style.visibility</p:attrName>
                                        </p:attrNameLst>
                                      </p:cBhvr>
                                      <p:to>
                                        <p:strVal val="visible"/>
                                      </p:to>
                                    </p:set>
                                    <p:anim calcmode="lin" valueType="num">
                                      <p:cBhvr>
                                        <p:cTn id="37" dur="500" fill="hold"/>
                                        <p:tgtEl>
                                          <p:spTgt spid="85"/>
                                        </p:tgtEl>
                                        <p:attrNameLst>
                                          <p:attrName>ppt_w</p:attrName>
                                        </p:attrNameLst>
                                      </p:cBhvr>
                                      <p:tavLst>
                                        <p:tav tm="0">
                                          <p:val>
                                            <p:fltVal val="0"/>
                                          </p:val>
                                        </p:tav>
                                        <p:tav tm="100000">
                                          <p:val>
                                            <p:strVal val="#ppt_w"/>
                                          </p:val>
                                        </p:tav>
                                      </p:tavLst>
                                    </p:anim>
                                    <p:anim calcmode="lin" valueType="num">
                                      <p:cBhvr>
                                        <p:cTn id="38" dur="500" fill="hold"/>
                                        <p:tgtEl>
                                          <p:spTgt spid="85"/>
                                        </p:tgtEl>
                                        <p:attrNameLst>
                                          <p:attrName>ppt_h</p:attrName>
                                        </p:attrNameLst>
                                      </p:cBhvr>
                                      <p:tavLst>
                                        <p:tav tm="0">
                                          <p:val>
                                            <p:fltVal val="0"/>
                                          </p:val>
                                        </p:tav>
                                        <p:tav tm="100000">
                                          <p:val>
                                            <p:strVal val="#ppt_h"/>
                                          </p:val>
                                        </p:tav>
                                      </p:tavLst>
                                    </p:anim>
                                    <p:animEffect transition="in" filter="fade">
                                      <p:cBhvr>
                                        <p:cTn id="39" dur="500"/>
                                        <p:tgtEl>
                                          <p:spTgt spid="85"/>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70"/>
                                        </p:tgtEl>
                                        <p:attrNameLst>
                                          <p:attrName>style.visibility</p:attrName>
                                        </p:attrNameLst>
                                      </p:cBhvr>
                                      <p:to>
                                        <p:strVal val="visible"/>
                                      </p:to>
                                    </p:set>
                                    <p:anim calcmode="lin" valueType="num">
                                      <p:cBhvr>
                                        <p:cTn id="42" dur="500" fill="hold"/>
                                        <p:tgtEl>
                                          <p:spTgt spid="70"/>
                                        </p:tgtEl>
                                        <p:attrNameLst>
                                          <p:attrName>ppt_w</p:attrName>
                                        </p:attrNameLst>
                                      </p:cBhvr>
                                      <p:tavLst>
                                        <p:tav tm="0">
                                          <p:val>
                                            <p:fltVal val="0"/>
                                          </p:val>
                                        </p:tav>
                                        <p:tav tm="100000">
                                          <p:val>
                                            <p:strVal val="#ppt_w"/>
                                          </p:val>
                                        </p:tav>
                                      </p:tavLst>
                                    </p:anim>
                                    <p:anim calcmode="lin" valueType="num">
                                      <p:cBhvr>
                                        <p:cTn id="43" dur="500" fill="hold"/>
                                        <p:tgtEl>
                                          <p:spTgt spid="70"/>
                                        </p:tgtEl>
                                        <p:attrNameLst>
                                          <p:attrName>ppt_h</p:attrName>
                                        </p:attrNameLst>
                                      </p:cBhvr>
                                      <p:tavLst>
                                        <p:tav tm="0">
                                          <p:val>
                                            <p:fltVal val="0"/>
                                          </p:val>
                                        </p:tav>
                                        <p:tav tm="100000">
                                          <p:val>
                                            <p:strVal val="#ppt_h"/>
                                          </p:val>
                                        </p:tav>
                                      </p:tavLst>
                                    </p:anim>
                                    <p:animEffect transition="in" filter="fade">
                                      <p:cBhvr>
                                        <p:cTn id="44" dur="500"/>
                                        <p:tgtEl>
                                          <p:spTgt spid="70"/>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71"/>
                                        </p:tgtEl>
                                        <p:attrNameLst>
                                          <p:attrName>style.visibility</p:attrName>
                                        </p:attrNameLst>
                                      </p:cBhvr>
                                      <p:to>
                                        <p:strVal val="visible"/>
                                      </p:to>
                                    </p:set>
                                    <p:anim calcmode="lin" valueType="num">
                                      <p:cBhvr>
                                        <p:cTn id="47" dur="500" fill="hold"/>
                                        <p:tgtEl>
                                          <p:spTgt spid="71"/>
                                        </p:tgtEl>
                                        <p:attrNameLst>
                                          <p:attrName>ppt_w</p:attrName>
                                        </p:attrNameLst>
                                      </p:cBhvr>
                                      <p:tavLst>
                                        <p:tav tm="0">
                                          <p:val>
                                            <p:fltVal val="0"/>
                                          </p:val>
                                        </p:tav>
                                        <p:tav tm="100000">
                                          <p:val>
                                            <p:strVal val="#ppt_w"/>
                                          </p:val>
                                        </p:tav>
                                      </p:tavLst>
                                    </p:anim>
                                    <p:anim calcmode="lin" valueType="num">
                                      <p:cBhvr>
                                        <p:cTn id="48" dur="500" fill="hold"/>
                                        <p:tgtEl>
                                          <p:spTgt spid="71"/>
                                        </p:tgtEl>
                                        <p:attrNameLst>
                                          <p:attrName>ppt_h</p:attrName>
                                        </p:attrNameLst>
                                      </p:cBhvr>
                                      <p:tavLst>
                                        <p:tav tm="0">
                                          <p:val>
                                            <p:fltVal val="0"/>
                                          </p:val>
                                        </p:tav>
                                        <p:tav tm="100000">
                                          <p:val>
                                            <p:strVal val="#ppt_h"/>
                                          </p:val>
                                        </p:tav>
                                      </p:tavLst>
                                    </p:anim>
                                    <p:animEffect transition="in" filter="fade">
                                      <p:cBhvr>
                                        <p:cTn id="49" dur="500"/>
                                        <p:tgtEl>
                                          <p:spTgt spid="71"/>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87"/>
                                        </p:tgtEl>
                                        <p:attrNameLst>
                                          <p:attrName>style.visibility</p:attrName>
                                        </p:attrNameLst>
                                      </p:cBhvr>
                                      <p:to>
                                        <p:strVal val="visible"/>
                                      </p:to>
                                    </p:set>
                                    <p:anim calcmode="lin" valueType="num">
                                      <p:cBhvr>
                                        <p:cTn id="52" dur="500" fill="hold"/>
                                        <p:tgtEl>
                                          <p:spTgt spid="87"/>
                                        </p:tgtEl>
                                        <p:attrNameLst>
                                          <p:attrName>ppt_w</p:attrName>
                                        </p:attrNameLst>
                                      </p:cBhvr>
                                      <p:tavLst>
                                        <p:tav tm="0">
                                          <p:val>
                                            <p:fltVal val="0"/>
                                          </p:val>
                                        </p:tav>
                                        <p:tav tm="100000">
                                          <p:val>
                                            <p:strVal val="#ppt_w"/>
                                          </p:val>
                                        </p:tav>
                                      </p:tavLst>
                                    </p:anim>
                                    <p:anim calcmode="lin" valueType="num">
                                      <p:cBhvr>
                                        <p:cTn id="53" dur="500" fill="hold"/>
                                        <p:tgtEl>
                                          <p:spTgt spid="87"/>
                                        </p:tgtEl>
                                        <p:attrNameLst>
                                          <p:attrName>ppt_h</p:attrName>
                                        </p:attrNameLst>
                                      </p:cBhvr>
                                      <p:tavLst>
                                        <p:tav tm="0">
                                          <p:val>
                                            <p:fltVal val="0"/>
                                          </p:val>
                                        </p:tav>
                                        <p:tav tm="100000">
                                          <p:val>
                                            <p:strVal val="#ppt_h"/>
                                          </p:val>
                                        </p:tav>
                                      </p:tavLst>
                                    </p:anim>
                                    <p:animEffect transition="in" filter="fade">
                                      <p:cBhvr>
                                        <p:cTn id="54" dur="500"/>
                                        <p:tgtEl>
                                          <p:spTgt spid="87"/>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97"/>
                                        </p:tgtEl>
                                        <p:attrNameLst>
                                          <p:attrName>style.visibility</p:attrName>
                                        </p:attrNameLst>
                                      </p:cBhvr>
                                      <p:to>
                                        <p:strVal val="visible"/>
                                      </p:to>
                                    </p:set>
                                    <p:anim calcmode="lin" valueType="num">
                                      <p:cBhvr>
                                        <p:cTn id="57" dur="500" fill="hold"/>
                                        <p:tgtEl>
                                          <p:spTgt spid="97"/>
                                        </p:tgtEl>
                                        <p:attrNameLst>
                                          <p:attrName>ppt_w</p:attrName>
                                        </p:attrNameLst>
                                      </p:cBhvr>
                                      <p:tavLst>
                                        <p:tav tm="0">
                                          <p:val>
                                            <p:fltVal val="0"/>
                                          </p:val>
                                        </p:tav>
                                        <p:tav tm="100000">
                                          <p:val>
                                            <p:strVal val="#ppt_w"/>
                                          </p:val>
                                        </p:tav>
                                      </p:tavLst>
                                    </p:anim>
                                    <p:anim calcmode="lin" valueType="num">
                                      <p:cBhvr>
                                        <p:cTn id="58" dur="500" fill="hold"/>
                                        <p:tgtEl>
                                          <p:spTgt spid="97"/>
                                        </p:tgtEl>
                                        <p:attrNameLst>
                                          <p:attrName>ppt_h</p:attrName>
                                        </p:attrNameLst>
                                      </p:cBhvr>
                                      <p:tavLst>
                                        <p:tav tm="0">
                                          <p:val>
                                            <p:fltVal val="0"/>
                                          </p:val>
                                        </p:tav>
                                        <p:tav tm="100000">
                                          <p:val>
                                            <p:strVal val="#ppt_h"/>
                                          </p:val>
                                        </p:tav>
                                      </p:tavLst>
                                    </p:anim>
                                    <p:animEffect transition="in" filter="fade">
                                      <p:cBhvr>
                                        <p:cTn id="59" dur="500"/>
                                        <p:tgtEl>
                                          <p:spTgt spid="97"/>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88"/>
                                        </p:tgtEl>
                                        <p:attrNameLst>
                                          <p:attrName>style.visibility</p:attrName>
                                        </p:attrNameLst>
                                      </p:cBhvr>
                                      <p:to>
                                        <p:strVal val="visible"/>
                                      </p:to>
                                    </p:set>
                                    <p:anim calcmode="lin" valueType="num">
                                      <p:cBhvr>
                                        <p:cTn id="62" dur="500" fill="hold"/>
                                        <p:tgtEl>
                                          <p:spTgt spid="88"/>
                                        </p:tgtEl>
                                        <p:attrNameLst>
                                          <p:attrName>ppt_w</p:attrName>
                                        </p:attrNameLst>
                                      </p:cBhvr>
                                      <p:tavLst>
                                        <p:tav tm="0">
                                          <p:val>
                                            <p:fltVal val="0"/>
                                          </p:val>
                                        </p:tav>
                                        <p:tav tm="100000">
                                          <p:val>
                                            <p:strVal val="#ppt_w"/>
                                          </p:val>
                                        </p:tav>
                                      </p:tavLst>
                                    </p:anim>
                                    <p:anim calcmode="lin" valueType="num">
                                      <p:cBhvr>
                                        <p:cTn id="63" dur="500" fill="hold"/>
                                        <p:tgtEl>
                                          <p:spTgt spid="88"/>
                                        </p:tgtEl>
                                        <p:attrNameLst>
                                          <p:attrName>ppt_h</p:attrName>
                                        </p:attrNameLst>
                                      </p:cBhvr>
                                      <p:tavLst>
                                        <p:tav tm="0">
                                          <p:val>
                                            <p:fltVal val="0"/>
                                          </p:val>
                                        </p:tav>
                                        <p:tav tm="100000">
                                          <p:val>
                                            <p:strVal val="#ppt_h"/>
                                          </p:val>
                                        </p:tav>
                                      </p:tavLst>
                                    </p:anim>
                                    <p:animEffect transition="in" filter="fade">
                                      <p:cBhvr>
                                        <p:cTn id="64" dur="500"/>
                                        <p:tgtEl>
                                          <p:spTgt spid="88"/>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101"/>
                                        </p:tgtEl>
                                        <p:attrNameLst>
                                          <p:attrName>style.visibility</p:attrName>
                                        </p:attrNameLst>
                                      </p:cBhvr>
                                      <p:to>
                                        <p:strVal val="visible"/>
                                      </p:to>
                                    </p:set>
                                    <p:anim calcmode="lin" valueType="num">
                                      <p:cBhvr>
                                        <p:cTn id="67" dur="500" fill="hold"/>
                                        <p:tgtEl>
                                          <p:spTgt spid="101"/>
                                        </p:tgtEl>
                                        <p:attrNameLst>
                                          <p:attrName>ppt_w</p:attrName>
                                        </p:attrNameLst>
                                      </p:cBhvr>
                                      <p:tavLst>
                                        <p:tav tm="0">
                                          <p:val>
                                            <p:fltVal val="0"/>
                                          </p:val>
                                        </p:tav>
                                        <p:tav tm="100000">
                                          <p:val>
                                            <p:strVal val="#ppt_w"/>
                                          </p:val>
                                        </p:tav>
                                      </p:tavLst>
                                    </p:anim>
                                    <p:anim calcmode="lin" valueType="num">
                                      <p:cBhvr>
                                        <p:cTn id="68" dur="500" fill="hold"/>
                                        <p:tgtEl>
                                          <p:spTgt spid="101"/>
                                        </p:tgtEl>
                                        <p:attrNameLst>
                                          <p:attrName>ppt_h</p:attrName>
                                        </p:attrNameLst>
                                      </p:cBhvr>
                                      <p:tavLst>
                                        <p:tav tm="0">
                                          <p:val>
                                            <p:fltVal val="0"/>
                                          </p:val>
                                        </p:tav>
                                        <p:tav tm="100000">
                                          <p:val>
                                            <p:strVal val="#ppt_h"/>
                                          </p:val>
                                        </p:tav>
                                      </p:tavLst>
                                    </p:anim>
                                    <p:animEffect transition="in" filter="fade">
                                      <p:cBhvr>
                                        <p:cTn id="69" dur="500"/>
                                        <p:tgtEl>
                                          <p:spTgt spid="101"/>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94"/>
                                        </p:tgtEl>
                                        <p:attrNameLst>
                                          <p:attrName>style.visibility</p:attrName>
                                        </p:attrNameLst>
                                      </p:cBhvr>
                                      <p:to>
                                        <p:strVal val="visible"/>
                                      </p:to>
                                    </p:set>
                                    <p:anim calcmode="lin" valueType="num">
                                      <p:cBhvr>
                                        <p:cTn id="72" dur="500" fill="hold"/>
                                        <p:tgtEl>
                                          <p:spTgt spid="94"/>
                                        </p:tgtEl>
                                        <p:attrNameLst>
                                          <p:attrName>ppt_w</p:attrName>
                                        </p:attrNameLst>
                                      </p:cBhvr>
                                      <p:tavLst>
                                        <p:tav tm="0">
                                          <p:val>
                                            <p:fltVal val="0"/>
                                          </p:val>
                                        </p:tav>
                                        <p:tav tm="100000">
                                          <p:val>
                                            <p:strVal val="#ppt_w"/>
                                          </p:val>
                                        </p:tav>
                                      </p:tavLst>
                                    </p:anim>
                                    <p:anim calcmode="lin" valueType="num">
                                      <p:cBhvr>
                                        <p:cTn id="73" dur="500" fill="hold"/>
                                        <p:tgtEl>
                                          <p:spTgt spid="94"/>
                                        </p:tgtEl>
                                        <p:attrNameLst>
                                          <p:attrName>ppt_h</p:attrName>
                                        </p:attrNameLst>
                                      </p:cBhvr>
                                      <p:tavLst>
                                        <p:tav tm="0">
                                          <p:val>
                                            <p:fltVal val="0"/>
                                          </p:val>
                                        </p:tav>
                                        <p:tav tm="100000">
                                          <p:val>
                                            <p:strVal val="#ppt_h"/>
                                          </p:val>
                                        </p:tav>
                                      </p:tavLst>
                                    </p:anim>
                                    <p:animEffect transition="in" filter="fade">
                                      <p:cBhvr>
                                        <p:cTn id="74" dur="500"/>
                                        <p:tgtEl>
                                          <p:spTgt spid="94"/>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2"/>
                                        </p:tgtEl>
                                        <p:attrNameLst>
                                          <p:attrName>style.visibility</p:attrName>
                                        </p:attrNameLst>
                                      </p:cBhvr>
                                      <p:to>
                                        <p:strVal val="visible"/>
                                      </p:to>
                                    </p:set>
                                    <p:anim calcmode="lin" valueType="num">
                                      <p:cBhvr>
                                        <p:cTn id="77" dur="500" fill="hold"/>
                                        <p:tgtEl>
                                          <p:spTgt spid="2"/>
                                        </p:tgtEl>
                                        <p:attrNameLst>
                                          <p:attrName>ppt_w</p:attrName>
                                        </p:attrNameLst>
                                      </p:cBhvr>
                                      <p:tavLst>
                                        <p:tav tm="0">
                                          <p:val>
                                            <p:fltVal val="0"/>
                                          </p:val>
                                        </p:tav>
                                        <p:tav tm="100000">
                                          <p:val>
                                            <p:strVal val="#ppt_w"/>
                                          </p:val>
                                        </p:tav>
                                      </p:tavLst>
                                    </p:anim>
                                    <p:anim calcmode="lin" valueType="num">
                                      <p:cBhvr>
                                        <p:cTn id="78" dur="500" fill="hold"/>
                                        <p:tgtEl>
                                          <p:spTgt spid="2"/>
                                        </p:tgtEl>
                                        <p:attrNameLst>
                                          <p:attrName>ppt_h</p:attrName>
                                        </p:attrNameLst>
                                      </p:cBhvr>
                                      <p:tavLst>
                                        <p:tav tm="0">
                                          <p:val>
                                            <p:fltVal val="0"/>
                                          </p:val>
                                        </p:tav>
                                        <p:tav tm="100000">
                                          <p:val>
                                            <p:strVal val="#ppt_h"/>
                                          </p:val>
                                        </p:tav>
                                      </p:tavLst>
                                    </p:anim>
                                    <p:animEffect transition="in" filter="fade">
                                      <p:cBhvr>
                                        <p:cTn id="79" dur="500"/>
                                        <p:tgtEl>
                                          <p:spTgt spid="2"/>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82"/>
                                        </p:tgtEl>
                                        <p:attrNameLst>
                                          <p:attrName>style.visibility</p:attrName>
                                        </p:attrNameLst>
                                      </p:cBhvr>
                                      <p:to>
                                        <p:strVal val="visible"/>
                                      </p:to>
                                    </p:set>
                                    <p:anim calcmode="lin" valueType="num">
                                      <p:cBhvr>
                                        <p:cTn id="82" dur="500" fill="hold"/>
                                        <p:tgtEl>
                                          <p:spTgt spid="82"/>
                                        </p:tgtEl>
                                        <p:attrNameLst>
                                          <p:attrName>ppt_w</p:attrName>
                                        </p:attrNameLst>
                                      </p:cBhvr>
                                      <p:tavLst>
                                        <p:tav tm="0">
                                          <p:val>
                                            <p:fltVal val="0"/>
                                          </p:val>
                                        </p:tav>
                                        <p:tav tm="100000">
                                          <p:val>
                                            <p:strVal val="#ppt_w"/>
                                          </p:val>
                                        </p:tav>
                                      </p:tavLst>
                                    </p:anim>
                                    <p:anim calcmode="lin" valueType="num">
                                      <p:cBhvr>
                                        <p:cTn id="83" dur="500" fill="hold"/>
                                        <p:tgtEl>
                                          <p:spTgt spid="82"/>
                                        </p:tgtEl>
                                        <p:attrNameLst>
                                          <p:attrName>ppt_h</p:attrName>
                                        </p:attrNameLst>
                                      </p:cBhvr>
                                      <p:tavLst>
                                        <p:tav tm="0">
                                          <p:val>
                                            <p:fltVal val="0"/>
                                          </p:val>
                                        </p:tav>
                                        <p:tav tm="100000">
                                          <p:val>
                                            <p:strVal val="#ppt_h"/>
                                          </p:val>
                                        </p:tav>
                                      </p:tavLst>
                                    </p:anim>
                                    <p:animEffect transition="in" filter="fade">
                                      <p:cBhvr>
                                        <p:cTn id="84" dur="500"/>
                                        <p:tgtEl>
                                          <p:spTgt spid="82"/>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11"/>
                                        </p:tgtEl>
                                        <p:attrNameLst>
                                          <p:attrName>style.visibility</p:attrName>
                                        </p:attrNameLst>
                                      </p:cBhvr>
                                      <p:to>
                                        <p:strVal val="visible"/>
                                      </p:to>
                                    </p:set>
                                    <p:anim calcmode="lin" valueType="num">
                                      <p:cBhvr>
                                        <p:cTn id="87" dur="500" fill="hold"/>
                                        <p:tgtEl>
                                          <p:spTgt spid="11"/>
                                        </p:tgtEl>
                                        <p:attrNameLst>
                                          <p:attrName>ppt_w</p:attrName>
                                        </p:attrNameLst>
                                      </p:cBhvr>
                                      <p:tavLst>
                                        <p:tav tm="0">
                                          <p:val>
                                            <p:fltVal val="0"/>
                                          </p:val>
                                        </p:tav>
                                        <p:tav tm="100000">
                                          <p:val>
                                            <p:strVal val="#ppt_w"/>
                                          </p:val>
                                        </p:tav>
                                      </p:tavLst>
                                    </p:anim>
                                    <p:anim calcmode="lin" valueType="num">
                                      <p:cBhvr>
                                        <p:cTn id="88" dur="500" fill="hold"/>
                                        <p:tgtEl>
                                          <p:spTgt spid="11"/>
                                        </p:tgtEl>
                                        <p:attrNameLst>
                                          <p:attrName>ppt_h</p:attrName>
                                        </p:attrNameLst>
                                      </p:cBhvr>
                                      <p:tavLst>
                                        <p:tav tm="0">
                                          <p:val>
                                            <p:fltVal val="0"/>
                                          </p:val>
                                        </p:tav>
                                        <p:tav tm="100000">
                                          <p:val>
                                            <p:strVal val="#ppt_h"/>
                                          </p:val>
                                        </p:tav>
                                      </p:tavLst>
                                    </p:anim>
                                    <p:animEffect transition="in" filter="fade">
                                      <p:cBhvr>
                                        <p:cTn id="89" dur="500"/>
                                        <p:tgtEl>
                                          <p:spTgt spid="11"/>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95"/>
                                        </p:tgtEl>
                                        <p:attrNameLst>
                                          <p:attrName>style.visibility</p:attrName>
                                        </p:attrNameLst>
                                      </p:cBhvr>
                                      <p:to>
                                        <p:strVal val="visible"/>
                                      </p:to>
                                    </p:set>
                                    <p:anim calcmode="lin" valueType="num">
                                      <p:cBhvr>
                                        <p:cTn id="92" dur="500" fill="hold"/>
                                        <p:tgtEl>
                                          <p:spTgt spid="95"/>
                                        </p:tgtEl>
                                        <p:attrNameLst>
                                          <p:attrName>ppt_w</p:attrName>
                                        </p:attrNameLst>
                                      </p:cBhvr>
                                      <p:tavLst>
                                        <p:tav tm="0">
                                          <p:val>
                                            <p:fltVal val="0"/>
                                          </p:val>
                                        </p:tav>
                                        <p:tav tm="100000">
                                          <p:val>
                                            <p:strVal val="#ppt_w"/>
                                          </p:val>
                                        </p:tav>
                                      </p:tavLst>
                                    </p:anim>
                                    <p:anim calcmode="lin" valueType="num">
                                      <p:cBhvr>
                                        <p:cTn id="93" dur="500" fill="hold"/>
                                        <p:tgtEl>
                                          <p:spTgt spid="95"/>
                                        </p:tgtEl>
                                        <p:attrNameLst>
                                          <p:attrName>ppt_h</p:attrName>
                                        </p:attrNameLst>
                                      </p:cBhvr>
                                      <p:tavLst>
                                        <p:tav tm="0">
                                          <p:val>
                                            <p:fltVal val="0"/>
                                          </p:val>
                                        </p:tav>
                                        <p:tav tm="100000">
                                          <p:val>
                                            <p:strVal val="#ppt_h"/>
                                          </p:val>
                                        </p:tav>
                                      </p:tavLst>
                                    </p:anim>
                                    <p:animEffect transition="in" filter="fade">
                                      <p:cBhvr>
                                        <p:cTn id="94" dur="500"/>
                                        <p:tgtEl>
                                          <p:spTgt spid="95"/>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74"/>
                                        </p:tgtEl>
                                        <p:attrNameLst>
                                          <p:attrName>style.visibility</p:attrName>
                                        </p:attrNameLst>
                                      </p:cBhvr>
                                      <p:to>
                                        <p:strVal val="visible"/>
                                      </p:to>
                                    </p:set>
                                    <p:anim calcmode="lin" valueType="num">
                                      <p:cBhvr>
                                        <p:cTn id="97" dur="500" fill="hold"/>
                                        <p:tgtEl>
                                          <p:spTgt spid="74"/>
                                        </p:tgtEl>
                                        <p:attrNameLst>
                                          <p:attrName>ppt_w</p:attrName>
                                        </p:attrNameLst>
                                      </p:cBhvr>
                                      <p:tavLst>
                                        <p:tav tm="0">
                                          <p:val>
                                            <p:fltVal val="0"/>
                                          </p:val>
                                        </p:tav>
                                        <p:tav tm="100000">
                                          <p:val>
                                            <p:strVal val="#ppt_w"/>
                                          </p:val>
                                        </p:tav>
                                      </p:tavLst>
                                    </p:anim>
                                    <p:anim calcmode="lin" valueType="num">
                                      <p:cBhvr>
                                        <p:cTn id="98" dur="500" fill="hold"/>
                                        <p:tgtEl>
                                          <p:spTgt spid="74"/>
                                        </p:tgtEl>
                                        <p:attrNameLst>
                                          <p:attrName>ppt_h</p:attrName>
                                        </p:attrNameLst>
                                      </p:cBhvr>
                                      <p:tavLst>
                                        <p:tav tm="0">
                                          <p:val>
                                            <p:fltVal val="0"/>
                                          </p:val>
                                        </p:tav>
                                        <p:tav tm="100000">
                                          <p:val>
                                            <p:strVal val="#ppt_h"/>
                                          </p:val>
                                        </p:tav>
                                      </p:tavLst>
                                    </p:anim>
                                    <p:animEffect transition="in" filter="fade">
                                      <p:cBhvr>
                                        <p:cTn id="99"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0" grpId="0" animBg="1"/>
      <p:bldP spid="71" grpId="0" animBg="1"/>
      <p:bldP spid="74" grpId="0" animBg="1"/>
      <p:bldP spid="80" grpId="0" animBg="1"/>
      <p:bldP spid="82" grpId="0" animBg="1"/>
      <p:bldP spid="83" grpId="0" animBg="1"/>
      <p:bldP spid="84" grpId="0" animBg="1"/>
      <p:bldP spid="85" grpId="0" animBg="1"/>
      <p:bldP spid="87" grpId="0" animBg="1"/>
      <p:bldP spid="88" grpId="0" animBg="1"/>
      <p:bldP spid="94" grpId="0" animBg="1"/>
      <p:bldP spid="95" grpId="0" animBg="1"/>
      <p:bldP spid="11" grpId="0" animBg="1"/>
      <p:bldP spid="96" grpId="0" animBg="1"/>
      <p:bldP spid="12" grpId="0" animBg="1"/>
      <p:bldP spid="97" grpId="0" animBg="1"/>
      <p:bldP spid="10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AutoShape 8"/>
          <p:cNvSpPr>
            <a:spLocks noChangeArrowheads="1"/>
          </p:cNvSpPr>
          <p:nvPr/>
        </p:nvSpPr>
        <p:spPr bwMode="auto">
          <a:xfrm>
            <a:off x="1605121" y="2256984"/>
            <a:ext cx="4776688" cy="4464491"/>
          </a:xfrm>
          <a:prstGeom prst="roundRect">
            <a:avLst>
              <a:gd name="adj" fmla="val 25048"/>
            </a:avLst>
          </a:prstGeom>
          <a:noFill/>
          <a:ln>
            <a:headEnd/>
            <a:tailEnd/>
          </a:ln>
        </p:spPr>
        <p:style>
          <a:lnRef idx="1">
            <a:schemeClr val="accent6"/>
          </a:lnRef>
          <a:fillRef idx="2">
            <a:schemeClr val="accent6"/>
          </a:fillRef>
          <a:effectRef idx="1">
            <a:schemeClr val="accent6"/>
          </a:effectRef>
          <a:fontRef idx="minor">
            <a:schemeClr val="dk1"/>
          </a:fontRef>
        </p:style>
        <p:txBody>
          <a:bodyPr wrap="square" anchor="t" anchorCtr="0">
            <a:noAutofit/>
          </a:bodyPr>
          <a:lstStyle/>
          <a:p>
            <a:pPr marL="342900" indent="-342900">
              <a:defRPr/>
            </a:pPr>
            <a:endParaRPr lang="en-US" altLang="ja-JP" sz="2000" dirty="0">
              <a:solidFill>
                <a:prstClr val="black"/>
              </a:solidFill>
              <a:latin typeface="Meiryo UI" panose="020B0604030504040204" pitchFamily="50" charset="-128"/>
              <a:ea typeface="Meiryo UI" panose="020B0604030504040204" pitchFamily="50" charset="-128"/>
            </a:endParaRPr>
          </a:p>
        </p:txBody>
      </p:sp>
      <p:sp>
        <p:nvSpPr>
          <p:cNvPr id="20" name="AutoShape 8"/>
          <p:cNvSpPr>
            <a:spLocks noChangeArrowheads="1"/>
          </p:cNvSpPr>
          <p:nvPr/>
        </p:nvSpPr>
        <p:spPr bwMode="auto">
          <a:xfrm>
            <a:off x="1655082" y="3645025"/>
            <a:ext cx="4656942" cy="1354579"/>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defRPr/>
            </a:pPr>
            <a:r>
              <a:rPr lang="ja-JP" altLang="en-US" dirty="0">
                <a:solidFill>
                  <a:prstClr val="black"/>
                </a:solidFill>
                <a:latin typeface="Meiryo UI" panose="020B0604030504040204" pitchFamily="50" charset="-128"/>
                <a:ea typeface="Meiryo UI" panose="020B0604030504040204" pitchFamily="50" charset="-128"/>
              </a:rPr>
              <a:t>電子出版支援組織</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12"/>
          </p:nvPr>
        </p:nvSpPr>
        <p:spPr>
          <a:xfrm>
            <a:off x="8513212" y="6435828"/>
            <a:ext cx="2133600" cy="365125"/>
          </a:xfrm>
        </p:spPr>
        <p:txBody>
          <a:bodyPr/>
          <a:lstStyle/>
          <a:p>
            <a:fld id="{042AED99-7FB4-404E-8A97-64753DCE42EC}" type="slidenum">
              <a:rPr kumimoji="0" lang="en-US" smtClean="0">
                <a:solidFill>
                  <a:prstClr val="black"/>
                </a:solidFill>
              </a:rPr>
              <a:pPr/>
              <a:t>82</a:t>
            </a:fld>
            <a:endParaRPr kumimoji="0" lang="en-US" dirty="0">
              <a:solidFill>
                <a:prstClr val="black"/>
              </a:solidFill>
            </a:endParaRPr>
          </a:p>
        </p:txBody>
      </p:sp>
      <p:sp>
        <p:nvSpPr>
          <p:cNvPr id="8" name="AutoShape 8"/>
          <p:cNvSpPr>
            <a:spLocks noChangeArrowheads="1"/>
          </p:cNvSpPr>
          <p:nvPr/>
        </p:nvSpPr>
        <p:spPr bwMode="auto">
          <a:xfrm>
            <a:off x="7233125" y="2236932"/>
            <a:ext cx="3326897" cy="4464490"/>
          </a:xfrm>
          <a:prstGeom prst="roundRect">
            <a:avLst>
              <a:gd name="adj" fmla="val 25048"/>
            </a:avLst>
          </a:prstGeom>
          <a:solidFill>
            <a:schemeClr val="bg1"/>
          </a:solidFill>
          <a:ln w="57150">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lgn="ctr">
              <a:defRPr/>
            </a:pPr>
            <a:endParaRPr lang="en-US" altLang="ja-JP" dirty="0">
              <a:solidFill>
                <a:prstClr val="black"/>
              </a:solidFill>
              <a:latin typeface="Meiryo UI" panose="020B0604030504040204" pitchFamily="50" charset="-128"/>
              <a:ea typeface="Meiryo UI" panose="020B0604030504040204" pitchFamily="50" charset="-128"/>
            </a:endParaRPr>
          </a:p>
        </p:txBody>
      </p:sp>
      <p:sp>
        <p:nvSpPr>
          <p:cNvPr id="11" name="AutoShape 8"/>
          <p:cNvSpPr>
            <a:spLocks noChangeArrowheads="1"/>
          </p:cNvSpPr>
          <p:nvPr/>
        </p:nvSpPr>
        <p:spPr bwMode="auto">
          <a:xfrm>
            <a:off x="3698655" y="5072342"/>
            <a:ext cx="2541790" cy="967621"/>
          </a:xfrm>
          <a:prstGeom prst="roundRect">
            <a:avLst>
              <a:gd name="adj" fmla="val 25048"/>
            </a:avLst>
          </a:prstGeom>
          <a:ln>
            <a:headEnd/>
            <a:tailEnd/>
          </a:ln>
        </p:spPr>
        <p:style>
          <a:lnRef idx="2">
            <a:schemeClr val="accent6"/>
          </a:lnRef>
          <a:fillRef idx="1">
            <a:schemeClr val="lt1"/>
          </a:fillRef>
          <a:effectRef idx="0">
            <a:schemeClr val="accent6"/>
          </a:effectRef>
          <a:fontRef idx="minor">
            <a:schemeClr val="dk1"/>
          </a:fontRef>
        </p:style>
        <p:txBody>
          <a:bodyPr wrap="square" anchor="ctr">
            <a:spAutoFit/>
          </a:bodyPr>
          <a:lstStyle/>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権利情報管理組織</a:t>
            </a:r>
            <a:endParaRPr lang="en-US" altLang="ja-JP" sz="1600" dirty="0">
              <a:solidFill>
                <a:prstClr val="black"/>
              </a:solidFill>
              <a:latin typeface="Meiryo UI" panose="020B0604030504040204" pitchFamily="50" charset="-128"/>
              <a:ea typeface="Meiryo UI" panose="020B0604030504040204" pitchFamily="50" charset="-128"/>
            </a:endParaRPr>
          </a:p>
          <a:p>
            <a:pPr marL="342900" indent="-342900" algn="ctr">
              <a:defRPr/>
            </a:pPr>
            <a:endParaRPr lang="en-US" altLang="ja-JP" sz="1600" dirty="0">
              <a:solidFill>
                <a:prstClr val="black"/>
              </a:solidFill>
              <a:latin typeface="Meiryo UI" panose="020B0604030504040204" pitchFamily="50" charset="-128"/>
              <a:ea typeface="Meiryo UI" panose="020B0604030504040204" pitchFamily="50" charset="-128"/>
            </a:endParaRPr>
          </a:p>
          <a:p>
            <a:pPr marL="342900" indent="-342900" algn="ctr">
              <a:defRPr/>
            </a:pP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10" name="AutoShape 8"/>
          <p:cNvSpPr>
            <a:spLocks noChangeArrowheads="1"/>
          </p:cNvSpPr>
          <p:nvPr/>
        </p:nvSpPr>
        <p:spPr bwMode="auto">
          <a:xfrm>
            <a:off x="3323090" y="2333620"/>
            <a:ext cx="2208647" cy="39421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ctr">
            <a:spAutoFit/>
          </a:bodyPr>
          <a:lstStyle/>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電子書籍販売</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14" name="正方形/長方形 13"/>
          <p:cNvSpPr/>
          <p:nvPr/>
        </p:nvSpPr>
        <p:spPr>
          <a:xfrm>
            <a:off x="7436830" y="4129419"/>
            <a:ext cx="1418668" cy="120032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r>
              <a:rPr lang="ja-JP" altLang="en-US" dirty="0">
                <a:solidFill>
                  <a:prstClr val="white"/>
                </a:solidFill>
                <a:latin typeface="Meiryo UI" panose="020B0604030504040204" pitchFamily="50" charset="-128"/>
                <a:ea typeface="Meiryo UI" panose="020B0604030504040204" pitchFamily="50" charset="-128"/>
              </a:rPr>
              <a:t>①コンテンツ生成機能</a:t>
            </a:r>
            <a:endParaRPr lang="en-US" altLang="ja-JP" dirty="0">
              <a:solidFill>
                <a:prstClr val="white"/>
              </a:solidFill>
              <a:latin typeface="Meiryo UI" panose="020B0604030504040204" pitchFamily="50" charset="-128"/>
              <a:ea typeface="Meiryo UI" panose="020B0604030504040204" pitchFamily="50" charset="-128"/>
            </a:endParaRPr>
          </a:p>
          <a:p>
            <a:pPr algn="ctr"/>
            <a:r>
              <a:rPr lang="ja-JP" altLang="en-US" dirty="0">
                <a:solidFill>
                  <a:prstClr val="white"/>
                </a:solidFill>
                <a:latin typeface="Meiryo UI" panose="020B0604030504040204" pitchFamily="50" charset="-128"/>
                <a:ea typeface="Meiryo UI" panose="020B0604030504040204" pitchFamily="50" charset="-128"/>
              </a:rPr>
              <a:t>（所蔵資料デジタル化）</a:t>
            </a:r>
            <a:endParaRPr lang="en-US" altLang="ja-JP" dirty="0">
              <a:solidFill>
                <a:prstClr val="white"/>
              </a:solidFill>
              <a:latin typeface="Meiryo UI" panose="020B0604030504040204" pitchFamily="50" charset="-128"/>
              <a:ea typeface="Meiryo UI" panose="020B0604030504040204" pitchFamily="50" charset="-128"/>
            </a:endParaRPr>
          </a:p>
        </p:txBody>
      </p:sp>
      <p:sp>
        <p:nvSpPr>
          <p:cNvPr id="15" name="正方形/長方形 14"/>
          <p:cNvSpPr/>
          <p:nvPr/>
        </p:nvSpPr>
        <p:spPr>
          <a:xfrm>
            <a:off x="3570075" y="4261197"/>
            <a:ext cx="2670370" cy="67710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nchor="ctr">
            <a:spAutoFit/>
          </a:bodyPr>
          <a:lstStyle/>
          <a:p>
            <a:pPr algn="ctr"/>
            <a:r>
              <a:rPr lang="ja-JP" altLang="en-US" sz="2000" dirty="0">
                <a:solidFill>
                  <a:prstClr val="black"/>
                </a:solidFill>
                <a:latin typeface="Meiryo UI" panose="020B0604030504040204" pitchFamily="50" charset="-128"/>
                <a:ea typeface="Meiryo UI" panose="020B0604030504040204" pitchFamily="50" charset="-128"/>
              </a:rPr>
              <a:t>②収集・一時保存機能</a:t>
            </a:r>
            <a:endParaRPr lang="en-US" altLang="ja-JP" sz="2000" dirty="0">
              <a:solidFill>
                <a:prstClr val="black"/>
              </a:solidFill>
              <a:latin typeface="Meiryo UI" panose="020B0604030504040204" pitchFamily="50" charset="-128"/>
              <a:ea typeface="Meiryo UI" panose="020B0604030504040204" pitchFamily="50" charset="-128"/>
            </a:endParaRPr>
          </a:p>
          <a:p>
            <a:pPr algn="ctr"/>
            <a:r>
              <a:rPr lang="ja-JP" altLang="en-US" dirty="0">
                <a:solidFill>
                  <a:prstClr val="black"/>
                </a:solidFill>
                <a:latin typeface="Meiryo UI" panose="020B0604030504040204" pitchFamily="50" charset="-128"/>
                <a:ea typeface="Meiryo UI" panose="020B0604030504040204" pitchFamily="50" charset="-128"/>
              </a:rPr>
              <a:t>（提供用コンテンツ管理）</a:t>
            </a:r>
          </a:p>
        </p:txBody>
      </p:sp>
      <p:sp>
        <p:nvSpPr>
          <p:cNvPr id="17" name="正方形/長方形 16"/>
          <p:cNvSpPr/>
          <p:nvPr/>
        </p:nvSpPr>
        <p:spPr>
          <a:xfrm>
            <a:off x="3739260" y="5238356"/>
            <a:ext cx="2446412" cy="954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ja-JP" altLang="en-US" sz="2000" dirty="0">
                <a:solidFill>
                  <a:prstClr val="white"/>
                </a:solidFill>
                <a:latin typeface="Meiryo UI" panose="020B0604030504040204" pitchFamily="50" charset="-128"/>
                <a:ea typeface="Meiryo UI" panose="020B0604030504040204" pitchFamily="50" charset="-128"/>
              </a:rPr>
              <a:t>④権利情報・管理情報収集・管理機能</a:t>
            </a:r>
            <a:endParaRPr lang="en-US" altLang="ja-JP" sz="2000" dirty="0">
              <a:solidFill>
                <a:prstClr val="white"/>
              </a:solidFill>
              <a:latin typeface="Meiryo UI" panose="020B0604030504040204" pitchFamily="50" charset="-128"/>
              <a:ea typeface="Meiryo UI" panose="020B0604030504040204" pitchFamily="50" charset="-128"/>
            </a:endParaRPr>
          </a:p>
          <a:p>
            <a:pPr algn="ctr"/>
            <a:r>
              <a:rPr lang="ja-JP" altLang="en-US" sz="1600" dirty="0">
                <a:solidFill>
                  <a:prstClr val="white"/>
                </a:solidFill>
                <a:latin typeface="Meiryo UI" panose="020B0604030504040204" pitchFamily="50" charset="-128"/>
                <a:ea typeface="Meiryo UI" panose="020B0604030504040204" pitchFamily="50" charset="-128"/>
              </a:rPr>
              <a:t>　　　（出版情報等管理）</a:t>
            </a:r>
            <a:endParaRPr lang="en-US" altLang="ja-JP" sz="1600" dirty="0">
              <a:solidFill>
                <a:prstClr val="white"/>
              </a:solidFill>
              <a:latin typeface="Meiryo UI" panose="020B0604030504040204" pitchFamily="50" charset="-128"/>
              <a:ea typeface="Meiryo UI" panose="020B0604030504040204" pitchFamily="50" charset="-128"/>
            </a:endParaRPr>
          </a:p>
        </p:txBody>
      </p:sp>
      <p:sp>
        <p:nvSpPr>
          <p:cNvPr id="18" name="正方形/長方形 17"/>
          <p:cNvSpPr/>
          <p:nvPr/>
        </p:nvSpPr>
        <p:spPr>
          <a:xfrm>
            <a:off x="7596311" y="5383358"/>
            <a:ext cx="2643410" cy="6486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nchor="ctr" anchorCtr="0">
            <a:noAutofit/>
          </a:bodyPr>
          <a:lstStyle/>
          <a:p>
            <a:pPr algn="ctr"/>
            <a:r>
              <a:rPr lang="ja-JP" altLang="en-US" dirty="0">
                <a:solidFill>
                  <a:prstClr val="white"/>
                </a:solidFill>
                <a:latin typeface="Meiryo UI" panose="020B0604030504040204" pitchFamily="50" charset="-128"/>
                <a:ea typeface="Meiryo UI" panose="020B0604030504040204" pitchFamily="50" charset="-128"/>
              </a:rPr>
              <a:t>③恒久保存機能</a:t>
            </a:r>
            <a:endParaRPr lang="en-US" altLang="ja-JP" dirty="0">
              <a:solidFill>
                <a:prstClr val="white"/>
              </a:solidFill>
              <a:latin typeface="Meiryo UI" panose="020B0604030504040204" pitchFamily="50" charset="-128"/>
              <a:ea typeface="Meiryo UI" panose="020B0604030504040204" pitchFamily="50" charset="-128"/>
            </a:endParaRPr>
          </a:p>
          <a:p>
            <a:pPr algn="ctr"/>
            <a:r>
              <a:rPr lang="ja-JP" altLang="en-US" sz="1600" dirty="0">
                <a:solidFill>
                  <a:prstClr val="white"/>
                </a:solidFill>
                <a:latin typeface="Meiryo UI" panose="020B0604030504040204" pitchFamily="50" charset="-128"/>
                <a:ea typeface="Meiryo UI" panose="020B0604030504040204" pitchFamily="50" charset="-128"/>
              </a:rPr>
              <a:t>（保存コンテンツの管理）</a:t>
            </a:r>
            <a:endParaRPr lang="en-US" altLang="ja-JP" sz="1600" dirty="0">
              <a:solidFill>
                <a:prstClr val="white"/>
              </a:solidFill>
              <a:latin typeface="Meiryo UI" panose="020B0604030504040204" pitchFamily="50" charset="-128"/>
              <a:ea typeface="Meiryo UI" panose="020B0604030504040204" pitchFamily="50" charset="-128"/>
            </a:endParaRPr>
          </a:p>
        </p:txBody>
      </p:sp>
      <p:sp>
        <p:nvSpPr>
          <p:cNvPr id="19" name="正方形/長方形 18"/>
          <p:cNvSpPr/>
          <p:nvPr/>
        </p:nvSpPr>
        <p:spPr>
          <a:xfrm>
            <a:off x="1730496" y="4234174"/>
            <a:ext cx="1768000" cy="93261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r>
              <a:rPr lang="ja-JP" altLang="en-US" sz="2000" dirty="0">
                <a:solidFill>
                  <a:prstClr val="white"/>
                </a:solidFill>
                <a:latin typeface="Meiryo UI" panose="020B0604030504040204" pitchFamily="50" charset="-128"/>
                <a:ea typeface="Meiryo UI" panose="020B0604030504040204" pitchFamily="50" charset="-128"/>
              </a:rPr>
              <a:t>①コンテンツ生成機能</a:t>
            </a:r>
            <a:endParaRPr lang="en-US" altLang="ja-JP" sz="2000" dirty="0">
              <a:solidFill>
                <a:prstClr val="white"/>
              </a:solidFill>
              <a:latin typeface="Meiryo UI" panose="020B0604030504040204" pitchFamily="50" charset="-128"/>
              <a:ea typeface="Meiryo UI" panose="020B0604030504040204" pitchFamily="50" charset="-128"/>
            </a:endParaRPr>
          </a:p>
          <a:p>
            <a:pPr algn="ctr"/>
            <a:r>
              <a:rPr lang="ja-JP" altLang="en-US" dirty="0">
                <a:solidFill>
                  <a:prstClr val="white"/>
                </a:solidFill>
                <a:latin typeface="Meiryo UI" panose="020B0604030504040204" pitchFamily="50" charset="-128"/>
                <a:ea typeface="Meiryo UI" panose="020B0604030504040204" pitchFamily="50" charset="-128"/>
              </a:rPr>
              <a:t>（電子書籍化）</a:t>
            </a:r>
          </a:p>
        </p:txBody>
      </p:sp>
      <p:sp>
        <p:nvSpPr>
          <p:cNvPr id="22" name="AutoShape 8"/>
          <p:cNvSpPr>
            <a:spLocks noChangeArrowheads="1"/>
          </p:cNvSpPr>
          <p:nvPr/>
        </p:nvSpPr>
        <p:spPr bwMode="auto">
          <a:xfrm>
            <a:off x="1883566" y="5243072"/>
            <a:ext cx="1413199" cy="680918"/>
          </a:xfrm>
          <a:prstGeom prst="roundRect">
            <a:avLst>
              <a:gd name="adj" fmla="val 25048"/>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wrap="square" anchor="ctr">
            <a:spAutoFit/>
          </a:bodyPr>
          <a:lstStyle/>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出版者</a:t>
            </a:r>
            <a:endParaRPr lang="en-US" altLang="ja-JP" sz="1600" dirty="0">
              <a:solidFill>
                <a:prstClr val="black"/>
              </a:solidFill>
              <a:latin typeface="Meiryo UI" panose="020B0604030504040204" pitchFamily="50" charset="-128"/>
              <a:ea typeface="Meiryo UI" panose="020B0604030504040204" pitchFamily="50" charset="-128"/>
            </a:endParaRPr>
          </a:p>
          <a:p>
            <a:pPr marL="342900" indent="-342900" algn="ctr">
              <a:defRPr/>
            </a:pPr>
            <a:endParaRPr lang="ja-JP" altLang="en-US" sz="1600" dirty="0">
              <a:solidFill>
                <a:prstClr val="black"/>
              </a:solidFill>
              <a:latin typeface="Meiryo UI" panose="020B0604030504040204" pitchFamily="50" charset="-128"/>
              <a:ea typeface="Meiryo UI" panose="020B0604030504040204" pitchFamily="50" charset="-128"/>
            </a:endParaRPr>
          </a:p>
        </p:txBody>
      </p:sp>
      <p:sp>
        <p:nvSpPr>
          <p:cNvPr id="23" name="正方形/長方形 22"/>
          <p:cNvSpPr/>
          <p:nvPr/>
        </p:nvSpPr>
        <p:spPr>
          <a:xfrm>
            <a:off x="7374314" y="2712328"/>
            <a:ext cx="3004305" cy="830997"/>
          </a:xfrm>
          <a:prstGeom prst="rect">
            <a:avLst/>
          </a:prstGeom>
          <a:solidFill>
            <a:schemeClr val="tx1"/>
          </a:solidFill>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algn="ctr"/>
            <a:r>
              <a:rPr lang="ja-JP" altLang="en-US" sz="2000" dirty="0">
                <a:solidFill>
                  <a:prstClr val="white"/>
                </a:solidFill>
                <a:latin typeface="Meiryo UI" panose="020B0604030504040204" pitchFamily="50" charset="-128"/>
                <a:ea typeface="Meiryo UI" panose="020B0604030504040204" pitchFamily="50" charset="-128"/>
              </a:rPr>
              <a:t>⑤送信・提供機能</a:t>
            </a:r>
            <a:endParaRPr lang="en-US" altLang="ja-JP" sz="2000" dirty="0">
              <a:solidFill>
                <a:prstClr val="white"/>
              </a:solidFill>
              <a:latin typeface="Meiryo UI" panose="020B0604030504040204" pitchFamily="50" charset="-128"/>
              <a:ea typeface="Meiryo UI" panose="020B0604030504040204" pitchFamily="50" charset="-128"/>
            </a:endParaRPr>
          </a:p>
          <a:p>
            <a:pPr algn="ctr"/>
            <a:r>
              <a:rPr lang="ja-JP" altLang="en-US" sz="1400" dirty="0">
                <a:solidFill>
                  <a:prstClr val="white"/>
                </a:solidFill>
                <a:latin typeface="Meiryo UI" panose="020B0604030504040204" pitchFamily="50" charset="-128"/>
                <a:ea typeface="Meiryo UI" panose="020B0604030504040204" pitchFamily="50" charset="-128"/>
              </a:rPr>
              <a:t>（所在情報、保護期間満了資料等のネット提供・絶版資料の図書館送信）</a:t>
            </a:r>
            <a:endParaRPr lang="en-US" altLang="ja-JP" sz="1400" dirty="0">
              <a:solidFill>
                <a:prstClr val="white"/>
              </a:solidFill>
              <a:latin typeface="Meiryo UI" panose="020B0604030504040204" pitchFamily="50" charset="-128"/>
              <a:ea typeface="Meiryo UI" panose="020B0604030504040204" pitchFamily="50" charset="-128"/>
            </a:endParaRPr>
          </a:p>
        </p:txBody>
      </p:sp>
      <p:sp>
        <p:nvSpPr>
          <p:cNvPr id="26" name="AutoShape 8"/>
          <p:cNvSpPr>
            <a:spLocks noChangeArrowheads="1"/>
          </p:cNvSpPr>
          <p:nvPr/>
        </p:nvSpPr>
        <p:spPr bwMode="auto">
          <a:xfrm>
            <a:off x="2057566" y="1099800"/>
            <a:ext cx="7981785" cy="586711"/>
          </a:xfrm>
          <a:prstGeom prst="roundRect">
            <a:avLst>
              <a:gd name="adj" fmla="val 25048"/>
            </a:avLst>
          </a:prstGeom>
          <a:solidFill>
            <a:schemeClr val="bg1"/>
          </a:solidFill>
          <a:ln w="38100">
            <a:headEnd/>
            <a:tailEnd/>
          </a:ln>
        </p:spPr>
        <p:style>
          <a:lnRef idx="1">
            <a:schemeClr val="accent3"/>
          </a:lnRef>
          <a:fillRef idx="2">
            <a:schemeClr val="accent3"/>
          </a:fillRef>
          <a:effectRef idx="1">
            <a:schemeClr val="accent3"/>
          </a:effectRef>
          <a:fontRef idx="minor">
            <a:schemeClr val="dk1"/>
          </a:fontRef>
        </p:style>
        <p:txBody>
          <a:bodyPr wrap="square" anchor="t" anchorCtr="0">
            <a:noAutofit/>
          </a:bodyPr>
          <a:lstStyle/>
          <a:p>
            <a:pPr marL="342900" indent="-342900">
              <a:defRPr/>
            </a:pPr>
            <a:r>
              <a:rPr lang="ja-JP" altLang="en-US" sz="2400" dirty="0">
                <a:solidFill>
                  <a:prstClr val="black"/>
                </a:solidFill>
                <a:latin typeface="Meiryo UI" panose="020B0604030504040204" pitchFamily="50" charset="-128"/>
                <a:ea typeface="Meiryo UI" panose="020B0604030504040204" pitchFamily="50" charset="-128"/>
              </a:rPr>
              <a:t>利用者</a:t>
            </a:r>
            <a:endParaRPr lang="en-US" altLang="ja-JP" sz="2000" dirty="0">
              <a:solidFill>
                <a:prstClr val="black"/>
              </a:solidFill>
              <a:latin typeface="Meiryo UI" panose="020B0604030504040204" pitchFamily="50" charset="-128"/>
              <a:ea typeface="Meiryo UI" panose="020B0604030504040204" pitchFamily="50" charset="-128"/>
            </a:endParaRPr>
          </a:p>
        </p:txBody>
      </p:sp>
      <p:sp>
        <p:nvSpPr>
          <p:cNvPr id="27" name="左矢印 26"/>
          <p:cNvSpPr/>
          <p:nvPr/>
        </p:nvSpPr>
        <p:spPr>
          <a:xfrm>
            <a:off x="4755353" y="1265423"/>
            <a:ext cx="716164" cy="288032"/>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29" name="AutoShape 8"/>
          <p:cNvSpPr>
            <a:spLocks noChangeArrowheads="1"/>
          </p:cNvSpPr>
          <p:nvPr/>
        </p:nvSpPr>
        <p:spPr bwMode="auto">
          <a:xfrm>
            <a:off x="7988546" y="1197566"/>
            <a:ext cx="1908037" cy="430054"/>
          </a:xfrm>
          <a:prstGeom prst="roundRect">
            <a:avLst>
              <a:gd name="adj" fmla="val 25048"/>
            </a:avLst>
          </a:prstGeom>
          <a:solidFill>
            <a:schemeClr val="bg1"/>
          </a:solidFill>
          <a:ln>
            <a:headEnd/>
            <a:tailEnd/>
          </a:ln>
        </p:spPr>
        <p:style>
          <a:lnRef idx="1">
            <a:schemeClr val="accent3"/>
          </a:lnRef>
          <a:fillRef idx="2">
            <a:schemeClr val="accent3"/>
          </a:fillRef>
          <a:effectRef idx="1">
            <a:schemeClr val="accent3"/>
          </a:effectRef>
          <a:fontRef idx="minor">
            <a:schemeClr val="dk1"/>
          </a:fontRef>
        </p:style>
        <p:txBody>
          <a:bodyPr wrap="square" anchor="ctr">
            <a:spAutoFit/>
          </a:bodyPr>
          <a:lstStyle/>
          <a:p>
            <a:pPr marL="342900" indent="-342900" algn="ctr">
              <a:defRPr/>
            </a:pPr>
            <a:r>
              <a:rPr lang="ja-JP" altLang="en-US" dirty="0">
                <a:solidFill>
                  <a:prstClr val="black"/>
                </a:solidFill>
                <a:latin typeface="Meiryo UI" panose="020B0604030504040204" pitchFamily="50" charset="-128"/>
                <a:ea typeface="Meiryo UI" panose="020B0604030504040204" pitchFamily="50" charset="-128"/>
              </a:rPr>
              <a:t>視覚障害者等</a:t>
            </a:r>
          </a:p>
        </p:txBody>
      </p:sp>
      <p:sp>
        <p:nvSpPr>
          <p:cNvPr id="30" name="AutoShape 8"/>
          <p:cNvSpPr>
            <a:spLocks noChangeArrowheads="1"/>
          </p:cNvSpPr>
          <p:nvPr/>
        </p:nvSpPr>
        <p:spPr bwMode="auto">
          <a:xfrm>
            <a:off x="3239765" y="1176971"/>
            <a:ext cx="1487576" cy="430054"/>
          </a:xfrm>
          <a:prstGeom prst="roundRect">
            <a:avLst>
              <a:gd name="adj" fmla="val 25048"/>
            </a:avLst>
          </a:prstGeom>
          <a:solidFill>
            <a:schemeClr val="bg1"/>
          </a:solidFill>
          <a:ln>
            <a:headEnd/>
            <a:tailEnd/>
          </a:ln>
        </p:spPr>
        <p:style>
          <a:lnRef idx="1">
            <a:schemeClr val="accent3"/>
          </a:lnRef>
          <a:fillRef idx="2">
            <a:schemeClr val="accent3"/>
          </a:fillRef>
          <a:effectRef idx="1">
            <a:schemeClr val="accent3"/>
          </a:effectRef>
          <a:fontRef idx="minor">
            <a:schemeClr val="dk1"/>
          </a:fontRef>
        </p:style>
        <p:txBody>
          <a:bodyPr wrap="square" anchor="ctr">
            <a:spAutoFit/>
          </a:bodyPr>
          <a:lstStyle/>
          <a:p>
            <a:pPr marL="342900" indent="-342900" algn="ctr">
              <a:defRPr/>
            </a:pPr>
            <a:r>
              <a:rPr lang="ja-JP" altLang="en-US" dirty="0">
                <a:solidFill>
                  <a:prstClr val="black"/>
                </a:solidFill>
                <a:latin typeface="Meiryo UI" panose="020B0604030504040204" pitchFamily="50" charset="-128"/>
                <a:ea typeface="Meiryo UI" panose="020B0604030504040204" pitchFamily="50" charset="-128"/>
              </a:rPr>
              <a:t>一般利用者</a:t>
            </a:r>
            <a:r>
              <a:rPr lang="ja-JP" altLang="en-US" sz="1600" dirty="0">
                <a:solidFill>
                  <a:prstClr val="black"/>
                </a:solidFill>
                <a:latin typeface="Meiryo UI" panose="020B0604030504040204" pitchFamily="50" charset="-128"/>
                <a:ea typeface="Meiryo UI" panose="020B0604030504040204" pitchFamily="50" charset="-128"/>
              </a:rPr>
              <a:t>　　　</a:t>
            </a:r>
          </a:p>
        </p:txBody>
      </p:sp>
      <p:sp>
        <p:nvSpPr>
          <p:cNvPr id="32" name="AutoShape 8"/>
          <p:cNvSpPr>
            <a:spLocks noChangeArrowheads="1"/>
          </p:cNvSpPr>
          <p:nvPr/>
        </p:nvSpPr>
        <p:spPr bwMode="auto">
          <a:xfrm>
            <a:off x="3403565" y="2410439"/>
            <a:ext cx="2208647" cy="39421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ctr">
            <a:spAutoFit/>
          </a:bodyPr>
          <a:lstStyle/>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電子書籍販売</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16" name="正方形/長方形 15"/>
          <p:cNvSpPr/>
          <p:nvPr/>
        </p:nvSpPr>
        <p:spPr>
          <a:xfrm>
            <a:off x="1775521" y="2977063"/>
            <a:ext cx="4390382" cy="56405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r>
              <a:rPr lang="ja-JP" altLang="en-US" sz="2000" dirty="0">
                <a:solidFill>
                  <a:prstClr val="white"/>
                </a:solidFill>
                <a:latin typeface="Meiryo UI" panose="020B0604030504040204" pitchFamily="50" charset="-128"/>
                <a:ea typeface="Meiryo UI" panose="020B0604030504040204" pitchFamily="50" charset="-128"/>
              </a:rPr>
              <a:t>⑤配信・流通機能　（電子書籍配信）</a:t>
            </a:r>
            <a:endParaRPr lang="en-US" altLang="ja-JP" sz="2000" dirty="0">
              <a:solidFill>
                <a:prstClr val="white"/>
              </a:solidFill>
              <a:latin typeface="Meiryo UI" panose="020B0604030504040204" pitchFamily="50" charset="-128"/>
              <a:ea typeface="Meiryo UI" panose="020B0604030504040204" pitchFamily="50" charset="-128"/>
            </a:endParaRPr>
          </a:p>
        </p:txBody>
      </p:sp>
      <p:sp>
        <p:nvSpPr>
          <p:cNvPr id="33" name="AutoShape 8"/>
          <p:cNvSpPr>
            <a:spLocks noChangeArrowheads="1"/>
          </p:cNvSpPr>
          <p:nvPr/>
        </p:nvSpPr>
        <p:spPr bwMode="auto">
          <a:xfrm>
            <a:off x="3498497" y="2467516"/>
            <a:ext cx="2384613" cy="465892"/>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ctr">
            <a:spAutoFit/>
          </a:bodyPr>
          <a:lstStyle/>
          <a:p>
            <a:pPr marL="342900" indent="-342900" algn="ctr">
              <a:defRPr/>
            </a:pPr>
            <a:r>
              <a:rPr lang="ja-JP" altLang="en-US" sz="2000" dirty="0">
                <a:solidFill>
                  <a:prstClr val="black"/>
                </a:solidFill>
                <a:latin typeface="Meiryo UI" panose="020B0604030504040204" pitchFamily="50" charset="-128"/>
                <a:ea typeface="Meiryo UI" panose="020B0604030504040204" pitchFamily="50" charset="-128"/>
              </a:rPr>
              <a:t>電子書籍販売会社</a:t>
            </a:r>
            <a:endParaRPr lang="en-US" altLang="ja-JP" sz="2000" dirty="0">
              <a:solidFill>
                <a:prstClr val="black"/>
              </a:solidFill>
              <a:latin typeface="Meiryo UI" panose="020B0604030504040204" pitchFamily="50" charset="-128"/>
              <a:ea typeface="Meiryo UI" panose="020B0604030504040204" pitchFamily="50" charset="-128"/>
            </a:endParaRPr>
          </a:p>
        </p:txBody>
      </p:sp>
      <p:sp>
        <p:nvSpPr>
          <p:cNvPr id="37" name="左矢印 36"/>
          <p:cNvSpPr/>
          <p:nvPr/>
        </p:nvSpPr>
        <p:spPr>
          <a:xfrm rot="5400000">
            <a:off x="8720804" y="719484"/>
            <a:ext cx="507705" cy="2505764"/>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dirty="0">
              <a:solidFill>
                <a:prstClr val="black"/>
              </a:solidFill>
              <a:latin typeface="Meiryo UI" panose="020B0604030504040204" pitchFamily="50" charset="-128"/>
              <a:ea typeface="Meiryo UI" panose="020B0604030504040204" pitchFamily="50" charset="-128"/>
            </a:endParaRPr>
          </a:p>
        </p:txBody>
      </p:sp>
      <p:sp>
        <p:nvSpPr>
          <p:cNvPr id="38" name="左矢印 37"/>
          <p:cNvSpPr/>
          <p:nvPr/>
        </p:nvSpPr>
        <p:spPr>
          <a:xfrm rot="5400000">
            <a:off x="3520090" y="491125"/>
            <a:ext cx="473228" cy="2954257"/>
          </a:xfrm>
          <a:prstGeom prst="leftArrow">
            <a:avLst/>
          </a:prstGeom>
        </p:spPr>
        <p:style>
          <a:lnRef idx="1">
            <a:schemeClr val="accent5"/>
          </a:lnRef>
          <a:fillRef idx="2">
            <a:schemeClr val="accent5"/>
          </a:fillRef>
          <a:effectRef idx="1">
            <a:schemeClr val="accent5"/>
          </a:effectRef>
          <a:fontRef idx="minor">
            <a:schemeClr val="dk1"/>
          </a:fontRef>
        </p:style>
        <p:txBody>
          <a:bodyPr vert="vert270" rtlCol="0" anchor="ctr"/>
          <a:lstStyle/>
          <a:p>
            <a:pPr algn="ctr"/>
            <a:r>
              <a:rPr lang="ja-JP" altLang="en-US" dirty="0">
                <a:solidFill>
                  <a:prstClr val="black"/>
                </a:solidFill>
                <a:latin typeface="Meiryo UI" panose="020B0604030504040204" pitchFamily="50" charset="-128"/>
                <a:ea typeface="Meiryo UI" panose="020B0604030504040204" pitchFamily="50" charset="-128"/>
              </a:rPr>
              <a:t>電子書籍</a:t>
            </a:r>
          </a:p>
        </p:txBody>
      </p:sp>
      <p:sp>
        <p:nvSpPr>
          <p:cNvPr id="41" name="AutoShape 8"/>
          <p:cNvSpPr>
            <a:spLocks noChangeArrowheads="1"/>
          </p:cNvSpPr>
          <p:nvPr/>
        </p:nvSpPr>
        <p:spPr bwMode="auto">
          <a:xfrm>
            <a:off x="2057566" y="5369089"/>
            <a:ext cx="1439054" cy="680918"/>
          </a:xfrm>
          <a:prstGeom prst="roundRect">
            <a:avLst>
              <a:gd name="adj" fmla="val 25048"/>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wrap="square" anchor="ctr">
            <a:spAutoFit/>
          </a:bodyPr>
          <a:lstStyle/>
          <a:p>
            <a:pPr marL="342900" indent="-342900" algn="ctr">
              <a:defRPr/>
            </a:pPr>
            <a:endParaRPr lang="en-US" altLang="ja-JP" sz="1600" dirty="0">
              <a:solidFill>
                <a:prstClr val="black"/>
              </a:solidFill>
              <a:latin typeface="Meiryo UI" panose="020B0604030504040204" pitchFamily="50" charset="-128"/>
              <a:ea typeface="Meiryo UI" panose="020B0604030504040204" pitchFamily="50" charset="-128"/>
            </a:endParaRPr>
          </a:p>
          <a:p>
            <a:pPr marL="342900" indent="-342900" algn="ctr">
              <a:defRPr/>
            </a:pP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42" name="AutoShape 8"/>
          <p:cNvSpPr>
            <a:spLocks noChangeArrowheads="1"/>
          </p:cNvSpPr>
          <p:nvPr/>
        </p:nvSpPr>
        <p:spPr bwMode="auto">
          <a:xfrm>
            <a:off x="2185234" y="5477427"/>
            <a:ext cx="1432511" cy="537567"/>
          </a:xfrm>
          <a:prstGeom prst="roundRect">
            <a:avLst>
              <a:gd name="adj" fmla="val 25048"/>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wrap="square" anchor="ctr">
            <a:spAutoFit/>
          </a:bodyPr>
          <a:lstStyle/>
          <a:p>
            <a:pPr marL="342900" indent="-342900" algn="ctr">
              <a:defRPr/>
            </a:pPr>
            <a:r>
              <a:rPr lang="ja-JP" altLang="en-US" sz="2400" dirty="0">
                <a:solidFill>
                  <a:prstClr val="black"/>
                </a:solidFill>
                <a:latin typeface="Meiryo UI" panose="020B0604030504040204" pitchFamily="50" charset="-128"/>
                <a:ea typeface="Meiryo UI" panose="020B0604030504040204" pitchFamily="50" charset="-128"/>
              </a:rPr>
              <a:t>出版者</a:t>
            </a:r>
            <a:endParaRPr lang="en-US" altLang="ja-JP" sz="2400" dirty="0">
              <a:solidFill>
                <a:prstClr val="black"/>
              </a:solidFill>
              <a:latin typeface="Meiryo UI" panose="020B0604030504040204" pitchFamily="50" charset="-128"/>
              <a:ea typeface="Meiryo UI" panose="020B0604030504040204" pitchFamily="50" charset="-128"/>
            </a:endParaRPr>
          </a:p>
        </p:txBody>
      </p:sp>
      <p:sp>
        <p:nvSpPr>
          <p:cNvPr id="49" name="フローチャート : 磁気ディスク 13"/>
          <p:cNvSpPr/>
          <p:nvPr/>
        </p:nvSpPr>
        <p:spPr>
          <a:xfrm>
            <a:off x="7840586" y="5931211"/>
            <a:ext cx="2198764" cy="656479"/>
          </a:xfrm>
          <a:prstGeom prst="flowChartMagneticDisk">
            <a:avLst/>
          </a:prstGeom>
          <a:ln w="28575"/>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dirty="0">
                <a:solidFill>
                  <a:prstClr val="black"/>
                </a:solidFill>
                <a:latin typeface="Meiryo UI" panose="020B0604030504040204" pitchFamily="50" charset="-128"/>
                <a:ea typeface="Meiryo UI" panose="020B0604030504040204" pitchFamily="50" charset="-128"/>
              </a:rPr>
              <a:t>恒久保存アーカイブ</a:t>
            </a:r>
          </a:p>
        </p:txBody>
      </p:sp>
      <p:sp>
        <p:nvSpPr>
          <p:cNvPr id="50" name="フローチャート : 磁気ディスク 53"/>
          <p:cNvSpPr/>
          <p:nvPr/>
        </p:nvSpPr>
        <p:spPr>
          <a:xfrm>
            <a:off x="2559323" y="6091275"/>
            <a:ext cx="1931653" cy="519160"/>
          </a:xfrm>
          <a:prstGeom prst="flowChartMagneticDisk">
            <a:avLst/>
          </a:prstGeom>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r>
              <a:rPr lang="ja-JP" altLang="en-US" sz="2000" dirty="0">
                <a:solidFill>
                  <a:prstClr val="black"/>
                </a:solidFill>
                <a:latin typeface="Meiryo UI" panose="020B0604030504040204" pitchFamily="50" charset="-128"/>
                <a:ea typeface="Meiryo UI" panose="020B0604030504040204" pitchFamily="50" charset="-128"/>
              </a:rPr>
              <a:t>権利情報</a:t>
            </a:r>
            <a:r>
              <a:rPr lang="en-US" altLang="ja-JP" sz="2000" dirty="0">
                <a:solidFill>
                  <a:prstClr val="black"/>
                </a:solidFill>
                <a:latin typeface="Meiryo UI" panose="020B0604030504040204" pitchFamily="50" charset="-128"/>
                <a:ea typeface="Meiryo UI" panose="020B0604030504040204" pitchFamily="50" charset="-128"/>
              </a:rPr>
              <a:t>DB</a:t>
            </a:r>
          </a:p>
        </p:txBody>
      </p:sp>
      <p:sp>
        <p:nvSpPr>
          <p:cNvPr id="54" name="フローチャート : 磁気ディスク 13"/>
          <p:cNvSpPr/>
          <p:nvPr/>
        </p:nvSpPr>
        <p:spPr>
          <a:xfrm>
            <a:off x="3893007" y="3718987"/>
            <a:ext cx="2155450" cy="488477"/>
          </a:xfrm>
          <a:prstGeom prst="flowChartMagneticDisk">
            <a:avLst/>
          </a:prstGeom>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ctr"/>
            <a:r>
              <a:rPr lang="ja-JP" altLang="en-US" sz="2000" dirty="0">
                <a:solidFill>
                  <a:prstClr val="black"/>
                </a:solidFill>
                <a:latin typeface="Meiryo UI" panose="020B0604030504040204" pitchFamily="50" charset="-128"/>
                <a:ea typeface="Meiryo UI" panose="020B0604030504040204" pitchFamily="50" charset="-128"/>
              </a:rPr>
              <a:t>提供用コンテンツ</a:t>
            </a:r>
          </a:p>
        </p:txBody>
      </p:sp>
      <p:sp>
        <p:nvSpPr>
          <p:cNvPr id="56" name="正方形/長方形 55"/>
          <p:cNvSpPr/>
          <p:nvPr/>
        </p:nvSpPr>
        <p:spPr>
          <a:xfrm>
            <a:off x="8950566" y="4301161"/>
            <a:ext cx="1477841" cy="93639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nchor="ctr">
            <a:noAutofit/>
          </a:bodyPr>
          <a:lstStyle/>
          <a:p>
            <a:pPr algn="ctr"/>
            <a:r>
              <a:rPr lang="ja-JP" altLang="en-US" sz="2000" dirty="0">
                <a:solidFill>
                  <a:prstClr val="black"/>
                </a:solidFill>
                <a:latin typeface="Meiryo UI" panose="020B0604030504040204" pitchFamily="50" charset="-128"/>
                <a:ea typeface="Meiryo UI" panose="020B0604030504040204" pitchFamily="50" charset="-128"/>
              </a:rPr>
              <a:t>②収集機能</a:t>
            </a:r>
            <a:endParaRPr lang="en-US" altLang="ja-JP" sz="2000" dirty="0">
              <a:solidFill>
                <a:prstClr val="black"/>
              </a:solidFill>
              <a:latin typeface="Meiryo UI" panose="020B0604030504040204" pitchFamily="50" charset="-128"/>
              <a:ea typeface="Meiryo UI" panose="020B0604030504040204" pitchFamily="50" charset="-128"/>
            </a:endParaRPr>
          </a:p>
          <a:p>
            <a:pPr algn="ctr"/>
            <a:r>
              <a:rPr lang="ja-JP" altLang="en-US" dirty="0">
                <a:solidFill>
                  <a:prstClr val="black"/>
                </a:solidFill>
                <a:latin typeface="Meiryo UI" panose="020B0604030504040204" pitchFamily="50" charset="-128"/>
                <a:ea typeface="Meiryo UI" panose="020B0604030504040204" pitchFamily="50" charset="-128"/>
              </a:rPr>
              <a:t>（オンライン</a:t>
            </a:r>
            <a:endParaRPr lang="en-US" altLang="ja-JP" dirty="0">
              <a:solidFill>
                <a:prstClr val="black"/>
              </a:solidFill>
              <a:latin typeface="Meiryo UI" panose="020B0604030504040204" pitchFamily="50" charset="-128"/>
              <a:ea typeface="Meiryo UI" panose="020B0604030504040204" pitchFamily="50" charset="-128"/>
            </a:endParaRPr>
          </a:p>
          <a:p>
            <a:pPr algn="r"/>
            <a:r>
              <a:rPr lang="ja-JP" altLang="en-US" dirty="0">
                <a:solidFill>
                  <a:prstClr val="black"/>
                </a:solidFill>
                <a:latin typeface="Meiryo UI" panose="020B0604030504040204" pitchFamily="50" charset="-128"/>
                <a:ea typeface="Meiryo UI" panose="020B0604030504040204" pitchFamily="50" charset="-128"/>
              </a:rPr>
              <a:t>資料の収集）</a:t>
            </a:r>
          </a:p>
        </p:txBody>
      </p:sp>
      <p:sp>
        <p:nvSpPr>
          <p:cNvPr id="57" name="フローチャート : 磁気ディスク 53"/>
          <p:cNvSpPr/>
          <p:nvPr/>
        </p:nvSpPr>
        <p:spPr>
          <a:xfrm>
            <a:off x="7981951" y="3584702"/>
            <a:ext cx="2319461" cy="497577"/>
          </a:xfrm>
          <a:prstGeom prst="flowChartMagneticDisk">
            <a:avLst/>
          </a:prstGeom>
          <a:ln w="28575"/>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r>
              <a:rPr lang="ja-JP" altLang="en-US" dirty="0">
                <a:solidFill>
                  <a:prstClr val="black"/>
                </a:solidFill>
                <a:latin typeface="Meiryo UI" panose="020B0604030504040204" pitchFamily="50" charset="-128"/>
                <a:ea typeface="Meiryo UI" panose="020B0604030504040204" pitchFamily="50" charset="-128"/>
              </a:rPr>
              <a:t>書誌情報・所在情報</a:t>
            </a:r>
            <a:endParaRPr lang="en-US" altLang="ja-JP" dirty="0">
              <a:solidFill>
                <a:prstClr val="black"/>
              </a:solidFill>
              <a:latin typeface="Meiryo UI" panose="020B0604030504040204" pitchFamily="50" charset="-128"/>
              <a:ea typeface="Meiryo UI" panose="020B0604030504040204" pitchFamily="50" charset="-128"/>
            </a:endParaRPr>
          </a:p>
        </p:txBody>
      </p:sp>
      <p:sp>
        <p:nvSpPr>
          <p:cNvPr id="7" name="正方形/長方形 6"/>
          <p:cNvSpPr/>
          <p:nvPr/>
        </p:nvSpPr>
        <p:spPr>
          <a:xfrm>
            <a:off x="8389858" y="1731638"/>
            <a:ext cx="1301838" cy="584775"/>
          </a:xfrm>
          <a:prstGeom prst="rect">
            <a:avLst/>
          </a:prstGeom>
        </p:spPr>
        <p:txBody>
          <a:bodyPr wrap="square">
            <a:spAutoFit/>
          </a:bodyPr>
          <a:lstStyle/>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保護期間</a:t>
            </a:r>
            <a:endParaRPr lang="en-US" altLang="ja-JP" sz="16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満了等</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3" name="左右矢印 2"/>
          <p:cNvSpPr/>
          <p:nvPr/>
        </p:nvSpPr>
        <p:spPr>
          <a:xfrm>
            <a:off x="6240445" y="3007925"/>
            <a:ext cx="1087798" cy="523220"/>
          </a:xfrm>
          <a:prstGeom prst="lef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44" name="左右矢印 43"/>
          <p:cNvSpPr/>
          <p:nvPr/>
        </p:nvSpPr>
        <p:spPr>
          <a:xfrm>
            <a:off x="6240645" y="3830519"/>
            <a:ext cx="1133668" cy="523220"/>
          </a:xfrm>
          <a:prstGeom prst="lef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53" name="左右矢印 52"/>
          <p:cNvSpPr/>
          <p:nvPr/>
        </p:nvSpPr>
        <p:spPr>
          <a:xfrm>
            <a:off x="6260362" y="4617695"/>
            <a:ext cx="1133668" cy="523220"/>
          </a:xfrm>
          <a:prstGeom prst="lef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55" name="左右矢印 54"/>
          <p:cNvSpPr/>
          <p:nvPr/>
        </p:nvSpPr>
        <p:spPr>
          <a:xfrm>
            <a:off x="6252487" y="5384348"/>
            <a:ext cx="1114882" cy="523220"/>
          </a:xfrm>
          <a:prstGeom prst="lef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64" name="左矢印 63"/>
          <p:cNvSpPr/>
          <p:nvPr/>
        </p:nvSpPr>
        <p:spPr>
          <a:xfrm flipH="1">
            <a:off x="7056366" y="1206869"/>
            <a:ext cx="895814" cy="362323"/>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28" name="AutoShape 8"/>
          <p:cNvSpPr>
            <a:spLocks noChangeArrowheads="1"/>
          </p:cNvSpPr>
          <p:nvPr/>
        </p:nvSpPr>
        <p:spPr bwMode="auto">
          <a:xfrm>
            <a:off x="5046441" y="1169650"/>
            <a:ext cx="2579724" cy="711844"/>
          </a:xfrm>
          <a:prstGeom prst="roundRect">
            <a:avLst>
              <a:gd name="adj" fmla="val 25048"/>
            </a:avLst>
          </a:prstGeom>
          <a:solidFill>
            <a:schemeClr val="bg1"/>
          </a:solidFill>
          <a:ln w="38100">
            <a:headEnd/>
            <a:tailEnd/>
          </a:ln>
        </p:spPr>
        <p:style>
          <a:lnRef idx="1">
            <a:schemeClr val="accent4"/>
          </a:lnRef>
          <a:fillRef idx="2">
            <a:schemeClr val="accent4"/>
          </a:fillRef>
          <a:effectRef idx="1">
            <a:schemeClr val="accent4"/>
          </a:effectRef>
          <a:fontRef idx="minor">
            <a:schemeClr val="dk1"/>
          </a:fontRef>
        </p:style>
        <p:txBody>
          <a:bodyPr wrap="square" anchor="ctr">
            <a:noAutofit/>
          </a:bodyPr>
          <a:lstStyle/>
          <a:p>
            <a:pPr marL="342900" indent="-342900" algn="ctr">
              <a:defRPr/>
            </a:pPr>
            <a:r>
              <a:rPr lang="ja-JP" altLang="en-US" sz="2400" dirty="0">
                <a:solidFill>
                  <a:prstClr val="black"/>
                </a:solidFill>
                <a:latin typeface="Meiryo UI" panose="020B0604030504040204" pitchFamily="50" charset="-128"/>
                <a:ea typeface="Meiryo UI" panose="020B0604030504040204" pitchFamily="50" charset="-128"/>
              </a:rPr>
              <a:t>図書館</a:t>
            </a:r>
            <a:endParaRPr lang="en-US" altLang="ja-JP" sz="24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（公共・大学・学校他）</a:t>
            </a:r>
          </a:p>
        </p:txBody>
      </p:sp>
      <p:sp>
        <p:nvSpPr>
          <p:cNvPr id="6" name="右矢印 5"/>
          <p:cNvSpPr/>
          <p:nvPr/>
        </p:nvSpPr>
        <p:spPr>
          <a:xfrm rot="-3600000">
            <a:off x="5576366" y="1999683"/>
            <a:ext cx="653102" cy="330555"/>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63" name="右矢印 62"/>
          <p:cNvSpPr/>
          <p:nvPr/>
        </p:nvSpPr>
        <p:spPr>
          <a:xfrm rot="24000000" flipH="1">
            <a:off x="6883398" y="2071656"/>
            <a:ext cx="797580" cy="330555"/>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9" name="テキスト ボックス 8"/>
          <p:cNvSpPr txBox="1"/>
          <p:nvPr/>
        </p:nvSpPr>
        <p:spPr>
          <a:xfrm>
            <a:off x="6554606" y="2152635"/>
            <a:ext cx="1357036" cy="338554"/>
          </a:xfrm>
          <a:prstGeom prst="rect">
            <a:avLst/>
          </a:prstGeom>
          <a:noFill/>
        </p:spPr>
        <p:txBody>
          <a:bodyPr wrap="square" rtlCol="0">
            <a:spAutoFit/>
          </a:bodyPr>
          <a:lstStyle/>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絶版資料</a:t>
            </a:r>
          </a:p>
        </p:txBody>
      </p:sp>
      <p:sp>
        <p:nvSpPr>
          <p:cNvPr id="12" name="角丸四角形 11"/>
          <p:cNvSpPr/>
          <p:nvPr/>
        </p:nvSpPr>
        <p:spPr>
          <a:xfrm>
            <a:off x="6600350" y="2874277"/>
            <a:ext cx="414235" cy="3033292"/>
          </a:xfrm>
          <a:prstGeom prst="roundRect">
            <a:avLst/>
          </a:prstGeom>
        </p:spPr>
        <p:style>
          <a:lnRef idx="2">
            <a:schemeClr val="dk1"/>
          </a:lnRef>
          <a:fillRef idx="1">
            <a:schemeClr val="lt1"/>
          </a:fillRef>
          <a:effectRef idx="0">
            <a:schemeClr val="dk1"/>
          </a:effectRef>
          <a:fontRef idx="minor">
            <a:schemeClr val="dk1"/>
          </a:fontRef>
        </p:style>
        <p:txBody>
          <a:bodyPr vert="eaVert" rtlCol="0" anchor="ctr"/>
          <a:lstStyle/>
          <a:p>
            <a:pPr algn="ctr"/>
            <a:r>
              <a:rPr lang="ja-JP" altLang="en-US" sz="2000" dirty="0">
                <a:solidFill>
                  <a:prstClr val="black"/>
                </a:solidFill>
                <a:latin typeface="Meiryo UI" panose="020B0604030504040204" pitchFamily="50" charset="-128"/>
                <a:ea typeface="Meiryo UI" panose="020B0604030504040204" pitchFamily="50" charset="-128"/>
              </a:rPr>
              <a:t>出版活動の支援・補完</a:t>
            </a:r>
          </a:p>
        </p:txBody>
      </p:sp>
      <p:sp>
        <p:nvSpPr>
          <p:cNvPr id="45" name="タイトル 1"/>
          <p:cNvSpPr>
            <a:spLocks noGrp="1"/>
          </p:cNvSpPr>
          <p:nvPr>
            <p:ph type="title"/>
          </p:nvPr>
        </p:nvSpPr>
        <p:spPr>
          <a:xfrm>
            <a:off x="0" y="8130"/>
            <a:ext cx="12192000" cy="969826"/>
          </a:xfrm>
        </p:spPr>
        <p:txBody>
          <a:bodyPr>
            <a:noAutofit/>
          </a:bodyPr>
          <a:lstStyle/>
          <a:p>
            <a:r>
              <a:rPr lang="ja-JP" altLang="en-US" sz="3600" dirty="0" smtClean="0"/>
              <a:t>書籍分野のナショナルアーカイブの</a:t>
            </a:r>
            <a:r>
              <a:rPr lang="ja-JP" altLang="en-US" sz="3600" dirty="0"/>
              <a:t>概念</a:t>
            </a:r>
            <a:r>
              <a:rPr lang="ja-JP" altLang="en-US" sz="3600" dirty="0" smtClean="0"/>
              <a:t>モデル</a:t>
            </a:r>
            <a:r>
              <a:rPr lang="en-US" altLang="ja-JP" sz="3600" dirty="0" smtClean="0"/>
              <a:t/>
            </a:r>
            <a:br>
              <a:rPr lang="en-US" altLang="ja-JP" sz="3600" dirty="0" smtClean="0"/>
            </a:br>
            <a:r>
              <a:rPr lang="ja-JP" altLang="en-US" sz="3600" dirty="0" smtClean="0"/>
              <a:t>－</a:t>
            </a:r>
            <a:r>
              <a:rPr lang="ja-JP" altLang="en-US" sz="3600" dirty="0"/>
              <a:t>出版界との役割分担－</a:t>
            </a:r>
          </a:p>
        </p:txBody>
      </p:sp>
      <p:sp>
        <p:nvSpPr>
          <p:cNvPr id="21" name="テキスト ボックス 20"/>
          <p:cNvSpPr txBox="1"/>
          <p:nvPr/>
        </p:nvSpPr>
        <p:spPr>
          <a:xfrm>
            <a:off x="2057565" y="2412613"/>
            <a:ext cx="1245222" cy="461665"/>
          </a:xfrm>
          <a:prstGeom prst="rect">
            <a:avLst/>
          </a:prstGeom>
          <a:noFill/>
        </p:spPr>
        <p:txBody>
          <a:bodyPr wrap="square" rtlCol="0">
            <a:spAutoFit/>
          </a:bodyPr>
          <a:lstStyle/>
          <a:p>
            <a:r>
              <a:rPr lang="ja-JP" altLang="en-US" sz="2400" dirty="0">
                <a:solidFill>
                  <a:prstClr val="black"/>
                </a:solidFill>
                <a:latin typeface="Meiryo UI" panose="020B0604030504040204" pitchFamily="50" charset="-128"/>
                <a:ea typeface="Meiryo UI" panose="020B0604030504040204" pitchFamily="50" charset="-128"/>
              </a:rPr>
              <a:t>出版界</a:t>
            </a:r>
          </a:p>
        </p:txBody>
      </p:sp>
      <p:sp>
        <p:nvSpPr>
          <p:cNvPr id="48" name="テキスト ボックス 47"/>
          <p:cNvSpPr txBox="1"/>
          <p:nvPr/>
        </p:nvSpPr>
        <p:spPr>
          <a:xfrm>
            <a:off x="7855564" y="2250624"/>
            <a:ext cx="2424048" cy="461665"/>
          </a:xfrm>
          <a:prstGeom prst="rect">
            <a:avLst/>
          </a:prstGeom>
          <a:noFill/>
        </p:spPr>
        <p:txBody>
          <a:bodyPr wrap="square" rtlCol="0">
            <a:spAutoFit/>
          </a:bodyPr>
          <a:lstStyle/>
          <a:p>
            <a:pPr marL="342900" indent="-342900" algn="ctr">
              <a:defRPr/>
            </a:pPr>
            <a:r>
              <a:rPr lang="ja-JP" altLang="en-US" sz="2400" dirty="0">
                <a:solidFill>
                  <a:prstClr val="black"/>
                </a:solidFill>
                <a:latin typeface="Meiryo UI" panose="020B0604030504040204" pitchFamily="50" charset="-128"/>
                <a:ea typeface="Meiryo UI" panose="020B0604030504040204" pitchFamily="50" charset="-128"/>
              </a:rPr>
              <a:t>国立国会図書館</a:t>
            </a:r>
            <a:endParaRPr lang="en-US" altLang="ja-JP" sz="2400" dirty="0">
              <a:solidFill>
                <a:prstClr val="black"/>
              </a:solidFill>
              <a:latin typeface="Meiryo UI" panose="020B0604030504040204" pitchFamily="50" charset="-128"/>
              <a:ea typeface="Meiryo UI" panose="020B0604030504040204" pitchFamily="50" charset="-128"/>
            </a:endParaRPr>
          </a:p>
        </p:txBody>
      </p:sp>
      <p:sp>
        <p:nvSpPr>
          <p:cNvPr id="2" name="角丸四角形吹き出し 1"/>
          <p:cNvSpPr/>
          <p:nvPr/>
        </p:nvSpPr>
        <p:spPr>
          <a:xfrm>
            <a:off x="6302807" y="6029412"/>
            <a:ext cx="1201466" cy="782331"/>
          </a:xfrm>
          <a:prstGeom prst="wedgeRoundRectCallout">
            <a:avLst>
              <a:gd name="adj1" fmla="val 90410"/>
              <a:gd name="adj2" fmla="val -6324"/>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ts val="1500"/>
              </a:lnSpc>
            </a:pPr>
            <a:r>
              <a:rPr lang="ja-JP" altLang="en-US" sz="1400" dirty="0">
                <a:solidFill>
                  <a:prstClr val="black"/>
                </a:solidFill>
                <a:latin typeface="Meiryo UI" panose="020B0604030504040204" pitchFamily="50" charset="-128"/>
                <a:ea typeface="Meiryo UI" panose="020B0604030504040204" pitchFamily="50" charset="-128"/>
              </a:rPr>
              <a:t>文化資産全体のアーカイブ機能にも期待が</a:t>
            </a:r>
            <a:r>
              <a:rPr lang="en-US" altLang="ja-JP" sz="1400" dirty="0">
                <a:solidFill>
                  <a:prstClr val="black"/>
                </a:solidFill>
                <a:latin typeface="Meiryo UI" panose="020B0604030504040204" pitchFamily="50" charset="-128"/>
                <a:ea typeface="Meiryo UI" panose="020B0604030504040204" pitchFamily="50" charset="-128"/>
              </a:rPr>
              <a:t>…</a:t>
            </a:r>
            <a:endParaRPr lang="ja-JP" altLang="en-US" sz="1400" dirty="0">
              <a:solidFill>
                <a:prstClr val="black"/>
              </a:solidFill>
              <a:latin typeface="Meiryo UI" panose="020B0604030504040204" pitchFamily="50" charset="-128"/>
              <a:ea typeface="Meiryo UI" panose="020B0604030504040204" pitchFamily="50" charset="-128"/>
            </a:endParaRPr>
          </a:p>
        </p:txBody>
      </p:sp>
      <p:sp>
        <p:nvSpPr>
          <p:cNvPr id="46" name="円/楕円 45"/>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7" name="横巻き 46"/>
          <p:cNvSpPr/>
          <p:nvPr/>
        </p:nvSpPr>
        <p:spPr>
          <a:xfrm>
            <a:off x="10241888" y="544017"/>
            <a:ext cx="982320"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Meiryo UI" panose="020B0604030504040204" pitchFamily="50" charset="-128"/>
                <a:ea typeface="Meiryo UI" panose="020B0604030504040204" pitchFamily="50" charset="-128"/>
              </a:rPr>
              <a:t>2013</a:t>
            </a:r>
            <a:r>
              <a:rPr lang="ja-JP" altLang="en-US" sz="1100" b="1" dirty="0">
                <a:solidFill>
                  <a:srgbClr val="FF0000"/>
                </a:solidFill>
                <a:latin typeface="Meiryo UI" panose="020B0604030504040204" pitchFamily="50" charset="-128"/>
                <a:ea typeface="Meiryo UI" panose="020B0604030504040204" pitchFamily="50" charset="-128"/>
              </a:rPr>
              <a:t>年</a:t>
            </a:r>
          </a:p>
        </p:txBody>
      </p:sp>
    </p:spTree>
    <p:extLst>
      <p:ext uri="{BB962C8B-B14F-4D97-AF65-F5344CB8AC3E}">
        <p14:creationId xmlns:p14="http://schemas.microsoft.com/office/powerpoint/2010/main" val="2461620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0" y="-14920"/>
            <a:ext cx="12192000" cy="851102"/>
          </a:xfrm>
        </p:spPr>
        <p:txBody>
          <a:bodyPr>
            <a:normAutofit/>
          </a:bodyPr>
          <a:lstStyle/>
          <a:p>
            <a:r>
              <a:rPr lang="ja-JP" altLang="en-US" sz="4000" dirty="0" smtClean="0"/>
              <a:t>電子</a:t>
            </a:r>
            <a:r>
              <a:rPr lang="ja-JP" altLang="en-US" sz="4000" dirty="0"/>
              <a:t>書籍分野のアーカイブの</a:t>
            </a:r>
            <a:r>
              <a:rPr lang="ja-JP" altLang="en-US" sz="4000" dirty="0" smtClean="0"/>
              <a:t>機能モデル</a:t>
            </a:r>
            <a:endParaRPr lang="ja-JP" altLang="en-US" sz="4000" dirty="0"/>
          </a:p>
        </p:txBody>
      </p:sp>
      <p:sp>
        <p:nvSpPr>
          <p:cNvPr id="4" name="スライド番号プレースホルダー 3"/>
          <p:cNvSpPr>
            <a:spLocks noGrp="1"/>
          </p:cNvSpPr>
          <p:nvPr>
            <p:ph type="sldNum" sz="quarter" idx="12"/>
          </p:nvPr>
        </p:nvSpPr>
        <p:spPr/>
        <p:txBody>
          <a:bodyPr/>
          <a:lstStyle/>
          <a:p>
            <a:fld id="{042AED99-7FB4-404E-8A97-64753DCE42EC}" type="slidenum">
              <a:rPr lang="en-US" smtClean="0"/>
              <a:pPr/>
              <a:t>83</a:t>
            </a:fld>
            <a:endParaRPr lang="en-US" dirty="0"/>
          </a:p>
        </p:txBody>
      </p:sp>
      <p:sp>
        <p:nvSpPr>
          <p:cNvPr id="24" name="AutoShape 8"/>
          <p:cNvSpPr>
            <a:spLocks noChangeArrowheads="1"/>
          </p:cNvSpPr>
          <p:nvPr/>
        </p:nvSpPr>
        <p:spPr bwMode="auto">
          <a:xfrm>
            <a:off x="1605121" y="1878655"/>
            <a:ext cx="5321281" cy="4842820"/>
          </a:xfrm>
          <a:prstGeom prst="roundRect">
            <a:avLst>
              <a:gd name="adj" fmla="val 25048"/>
            </a:avLst>
          </a:prstGeom>
          <a:noFill/>
          <a:ln>
            <a:headEnd/>
            <a:tailEnd/>
          </a:ln>
        </p:spPr>
        <p:style>
          <a:lnRef idx="1">
            <a:schemeClr val="accent6"/>
          </a:lnRef>
          <a:fillRef idx="2">
            <a:schemeClr val="accent6"/>
          </a:fillRef>
          <a:effectRef idx="1">
            <a:schemeClr val="accent6"/>
          </a:effectRef>
          <a:fontRef idx="minor">
            <a:schemeClr val="dk1"/>
          </a:fontRef>
        </p:style>
        <p:txBody>
          <a:bodyPr wrap="square" anchor="t" anchorCtr="0">
            <a:noAutofit/>
          </a:bodyPr>
          <a:lstStyle/>
          <a:p>
            <a:pPr marL="342900" indent="-342900">
              <a:defRPr/>
            </a:pPr>
            <a:r>
              <a:rPr lang="ja-JP" altLang="en-US" b="1" dirty="0">
                <a:latin typeface="Meiryo UI" panose="020B0604030504040204" pitchFamily="50" charset="-128"/>
                <a:ea typeface="Meiryo UI" panose="020B0604030504040204" pitchFamily="50" charset="-128"/>
              </a:rPr>
              <a:t>出版界</a:t>
            </a:r>
            <a:endParaRPr lang="en-US" altLang="ja-JP" sz="1600" dirty="0">
              <a:latin typeface="Meiryo UI" panose="020B0604030504040204" pitchFamily="50" charset="-128"/>
              <a:ea typeface="Meiryo UI" panose="020B0604030504040204" pitchFamily="50" charset="-128"/>
            </a:endParaRPr>
          </a:p>
        </p:txBody>
      </p:sp>
      <p:sp>
        <p:nvSpPr>
          <p:cNvPr id="25" name="AutoShape 8"/>
          <p:cNvSpPr>
            <a:spLocks noChangeArrowheads="1"/>
          </p:cNvSpPr>
          <p:nvPr/>
        </p:nvSpPr>
        <p:spPr bwMode="auto">
          <a:xfrm>
            <a:off x="1655082" y="3645025"/>
            <a:ext cx="5160998" cy="122255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defRPr/>
            </a:pPr>
            <a:r>
              <a:rPr lang="ja-JP" altLang="en-US" b="1" dirty="0">
                <a:latin typeface="Meiryo UI" panose="020B0604030504040204" pitchFamily="50" charset="-128"/>
                <a:ea typeface="Meiryo UI" panose="020B0604030504040204" pitchFamily="50" charset="-128"/>
              </a:rPr>
              <a:t>電子出版支援組織</a:t>
            </a:r>
            <a:endParaRPr lang="en-US" altLang="ja-JP" sz="1600" dirty="0">
              <a:latin typeface="Meiryo UI" panose="020B0604030504040204" pitchFamily="50" charset="-128"/>
              <a:ea typeface="Meiryo UI" panose="020B0604030504040204" pitchFamily="50" charset="-128"/>
            </a:endParaRPr>
          </a:p>
        </p:txBody>
      </p:sp>
      <p:sp>
        <p:nvSpPr>
          <p:cNvPr id="26" name="AutoShape 8"/>
          <p:cNvSpPr>
            <a:spLocks noChangeArrowheads="1"/>
          </p:cNvSpPr>
          <p:nvPr/>
        </p:nvSpPr>
        <p:spPr bwMode="auto">
          <a:xfrm>
            <a:off x="7086137" y="2256984"/>
            <a:ext cx="3519133" cy="4310236"/>
          </a:xfrm>
          <a:prstGeom prst="roundRect">
            <a:avLst>
              <a:gd name="adj" fmla="val 25048"/>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a:latin typeface="Meiryo UI" panose="020B0604030504040204" pitchFamily="50" charset="-128"/>
                <a:ea typeface="Meiryo UI" panose="020B0604030504040204" pitchFamily="50" charset="-128"/>
              </a:rPr>
              <a:t>国立国会図書館</a:t>
            </a:r>
            <a:endParaRPr lang="en-US" altLang="ja-JP" sz="1600" dirty="0">
              <a:latin typeface="Meiryo UI" panose="020B0604030504040204" pitchFamily="50" charset="-128"/>
              <a:ea typeface="Meiryo UI" panose="020B0604030504040204" pitchFamily="50" charset="-128"/>
            </a:endParaRPr>
          </a:p>
        </p:txBody>
      </p:sp>
      <p:sp>
        <p:nvSpPr>
          <p:cNvPr id="27" name="AutoShape 8"/>
          <p:cNvSpPr>
            <a:spLocks noChangeArrowheads="1"/>
          </p:cNvSpPr>
          <p:nvPr/>
        </p:nvSpPr>
        <p:spPr bwMode="auto">
          <a:xfrm>
            <a:off x="4177364" y="4941169"/>
            <a:ext cx="2537030" cy="967621"/>
          </a:xfrm>
          <a:prstGeom prst="roundRect">
            <a:avLst>
              <a:gd name="adj" fmla="val 25048"/>
            </a:avLst>
          </a:prstGeom>
          <a:ln>
            <a:headEnd/>
            <a:tailEnd/>
          </a:ln>
        </p:spPr>
        <p:style>
          <a:lnRef idx="2">
            <a:schemeClr val="accent6"/>
          </a:lnRef>
          <a:fillRef idx="1">
            <a:schemeClr val="lt1"/>
          </a:fillRef>
          <a:effectRef idx="0">
            <a:schemeClr val="accent6"/>
          </a:effectRef>
          <a:fontRef idx="minor">
            <a:schemeClr val="dk1"/>
          </a:fontRef>
        </p:style>
        <p:txBody>
          <a:bodyPr wrap="square" anchor="ctr">
            <a:spAutoFit/>
          </a:bodyPr>
          <a:lstStyle/>
          <a:p>
            <a:pPr marL="342900" indent="-342900" algn="ctr">
              <a:defRPr/>
            </a:pPr>
            <a:r>
              <a:rPr lang="ja-JP" altLang="en-US" sz="1600" b="1" dirty="0" smtClean="0">
                <a:latin typeface="Meiryo UI" panose="020B0604030504040204" pitchFamily="50" charset="-128"/>
                <a:ea typeface="Meiryo UI" panose="020B0604030504040204" pitchFamily="50" charset="-128"/>
              </a:rPr>
              <a:t>出版・権利情報</a:t>
            </a:r>
            <a:r>
              <a:rPr lang="ja-JP" altLang="en-US" sz="1600" b="1" dirty="0">
                <a:latin typeface="Meiryo UI" panose="020B0604030504040204" pitchFamily="50" charset="-128"/>
                <a:ea typeface="Meiryo UI" panose="020B0604030504040204" pitchFamily="50" charset="-128"/>
              </a:rPr>
              <a:t>管理組織</a:t>
            </a:r>
            <a:endParaRPr lang="en-US" altLang="ja-JP" sz="1600" b="1" dirty="0">
              <a:latin typeface="Meiryo UI" panose="020B0604030504040204" pitchFamily="50" charset="-128"/>
              <a:ea typeface="Meiryo UI" panose="020B0604030504040204" pitchFamily="50" charset="-128"/>
            </a:endParaRPr>
          </a:p>
          <a:p>
            <a:pPr marL="342900" indent="-342900" algn="ctr">
              <a:defRPr/>
            </a:pPr>
            <a:endParaRPr lang="en-US" altLang="ja-JP" sz="1600" dirty="0">
              <a:latin typeface="Meiryo UI" panose="020B0604030504040204" pitchFamily="50" charset="-128"/>
              <a:ea typeface="Meiryo UI" panose="020B0604030504040204" pitchFamily="50" charset="-128"/>
            </a:endParaRPr>
          </a:p>
          <a:p>
            <a:pPr marL="342900" indent="-342900" algn="ctr">
              <a:defRPr/>
            </a:pPr>
            <a:endParaRPr lang="en-US" altLang="ja-JP" sz="1600" dirty="0">
              <a:latin typeface="Meiryo UI" panose="020B0604030504040204" pitchFamily="50" charset="-128"/>
              <a:ea typeface="Meiryo UI" panose="020B0604030504040204" pitchFamily="50" charset="-128"/>
            </a:endParaRPr>
          </a:p>
        </p:txBody>
      </p:sp>
      <p:sp>
        <p:nvSpPr>
          <p:cNvPr id="28" name="AutoShape 8"/>
          <p:cNvSpPr>
            <a:spLocks noChangeArrowheads="1"/>
          </p:cNvSpPr>
          <p:nvPr/>
        </p:nvSpPr>
        <p:spPr bwMode="auto">
          <a:xfrm>
            <a:off x="3647729" y="2276872"/>
            <a:ext cx="2208647" cy="39421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ctr">
            <a:spAutoFit/>
          </a:bodyPr>
          <a:lstStyle/>
          <a:p>
            <a:pPr marL="342900" indent="-342900" algn="ctr">
              <a:defRPr/>
            </a:pPr>
            <a:r>
              <a:rPr lang="ja-JP" altLang="en-US" sz="1600" b="1" dirty="0">
                <a:latin typeface="Meiryo UI" panose="020B0604030504040204" pitchFamily="50" charset="-128"/>
                <a:ea typeface="Meiryo UI" panose="020B0604030504040204" pitchFamily="50" charset="-128"/>
              </a:rPr>
              <a:t>電子書籍販売</a:t>
            </a:r>
            <a:endParaRPr lang="en-US" altLang="ja-JP" sz="1600" b="1" dirty="0">
              <a:latin typeface="Meiryo UI" panose="020B0604030504040204" pitchFamily="50" charset="-128"/>
              <a:ea typeface="Meiryo UI" panose="020B0604030504040204" pitchFamily="50" charset="-128"/>
            </a:endParaRPr>
          </a:p>
        </p:txBody>
      </p:sp>
      <p:sp>
        <p:nvSpPr>
          <p:cNvPr id="29" name="正方形/長方形 28"/>
          <p:cNvSpPr/>
          <p:nvPr/>
        </p:nvSpPr>
        <p:spPr>
          <a:xfrm>
            <a:off x="8940871" y="4135701"/>
            <a:ext cx="1392547" cy="95410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①コンテンツの生成機能</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所蔵資料のデジタル化）</a:t>
            </a:r>
            <a:endParaRPr lang="en-US" altLang="ja-JP" sz="1400" dirty="0">
              <a:latin typeface="Meiryo UI" panose="020B0604030504040204" pitchFamily="50" charset="-128"/>
              <a:ea typeface="Meiryo UI" panose="020B0604030504040204" pitchFamily="50" charset="-128"/>
            </a:endParaRPr>
          </a:p>
        </p:txBody>
      </p:sp>
      <p:sp>
        <p:nvSpPr>
          <p:cNvPr id="30" name="正方形/長方形 29"/>
          <p:cNvSpPr/>
          <p:nvPr/>
        </p:nvSpPr>
        <p:spPr>
          <a:xfrm>
            <a:off x="4335707" y="4164687"/>
            <a:ext cx="2286442" cy="523220"/>
          </a:xfrm>
          <a:prstGeom prst="rect">
            <a:avLst/>
          </a:prstGeom>
        </p:spPr>
        <p:style>
          <a:lnRef idx="0">
            <a:schemeClr val="accent4"/>
          </a:lnRef>
          <a:fillRef idx="3">
            <a:schemeClr val="accent4"/>
          </a:fillRef>
          <a:effectRef idx="3">
            <a:schemeClr val="accent4"/>
          </a:effectRef>
          <a:fontRef idx="minor">
            <a:schemeClr val="lt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②収集・一時保存機能</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（提供用コンテンツの管理）</a:t>
            </a:r>
          </a:p>
        </p:txBody>
      </p:sp>
      <p:sp>
        <p:nvSpPr>
          <p:cNvPr id="31" name="正方形/長方形 30"/>
          <p:cNvSpPr/>
          <p:nvPr/>
        </p:nvSpPr>
        <p:spPr>
          <a:xfrm>
            <a:off x="4655841" y="5337504"/>
            <a:ext cx="2137834" cy="954107"/>
          </a:xfrm>
          <a:prstGeom prst="rect">
            <a:avLst/>
          </a:prstGeom>
        </p:spPr>
        <p:style>
          <a:lnRef idx="0">
            <a:schemeClr val="accent6"/>
          </a:lnRef>
          <a:fillRef idx="3">
            <a:schemeClr val="accent6"/>
          </a:fillRef>
          <a:effectRef idx="3">
            <a:schemeClr val="accent6"/>
          </a:effectRef>
          <a:fontRef idx="minor">
            <a:schemeClr val="lt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④権利情報・管理情報の収集・管理機能</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（出版情報・権利情報・販売情報の管理）</a:t>
            </a:r>
            <a:endParaRPr lang="en-US" altLang="ja-JP" sz="1400" dirty="0">
              <a:latin typeface="Meiryo UI" panose="020B0604030504040204" pitchFamily="50" charset="-128"/>
              <a:ea typeface="Meiryo UI" panose="020B0604030504040204" pitchFamily="50" charset="-128"/>
            </a:endParaRPr>
          </a:p>
        </p:txBody>
      </p:sp>
      <p:sp>
        <p:nvSpPr>
          <p:cNvPr id="32" name="正方形/長方形 31"/>
          <p:cNvSpPr/>
          <p:nvPr/>
        </p:nvSpPr>
        <p:spPr>
          <a:xfrm>
            <a:off x="7240758" y="5169033"/>
            <a:ext cx="2581610" cy="95410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③恒久保存機能</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（保存コンテンツの管理）</a:t>
            </a:r>
            <a:endParaRPr lang="en-US" altLang="ja-JP" sz="1400" dirty="0">
              <a:latin typeface="Meiryo UI" panose="020B0604030504040204" pitchFamily="50" charset="-128"/>
              <a:ea typeface="Meiryo UI" panose="020B0604030504040204" pitchFamily="50" charset="-128"/>
            </a:endParaRPr>
          </a:p>
          <a:p>
            <a:pPr algn="ctr"/>
            <a:endParaRPr lang="en-US" altLang="ja-JP" sz="1400" dirty="0">
              <a:latin typeface="Meiryo UI" panose="020B0604030504040204" pitchFamily="50" charset="-128"/>
              <a:ea typeface="Meiryo UI" panose="020B0604030504040204" pitchFamily="50" charset="-128"/>
            </a:endParaRPr>
          </a:p>
          <a:p>
            <a:pPr algn="ctr"/>
            <a:endParaRPr lang="ja-JP" altLang="en-US" sz="1400" dirty="0">
              <a:latin typeface="Meiryo UI" panose="020B0604030504040204" pitchFamily="50" charset="-128"/>
              <a:ea typeface="Meiryo UI" panose="020B0604030504040204" pitchFamily="50" charset="-128"/>
            </a:endParaRPr>
          </a:p>
        </p:txBody>
      </p:sp>
      <p:sp>
        <p:nvSpPr>
          <p:cNvPr id="33" name="正方形/長方形 32"/>
          <p:cNvSpPr/>
          <p:nvPr/>
        </p:nvSpPr>
        <p:spPr>
          <a:xfrm>
            <a:off x="1871753" y="4158503"/>
            <a:ext cx="2211516"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①コンテンツの生成機能</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（電子書籍化）</a:t>
            </a:r>
          </a:p>
        </p:txBody>
      </p:sp>
      <p:sp>
        <p:nvSpPr>
          <p:cNvPr id="34" name="AutoShape 8"/>
          <p:cNvSpPr>
            <a:spLocks noChangeArrowheads="1"/>
          </p:cNvSpPr>
          <p:nvPr/>
        </p:nvSpPr>
        <p:spPr bwMode="auto">
          <a:xfrm>
            <a:off x="1871753" y="5251594"/>
            <a:ext cx="1734179" cy="680918"/>
          </a:xfrm>
          <a:prstGeom prst="roundRect">
            <a:avLst>
              <a:gd name="adj" fmla="val 25048"/>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wrap="square" anchor="ctr">
            <a:spAutoFit/>
          </a:bodyPr>
          <a:lstStyle/>
          <a:p>
            <a:pPr marL="342900" indent="-342900" algn="ctr">
              <a:defRPr/>
            </a:pPr>
            <a:r>
              <a:rPr lang="ja-JP" altLang="en-US" sz="1600" dirty="0">
                <a:latin typeface="Meiryo UI" panose="020B0604030504040204" pitchFamily="50" charset="-128"/>
                <a:ea typeface="Meiryo UI" panose="020B0604030504040204" pitchFamily="50" charset="-128"/>
              </a:rPr>
              <a:t>出版者</a:t>
            </a:r>
            <a:endParaRPr lang="en-US" altLang="ja-JP" sz="1600" dirty="0">
              <a:latin typeface="Meiryo UI" panose="020B0604030504040204" pitchFamily="50" charset="-128"/>
              <a:ea typeface="Meiryo UI" panose="020B0604030504040204" pitchFamily="50" charset="-128"/>
            </a:endParaRPr>
          </a:p>
          <a:p>
            <a:pPr marL="342900" indent="-342900" algn="ctr">
              <a:defRPr/>
            </a:pPr>
            <a:endParaRPr lang="ja-JP" altLang="en-US" sz="1600" dirty="0">
              <a:latin typeface="Meiryo UI" panose="020B0604030504040204" pitchFamily="50" charset="-128"/>
              <a:ea typeface="Meiryo UI" panose="020B0604030504040204" pitchFamily="50" charset="-128"/>
            </a:endParaRPr>
          </a:p>
        </p:txBody>
      </p:sp>
      <p:sp>
        <p:nvSpPr>
          <p:cNvPr id="35" name="正方形/長方形 34"/>
          <p:cNvSpPr/>
          <p:nvPr/>
        </p:nvSpPr>
        <p:spPr>
          <a:xfrm>
            <a:off x="7164710" y="2967512"/>
            <a:ext cx="2581678" cy="523220"/>
          </a:xfrm>
          <a:prstGeom prst="rect">
            <a:avLst/>
          </a:prstGeom>
        </p:spPr>
        <p:style>
          <a:lnRef idx="0">
            <a:schemeClr val="accent3"/>
          </a:lnRef>
          <a:fillRef idx="3">
            <a:schemeClr val="accent3"/>
          </a:fillRef>
          <a:effectRef idx="3">
            <a:schemeClr val="accent3"/>
          </a:effectRef>
          <a:fontRef idx="minor">
            <a:schemeClr val="lt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⑤配信・流通機能</a:t>
            </a:r>
            <a:endParaRPr lang="en-US" altLang="ja-JP" sz="1400" dirty="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a:t>
            </a:r>
            <a:r>
              <a:rPr lang="en-US" altLang="ja-JP" sz="1400" dirty="0" smtClean="0">
                <a:latin typeface="Meiryo UI" panose="020B0604030504040204" pitchFamily="50" charset="-128"/>
                <a:ea typeface="Meiryo UI" panose="020B0604030504040204" pitchFamily="50" charset="-128"/>
              </a:rPr>
              <a:t>PD</a:t>
            </a:r>
            <a:r>
              <a:rPr lang="ja-JP" altLang="en-US" sz="1400" dirty="0">
                <a:latin typeface="Meiryo UI" panose="020B0604030504040204" pitchFamily="50" charset="-128"/>
                <a:ea typeface="Meiryo UI" panose="020B0604030504040204" pitchFamily="50" charset="-128"/>
              </a:rPr>
              <a:t>・絶版資料の配信）</a:t>
            </a:r>
            <a:endParaRPr lang="en-US" altLang="ja-JP" sz="1400" dirty="0">
              <a:latin typeface="Meiryo UI" panose="020B0604030504040204" pitchFamily="50" charset="-128"/>
              <a:ea typeface="Meiryo UI" panose="020B0604030504040204" pitchFamily="50" charset="-128"/>
            </a:endParaRPr>
          </a:p>
        </p:txBody>
      </p:sp>
      <p:sp>
        <p:nvSpPr>
          <p:cNvPr id="36" name="AutoShape 8"/>
          <p:cNvSpPr>
            <a:spLocks noChangeArrowheads="1"/>
          </p:cNvSpPr>
          <p:nvPr/>
        </p:nvSpPr>
        <p:spPr bwMode="auto">
          <a:xfrm>
            <a:off x="3411937" y="837194"/>
            <a:ext cx="5749283" cy="935622"/>
          </a:xfrm>
          <a:prstGeom prst="roundRect">
            <a:avLst>
              <a:gd name="adj" fmla="val 25048"/>
            </a:avLst>
          </a:prstGeom>
          <a:solidFill>
            <a:schemeClr val="bg1"/>
          </a:solidFill>
          <a:ln>
            <a:headEnd/>
            <a:tailEnd/>
          </a:ln>
        </p:spPr>
        <p:style>
          <a:lnRef idx="1">
            <a:schemeClr val="accent3"/>
          </a:lnRef>
          <a:fillRef idx="2">
            <a:schemeClr val="accent3"/>
          </a:fillRef>
          <a:effectRef idx="1">
            <a:schemeClr val="accent3"/>
          </a:effectRef>
          <a:fontRef idx="minor">
            <a:schemeClr val="dk1"/>
          </a:fontRef>
        </p:style>
        <p:txBody>
          <a:bodyPr wrap="square" anchor="t" anchorCtr="0">
            <a:noAutofit/>
          </a:bodyPr>
          <a:lstStyle/>
          <a:p>
            <a:pPr marL="342900" indent="-342900">
              <a:defRPr/>
            </a:pPr>
            <a:r>
              <a:rPr lang="ja-JP" altLang="en-US" b="1" dirty="0">
                <a:latin typeface="Meiryo UI" panose="020B0604030504040204" pitchFamily="50" charset="-128"/>
                <a:ea typeface="Meiryo UI" panose="020B0604030504040204" pitchFamily="50" charset="-128"/>
              </a:rPr>
              <a:t>利用者</a:t>
            </a:r>
            <a:endParaRPr lang="en-US" altLang="ja-JP" sz="1600" dirty="0">
              <a:latin typeface="Meiryo UI" panose="020B0604030504040204" pitchFamily="50" charset="-128"/>
              <a:ea typeface="Meiryo UI" panose="020B0604030504040204" pitchFamily="50" charset="-128"/>
            </a:endParaRPr>
          </a:p>
        </p:txBody>
      </p:sp>
      <p:sp>
        <p:nvSpPr>
          <p:cNvPr id="37" name="左矢印 36"/>
          <p:cNvSpPr/>
          <p:nvPr/>
        </p:nvSpPr>
        <p:spPr>
          <a:xfrm>
            <a:off x="4775569" y="1356357"/>
            <a:ext cx="716164" cy="288032"/>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38" name="AutoShape 8"/>
          <p:cNvSpPr>
            <a:spLocks noChangeArrowheads="1"/>
          </p:cNvSpPr>
          <p:nvPr/>
        </p:nvSpPr>
        <p:spPr bwMode="auto">
          <a:xfrm>
            <a:off x="5491734" y="912708"/>
            <a:ext cx="2022685" cy="860108"/>
          </a:xfrm>
          <a:prstGeom prst="roundRect">
            <a:avLst>
              <a:gd name="adj" fmla="val 25048"/>
            </a:avLst>
          </a:prstGeom>
          <a:solidFill>
            <a:schemeClr val="bg1"/>
          </a:solidFill>
          <a:ln>
            <a:headEnd/>
            <a:tailEnd/>
          </a:ln>
        </p:spPr>
        <p:style>
          <a:lnRef idx="1">
            <a:schemeClr val="accent4"/>
          </a:lnRef>
          <a:fillRef idx="2">
            <a:schemeClr val="accent4"/>
          </a:fillRef>
          <a:effectRef idx="1">
            <a:schemeClr val="accent4"/>
          </a:effectRef>
          <a:fontRef idx="minor">
            <a:schemeClr val="dk1"/>
          </a:fontRef>
        </p:style>
        <p:txBody>
          <a:bodyPr wrap="square" anchor="ctr">
            <a:spAutoFit/>
          </a:bodyPr>
          <a:lstStyle/>
          <a:p>
            <a:pPr marL="342900" indent="-342900" algn="ctr">
              <a:defRPr/>
            </a:pPr>
            <a:r>
              <a:rPr lang="ja-JP" altLang="en-US" sz="1400" b="1" dirty="0">
                <a:latin typeface="Meiryo UI" panose="020B0604030504040204" pitchFamily="50" charset="-128"/>
                <a:ea typeface="Meiryo UI" panose="020B0604030504040204" pitchFamily="50" charset="-128"/>
              </a:rPr>
              <a:t>図書館</a:t>
            </a:r>
            <a:endParaRPr lang="en-US" altLang="ja-JP" sz="1400" b="1" dirty="0">
              <a:latin typeface="Meiryo UI" panose="020B0604030504040204" pitchFamily="50" charset="-128"/>
              <a:ea typeface="Meiryo UI" panose="020B0604030504040204" pitchFamily="50" charset="-128"/>
            </a:endParaRPr>
          </a:p>
          <a:p>
            <a:pPr marL="342900" indent="-342900" algn="ctr">
              <a:defRPr/>
            </a:pPr>
            <a:r>
              <a:rPr lang="ja-JP" altLang="en-US" sz="1400" b="1" dirty="0">
                <a:latin typeface="Meiryo UI" panose="020B0604030504040204" pitchFamily="50" charset="-128"/>
                <a:ea typeface="Meiryo UI" panose="020B0604030504040204" pitchFamily="50" charset="-128"/>
              </a:rPr>
              <a:t>（公共・大学・</a:t>
            </a:r>
            <a:endParaRPr lang="en-US" altLang="ja-JP" sz="1400" b="1" dirty="0">
              <a:latin typeface="Meiryo UI" panose="020B0604030504040204" pitchFamily="50" charset="-128"/>
              <a:ea typeface="Meiryo UI" panose="020B0604030504040204" pitchFamily="50" charset="-128"/>
            </a:endParaRPr>
          </a:p>
          <a:p>
            <a:pPr marL="342900" indent="-342900" algn="ctr">
              <a:defRPr/>
            </a:pPr>
            <a:r>
              <a:rPr lang="ja-JP" altLang="en-US" sz="1400" b="1" dirty="0">
                <a:latin typeface="Meiryo UI" panose="020B0604030504040204" pitchFamily="50" charset="-128"/>
                <a:ea typeface="Meiryo UI" panose="020B0604030504040204" pitchFamily="50" charset="-128"/>
              </a:rPr>
              <a:t>学校・専門他）</a:t>
            </a:r>
          </a:p>
        </p:txBody>
      </p:sp>
      <p:sp>
        <p:nvSpPr>
          <p:cNvPr id="39" name="AutoShape 8"/>
          <p:cNvSpPr>
            <a:spLocks noChangeArrowheads="1"/>
          </p:cNvSpPr>
          <p:nvPr/>
        </p:nvSpPr>
        <p:spPr bwMode="auto">
          <a:xfrm>
            <a:off x="7791752" y="1293236"/>
            <a:ext cx="1479623" cy="358378"/>
          </a:xfrm>
          <a:prstGeom prst="roundRect">
            <a:avLst>
              <a:gd name="adj" fmla="val 25048"/>
            </a:avLst>
          </a:prstGeom>
          <a:solidFill>
            <a:schemeClr val="bg1"/>
          </a:solidFill>
          <a:ln>
            <a:headEnd/>
            <a:tailEnd/>
          </a:ln>
        </p:spPr>
        <p:style>
          <a:lnRef idx="1">
            <a:schemeClr val="accent3"/>
          </a:lnRef>
          <a:fillRef idx="2">
            <a:schemeClr val="accent3"/>
          </a:fillRef>
          <a:effectRef idx="1">
            <a:schemeClr val="accent3"/>
          </a:effectRef>
          <a:fontRef idx="minor">
            <a:schemeClr val="dk1"/>
          </a:fontRef>
        </p:style>
        <p:txBody>
          <a:bodyPr wrap="square" anchor="ctr">
            <a:spAutoFit/>
          </a:bodyPr>
          <a:lstStyle/>
          <a:p>
            <a:pPr marL="342900" indent="-342900" algn="ctr">
              <a:defRPr/>
            </a:pPr>
            <a:r>
              <a:rPr lang="ja-JP" altLang="en-US" sz="1400" b="1" dirty="0">
                <a:latin typeface="Meiryo UI" panose="020B0604030504040204" pitchFamily="50" charset="-128"/>
                <a:ea typeface="Meiryo UI" panose="020B0604030504040204" pitchFamily="50" charset="-128"/>
              </a:rPr>
              <a:t>視覚障害者等</a:t>
            </a:r>
          </a:p>
        </p:txBody>
      </p:sp>
      <p:sp>
        <p:nvSpPr>
          <p:cNvPr id="40" name="AutoShape 8"/>
          <p:cNvSpPr>
            <a:spLocks noChangeArrowheads="1"/>
          </p:cNvSpPr>
          <p:nvPr/>
        </p:nvSpPr>
        <p:spPr bwMode="auto">
          <a:xfrm>
            <a:off x="3561023" y="1273709"/>
            <a:ext cx="1214241" cy="394216"/>
          </a:xfrm>
          <a:prstGeom prst="roundRect">
            <a:avLst>
              <a:gd name="adj" fmla="val 25048"/>
            </a:avLst>
          </a:prstGeom>
          <a:solidFill>
            <a:schemeClr val="bg1"/>
          </a:solidFill>
          <a:ln>
            <a:headEnd/>
            <a:tailEnd/>
          </a:ln>
        </p:spPr>
        <p:style>
          <a:lnRef idx="1">
            <a:schemeClr val="accent3"/>
          </a:lnRef>
          <a:fillRef idx="2">
            <a:schemeClr val="accent3"/>
          </a:fillRef>
          <a:effectRef idx="1">
            <a:schemeClr val="accent3"/>
          </a:effectRef>
          <a:fontRef idx="minor">
            <a:schemeClr val="dk1"/>
          </a:fontRef>
        </p:style>
        <p:txBody>
          <a:bodyPr wrap="square" anchor="ctr">
            <a:spAutoFit/>
          </a:bodyPr>
          <a:lstStyle/>
          <a:p>
            <a:pPr marL="342900" indent="-342900" algn="ctr">
              <a:defRPr/>
            </a:pPr>
            <a:r>
              <a:rPr lang="ja-JP" altLang="en-US" sz="1400" b="1" dirty="0">
                <a:latin typeface="Meiryo UI" panose="020B0604030504040204" pitchFamily="50" charset="-128"/>
                <a:ea typeface="Meiryo UI" panose="020B0604030504040204" pitchFamily="50" charset="-128"/>
              </a:rPr>
              <a:t>一般利用者</a:t>
            </a:r>
            <a:r>
              <a:rPr lang="ja-JP" altLang="en-US" sz="1600" dirty="0">
                <a:latin typeface="Meiryo UI" panose="020B0604030504040204" pitchFamily="50" charset="-128"/>
                <a:ea typeface="Meiryo UI" panose="020B0604030504040204" pitchFamily="50" charset="-128"/>
              </a:rPr>
              <a:t>　　　</a:t>
            </a:r>
          </a:p>
        </p:txBody>
      </p:sp>
      <p:sp>
        <p:nvSpPr>
          <p:cNvPr id="41" name="AutoShape 8"/>
          <p:cNvSpPr>
            <a:spLocks noChangeArrowheads="1"/>
          </p:cNvSpPr>
          <p:nvPr/>
        </p:nvSpPr>
        <p:spPr bwMode="auto">
          <a:xfrm>
            <a:off x="3800129" y="2429272"/>
            <a:ext cx="2208647" cy="39421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ctr">
            <a:spAutoFit/>
          </a:bodyPr>
          <a:lstStyle/>
          <a:p>
            <a:pPr marL="342900" indent="-342900" algn="ctr">
              <a:defRPr/>
            </a:pPr>
            <a:r>
              <a:rPr lang="ja-JP" altLang="en-US" sz="1600" b="1" dirty="0">
                <a:latin typeface="Meiryo UI" panose="020B0604030504040204" pitchFamily="50" charset="-128"/>
                <a:ea typeface="Meiryo UI" panose="020B0604030504040204" pitchFamily="50" charset="-128"/>
              </a:rPr>
              <a:t>電子書籍販売</a:t>
            </a:r>
            <a:endParaRPr lang="en-US" altLang="ja-JP" sz="1600" b="1" dirty="0">
              <a:latin typeface="Meiryo UI" panose="020B0604030504040204" pitchFamily="50" charset="-128"/>
              <a:ea typeface="Meiryo UI" panose="020B0604030504040204" pitchFamily="50" charset="-128"/>
            </a:endParaRPr>
          </a:p>
        </p:txBody>
      </p:sp>
      <p:sp>
        <p:nvSpPr>
          <p:cNvPr id="42" name="AutoShape 8"/>
          <p:cNvSpPr>
            <a:spLocks noChangeArrowheads="1"/>
          </p:cNvSpPr>
          <p:nvPr/>
        </p:nvSpPr>
        <p:spPr bwMode="auto">
          <a:xfrm>
            <a:off x="4017404" y="2600089"/>
            <a:ext cx="2208647" cy="39421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ctr">
            <a:spAutoFit/>
          </a:bodyPr>
          <a:lstStyle/>
          <a:p>
            <a:pPr marL="342900" indent="-342900" algn="ctr">
              <a:defRPr/>
            </a:pPr>
            <a:r>
              <a:rPr lang="ja-JP" altLang="en-US" sz="1600" b="1" dirty="0">
                <a:latin typeface="Meiryo UI" panose="020B0604030504040204" pitchFamily="50" charset="-128"/>
                <a:ea typeface="Meiryo UI" panose="020B0604030504040204" pitchFamily="50" charset="-128"/>
              </a:rPr>
              <a:t>電子書籍販売会社</a:t>
            </a:r>
            <a:endParaRPr lang="en-US" altLang="ja-JP" sz="1600" b="1" dirty="0">
              <a:latin typeface="Meiryo UI" panose="020B0604030504040204" pitchFamily="50" charset="-128"/>
              <a:ea typeface="Meiryo UI" panose="020B0604030504040204" pitchFamily="50" charset="-128"/>
            </a:endParaRPr>
          </a:p>
        </p:txBody>
      </p:sp>
      <p:sp>
        <p:nvSpPr>
          <p:cNvPr id="43" name="左矢印 42"/>
          <p:cNvSpPr/>
          <p:nvPr/>
        </p:nvSpPr>
        <p:spPr>
          <a:xfrm rot="5400000">
            <a:off x="8193650" y="973038"/>
            <a:ext cx="401050" cy="2153658"/>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dirty="0">
              <a:latin typeface="Meiryo UI" panose="020B0604030504040204" pitchFamily="50" charset="-128"/>
              <a:ea typeface="Meiryo UI" panose="020B0604030504040204" pitchFamily="50" charset="-128"/>
            </a:endParaRPr>
          </a:p>
        </p:txBody>
      </p:sp>
      <p:sp>
        <p:nvSpPr>
          <p:cNvPr id="44" name="左矢印 43"/>
          <p:cNvSpPr/>
          <p:nvPr/>
        </p:nvSpPr>
        <p:spPr>
          <a:xfrm rot="5400000">
            <a:off x="4648347" y="951309"/>
            <a:ext cx="373547" cy="2153658"/>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45" name="AutoShape 8"/>
          <p:cNvSpPr>
            <a:spLocks noChangeArrowheads="1"/>
          </p:cNvSpPr>
          <p:nvPr/>
        </p:nvSpPr>
        <p:spPr bwMode="auto">
          <a:xfrm>
            <a:off x="2024153" y="5403994"/>
            <a:ext cx="1734179" cy="680918"/>
          </a:xfrm>
          <a:prstGeom prst="roundRect">
            <a:avLst>
              <a:gd name="adj" fmla="val 25048"/>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wrap="square" anchor="ctr">
            <a:spAutoFit/>
          </a:bodyPr>
          <a:lstStyle/>
          <a:p>
            <a:pPr marL="342900" indent="-342900" algn="ctr">
              <a:defRPr/>
            </a:pPr>
            <a:r>
              <a:rPr lang="ja-JP" altLang="en-US" sz="1600" dirty="0">
                <a:latin typeface="Meiryo UI" panose="020B0604030504040204" pitchFamily="50" charset="-128"/>
                <a:ea typeface="Meiryo UI" panose="020B0604030504040204" pitchFamily="50" charset="-128"/>
              </a:rPr>
              <a:t>出版者</a:t>
            </a:r>
            <a:endParaRPr lang="en-US" altLang="ja-JP" sz="1600" dirty="0">
              <a:latin typeface="Meiryo UI" panose="020B0604030504040204" pitchFamily="50" charset="-128"/>
              <a:ea typeface="Meiryo UI" panose="020B0604030504040204" pitchFamily="50" charset="-128"/>
            </a:endParaRPr>
          </a:p>
          <a:p>
            <a:pPr marL="342900" indent="-342900" algn="ctr">
              <a:defRPr/>
            </a:pPr>
            <a:endParaRPr lang="ja-JP" altLang="en-US" sz="1600" dirty="0">
              <a:latin typeface="Meiryo UI" panose="020B0604030504040204" pitchFamily="50" charset="-128"/>
              <a:ea typeface="Meiryo UI" panose="020B0604030504040204" pitchFamily="50" charset="-128"/>
            </a:endParaRPr>
          </a:p>
        </p:txBody>
      </p:sp>
      <p:sp>
        <p:nvSpPr>
          <p:cNvPr id="46" name="AutoShape 8"/>
          <p:cNvSpPr>
            <a:spLocks noChangeArrowheads="1"/>
          </p:cNvSpPr>
          <p:nvPr/>
        </p:nvSpPr>
        <p:spPr bwMode="auto">
          <a:xfrm>
            <a:off x="2176553" y="5556394"/>
            <a:ext cx="1734179" cy="680918"/>
          </a:xfrm>
          <a:prstGeom prst="roundRect">
            <a:avLst>
              <a:gd name="adj" fmla="val 25048"/>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wrap="square" anchor="ctr">
            <a:spAutoFit/>
          </a:bodyPr>
          <a:lstStyle/>
          <a:p>
            <a:pPr marL="342900" indent="-342900" algn="ctr">
              <a:defRPr/>
            </a:pPr>
            <a:r>
              <a:rPr lang="ja-JP" altLang="en-US" sz="1600" dirty="0">
                <a:latin typeface="Meiryo UI" panose="020B0604030504040204" pitchFamily="50" charset="-128"/>
                <a:ea typeface="Meiryo UI" panose="020B0604030504040204" pitchFamily="50" charset="-128"/>
              </a:rPr>
              <a:t>出版者</a:t>
            </a:r>
            <a:endParaRPr lang="en-US" altLang="ja-JP" sz="1600" dirty="0">
              <a:latin typeface="Meiryo UI" panose="020B0604030504040204" pitchFamily="50" charset="-128"/>
              <a:ea typeface="Meiryo UI" panose="020B0604030504040204" pitchFamily="50" charset="-128"/>
            </a:endParaRPr>
          </a:p>
          <a:p>
            <a:pPr marL="342900" indent="-342900" algn="ctr">
              <a:defRPr/>
            </a:pPr>
            <a:endParaRPr lang="ja-JP" altLang="en-US" sz="1600" dirty="0">
              <a:latin typeface="Meiryo UI" panose="020B0604030504040204" pitchFamily="50" charset="-128"/>
              <a:ea typeface="Meiryo UI" panose="020B0604030504040204" pitchFamily="50" charset="-128"/>
            </a:endParaRPr>
          </a:p>
        </p:txBody>
      </p:sp>
      <p:sp>
        <p:nvSpPr>
          <p:cNvPr id="47" name="左矢印 46"/>
          <p:cNvSpPr/>
          <p:nvPr/>
        </p:nvSpPr>
        <p:spPr>
          <a:xfrm rot="5400000">
            <a:off x="2278725" y="4885978"/>
            <a:ext cx="593407" cy="206812"/>
          </a:xfrm>
          <a:prstGeom prst="lef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48" name="左右矢印 47"/>
          <p:cNvSpPr/>
          <p:nvPr/>
        </p:nvSpPr>
        <p:spPr>
          <a:xfrm>
            <a:off x="3647728" y="5383947"/>
            <a:ext cx="612752" cy="223502"/>
          </a:xfrm>
          <a:prstGeom prst="leftRightArrow">
            <a:avLst>
              <a:gd name="adj1" fmla="val 50000"/>
              <a:gd name="adj2" fmla="val 73177"/>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49" name="左矢印 48"/>
          <p:cNvSpPr/>
          <p:nvPr/>
        </p:nvSpPr>
        <p:spPr>
          <a:xfrm rot="5400000">
            <a:off x="4166375" y="3091903"/>
            <a:ext cx="553393" cy="405391"/>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50" name="正方形/長方形 49"/>
          <p:cNvSpPr/>
          <p:nvPr/>
        </p:nvSpPr>
        <p:spPr>
          <a:xfrm>
            <a:off x="4655840" y="3017897"/>
            <a:ext cx="1854394" cy="523220"/>
          </a:xfrm>
          <a:prstGeom prst="rect">
            <a:avLst/>
          </a:prstGeom>
        </p:spPr>
        <p:style>
          <a:lnRef idx="0">
            <a:schemeClr val="accent3"/>
          </a:lnRef>
          <a:fillRef idx="3">
            <a:schemeClr val="accent3"/>
          </a:fillRef>
          <a:effectRef idx="3">
            <a:schemeClr val="accent3"/>
          </a:effectRef>
          <a:fontRef idx="minor">
            <a:schemeClr val="lt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⑤配信・流通機能</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（電子書籍配信）</a:t>
            </a:r>
            <a:endParaRPr lang="en-US" altLang="ja-JP" sz="1400" dirty="0">
              <a:latin typeface="Meiryo UI" panose="020B0604030504040204" pitchFamily="50" charset="-128"/>
              <a:ea typeface="Meiryo UI" panose="020B0604030504040204" pitchFamily="50" charset="-128"/>
            </a:endParaRPr>
          </a:p>
        </p:txBody>
      </p:sp>
      <p:sp>
        <p:nvSpPr>
          <p:cNvPr id="51" name="フローチャート : 磁気ディスク 13"/>
          <p:cNvSpPr/>
          <p:nvPr/>
        </p:nvSpPr>
        <p:spPr>
          <a:xfrm>
            <a:off x="8164353" y="5699872"/>
            <a:ext cx="1972173" cy="656479"/>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1400" dirty="0">
                <a:latin typeface="Meiryo UI" panose="020B0604030504040204" pitchFamily="50" charset="-128"/>
                <a:ea typeface="Meiryo UI" panose="020B0604030504040204" pitchFamily="50" charset="-128"/>
              </a:rPr>
              <a:t>恒久保存用アーカイブ</a:t>
            </a:r>
          </a:p>
        </p:txBody>
      </p:sp>
      <p:sp>
        <p:nvSpPr>
          <p:cNvPr id="52" name="フローチャート : 磁気ディスク 53"/>
          <p:cNvSpPr/>
          <p:nvPr/>
        </p:nvSpPr>
        <p:spPr>
          <a:xfrm>
            <a:off x="5567233" y="6233684"/>
            <a:ext cx="1931653" cy="519160"/>
          </a:xfrm>
          <a:prstGeom prst="flowChartMagneticDisk">
            <a:avLst/>
          </a:prstGeom>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r>
              <a:rPr lang="ja-JP" altLang="en-US" sz="1400" dirty="0">
                <a:latin typeface="Meiryo UI" panose="020B0604030504040204" pitchFamily="50" charset="-128"/>
                <a:ea typeface="Meiryo UI" panose="020B0604030504040204" pitchFamily="50" charset="-128"/>
              </a:rPr>
              <a:t>権利情報</a:t>
            </a:r>
            <a:r>
              <a:rPr lang="en-US" altLang="ja-JP" sz="1400" dirty="0">
                <a:latin typeface="Meiryo UI" panose="020B0604030504040204" pitchFamily="50" charset="-128"/>
                <a:ea typeface="Meiryo UI" panose="020B0604030504040204" pitchFamily="50" charset="-128"/>
              </a:rPr>
              <a:t>DB</a:t>
            </a:r>
          </a:p>
        </p:txBody>
      </p:sp>
      <p:sp>
        <p:nvSpPr>
          <p:cNvPr id="53" name="フローチャート : 磁気ディスク 13"/>
          <p:cNvSpPr/>
          <p:nvPr/>
        </p:nvSpPr>
        <p:spPr>
          <a:xfrm>
            <a:off x="3854314" y="3659069"/>
            <a:ext cx="1959299" cy="488477"/>
          </a:xfrm>
          <a:prstGeom prst="flowChartMagneticDisk">
            <a:avLst/>
          </a:prstGeom>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ctr"/>
            <a:r>
              <a:rPr lang="ja-JP" altLang="en-US" sz="1400" dirty="0">
                <a:latin typeface="Meiryo UI" panose="020B0604030504040204" pitchFamily="50" charset="-128"/>
                <a:ea typeface="Meiryo UI" panose="020B0604030504040204" pitchFamily="50" charset="-128"/>
              </a:rPr>
              <a:t>提供用コンテンツ</a:t>
            </a:r>
          </a:p>
        </p:txBody>
      </p:sp>
      <p:sp>
        <p:nvSpPr>
          <p:cNvPr id="54" name="正方形/長方形 53"/>
          <p:cNvSpPr/>
          <p:nvPr/>
        </p:nvSpPr>
        <p:spPr>
          <a:xfrm>
            <a:off x="7212872" y="4214939"/>
            <a:ext cx="1529453" cy="738664"/>
          </a:xfrm>
          <a:prstGeom prst="rect">
            <a:avLst/>
          </a:prstGeom>
        </p:spPr>
        <p:style>
          <a:lnRef idx="0">
            <a:schemeClr val="accent4"/>
          </a:lnRef>
          <a:fillRef idx="3">
            <a:schemeClr val="accent4"/>
          </a:fillRef>
          <a:effectRef idx="3">
            <a:schemeClr val="accent4"/>
          </a:effectRef>
          <a:fontRef idx="minor">
            <a:schemeClr val="lt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②収集機能</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（オンライン資料の収集）</a:t>
            </a:r>
          </a:p>
        </p:txBody>
      </p:sp>
      <p:sp>
        <p:nvSpPr>
          <p:cNvPr id="55" name="フローチャート : 磁気ディスク 53"/>
          <p:cNvSpPr/>
          <p:nvPr/>
        </p:nvSpPr>
        <p:spPr>
          <a:xfrm>
            <a:off x="8636770" y="3584339"/>
            <a:ext cx="1923727" cy="497577"/>
          </a:xfrm>
          <a:prstGeom prst="flowChartMagneticDisk">
            <a:avLst/>
          </a:prstGeom>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r>
              <a:rPr lang="ja-JP" altLang="en-US" sz="1400" dirty="0">
                <a:latin typeface="Meiryo UI" panose="020B0604030504040204" pitchFamily="50" charset="-128"/>
                <a:ea typeface="Meiryo UI" panose="020B0604030504040204" pitchFamily="50" charset="-128"/>
              </a:rPr>
              <a:t>書誌情報・所在情報</a:t>
            </a:r>
            <a:endParaRPr lang="en-US" altLang="ja-JP" sz="1400" dirty="0">
              <a:latin typeface="Meiryo UI" panose="020B0604030504040204" pitchFamily="50" charset="-128"/>
              <a:ea typeface="Meiryo UI" panose="020B0604030504040204" pitchFamily="50" charset="-128"/>
            </a:endParaRPr>
          </a:p>
        </p:txBody>
      </p:sp>
      <p:sp>
        <p:nvSpPr>
          <p:cNvPr id="56" name="曲折矢印 55"/>
          <p:cNvSpPr/>
          <p:nvPr/>
        </p:nvSpPr>
        <p:spPr>
          <a:xfrm flipH="1" flipV="1">
            <a:off x="7456602" y="3999511"/>
            <a:ext cx="3103992" cy="2760523"/>
          </a:xfrm>
          <a:prstGeom prst="bentArrow">
            <a:avLst>
              <a:gd name="adj1" fmla="val 1914"/>
              <a:gd name="adj2" fmla="val 5441"/>
              <a:gd name="adj3" fmla="val 5189"/>
              <a:gd name="adj4" fmla="val 4375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ja-JP" altLang="en-US">
              <a:solidFill>
                <a:schemeClr val="tx1"/>
              </a:solidFill>
              <a:latin typeface="Meiryo UI" panose="020B0604030504040204" pitchFamily="50" charset="-128"/>
              <a:ea typeface="Meiryo UI" panose="020B0604030504040204" pitchFamily="50" charset="-128"/>
            </a:endParaRPr>
          </a:p>
        </p:txBody>
      </p:sp>
      <p:sp>
        <p:nvSpPr>
          <p:cNvPr id="57" name="正方形/長方形 56"/>
          <p:cNvSpPr/>
          <p:nvPr/>
        </p:nvSpPr>
        <p:spPr>
          <a:xfrm>
            <a:off x="7943409" y="1848333"/>
            <a:ext cx="800219" cy="276999"/>
          </a:xfrm>
          <a:prstGeom prst="rect">
            <a:avLst/>
          </a:prstGeom>
        </p:spPr>
        <p:txBody>
          <a:bodyPr wrap="none">
            <a:spAutoFit/>
          </a:bodyPr>
          <a:lstStyle/>
          <a:p>
            <a:pPr marL="342900" indent="-342900" algn="ctr">
              <a:defRPr/>
            </a:pPr>
            <a:r>
              <a:rPr lang="ja-JP" altLang="en-US" sz="1200" dirty="0" smtClean="0">
                <a:latin typeface="Meiryo UI" panose="020B0604030504040204" pitchFamily="50" charset="-128"/>
                <a:ea typeface="Meiryo UI" panose="020B0604030504040204" pitchFamily="50" charset="-128"/>
              </a:rPr>
              <a:t>絶版</a:t>
            </a:r>
            <a:r>
              <a:rPr lang="ja-JP" altLang="en-US" sz="1200" dirty="0">
                <a:latin typeface="Meiryo UI" panose="020B0604030504040204" pitchFamily="50" charset="-128"/>
                <a:ea typeface="Meiryo UI" panose="020B0604030504040204" pitchFamily="50" charset="-128"/>
              </a:rPr>
              <a:t>資料</a:t>
            </a:r>
          </a:p>
        </p:txBody>
      </p:sp>
      <p:sp>
        <p:nvSpPr>
          <p:cNvPr id="61" name="曲折矢印 60"/>
          <p:cNvSpPr/>
          <p:nvPr/>
        </p:nvSpPr>
        <p:spPr>
          <a:xfrm flipH="1">
            <a:off x="6312089" y="3174915"/>
            <a:ext cx="1163556" cy="1969747"/>
          </a:xfrm>
          <a:prstGeom prst="bentArrow">
            <a:avLst>
              <a:gd name="adj1" fmla="val 5594"/>
              <a:gd name="adj2" fmla="val 11750"/>
              <a:gd name="adj3" fmla="val 9395"/>
              <a:gd name="adj4" fmla="val 4375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ja-JP" altLang="en-US">
              <a:solidFill>
                <a:schemeClr val="tx1"/>
              </a:solidFill>
              <a:latin typeface="Meiryo UI" panose="020B0604030504040204" pitchFamily="50" charset="-128"/>
              <a:ea typeface="Meiryo UI" panose="020B0604030504040204" pitchFamily="50" charset="-128"/>
            </a:endParaRPr>
          </a:p>
        </p:txBody>
      </p:sp>
      <p:sp>
        <p:nvSpPr>
          <p:cNvPr id="62" name="正方形/長方形 61"/>
          <p:cNvSpPr/>
          <p:nvPr/>
        </p:nvSpPr>
        <p:spPr>
          <a:xfrm>
            <a:off x="4406016" y="1897310"/>
            <a:ext cx="800219" cy="276999"/>
          </a:xfrm>
          <a:prstGeom prst="rect">
            <a:avLst/>
          </a:prstGeom>
        </p:spPr>
        <p:txBody>
          <a:bodyPr wrap="none">
            <a:spAutoFit/>
          </a:bodyPr>
          <a:lstStyle/>
          <a:p>
            <a:pPr marL="342900" indent="-342900" algn="ctr">
              <a:defRPr/>
            </a:pPr>
            <a:r>
              <a:rPr lang="ja-JP" altLang="en-US" sz="1200" dirty="0">
                <a:latin typeface="Meiryo UI" panose="020B0604030504040204" pitchFamily="50" charset="-128"/>
                <a:ea typeface="Meiryo UI" panose="020B0604030504040204" pitchFamily="50" charset="-128"/>
              </a:rPr>
              <a:t>電子書籍</a:t>
            </a:r>
          </a:p>
        </p:txBody>
      </p:sp>
      <p:sp>
        <p:nvSpPr>
          <p:cNvPr id="63" name="左矢印 62"/>
          <p:cNvSpPr/>
          <p:nvPr/>
        </p:nvSpPr>
        <p:spPr>
          <a:xfrm rot="10800000">
            <a:off x="7456602" y="1369646"/>
            <a:ext cx="436020" cy="325441"/>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5" name="曲折矢印 64"/>
          <p:cNvSpPr/>
          <p:nvPr/>
        </p:nvSpPr>
        <p:spPr>
          <a:xfrm rot="16200000">
            <a:off x="5723604" y="1869360"/>
            <a:ext cx="219044" cy="6215488"/>
          </a:xfrm>
          <a:prstGeom prst="bentArrow">
            <a:avLst>
              <a:gd name="adj1" fmla="val 32201"/>
              <a:gd name="adj2" fmla="val 50000"/>
              <a:gd name="adj3" fmla="val 44955"/>
              <a:gd name="adj4" fmla="val 4375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ja-JP" altLang="en-US">
              <a:solidFill>
                <a:schemeClr val="tx1"/>
              </a:solidFill>
              <a:latin typeface="Meiryo UI" panose="020B0604030504040204" pitchFamily="50" charset="-128"/>
              <a:ea typeface="Meiryo UI" panose="020B0604030504040204" pitchFamily="50" charset="-128"/>
            </a:endParaRPr>
          </a:p>
        </p:txBody>
      </p:sp>
      <p:sp>
        <p:nvSpPr>
          <p:cNvPr id="66" name="左矢印 65"/>
          <p:cNvSpPr/>
          <p:nvPr/>
        </p:nvSpPr>
        <p:spPr>
          <a:xfrm rot="10800000">
            <a:off x="6577885" y="4326753"/>
            <a:ext cx="593407" cy="206812"/>
          </a:xfrm>
          <a:prstGeom prst="lef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7" name="左矢印 66"/>
          <p:cNvSpPr/>
          <p:nvPr/>
        </p:nvSpPr>
        <p:spPr>
          <a:xfrm rot="10800000">
            <a:off x="4078454" y="4247137"/>
            <a:ext cx="243684" cy="222681"/>
          </a:xfrm>
          <a:prstGeom prst="lef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58" name="横巻き 57"/>
          <p:cNvSpPr/>
          <p:nvPr/>
        </p:nvSpPr>
        <p:spPr>
          <a:xfrm>
            <a:off x="9594215" y="596132"/>
            <a:ext cx="982320"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Meiryo UI" panose="020B0604030504040204" pitchFamily="50" charset="-128"/>
                <a:ea typeface="Meiryo UI" panose="020B0604030504040204" pitchFamily="50" charset="-128"/>
              </a:rPr>
              <a:t>2013</a:t>
            </a:r>
            <a:r>
              <a:rPr lang="ja-JP" altLang="en-US" sz="1100" b="1" dirty="0">
                <a:solidFill>
                  <a:srgbClr val="FF0000"/>
                </a:solidFill>
                <a:latin typeface="Meiryo UI" panose="020B0604030504040204" pitchFamily="50" charset="-128"/>
                <a:ea typeface="Meiryo UI" panose="020B0604030504040204" pitchFamily="50" charset="-128"/>
              </a:rPr>
              <a:t>年</a:t>
            </a:r>
          </a:p>
        </p:txBody>
      </p:sp>
      <p:sp>
        <p:nvSpPr>
          <p:cNvPr id="59" name="円/楕円 58"/>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0" name="正方形/長方形 59"/>
          <p:cNvSpPr/>
          <p:nvPr/>
        </p:nvSpPr>
        <p:spPr>
          <a:xfrm>
            <a:off x="5649194" y="2188404"/>
            <a:ext cx="2859216" cy="307777"/>
          </a:xfrm>
          <a:prstGeom prst="rect">
            <a:avLst/>
          </a:prstGeom>
        </p:spPr>
        <p:style>
          <a:lnRef idx="1">
            <a:schemeClr val="accent6"/>
          </a:lnRef>
          <a:fillRef idx="3">
            <a:schemeClr val="accent6"/>
          </a:fillRef>
          <a:effectRef idx="2">
            <a:schemeClr val="accent6"/>
          </a:effectRef>
          <a:fontRef idx="minor">
            <a:schemeClr val="lt1"/>
          </a:fontRef>
        </p:style>
        <p:txBody>
          <a:bodyPr wrap="square" rtlCol="0" anchor="ctr">
            <a:spAutoFit/>
          </a:bodyPr>
          <a:lstStyle/>
          <a:p>
            <a:pPr algn="ctr"/>
            <a:r>
              <a:rPr lang="ja-JP" altLang="en-US" sz="1400" dirty="0" smtClean="0">
                <a:latin typeface="Meiryo UI" panose="020B0604030504040204" pitchFamily="50" charset="-128"/>
                <a:ea typeface="Meiryo UI" panose="020B0604030504040204" pitchFamily="50" charset="-128"/>
              </a:rPr>
              <a:t>⑤配信・流通機能（</a:t>
            </a:r>
            <a:r>
              <a:rPr lang="ja-JP" altLang="en-US" sz="1400" dirty="0">
                <a:latin typeface="Meiryo UI" panose="020B0604030504040204" pitchFamily="50" charset="-128"/>
                <a:ea typeface="Meiryo UI" panose="020B0604030504040204" pitchFamily="50" charset="-128"/>
              </a:rPr>
              <a:t>所在</a:t>
            </a:r>
            <a:r>
              <a:rPr lang="ja-JP" altLang="en-US" sz="1400" dirty="0" smtClean="0">
                <a:latin typeface="Meiryo UI" panose="020B0604030504040204" pitchFamily="50" charset="-128"/>
                <a:ea typeface="Meiryo UI" panose="020B0604030504040204" pitchFamily="50" charset="-128"/>
              </a:rPr>
              <a:t>情報）</a:t>
            </a:r>
            <a:endParaRPr lang="en-US" altLang="ja-JP" sz="1400" dirty="0">
              <a:latin typeface="Meiryo UI" panose="020B0604030504040204" pitchFamily="50" charset="-128"/>
              <a:ea typeface="Meiryo UI" panose="020B0604030504040204" pitchFamily="50" charset="-128"/>
            </a:endParaRPr>
          </a:p>
        </p:txBody>
      </p:sp>
      <p:sp>
        <p:nvSpPr>
          <p:cNvPr id="64" name="左矢印 63"/>
          <p:cNvSpPr/>
          <p:nvPr/>
        </p:nvSpPr>
        <p:spPr>
          <a:xfrm rot="5400000">
            <a:off x="6472797" y="854933"/>
            <a:ext cx="402422" cy="2153658"/>
          </a:xfrm>
          <a:prstGeom prst="lef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9" name="正方形/長方形 68"/>
          <p:cNvSpPr/>
          <p:nvPr/>
        </p:nvSpPr>
        <p:spPr>
          <a:xfrm>
            <a:off x="6312389" y="1841424"/>
            <a:ext cx="800219" cy="276999"/>
          </a:xfrm>
          <a:prstGeom prst="rect">
            <a:avLst/>
          </a:prstGeom>
        </p:spPr>
        <p:txBody>
          <a:bodyPr wrap="none">
            <a:spAutoFit/>
          </a:bodyPr>
          <a:lstStyle/>
          <a:p>
            <a:pPr marL="342900" indent="-342900" algn="ctr">
              <a:defRPr/>
            </a:pPr>
            <a:r>
              <a:rPr lang="ja-JP" altLang="en-US" sz="1200" dirty="0" smtClean="0">
                <a:solidFill>
                  <a:schemeClr val="bg1"/>
                </a:solidFill>
                <a:latin typeface="Meiryo UI" panose="020B0604030504040204" pitchFamily="50" charset="-128"/>
                <a:ea typeface="Meiryo UI" panose="020B0604030504040204" pitchFamily="50" charset="-128"/>
              </a:rPr>
              <a:t>所在情報</a:t>
            </a:r>
            <a:endParaRPr lang="ja-JP" altLang="en-US" sz="1200" dirty="0">
              <a:solidFill>
                <a:schemeClr val="bg1"/>
              </a:solidFill>
              <a:latin typeface="Meiryo UI" panose="020B0604030504040204" pitchFamily="50" charset="-128"/>
              <a:ea typeface="Meiryo UI" panose="020B0604030504040204" pitchFamily="50" charset="-128"/>
            </a:endParaRPr>
          </a:p>
        </p:txBody>
      </p:sp>
      <p:sp>
        <p:nvSpPr>
          <p:cNvPr id="70" name="左矢印 69"/>
          <p:cNvSpPr/>
          <p:nvPr/>
        </p:nvSpPr>
        <p:spPr>
          <a:xfrm rot="7835224">
            <a:off x="6416252" y="4847781"/>
            <a:ext cx="898472" cy="218499"/>
          </a:xfrm>
          <a:prstGeom prst="lef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72" name="曲折矢印 71"/>
          <p:cNvSpPr/>
          <p:nvPr/>
        </p:nvSpPr>
        <p:spPr>
          <a:xfrm rot="16200000" flipH="1" flipV="1">
            <a:off x="5585982" y="4281327"/>
            <a:ext cx="1861858" cy="213207"/>
          </a:xfrm>
          <a:prstGeom prst="bentArrow">
            <a:avLst>
              <a:gd name="adj1" fmla="val 32201"/>
              <a:gd name="adj2" fmla="val 50000"/>
              <a:gd name="adj3" fmla="val 44955"/>
              <a:gd name="adj4" fmla="val 43750"/>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ja-JP" altLang="en-US">
              <a:solidFill>
                <a:schemeClr val="tx1"/>
              </a:solidFill>
              <a:latin typeface="Meiryo UI" panose="020B0604030504040204" pitchFamily="50" charset="-128"/>
              <a:ea typeface="Meiryo UI" panose="020B0604030504040204" pitchFamily="50" charset="-128"/>
            </a:endParaRPr>
          </a:p>
        </p:txBody>
      </p:sp>
      <p:sp>
        <p:nvSpPr>
          <p:cNvPr id="68" name="左矢印 67"/>
          <p:cNvSpPr/>
          <p:nvPr/>
        </p:nvSpPr>
        <p:spPr>
          <a:xfrm rot="16200000" flipH="1" flipV="1">
            <a:off x="5266641" y="3883805"/>
            <a:ext cx="2808969" cy="152132"/>
          </a:xfrm>
          <a:prstGeom prst="lef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71" name="曲折矢印 70"/>
          <p:cNvSpPr/>
          <p:nvPr/>
        </p:nvSpPr>
        <p:spPr>
          <a:xfrm flipH="1">
            <a:off x="8572807" y="2246881"/>
            <a:ext cx="1298146" cy="1277581"/>
          </a:xfrm>
          <a:prstGeom prst="bentArrow">
            <a:avLst>
              <a:gd name="adj1" fmla="val 4699"/>
              <a:gd name="adj2" fmla="val 8923"/>
              <a:gd name="adj3" fmla="val 5189"/>
              <a:gd name="adj4" fmla="val 4375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ja-JP" altLang="en-US" sz="140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54484731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121920" y="29845"/>
            <a:ext cx="6825607" cy="742315"/>
          </a:xfrm>
        </p:spPr>
        <p:txBody>
          <a:bodyPr>
            <a:normAutofit/>
          </a:bodyPr>
          <a:lstStyle/>
          <a:p>
            <a:r>
              <a:rPr lang="ja-JP" altLang="en-US" sz="4000" dirty="0"/>
              <a:t> </a:t>
            </a:r>
            <a:r>
              <a:rPr lang="ja-JP" altLang="en-US" sz="4000" dirty="0" smtClean="0"/>
              <a:t>デジタルコンテンツの生成機能</a:t>
            </a:r>
            <a:endParaRPr lang="ja-JP" altLang="en-US" sz="4000" dirty="0"/>
          </a:p>
        </p:txBody>
      </p:sp>
      <p:sp>
        <p:nvSpPr>
          <p:cNvPr id="2" name="コンテンツ プレースホルダー 1"/>
          <p:cNvSpPr>
            <a:spLocks noGrp="1"/>
          </p:cNvSpPr>
          <p:nvPr>
            <p:ph idx="1"/>
          </p:nvPr>
        </p:nvSpPr>
        <p:spPr>
          <a:xfrm>
            <a:off x="8248899" y="633048"/>
            <a:ext cx="3779008" cy="5630362"/>
          </a:xfrm>
        </p:spPr>
        <p:txBody>
          <a:bodyPr>
            <a:normAutofit fontScale="92500" lnSpcReduction="20000"/>
          </a:bodyPr>
          <a:lstStyle/>
          <a:p>
            <a:r>
              <a:rPr kumimoji="1" lang="ja-JP" altLang="en-US" dirty="0" smtClean="0"/>
              <a:t>出版界</a:t>
            </a:r>
            <a:endParaRPr kumimoji="1" lang="en-US" altLang="ja-JP" dirty="0" smtClean="0"/>
          </a:p>
          <a:p>
            <a:pPr lvl="1"/>
            <a:r>
              <a:rPr lang="ja-JP" altLang="en-US" dirty="0" smtClean="0"/>
              <a:t>電子書籍化</a:t>
            </a:r>
            <a:endParaRPr lang="en-US" altLang="ja-JP" dirty="0" smtClean="0"/>
          </a:p>
          <a:p>
            <a:pPr lvl="2"/>
            <a:r>
              <a:rPr lang="ja-JP" altLang="en-US" dirty="0" smtClean="0"/>
              <a:t>テキスト化</a:t>
            </a:r>
            <a:endParaRPr lang="en-US" altLang="ja-JP" dirty="0" smtClean="0"/>
          </a:p>
          <a:p>
            <a:pPr lvl="2"/>
            <a:r>
              <a:rPr lang="en-US" altLang="ja-JP" dirty="0" smtClean="0"/>
              <a:t>EPUB</a:t>
            </a:r>
            <a:r>
              <a:rPr lang="ja-JP" altLang="en-US" dirty="0" smtClean="0"/>
              <a:t>化</a:t>
            </a:r>
            <a:endParaRPr lang="en-US" altLang="ja-JP" dirty="0" smtClean="0"/>
          </a:p>
          <a:p>
            <a:r>
              <a:rPr lang="en-US" altLang="ja-JP" dirty="0" smtClean="0"/>
              <a:t>ND</a:t>
            </a:r>
            <a:r>
              <a:rPr lang="en-US" altLang="ja-JP" dirty="0"/>
              <a:t>L</a:t>
            </a:r>
            <a:endParaRPr lang="en-US" altLang="ja-JP" dirty="0" smtClean="0"/>
          </a:p>
          <a:p>
            <a:pPr lvl="1"/>
            <a:r>
              <a:rPr kumimoji="1" lang="ja-JP" altLang="en-US" dirty="0" smtClean="0"/>
              <a:t>保存のためのデジタル化</a:t>
            </a:r>
            <a:endParaRPr kumimoji="1" lang="en-US" altLang="ja-JP" dirty="0" smtClean="0"/>
          </a:p>
          <a:p>
            <a:pPr lvl="1"/>
            <a:r>
              <a:rPr lang="ja-JP" altLang="en-US" dirty="0"/>
              <a:t>現在</a:t>
            </a:r>
            <a:r>
              <a:rPr lang="ja-JP" altLang="en-US" dirty="0" smtClean="0"/>
              <a:t>はイメージ化</a:t>
            </a:r>
            <a:endParaRPr lang="en-US" altLang="ja-JP" dirty="0" smtClean="0"/>
          </a:p>
          <a:p>
            <a:pPr lvl="1"/>
            <a:r>
              <a:rPr lang="ja-JP" altLang="en-US" dirty="0" smtClean="0"/>
              <a:t>今後は検索のためのテキスト化</a:t>
            </a:r>
            <a:endParaRPr kumimoji="1" lang="en-US" altLang="ja-JP" dirty="0" smtClean="0"/>
          </a:p>
          <a:p>
            <a:r>
              <a:rPr lang="ja-JP" altLang="en-US" dirty="0" smtClean="0"/>
              <a:t>図書館</a:t>
            </a:r>
            <a:endParaRPr lang="en-US" altLang="ja-JP" dirty="0" smtClean="0"/>
          </a:p>
          <a:p>
            <a:pPr lvl="1"/>
            <a:r>
              <a:rPr lang="ja-JP" altLang="en-US" dirty="0" smtClean="0"/>
              <a:t>郷土</a:t>
            </a:r>
            <a:r>
              <a:rPr lang="ja-JP" altLang="en-US" dirty="0"/>
              <a:t>資料</a:t>
            </a:r>
            <a:r>
              <a:rPr lang="ja-JP" altLang="en-US" dirty="0" smtClean="0"/>
              <a:t>のデジタル化</a:t>
            </a:r>
            <a:endParaRPr lang="en-US" altLang="ja-JP" dirty="0" smtClean="0"/>
          </a:p>
          <a:p>
            <a:r>
              <a:rPr lang="ja-JP" altLang="en-US" dirty="0" smtClean="0"/>
              <a:t>連携</a:t>
            </a:r>
            <a:endParaRPr lang="en-US" altLang="ja-JP" dirty="0" smtClean="0"/>
          </a:p>
          <a:p>
            <a:pPr lvl="1"/>
            <a:r>
              <a:rPr lang="en-US" altLang="ja-JP" dirty="0" smtClean="0"/>
              <a:t>NDL</a:t>
            </a:r>
            <a:r>
              <a:rPr lang="ja-JP" altLang="en-US" dirty="0" smtClean="0"/>
              <a:t>イメージ化データの二次利用提供</a:t>
            </a:r>
            <a:endParaRPr lang="en-US" altLang="ja-JP" dirty="0" smtClean="0"/>
          </a:p>
          <a:p>
            <a:pPr lvl="2"/>
            <a:r>
              <a:rPr lang="ja-JP" altLang="en-US" dirty="0" smtClean="0"/>
              <a:t>出版界での復刊のために</a:t>
            </a:r>
            <a:endParaRPr lang="en-US" altLang="ja-JP" dirty="0" smtClean="0"/>
          </a:p>
          <a:p>
            <a:pPr lvl="1"/>
            <a:r>
              <a:rPr lang="ja-JP" altLang="en-US" dirty="0" smtClean="0"/>
              <a:t>デジタル化仕様の共通化</a:t>
            </a:r>
            <a:endParaRPr lang="en-US" altLang="ja-JP" dirty="0" smtClean="0"/>
          </a:p>
          <a:p>
            <a:pPr lvl="2"/>
            <a:r>
              <a:rPr lang="en-US" altLang="ja-JP" dirty="0" smtClean="0"/>
              <a:t>EPUB</a:t>
            </a:r>
            <a:r>
              <a:rPr lang="ja-JP" altLang="en-US" dirty="0" smtClean="0"/>
              <a:t>仕様、画像・音声・動画仕様</a:t>
            </a:r>
            <a:endParaRPr lang="en-US" altLang="ja-JP" dirty="0" smtClean="0"/>
          </a:p>
          <a:p>
            <a:pPr lvl="1"/>
            <a:endParaRPr lang="en-US" altLang="ja-JP" dirty="0" smtClean="0"/>
          </a:p>
          <a:p>
            <a:pPr lvl="1"/>
            <a:endParaRPr kumimoji="1" lang="ja-JP" altLang="en-US" dirty="0"/>
          </a:p>
        </p:txBody>
      </p:sp>
      <p:sp>
        <p:nvSpPr>
          <p:cNvPr id="4" name="スライド番号プレースホルダー 3"/>
          <p:cNvSpPr>
            <a:spLocks noGrp="1"/>
          </p:cNvSpPr>
          <p:nvPr>
            <p:ph type="sldNum" sz="quarter" idx="12"/>
          </p:nvPr>
        </p:nvSpPr>
        <p:spPr/>
        <p:txBody>
          <a:bodyPr/>
          <a:lstStyle/>
          <a:p>
            <a:fld id="{042AED99-7FB4-404E-8A97-64753DCE42EC}" type="slidenum">
              <a:rPr lang="en-US" smtClean="0"/>
              <a:pPr/>
              <a:t>84</a:t>
            </a:fld>
            <a:endParaRPr lang="en-US" dirty="0"/>
          </a:p>
        </p:txBody>
      </p:sp>
      <p:sp>
        <p:nvSpPr>
          <p:cNvPr id="24" name="AutoShape 8"/>
          <p:cNvSpPr>
            <a:spLocks noChangeArrowheads="1"/>
          </p:cNvSpPr>
          <p:nvPr/>
        </p:nvSpPr>
        <p:spPr bwMode="auto">
          <a:xfrm>
            <a:off x="94144" y="1900922"/>
            <a:ext cx="4266540" cy="4842820"/>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pPr marL="342900" indent="-342900">
              <a:defRPr/>
            </a:pPr>
            <a:r>
              <a:rPr lang="ja-JP" altLang="en-US" sz="1400" b="1" dirty="0">
                <a:latin typeface="Meiryo UI" panose="020B0604030504040204" pitchFamily="50" charset="-128"/>
                <a:ea typeface="Meiryo UI" panose="020B0604030504040204" pitchFamily="50" charset="-128"/>
              </a:rPr>
              <a:t>出版界</a:t>
            </a:r>
            <a:endParaRPr lang="en-US" altLang="ja-JP" sz="1200" dirty="0">
              <a:latin typeface="Meiryo UI" panose="020B0604030504040204" pitchFamily="50" charset="-128"/>
              <a:ea typeface="Meiryo UI" panose="020B0604030504040204" pitchFamily="50" charset="-128"/>
            </a:endParaRPr>
          </a:p>
        </p:txBody>
      </p:sp>
      <p:sp>
        <p:nvSpPr>
          <p:cNvPr id="25" name="AutoShape 8"/>
          <p:cNvSpPr>
            <a:spLocks noChangeArrowheads="1"/>
          </p:cNvSpPr>
          <p:nvPr/>
        </p:nvSpPr>
        <p:spPr bwMode="auto">
          <a:xfrm>
            <a:off x="117707" y="3483698"/>
            <a:ext cx="4065245" cy="122255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defRPr/>
            </a:pPr>
            <a:r>
              <a:rPr lang="ja-JP" altLang="en-US" sz="1400" b="1" dirty="0">
                <a:latin typeface="Meiryo UI" panose="020B0604030504040204" pitchFamily="50" charset="-128"/>
                <a:ea typeface="Meiryo UI" panose="020B0604030504040204" pitchFamily="50" charset="-128"/>
              </a:rPr>
              <a:t>電子出版支援組織</a:t>
            </a:r>
            <a:endParaRPr lang="en-US" altLang="ja-JP" sz="1200" dirty="0">
              <a:latin typeface="Meiryo UI" panose="020B0604030504040204" pitchFamily="50" charset="-128"/>
              <a:ea typeface="Meiryo UI" panose="020B0604030504040204" pitchFamily="50" charset="-128"/>
            </a:endParaRPr>
          </a:p>
        </p:txBody>
      </p:sp>
      <p:sp>
        <p:nvSpPr>
          <p:cNvPr id="26" name="AutoShape 8"/>
          <p:cNvSpPr>
            <a:spLocks noChangeArrowheads="1"/>
          </p:cNvSpPr>
          <p:nvPr/>
        </p:nvSpPr>
        <p:spPr bwMode="auto">
          <a:xfrm>
            <a:off x="4744092" y="2267051"/>
            <a:ext cx="3162499" cy="4310236"/>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pPr marL="342900" indent="-342900">
              <a:defRPr/>
            </a:pPr>
            <a:r>
              <a:rPr lang="ja-JP" altLang="en-US" sz="1400" b="1" dirty="0">
                <a:latin typeface="Meiryo UI" panose="020B0604030504040204" pitchFamily="50" charset="-128"/>
                <a:ea typeface="Meiryo UI" panose="020B0604030504040204" pitchFamily="50" charset="-128"/>
              </a:rPr>
              <a:t>国立国会図書館</a:t>
            </a:r>
            <a:endParaRPr lang="en-US" altLang="ja-JP" sz="1200" dirty="0">
              <a:latin typeface="Meiryo UI" panose="020B0604030504040204" pitchFamily="50" charset="-128"/>
              <a:ea typeface="Meiryo UI" panose="020B0604030504040204" pitchFamily="50" charset="-128"/>
            </a:endParaRPr>
          </a:p>
        </p:txBody>
      </p:sp>
      <p:sp>
        <p:nvSpPr>
          <p:cNvPr id="27" name="AutoShape 8"/>
          <p:cNvSpPr>
            <a:spLocks noChangeArrowheads="1"/>
          </p:cNvSpPr>
          <p:nvPr/>
        </p:nvSpPr>
        <p:spPr bwMode="auto">
          <a:xfrm>
            <a:off x="2497929" y="4887356"/>
            <a:ext cx="1746586" cy="752594"/>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200" b="1" dirty="0" smtClean="0">
                <a:latin typeface="Meiryo UI" panose="020B0604030504040204" pitchFamily="50" charset="-128"/>
                <a:ea typeface="Meiryo UI" panose="020B0604030504040204" pitchFamily="50" charset="-128"/>
              </a:rPr>
              <a:t>出版・情報</a:t>
            </a:r>
            <a:r>
              <a:rPr lang="ja-JP" altLang="en-US" sz="1200" b="1" dirty="0">
                <a:latin typeface="Meiryo UI" panose="020B0604030504040204" pitchFamily="50" charset="-128"/>
                <a:ea typeface="Meiryo UI" panose="020B0604030504040204" pitchFamily="50" charset="-128"/>
              </a:rPr>
              <a:t>管理組織</a:t>
            </a:r>
            <a:endParaRPr lang="en-US" altLang="ja-JP" sz="1200" b="1" dirty="0">
              <a:latin typeface="Meiryo UI" panose="020B0604030504040204" pitchFamily="50" charset="-128"/>
              <a:ea typeface="Meiryo UI" panose="020B0604030504040204" pitchFamily="50" charset="-128"/>
            </a:endParaRPr>
          </a:p>
          <a:p>
            <a:pPr marL="342900" indent="-342900" algn="ctr">
              <a:defRPr/>
            </a:pPr>
            <a:endParaRPr lang="en-US" altLang="ja-JP" sz="1200" dirty="0">
              <a:latin typeface="Meiryo UI" panose="020B0604030504040204" pitchFamily="50" charset="-128"/>
              <a:ea typeface="Meiryo UI" panose="020B0604030504040204" pitchFamily="50" charset="-128"/>
            </a:endParaRPr>
          </a:p>
          <a:p>
            <a:pPr marL="342900" indent="-342900" algn="ctr">
              <a:defRPr/>
            </a:pPr>
            <a:endParaRPr lang="en-US" altLang="ja-JP" sz="1200" dirty="0">
              <a:latin typeface="Meiryo UI" panose="020B0604030504040204" pitchFamily="50" charset="-128"/>
              <a:ea typeface="Meiryo UI" panose="020B0604030504040204" pitchFamily="50" charset="-128"/>
            </a:endParaRPr>
          </a:p>
        </p:txBody>
      </p:sp>
      <p:sp>
        <p:nvSpPr>
          <p:cNvPr id="28" name="AutoShape 8"/>
          <p:cNvSpPr>
            <a:spLocks noChangeArrowheads="1"/>
          </p:cNvSpPr>
          <p:nvPr/>
        </p:nvSpPr>
        <p:spPr bwMode="auto">
          <a:xfrm>
            <a:off x="2040952" y="2342313"/>
            <a:ext cx="1549829" cy="322540"/>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200" b="1" dirty="0">
                <a:latin typeface="Meiryo UI" panose="020B0604030504040204" pitchFamily="50" charset="-128"/>
                <a:ea typeface="Meiryo UI" panose="020B0604030504040204" pitchFamily="50" charset="-128"/>
              </a:rPr>
              <a:t>電子書籍販売</a:t>
            </a:r>
            <a:endParaRPr lang="en-US" altLang="ja-JP" sz="1200" b="1" dirty="0">
              <a:latin typeface="Meiryo UI" panose="020B0604030504040204" pitchFamily="50" charset="-128"/>
              <a:ea typeface="Meiryo UI" panose="020B0604030504040204" pitchFamily="50" charset="-128"/>
            </a:endParaRPr>
          </a:p>
        </p:txBody>
      </p:sp>
      <p:sp>
        <p:nvSpPr>
          <p:cNvPr id="29" name="正方形/長方形 28"/>
          <p:cNvSpPr/>
          <p:nvPr/>
        </p:nvSpPr>
        <p:spPr>
          <a:xfrm>
            <a:off x="6349123" y="4301235"/>
            <a:ext cx="1606431" cy="43088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①コンテンツの生成機能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所蔵資料のデジタル化）</a:t>
            </a:r>
            <a:endParaRPr lang="en-US" altLang="ja-JP" sz="1100" dirty="0">
              <a:latin typeface="Meiryo UI" panose="020B0604030504040204" pitchFamily="50" charset="-128"/>
              <a:ea typeface="Meiryo UI" panose="020B0604030504040204" pitchFamily="50" charset="-128"/>
            </a:endParaRPr>
          </a:p>
        </p:txBody>
      </p:sp>
      <p:sp>
        <p:nvSpPr>
          <p:cNvPr id="30" name="正方形/長方形 29"/>
          <p:cNvSpPr/>
          <p:nvPr/>
        </p:nvSpPr>
        <p:spPr>
          <a:xfrm>
            <a:off x="2287777" y="4049248"/>
            <a:ext cx="1815824" cy="43088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②収集・一時保存機能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（提供用コンテンツの管理）</a:t>
            </a:r>
          </a:p>
        </p:txBody>
      </p:sp>
      <p:sp>
        <p:nvSpPr>
          <p:cNvPr id="31" name="正方形/長方形 30"/>
          <p:cNvSpPr/>
          <p:nvPr/>
        </p:nvSpPr>
        <p:spPr>
          <a:xfrm>
            <a:off x="2840236" y="5295726"/>
            <a:ext cx="1682196" cy="769441"/>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④権利情報・管理情報の収集・管理機能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（出版情報・権利情報・販売情報の管理）</a:t>
            </a:r>
            <a:endParaRPr lang="en-US" altLang="ja-JP" sz="1100" dirty="0">
              <a:latin typeface="Meiryo UI" panose="020B0604030504040204" pitchFamily="50" charset="-128"/>
              <a:ea typeface="Meiryo UI" panose="020B0604030504040204" pitchFamily="50" charset="-128"/>
            </a:endParaRPr>
          </a:p>
        </p:txBody>
      </p:sp>
      <p:sp>
        <p:nvSpPr>
          <p:cNvPr id="32" name="正方形/長方形 31"/>
          <p:cNvSpPr/>
          <p:nvPr/>
        </p:nvSpPr>
        <p:spPr>
          <a:xfrm>
            <a:off x="5092900" y="5298281"/>
            <a:ext cx="1700112" cy="769441"/>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③恒久保存機能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（保存コンテンツの管理）</a:t>
            </a:r>
            <a:endParaRPr lang="en-US" altLang="ja-JP" sz="1100" dirty="0">
              <a:latin typeface="Meiryo UI" panose="020B0604030504040204" pitchFamily="50" charset="-128"/>
              <a:ea typeface="Meiryo UI" panose="020B0604030504040204" pitchFamily="50" charset="-128"/>
            </a:endParaRPr>
          </a:p>
          <a:p>
            <a:pPr algn="ctr"/>
            <a:endParaRPr lang="en-US" altLang="ja-JP" sz="1100" dirty="0">
              <a:latin typeface="Meiryo UI" panose="020B0604030504040204" pitchFamily="50" charset="-128"/>
              <a:ea typeface="Meiryo UI" panose="020B0604030504040204" pitchFamily="50" charset="-128"/>
            </a:endParaRPr>
          </a:p>
          <a:p>
            <a:pPr algn="ctr"/>
            <a:endParaRPr lang="ja-JP" altLang="en-US" sz="1100" dirty="0">
              <a:latin typeface="Meiryo UI" panose="020B0604030504040204" pitchFamily="50" charset="-128"/>
              <a:ea typeface="Meiryo UI" panose="020B0604030504040204" pitchFamily="50" charset="-128"/>
            </a:endParaRPr>
          </a:p>
        </p:txBody>
      </p:sp>
      <p:sp>
        <p:nvSpPr>
          <p:cNvPr id="33" name="正方形/長方形 32"/>
          <p:cNvSpPr/>
          <p:nvPr/>
        </p:nvSpPr>
        <p:spPr>
          <a:xfrm>
            <a:off x="270229" y="4025960"/>
            <a:ext cx="1611247" cy="43088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①コンテンツの生成機能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（電子書籍化）</a:t>
            </a:r>
          </a:p>
        </p:txBody>
      </p:sp>
      <p:sp>
        <p:nvSpPr>
          <p:cNvPr id="34" name="AutoShape 8"/>
          <p:cNvSpPr>
            <a:spLocks noChangeArrowheads="1"/>
          </p:cNvSpPr>
          <p:nvPr/>
        </p:nvSpPr>
        <p:spPr bwMode="auto">
          <a:xfrm>
            <a:off x="322724" y="5161942"/>
            <a:ext cx="1316346" cy="537567"/>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200" dirty="0">
                <a:latin typeface="Meiryo UI" panose="020B0604030504040204" pitchFamily="50" charset="-128"/>
                <a:ea typeface="Meiryo UI" panose="020B0604030504040204" pitchFamily="50" charset="-128"/>
              </a:rPr>
              <a:t>出版者</a:t>
            </a:r>
            <a:endParaRPr lang="en-US" altLang="ja-JP" sz="1200" dirty="0">
              <a:latin typeface="Meiryo UI" panose="020B0604030504040204" pitchFamily="50" charset="-128"/>
              <a:ea typeface="Meiryo UI" panose="020B0604030504040204" pitchFamily="50" charset="-128"/>
            </a:endParaRPr>
          </a:p>
          <a:p>
            <a:pPr marL="342900" indent="-342900" algn="ctr">
              <a:defRPr/>
            </a:pPr>
            <a:endParaRPr lang="ja-JP" altLang="en-US" sz="1200" dirty="0">
              <a:latin typeface="Meiryo UI" panose="020B0604030504040204" pitchFamily="50" charset="-128"/>
              <a:ea typeface="Meiryo UI" panose="020B0604030504040204" pitchFamily="50" charset="-128"/>
            </a:endParaRPr>
          </a:p>
        </p:txBody>
      </p:sp>
      <p:sp>
        <p:nvSpPr>
          <p:cNvPr id="35" name="正方形/長方形 34"/>
          <p:cNvSpPr/>
          <p:nvPr/>
        </p:nvSpPr>
        <p:spPr>
          <a:xfrm>
            <a:off x="4950014" y="2995493"/>
            <a:ext cx="2427688" cy="43088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⑤配信・流通機能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（所在情報、</a:t>
            </a:r>
            <a:r>
              <a:rPr lang="en-US" altLang="ja-JP" sz="1100" dirty="0">
                <a:latin typeface="Meiryo UI" panose="020B0604030504040204" pitchFamily="50" charset="-128"/>
                <a:ea typeface="Meiryo UI" panose="020B0604030504040204" pitchFamily="50" charset="-128"/>
              </a:rPr>
              <a:t>PD</a:t>
            </a:r>
            <a:r>
              <a:rPr lang="ja-JP" altLang="en-US" sz="1100" dirty="0">
                <a:latin typeface="Meiryo UI" panose="020B0604030504040204" pitchFamily="50" charset="-128"/>
                <a:ea typeface="Meiryo UI" panose="020B0604030504040204" pitchFamily="50" charset="-128"/>
              </a:rPr>
              <a:t>・絶版資料の配信）</a:t>
            </a:r>
            <a:endParaRPr lang="en-US" altLang="ja-JP" sz="1100" dirty="0">
              <a:latin typeface="Meiryo UI" panose="020B0604030504040204" pitchFamily="50" charset="-128"/>
              <a:ea typeface="Meiryo UI" panose="020B0604030504040204" pitchFamily="50" charset="-128"/>
            </a:endParaRPr>
          </a:p>
        </p:txBody>
      </p:sp>
      <p:sp>
        <p:nvSpPr>
          <p:cNvPr id="36" name="AutoShape 8"/>
          <p:cNvSpPr>
            <a:spLocks noChangeArrowheads="1"/>
          </p:cNvSpPr>
          <p:nvPr/>
        </p:nvSpPr>
        <p:spPr bwMode="auto">
          <a:xfrm>
            <a:off x="1568893" y="874109"/>
            <a:ext cx="5107535" cy="935622"/>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pPr marL="342900" indent="-342900">
              <a:defRPr/>
            </a:pPr>
            <a:r>
              <a:rPr lang="ja-JP" altLang="en-US" sz="1400" b="1" dirty="0">
                <a:latin typeface="Meiryo UI" panose="020B0604030504040204" pitchFamily="50" charset="-128"/>
                <a:ea typeface="Meiryo UI" panose="020B0604030504040204" pitchFamily="50" charset="-128"/>
              </a:rPr>
              <a:t>利用者</a:t>
            </a:r>
            <a:endParaRPr lang="en-US" altLang="ja-JP" sz="1200" dirty="0">
              <a:latin typeface="Meiryo UI" panose="020B0604030504040204" pitchFamily="50" charset="-128"/>
              <a:ea typeface="Meiryo UI" panose="020B0604030504040204" pitchFamily="50" charset="-128"/>
            </a:endParaRPr>
          </a:p>
        </p:txBody>
      </p:sp>
      <p:sp>
        <p:nvSpPr>
          <p:cNvPr id="37" name="左矢印 36"/>
          <p:cNvSpPr/>
          <p:nvPr/>
        </p:nvSpPr>
        <p:spPr>
          <a:xfrm>
            <a:off x="2932525" y="1393271"/>
            <a:ext cx="578575" cy="296457"/>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38" name="AutoShape 8"/>
          <p:cNvSpPr>
            <a:spLocks noChangeArrowheads="1"/>
          </p:cNvSpPr>
          <p:nvPr/>
        </p:nvSpPr>
        <p:spPr bwMode="auto">
          <a:xfrm>
            <a:off x="3523358" y="1027932"/>
            <a:ext cx="1222660" cy="698837"/>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100" b="1" dirty="0">
                <a:latin typeface="Meiryo UI" panose="020B0604030504040204" pitchFamily="50" charset="-128"/>
                <a:ea typeface="Meiryo UI" panose="020B0604030504040204" pitchFamily="50" charset="-128"/>
              </a:rPr>
              <a:t>図書館</a:t>
            </a:r>
            <a:endParaRPr lang="en-US" altLang="ja-JP" sz="1100" b="1" dirty="0">
              <a:latin typeface="Meiryo UI" panose="020B0604030504040204" pitchFamily="50" charset="-128"/>
              <a:ea typeface="Meiryo UI" panose="020B0604030504040204" pitchFamily="50" charset="-128"/>
            </a:endParaRPr>
          </a:p>
          <a:p>
            <a:pPr marL="342900" indent="-342900" algn="ctr">
              <a:defRPr/>
            </a:pPr>
            <a:r>
              <a:rPr lang="ja-JP" altLang="en-US" sz="1100" b="1" dirty="0">
                <a:latin typeface="Meiryo UI" panose="020B0604030504040204" pitchFamily="50" charset="-128"/>
                <a:ea typeface="Meiryo UI" panose="020B0604030504040204" pitchFamily="50" charset="-128"/>
              </a:rPr>
              <a:t>（公共・大学・</a:t>
            </a:r>
            <a:endParaRPr lang="en-US" altLang="ja-JP" sz="1100" b="1" dirty="0">
              <a:latin typeface="Meiryo UI" panose="020B0604030504040204" pitchFamily="50" charset="-128"/>
              <a:ea typeface="Meiryo UI" panose="020B0604030504040204" pitchFamily="50" charset="-128"/>
            </a:endParaRPr>
          </a:p>
          <a:p>
            <a:pPr marL="342900" indent="-342900" algn="ctr">
              <a:defRPr/>
            </a:pPr>
            <a:r>
              <a:rPr lang="ja-JP" altLang="en-US" sz="1100" b="1" dirty="0">
                <a:latin typeface="Meiryo UI" panose="020B0604030504040204" pitchFamily="50" charset="-128"/>
                <a:ea typeface="Meiryo UI" panose="020B0604030504040204" pitchFamily="50" charset="-128"/>
              </a:rPr>
              <a:t>学校・専門他）</a:t>
            </a:r>
          </a:p>
        </p:txBody>
      </p:sp>
      <p:sp>
        <p:nvSpPr>
          <p:cNvPr id="39" name="AutoShape 8"/>
          <p:cNvSpPr>
            <a:spLocks noChangeArrowheads="1"/>
          </p:cNvSpPr>
          <p:nvPr/>
        </p:nvSpPr>
        <p:spPr bwMode="auto">
          <a:xfrm>
            <a:off x="5321666" y="1349793"/>
            <a:ext cx="1303633" cy="304621"/>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100" b="1" dirty="0">
                <a:latin typeface="Meiryo UI" panose="020B0604030504040204" pitchFamily="50" charset="-128"/>
                <a:ea typeface="Meiryo UI" panose="020B0604030504040204" pitchFamily="50" charset="-128"/>
              </a:rPr>
              <a:t>視覚障害者等</a:t>
            </a:r>
          </a:p>
        </p:txBody>
      </p:sp>
      <p:sp>
        <p:nvSpPr>
          <p:cNvPr id="40" name="AutoShape 8"/>
          <p:cNvSpPr>
            <a:spLocks noChangeArrowheads="1"/>
          </p:cNvSpPr>
          <p:nvPr/>
        </p:nvSpPr>
        <p:spPr bwMode="auto">
          <a:xfrm>
            <a:off x="1957085" y="1338180"/>
            <a:ext cx="975135" cy="322540"/>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100" b="1" dirty="0">
                <a:latin typeface="Meiryo UI" panose="020B0604030504040204" pitchFamily="50" charset="-128"/>
                <a:ea typeface="Meiryo UI" panose="020B0604030504040204" pitchFamily="50" charset="-128"/>
              </a:rPr>
              <a:t>一般利用者</a:t>
            </a:r>
            <a:r>
              <a:rPr lang="ja-JP" altLang="en-US" sz="1200" dirty="0">
                <a:latin typeface="Meiryo UI" panose="020B0604030504040204" pitchFamily="50" charset="-128"/>
                <a:ea typeface="Meiryo UI" panose="020B0604030504040204" pitchFamily="50" charset="-128"/>
              </a:rPr>
              <a:t>　　　</a:t>
            </a:r>
          </a:p>
        </p:txBody>
      </p:sp>
      <p:sp>
        <p:nvSpPr>
          <p:cNvPr id="41" name="AutoShape 8"/>
          <p:cNvSpPr>
            <a:spLocks noChangeArrowheads="1"/>
          </p:cNvSpPr>
          <p:nvPr/>
        </p:nvSpPr>
        <p:spPr bwMode="auto">
          <a:xfrm>
            <a:off x="2193352" y="2494713"/>
            <a:ext cx="1549829" cy="322540"/>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200" b="1" dirty="0">
                <a:latin typeface="Meiryo UI" panose="020B0604030504040204" pitchFamily="50" charset="-128"/>
                <a:ea typeface="Meiryo UI" panose="020B0604030504040204" pitchFamily="50" charset="-128"/>
              </a:rPr>
              <a:t>電子書籍販売</a:t>
            </a:r>
            <a:endParaRPr lang="en-US" altLang="ja-JP" sz="1200" b="1" dirty="0">
              <a:latin typeface="Meiryo UI" panose="020B0604030504040204" pitchFamily="50" charset="-128"/>
              <a:ea typeface="Meiryo UI" panose="020B0604030504040204" pitchFamily="50" charset="-128"/>
            </a:endParaRPr>
          </a:p>
        </p:txBody>
      </p:sp>
      <p:sp>
        <p:nvSpPr>
          <p:cNvPr id="43" name="左矢印 42"/>
          <p:cNvSpPr/>
          <p:nvPr/>
        </p:nvSpPr>
        <p:spPr>
          <a:xfrm rot="5400000">
            <a:off x="5377806" y="1151583"/>
            <a:ext cx="315656" cy="1674893"/>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dirty="0">
              <a:latin typeface="Meiryo UI" panose="020B0604030504040204" pitchFamily="50" charset="-128"/>
              <a:ea typeface="Meiryo UI" panose="020B0604030504040204" pitchFamily="50" charset="-128"/>
            </a:endParaRPr>
          </a:p>
        </p:txBody>
      </p:sp>
      <p:sp>
        <p:nvSpPr>
          <p:cNvPr id="44" name="左矢印 43"/>
          <p:cNvSpPr/>
          <p:nvPr/>
        </p:nvSpPr>
        <p:spPr>
          <a:xfrm rot="5400000">
            <a:off x="2632900" y="1174480"/>
            <a:ext cx="337112" cy="1744713"/>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45" name="AutoShape 8"/>
          <p:cNvSpPr>
            <a:spLocks noChangeArrowheads="1"/>
          </p:cNvSpPr>
          <p:nvPr/>
        </p:nvSpPr>
        <p:spPr bwMode="auto">
          <a:xfrm>
            <a:off x="475124" y="5314342"/>
            <a:ext cx="1316346" cy="537567"/>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200" dirty="0">
                <a:latin typeface="Meiryo UI" panose="020B0604030504040204" pitchFamily="50" charset="-128"/>
                <a:ea typeface="Meiryo UI" panose="020B0604030504040204" pitchFamily="50" charset="-128"/>
              </a:rPr>
              <a:t>出版者</a:t>
            </a:r>
            <a:endParaRPr lang="en-US" altLang="ja-JP" sz="1200" dirty="0">
              <a:latin typeface="Meiryo UI" panose="020B0604030504040204" pitchFamily="50" charset="-128"/>
              <a:ea typeface="Meiryo UI" panose="020B0604030504040204" pitchFamily="50" charset="-128"/>
            </a:endParaRPr>
          </a:p>
          <a:p>
            <a:pPr marL="342900" indent="-342900" algn="ctr">
              <a:defRPr/>
            </a:pPr>
            <a:endParaRPr lang="ja-JP" altLang="en-US" sz="1200" dirty="0">
              <a:latin typeface="Meiryo UI" panose="020B0604030504040204" pitchFamily="50" charset="-128"/>
              <a:ea typeface="Meiryo UI" panose="020B0604030504040204" pitchFamily="50" charset="-128"/>
            </a:endParaRPr>
          </a:p>
        </p:txBody>
      </p:sp>
      <p:sp>
        <p:nvSpPr>
          <p:cNvPr id="47" name="左矢印 46"/>
          <p:cNvSpPr/>
          <p:nvPr/>
        </p:nvSpPr>
        <p:spPr>
          <a:xfrm rot="5400000">
            <a:off x="741350" y="4724651"/>
            <a:ext cx="593407" cy="206812"/>
          </a:xfrm>
          <a:prstGeom prst="lef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48" name="左右矢印 47"/>
          <p:cNvSpPr/>
          <p:nvPr/>
        </p:nvSpPr>
        <p:spPr>
          <a:xfrm>
            <a:off x="1760313" y="5222620"/>
            <a:ext cx="876110" cy="222280"/>
          </a:xfrm>
          <a:prstGeom prst="leftRightArrow">
            <a:avLst>
              <a:gd name="adj1" fmla="val 50000"/>
              <a:gd name="adj2" fmla="val 73177"/>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49" name="左矢印 48"/>
          <p:cNvSpPr/>
          <p:nvPr/>
        </p:nvSpPr>
        <p:spPr>
          <a:xfrm rot="5400000">
            <a:off x="2629000" y="2930576"/>
            <a:ext cx="553393" cy="405391"/>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50" name="正方形/長方形 49"/>
          <p:cNvSpPr/>
          <p:nvPr/>
        </p:nvSpPr>
        <p:spPr>
          <a:xfrm>
            <a:off x="3118465" y="2902736"/>
            <a:ext cx="1371270" cy="43088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⑤配信・流通機能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（電子書籍配信）</a:t>
            </a:r>
            <a:endParaRPr lang="en-US" altLang="ja-JP" sz="1100" dirty="0">
              <a:latin typeface="Meiryo UI" panose="020B0604030504040204" pitchFamily="50" charset="-128"/>
              <a:ea typeface="Meiryo UI" panose="020B0604030504040204" pitchFamily="50" charset="-128"/>
            </a:endParaRPr>
          </a:p>
        </p:txBody>
      </p:sp>
      <p:sp>
        <p:nvSpPr>
          <p:cNvPr id="51" name="フローチャート : 磁気ディスク 13"/>
          <p:cNvSpPr/>
          <p:nvPr/>
        </p:nvSpPr>
        <p:spPr>
          <a:xfrm>
            <a:off x="5412988" y="5768077"/>
            <a:ext cx="1534539" cy="656479"/>
          </a:xfrm>
          <a:prstGeom prst="flowChartMagneticDisk">
            <a:avLst/>
          </a:prstGeom>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恒久保存用アーカイブ</a:t>
            </a:r>
          </a:p>
        </p:txBody>
      </p:sp>
      <p:sp>
        <p:nvSpPr>
          <p:cNvPr id="52" name="フローチャート : 磁気ディスク 53"/>
          <p:cNvSpPr/>
          <p:nvPr/>
        </p:nvSpPr>
        <p:spPr>
          <a:xfrm>
            <a:off x="3564401" y="6114718"/>
            <a:ext cx="1094836" cy="519160"/>
          </a:xfrm>
          <a:prstGeom prst="flowChartMagneticDisk">
            <a:avLst/>
          </a:prstGeom>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権利情報</a:t>
            </a:r>
            <a:r>
              <a:rPr lang="en-US" altLang="ja-JP" sz="1100" dirty="0">
                <a:latin typeface="Meiryo UI" panose="020B0604030504040204" pitchFamily="50" charset="-128"/>
                <a:ea typeface="Meiryo UI" panose="020B0604030504040204" pitchFamily="50" charset="-128"/>
              </a:rPr>
              <a:t>DB</a:t>
            </a:r>
          </a:p>
        </p:txBody>
      </p:sp>
      <p:sp>
        <p:nvSpPr>
          <p:cNvPr id="53" name="フローチャート : 磁気ディスク 13"/>
          <p:cNvSpPr/>
          <p:nvPr/>
        </p:nvSpPr>
        <p:spPr>
          <a:xfrm>
            <a:off x="2316940" y="3497742"/>
            <a:ext cx="1343244" cy="488477"/>
          </a:xfrm>
          <a:prstGeom prst="flowChartMagneticDisk">
            <a:avLst/>
          </a:prstGeom>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提供用コンテンツ</a:t>
            </a:r>
          </a:p>
        </p:txBody>
      </p:sp>
      <p:sp>
        <p:nvSpPr>
          <p:cNvPr id="54" name="正方形/長方形 53"/>
          <p:cNvSpPr/>
          <p:nvPr/>
        </p:nvSpPr>
        <p:spPr>
          <a:xfrm>
            <a:off x="4588787" y="4056219"/>
            <a:ext cx="1663523" cy="43088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②収集機能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（オンライン資料の収集）</a:t>
            </a:r>
          </a:p>
        </p:txBody>
      </p:sp>
      <p:sp>
        <p:nvSpPr>
          <p:cNvPr id="55" name="フローチャート : 磁気ディスク 53"/>
          <p:cNvSpPr/>
          <p:nvPr/>
        </p:nvSpPr>
        <p:spPr>
          <a:xfrm>
            <a:off x="6262213" y="3528219"/>
            <a:ext cx="1435888" cy="497577"/>
          </a:xfrm>
          <a:prstGeom prst="flowChartMagneticDisk">
            <a:avLst/>
          </a:prstGeom>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書誌情報・所在情報</a:t>
            </a:r>
            <a:endParaRPr lang="en-US" altLang="ja-JP" sz="1100" dirty="0">
              <a:latin typeface="Meiryo UI" panose="020B0604030504040204" pitchFamily="50" charset="-128"/>
              <a:ea typeface="Meiryo UI" panose="020B0604030504040204" pitchFamily="50" charset="-128"/>
            </a:endParaRPr>
          </a:p>
        </p:txBody>
      </p:sp>
      <p:sp>
        <p:nvSpPr>
          <p:cNvPr id="56" name="曲折矢印 55"/>
          <p:cNvSpPr/>
          <p:nvPr/>
        </p:nvSpPr>
        <p:spPr>
          <a:xfrm flipH="1" flipV="1">
            <a:off x="4509254" y="3880902"/>
            <a:ext cx="3103992" cy="2760523"/>
          </a:xfrm>
          <a:prstGeom prst="bentArrow">
            <a:avLst>
              <a:gd name="adj1" fmla="val 1914"/>
              <a:gd name="adj2" fmla="val 5441"/>
              <a:gd name="adj3" fmla="val 5189"/>
              <a:gd name="adj4" fmla="val 4375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solidFill>
                <a:schemeClr val="tx1"/>
              </a:solidFill>
              <a:latin typeface="Meiryo UI" panose="020B0604030504040204" pitchFamily="50" charset="-128"/>
              <a:ea typeface="Meiryo UI" panose="020B0604030504040204" pitchFamily="50" charset="-128"/>
            </a:endParaRPr>
          </a:p>
        </p:txBody>
      </p:sp>
      <p:sp>
        <p:nvSpPr>
          <p:cNvPr id="57" name="正方形/長方形 56"/>
          <p:cNvSpPr/>
          <p:nvPr/>
        </p:nvSpPr>
        <p:spPr>
          <a:xfrm>
            <a:off x="5140871" y="1900922"/>
            <a:ext cx="748923" cy="26161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marL="342900" indent="-342900" algn="ctr">
              <a:defRPr/>
            </a:pPr>
            <a:r>
              <a:rPr lang="ja-JP" altLang="en-US" sz="1050" dirty="0" smtClean="0">
                <a:latin typeface="Meiryo UI" panose="020B0604030504040204" pitchFamily="50" charset="-128"/>
                <a:ea typeface="Meiryo UI" panose="020B0604030504040204" pitchFamily="50" charset="-128"/>
              </a:rPr>
              <a:t>絶版</a:t>
            </a:r>
            <a:r>
              <a:rPr lang="ja-JP" altLang="en-US" sz="1050" dirty="0">
                <a:latin typeface="Meiryo UI" panose="020B0604030504040204" pitchFamily="50" charset="-128"/>
                <a:ea typeface="Meiryo UI" panose="020B0604030504040204" pitchFamily="50" charset="-128"/>
              </a:rPr>
              <a:t>資料</a:t>
            </a:r>
          </a:p>
        </p:txBody>
      </p:sp>
      <p:sp>
        <p:nvSpPr>
          <p:cNvPr id="61" name="曲折矢印 60"/>
          <p:cNvSpPr/>
          <p:nvPr/>
        </p:nvSpPr>
        <p:spPr>
          <a:xfrm flipH="1">
            <a:off x="4481926" y="3267689"/>
            <a:ext cx="1163556" cy="1969747"/>
          </a:xfrm>
          <a:prstGeom prst="bentArrow">
            <a:avLst>
              <a:gd name="adj1" fmla="val 5594"/>
              <a:gd name="adj2" fmla="val 11750"/>
              <a:gd name="adj3" fmla="val 9395"/>
              <a:gd name="adj4" fmla="val 4375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solidFill>
                <a:schemeClr val="tx1"/>
              </a:solidFill>
              <a:latin typeface="Meiryo UI" panose="020B0604030504040204" pitchFamily="50" charset="-128"/>
              <a:ea typeface="Meiryo UI" panose="020B0604030504040204" pitchFamily="50" charset="-128"/>
            </a:endParaRPr>
          </a:p>
        </p:txBody>
      </p:sp>
      <p:sp>
        <p:nvSpPr>
          <p:cNvPr id="62" name="正方形/長方形 61"/>
          <p:cNvSpPr/>
          <p:nvPr/>
        </p:nvSpPr>
        <p:spPr>
          <a:xfrm>
            <a:off x="2433038" y="1947280"/>
            <a:ext cx="748923" cy="26161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marL="342900" indent="-342900" algn="ctr">
              <a:defRPr/>
            </a:pPr>
            <a:r>
              <a:rPr lang="ja-JP" altLang="en-US" sz="1050" dirty="0">
                <a:latin typeface="Meiryo UI" panose="020B0604030504040204" pitchFamily="50" charset="-128"/>
                <a:ea typeface="Meiryo UI" panose="020B0604030504040204" pitchFamily="50" charset="-128"/>
              </a:rPr>
              <a:t>電子書籍</a:t>
            </a:r>
          </a:p>
        </p:txBody>
      </p:sp>
      <p:sp>
        <p:nvSpPr>
          <p:cNvPr id="63" name="左矢印 62"/>
          <p:cNvSpPr/>
          <p:nvPr/>
        </p:nvSpPr>
        <p:spPr>
          <a:xfrm rot="10800000">
            <a:off x="4799738" y="1348961"/>
            <a:ext cx="436020" cy="325441"/>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65" name="曲折矢印 64"/>
          <p:cNvSpPr/>
          <p:nvPr/>
        </p:nvSpPr>
        <p:spPr>
          <a:xfrm rot="16200000">
            <a:off x="3637206" y="1967600"/>
            <a:ext cx="203620" cy="5301779"/>
          </a:xfrm>
          <a:prstGeom prst="bentArrow">
            <a:avLst>
              <a:gd name="adj1" fmla="val 32201"/>
              <a:gd name="adj2" fmla="val 50000"/>
              <a:gd name="adj3" fmla="val 44955"/>
              <a:gd name="adj4" fmla="val 4375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ja-JP" altLang="en-US" sz="1400">
              <a:solidFill>
                <a:schemeClr val="tx1"/>
              </a:solidFill>
              <a:latin typeface="Meiryo UI" panose="020B0604030504040204" pitchFamily="50" charset="-128"/>
              <a:ea typeface="Meiryo UI" panose="020B0604030504040204" pitchFamily="50" charset="-128"/>
            </a:endParaRPr>
          </a:p>
        </p:txBody>
      </p:sp>
      <p:sp>
        <p:nvSpPr>
          <p:cNvPr id="67" name="左矢印 66"/>
          <p:cNvSpPr/>
          <p:nvPr/>
        </p:nvSpPr>
        <p:spPr>
          <a:xfrm rot="10800000">
            <a:off x="1881476" y="4140971"/>
            <a:ext cx="350139" cy="175167"/>
          </a:xfrm>
          <a:prstGeom prst="lef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59" name="円/楕円 58"/>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0" name="正方形/長方形 59"/>
          <p:cNvSpPr/>
          <p:nvPr/>
        </p:nvSpPr>
        <p:spPr>
          <a:xfrm>
            <a:off x="3852947" y="2276444"/>
            <a:ext cx="2859216" cy="26161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smtClean="0">
                <a:latin typeface="Meiryo UI" panose="020B0604030504040204" pitchFamily="50" charset="-128"/>
                <a:ea typeface="Meiryo UI" panose="020B0604030504040204" pitchFamily="50" charset="-128"/>
              </a:rPr>
              <a:t>⑤配信・流通機能（</a:t>
            </a:r>
            <a:r>
              <a:rPr lang="ja-JP" altLang="en-US" sz="1100" dirty="0">
                <a:latin typeface="Meiryo UI" panose="020B0604030504040204" pitchFamily="50" charset="-128"/>
                <a:ea typeface="Meiryo UI" panose="020B0604030504040204" pitchFamily="50" charset="-128"/>
              </a:rPr>
              <a:t>所在</a:t>
            </a:r>
            <a:r>
              <a:rPr lang="ja-JP" altLang="en-US" sz="1100" dirty="0" smtClean="0">
                <a:latin typeface="Meiryo UI" panose="020B0604030504040204" pitchFamily="50" charset="-128"/>
                <a:ea typeface="Meiryo UI" panose="020B0604030504040204" pitchFamily="50" charset="-128"/>
              </a:rPr>
              <a:t>情報）</a:t>
            </a:r>
            <a:endParaRPr lang="en-US" altLang="ja-JP" sz="1100" dirty="0">
              <a:latin typeface="Meiryo UI" panose="020B0604030504040204" pitchFamily="50" charset="-128"/>
              <a:ea typeface="Meiryo UI" panose="020B0604030504040204" pitchFamily="50" charset="-128"/>
            </a:endParaRPr>
          </a:p>
        </p:txBody>
      </p:sp>
      <p:sp>
        <p:nvSpPr>
          <p:cNvPr id="64" name="左矢印 63"/>
          <p:cNvSpPr/>
          <p:nvPr/>
        </p:nvSpPr>
        <p:spPr>
          <a:xfrm rot="5400000">
            <a:off x="4117706" y="1123934"/>
            <a:ext cx="357361" cy="1734548"/>
          </a:xfrm>
          <a:prstGeom prst="leftArrow">
            <a:avLst>
              <a:gd name="adj1" fmla="val 50000"/>
              <a:gd name="adj2" fmla="val 56886"/>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69" name="正方形/長方形 68"/>
          <p:cNvSpPr/>
          <p:nvPr/>
        </p:nvSpPr>
        <p:spPr>
          <a:xfrm>
            <a:off x="3891205" y="1908279"/>
            <a:ext cx="748923" cy="261610"/>
          </a:xfrm>
          <a:prstGeom prst="rect">
            <a:avLst/>
          </a:prstGeom>
          <a:noFill/>
        </p:spPr>
        <p:style>
          <a:lnRef idx="2">
            <a:schemeClr val="dk1"/>
          </a:lnRef>
          <a:fillRef idx="1">
            <a:schemeClr val="lt1"/>
          </a:fillRef>
          <a:effectRef idx="0">
            <a:schemeClr val="dk1"/>
          </a:effectRef>
          <a:fontRef idx="minor">
            <a:schemeClr val="dk1"/>
          </a:fontRef>
        </p:style>
        <p:txBody>
          <a:bodyPr wrap="none">
            <a:spAutoFit/>
          </a:bodyPr>
          <a:lstStyle/>
          <a:p>
            <a:pPr marL="342900" indent="-342900" algn="ctr">
              <a:defRPr/>
            </a:pPr>
            <a:r>
              <a:rPr lang="ja-JP" altLang="en-US" sz="1050" dirty="0" smtClean="0">
                <a:solidFill>
                  <a:schemeClr val="tx1"/>
                </a:solidFill>
                <a:latin typeface="Meiryo UI" panose="020B0604030504040204" pitchFamily="50" charset="-128"/>
                <a:ea typeface="Meiryo UI" panose="020B0604030504040204" pitchFamily="50" charset="-128"/>
              </a:rPr>
              <a:t>所在情報</a:t>
            </a:r>
            <a:endParaRPr lang="ja-JP" altLang="en-US" sz="1050" dirty="0">
              <a:solidFill>
                <a:schemeClr val="tx1"/>
              </a:solidFill>
              <a:latin typeface="Meiryo UI" panose="020B0604030504040204" pitchFamily="50" charset="-128"/>
              <a:ea typeface="Meiryo UI" panose="020B0604030504040204" pitchFamily="50" charset="-128"/>
            </a:endParaRPr>
          </a:p>
        </p:txBody>
      </p:sp>
      <p:sp>
        <p:nvSpPr>
          <p:cNvPr id="46" name="左矢印 45"/>
          <p:cNvSpPr/>
          <p:nvPr/>
        </p:nvSpPr>
        <p:spPr>
          <a:xfrm rot="16200000" flipH="1" flipV="1">
            <a:off x="2956577" y="3892629"/>
            <a:ext cx="2808969" cy="114970"/>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58" name="曲折矢印 57"/>
          <p:cNvSpPr/>
          <p:nvPr/>
        </p:nvSpPr>
        <p:spPr>
          <a:xfrm flipH="1">
            <a:off x="6714419" y="2237125"/>
            <a:ext cx="827889" cy="1277581"/>
          </a:xfrm>
          <a:prstGeom prst="bentArrow">
            <a:avLst>
              <a:gd name="adj1" fmla="val 4699"/>
              <a:gd name="adj2" fmla="val 8923"/>
              <a:gd name="adj3" fmla="val 5189"/>
              <a:gd name="adj4" fmla="val 4375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213587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7"/>
                                        </p:tgtEl>
                                        <p:attrNameLst>
                                          <p:attrName>style.visibility</p:attrName>
                                        </p:attrNameLst>
                                      </p:cBhvr>
                                      <p:to>
                                        <p:strVal val="visible"/>
                                      </p:to>
                                    </p:set>
                                    <p:anim calcmode="lin" valueType="num">
                                      <p:cBhvr>
                                        <p:cTn id="12" dur="500" fill="hold"/>
                                        <p:tgtEl>
                                          <p:spTgt spid="67"/>
                                        </p:tgtEl>
                                        <p:attrNameLst>
                                          <p:attrName>ppt_w</p:attrName>
                                        </p:attrNameLst>
                                      </p:cBhvr>
                                      <p:tavLst>
                                        <p:tav tm="0">
                                          <p:val>
                                            <p:fltVal val="0"/>
                                          </p:val>
                                        </p:tav>
                                        <p:tav tm="100000">
                                          <p:val>
                                            <p:strVal val="#ppt_w"/>
                                          </p:val>
                                        </p:tav>
                                      </p:tavLst>
                                    </p:anim>
                                    <p:anim calcmode="lin" valueType="num">
                                      <p:cBhvr>
                                        <p:cTn id="13" dur="500" fill="hold"/>
                                        <p:tgtEl>
                                          <p:spTgt spid="67"/>
                                        </p:tgtEl>
                                        <p:attrNameLst>
                                          <p:attrName>ppt_h</p:attrName>
                                        </p:attrNameLst>
                                      </p:cBhvr>
                                      <p:tavLst>
                                        <p:tav tm="0">
                                          <p:val>
                                            <p:fltVal val="0"/>
                                          </p:val>
                                        </p:tav>
                                        <p:tav tm="100000">
                                          <p:val>
                                            <p:strVal val="#ppt_h"/>
                                          </p:val>
                                        </p:tav>
                                      </p:tavLst>
                                    </p:anim>
                                    <p:animEffect transition="in" filter="fade">
                                      <p:cBhvr>
                                        <p:cTn id="14" dur="500"/>
                                        <p:tgtEl>
                                          <p:spTgt spid="6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p:cTn id="17" dur="500" fill="hold"/>
                                        <p:tgtEl>
                                          <p:spTgt spid="47"/>
                                        </p:tgtEl>
                                        <p:attrNameLst>
                                          <p:attrName>ppt_w</p:attrName>
                                        </p:attrNameLst>
                                      </p:cBhvr>
                                      <p:tavLst>
                                        <p:tav tm="0">
                                          <p:val>
                                            <p:fltVal val="0"/>
                                          </p:val>
                                        </p:tav>
                                        <p:tav tm="100000">
                                          <p:val>
                                            <p:strVal val="#ppt_w"/>
                                          </p:val>
                                        </p:tav>
                                      </p:tavLst>
                                    </p:anim>
                                    <p:anim calcmode="lin" valueType="num">
                                      <p:cBhvr>
                                        <p:cTn id="18" dur="500" fill="hold"/>
                                        <p:tgtEl>
                                          <p:spTgt spid="47"/>
                                        </p:tgtEl>
                                        <p:attrNameLst>
                                          <p:attrName>ppt_h</p:attrName>
                                        </p:attrNameLst>
                                      </p:cBhvr>
                                      <p:tavLst>
                                        <p:tav tm="0">
                                          <p:val>
                                            <p:fltVal val="0"/>
                                          </p:val>
                                        </p:tav>
                                        <p:tav tm="100000">
                                          <p:val>
                                            <p:strVal val="#ppt_h"/>
                                          </p:val>
                                        </p:tav>
                                      </p:tavLst>
                                    </p:anim>
                                    <p:animEffect transition="in" filter="fade">
                                      <p:cBhvr>
                                        <p:cTn id="19" dur="500"/>
                                        <p:tgtEl>
                                          <p:spTgt spid="4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 calcmode="lin" valueType="num">
                                      <p:cBhvr>
                                        <p:cTn id="22" dur="500" fill="hold"/>
                                        <p:tgtEl>
                                          <p:spTgt spid="65"/>
                                        </p:tgtEl>
                                        <p:attrNameLst>
                                          <p:attrName>ppt_w</p:attrName>
                                        </p:attrNameLst>
                                      </p:cBhvr>
                                      <p:tavLst>
                                        <p:tav tm="0">
                                          <p:val>
                                            <p:fltVal val="0"/>
                                          </p:val>
                                        </p:tav>
                                        <p:tav tm="100000">
                                          <p:val>
                                            <p:strVal val="#ppt_w"/>
                                          </p:val>
                                        </p:tav>
                                      </p:tavLst>
                                    </p:anim>
                                    <p:anim calcmode="lin" valueType="num">
                                      <p:cBhvr>
                                        <p:cTn id="23" dur="500" fill="hold"/>
                                        <p:tgtEl>
                                          <p:spTgt spid="65"/>
                                        </p:tgtEl>
                                        <p:attrNameLst>
                                          <p:attrName>ppt_h</p:attrName>
                                        </p:attrNameLst>
                                      </p:cBhvr>
                                      <p:tavLst>
                                        <p:tav tm="0">
                                          <p:val>
                                            <p:fltVal val="0"/>
                                          </p:val>
                                        </p:tav>
                                        <p:tav tm="100000">
                                          <p:val>
                                            <p:strVal val="#ppt_h"/>
                                          </p:val>
                                        </p:tav>
                                      </p:tavLst>
                                    </p:anim>
                                    <p:animEffect transition="in" filter="fade">
                                      <p:cBhvr>
                                        <p:cTn id="24" dur="500"/>
                                        <p:tgtEl>
                                          <p:spTgt spid="65"/>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p:cTn id="27" dur="500" fill="hold"/>
                                        <p:tgtEl>
                                          <p:spTgt spid="29"/>
                                        </p:tgtEl>
                                        <p:attrNameLst>
                                          <p:attrName>ppt_w</p:attrName>
                                        </p:attrNameLst>
                                      </p:cBhvr>
                                      <p:tavLst>
                                        <p:tav tm="0">
                                          <p:val>
                                            <p:fltVal val="0"/>
                                          </p:val>
                                        </p:tav>
                                        <p:tav tm="100000">
                                          <p:val>
                                            <p:strVal val="#ppt_w"/>
                                          </p:val>
                                        </p:tav>
                                      </p:tavLst>
                                    </p:anim>
                                    <p:anim calcmode="lin" valueType="num">
                                      <p:cBhvr>
                                        <p:cTn id="28" dur="500" fill="hold"/>
                                        <p:tgtEl>
                                          <p:spTgt spid="29"/>
                                        </p:tgtEl>
                                        <p:attrNameLst>
                                          <p:attrName>ppt_h</p:attrName>
                                        </p:attrNameLst>
                                      </p:cBhvr>
                                      <p:tavLst>
                                        <p:tav tm="0">
                                          <p:val>
                                            <p:fltVal val="0"/>
                                          </p:val>
                                        </p:tav>
                                        <p:tav tm="100000">
                                          <p:val>
                                            <p:strVal val="#ppt_h"/>
                                          </p:val>
                                        </p:tav>
                                      </p:tavLst>
                                    </p:anim>
                                    <p:animEffect transition="in" filter="fade">
                                      <p:cBhvr>
                                        <p:cTn id="29" dur="500"/>
                                        <p:tgtEl>
                                          <p:spTgt spid="29"/>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
                                            <p:txEl>
                                              <p:pRg st="0" end="0"/>
                                            </p:txEl>
                                          </p:spTgt>
                                        </p:tgtEl>
                                        <p:attrNameLst>
                                          <p:attrName>style.visibility</p:attrName>
                                        </p:attrNameLst>
                                      </p:cBhvr>
                                      <p:to>
                                        <p:strVal val="visible"/>
                                      </p:to>
                                    </p:set>
                                    <p:anim calcmode="lin" valueType="num">
                                      <p:cBhvr>
                                        <p:cTn id="32"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33" dur="50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34" dur="500"/>
                                        <p:tgtEl>
                                          <p:spTgt spid="2">
                                            <p:txEl>
                                              <p:pRg st="0" end="0"/>
                                            </p:txEl>
                                          </p:spTgt>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
                                            <p:txEl>
                                              <p:pRg st="1" end="1"/>
                                            </p:txEl>
                                          </p:spTgt>
                                        </p:tgtEl>
                                        <p:attrNameLst>
                                          <p:attrName>style.visibility</p:attrName>
                                        </p:attrNameLst>
                                      </p:cBhvr>
                                      <p:to>
                                        <p:strVal val="visible"/>
                                      </p:to>
                                    </p:set>
                                    <p:anim calcmode="lin" valueType="num">
                                      <p:cBhvr>
                                        <p:cTn id="37" dur="500" fill="hold"/>
                                        <p:tgtEl>
                                          <p:spTgt spid="2">
                                            <p:txEl>
                                              <p:pRg st="1" end="1"/>
                                            </p:txEl>
                                          </p:spTgt>
                                        </p:tgtEl>
                                        <p:attrNameLst>
                                          <p:attrName>ppt_w</p:attrName>
                                        </p:attrNameLst>
                                      </p:cBhvr>
                                      <p:tavLst>
                                        <p:tav tm="0">
                                          <p:val>
                                            <p:fltVal val="0"/>
                                          </p:val>
                                        </p:tav>
                                        <p:tav tm="100000">
                                          <p:val>
                                            <p:strVal val="#ppt_w"/>
                                          </p:val>
                                        </p:tav>
                                      </p:tavLst>
                                    </p:anim>
                                    <p:anim calcmode="lin" valueType="num">
                                      <p:cBhvr>
                                        <p:cTn id="38" dur="500" fill="hold"/>
                                        <p:tgtEl>
                                          <p:spTgt spid="2">
                                            <p:txEl>
                                              <p:pRg st="1" end="1"/>
                                            </p:txEl>
                                          </p:spTgt>
                                        </p:tgtEl>
                                        <p:attrNameLst>
                                          <p:attrName>ppt_h</p:attrName>
                                        </p:attrNameLst>
                                      </p:cBhvr>
                                      <p:tavLst>
                                        <p:tav tm="0">
                                          <p:val>
                                            <p:fltVal val="0"/>
                                          </p:val>
                                        </p:tav>
                                        <p:tav tm="100000">
                                          <p:val>
                                            <p:strVal val="#ppt_h"/>
                                          </p:val>
                                        </p:tav>
                                      </p:tavLst>
                                    </p:anim>
                                    <p:animEffect transition="in" filter="fade">
                                      <p:cBhvr>
                                        <p:cTn id="39" dur="500"/>
                                        <p:tgtEl>
                                          <p:spTgt spid="2">
                                            <p:txEl>
                                              <p:pRg st="1" end="1"/>
                                            </p:txEl>
                                          </p:spTgt>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
                                            <p:txEl>
                                              <p:pRg st="2" end="2"/>
                                            </p:txEl>
                                          </p:spTgt>
                                        </p:tgtEl>
                                        <p:attrNameLst>
                                          <p:attrName>style.visibility</p:attrName>
                                        </p:attrNameLst>
                                      </p:cBhvr>
                                      <p:to>
                                        <p:strVal val="visible"/>
                                      </p:to>
                                    </p:set>
                                    <p:anim calcmode="lin" valueType="num">
                                      <p:cBhvr>
                                        <p:cTn id="42" dur="500" fill="hold"/>
                                        <p:tgtEl>
                                          <p:spTgt spid="2">
                                            <p:txEl>
                                              <p:pRg st="2" end="2"/>
                                            </p:txEl>
                                          </p:spTgt>
                                        </p:tgtEl>
                                        <p:attrNameLst>
                                          <p:attrName>ppt_w</p:attrName>
                                        </p:attrNameLst>
                                      </p:cBhvr>
                                      <p:tavLst>
                                        <p:tav tm="0">
                                          <p:val>
                                            <p:fltVal val="0"/>
                                          </p:val>
                                        </p:tav>
                                        <p:tav tm="100000">
                                          <p:val>
                                            <p:strVal val="#ppt_w"/>
                                          </p:val>
                                        </p:tav>
                                      </p:tavLst>
                                    </p:anim>
                                    <p:anim calcmode="lin" valueType="num">
                                      <p:cBhvr>
                                        <p:cTn id="43" dur="500" fill="hold"/>
                                        <p:tgtEl>
                                          <p:spTgt spid="2">
                                            <p:txEl>
                                              <p:pRg st="2" end="2"/>
                                            </p:txEl>
                                          </p:spTgt>
                                        </p:tgtEl>
                                        <p:attrNameLst>
                                          <p:attrName>ppt_h</p:attrName>
                                        </p:attrNameLst>
                                      </p:cBhvr>
                                      <p:tavLst>
                                        <p:tav tm="0">
                                          <p:val>
                                            <p:fltVal val="0"/>
                                          </p:val>
                                        </p:tav>
                                        <p:tav tm="100000">
                                          <p:val>
                                            <p:strVal val="#ppt_h"/>
                                          </p:val>
                                        </p:tav>
                                      </p:tavLst>
                                    </p:anim>
                                    <p:animEffect transition="in" filter="fade">
                                      <p:cBhvr>
                                        <p:cTn id="44" dur="500"/>
                                        <p:tgtEl>
                                          <p:spTgt spid="2">
                                            <p:txEl>
                                              <p:pRg st="2" end="2"/>
                                            </p:txEl>
                                          </p:spTgt>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
                                            <p:txEl>
                                              <p:pRg st="3" end="3"/>
                                            </p:txEl>
                                          </p:spTgt>
                                        </p:tgtEl>
                                        <p:attrNameLst>
                                          <p:attrName>style.visibility</p:attrName>
                                        </p:attrNameLst>
                                      </p:cBhvr>
                                      <p:to>
                                        <p:strVal val="visible"/>
                                      </p:to>
                                    </p:set>
                                    <p:anim calcmode="lin" valueType="num">
                                      <p:cBhvr>
                                        <p:cTn id="47" dur="500" fill="hold"/>
                                        <p:tgtEl>
                                          <p:spTgt spid="2">
                                            <p:txEl>
                                              <p:pRg st="3" end="3"/>
                                            </p:txEl>
                                          </p:spTgt>
                                        </p:tgtEl>
                                        <p:attrNameLst>
                                          <p:attrName>ppt_w</p:attrName>
                                        </p:attrNameLst>
                                      </p:cBhvr>
                                      <p:tavLst>
                                        <p:tav tm="0">
                                          <p:val>
                                            <p:fltVal val="0"/>
                                          </p:val>
                                        </p:tav>
                                        <p:tav tm="100000">
                                          <p:val>
                                            <p:strVal val="#ppt_w"/>
                                          </p:val>
                                        </p:tav>
                                      </p:tavLst>
                                    </p:anim>
                                    <p:anim calcmode="lin" valueType="num">
                                      <p:cBhvr>
                                        <p:cTn id="48" dur="500" fill="hold"/>
                                        <p:tgtEl>
                                          <p:spTgt spid="2">
                                            <p:txEl>
                                              <p:pRg st="3" end="3"/>
                                            </p:txEl>
                                          </p:spTgt>
                                        </p:tgtEl>
                                        <p:attrNameLst>
                                          <p:attrName>ppt_h</p:attrName>
                                        </p:attrNameLst>
                                      </p:cBhvr>
                                      <p:tavLst>
                                        <p:tav tm="0">
                                          <p:val>
                                            <p:fltVal val="0"/>
                                          </p:val>
                                        </p:tav>
                                        <p:tav tm="100000">
                                          <p:val>
                                            <p:strVal val="#ppt_h"/>
                                          </p:val>
                                        </p:tav>
                                      </p:tavLst>
                                    </p:anim>
                                    <p:animEffect transition="in" filter="fade">
                                      <p:cBhvr>
                                        <p:cTn id="49" dur="500"/>
                                        <p:tgtEl>
                                          <p:spTgt spid="2">
                                            <p:txEl>
                                              <p:pRg st="3" end="3"/>
                                            </p:txEl>
                                          </p:spTgt>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2">
                                            <p:txEl>
                                              <p:pRg st="4" end="4"/>
                                            </p:txEl>
                                          </p:spTgt>
                                        </p:tgtEl>
                                        <p:attrNameLst>
                                          <p:attrName>style.visibility</p:attrName>
                                        </p:attrNameLst>
                                      </p:cBhvr>
                                      <p:to>
                                        <p:strVal val="visible"/>
                                      </p:to>
                                    </p:set>
                                    <p:anim calcmode="lin" valueType="num">
                                      <p:cBhvr>
                                        <p:cTn id="52" dur="500" fill="hold"/>
                                        <p:tgtEl>
                                          <p:spTgt spid="2">
                                            <p:txEl>
                                              <p:pRg st="4" end="4"/>
                                            </p:txEl>
                                          </p:spTgt>
                                        </p:tgtEl>
                                        <p:attrNameLst>
                                          <p:attrName>ppt_w</p:attrName>
                                        </p:attrNameLst>
                                      </p:cBhvr>
                                      <p:tavLst>
                                        <p:tav tm="0">
                                          <p:val>
                                            <p:fltVal val="0"/>
                                          </p:val>
                                        </p:tav>
                                        <p:tav tm="100000">
                                          <p:val>
                                            <p:strVal val="#ppt_w"/>
                                          </p:val>
                                        </p:tav>
                                      </p:tavLst>
                                    </p:anim>
                                    <p:anim calcmode="lin" valueType="num">
                                      <p:cBhvr>
                                        <p:cTn id="53" dur="500" fill="hold"/>
                                        <p:tgtEl>
                                          <p:spTgt spid="2">
                                            <p:txEl>
                                              <p:pRg st="4" end="4"/>
                                            </p:txEl>
                                          </p:spTgt>
                                        </p:tgtEl>
                                        <p:attrNameLst>
                                          <p:attrName>ppt_h</p:attrName>
                                        </p:attrNameLst>
                                      </p:cBhvr>
                                      <p:tavLst>
                                        <p:tav tm="0">
                                          <p:val>
                                            <p:fltVal val="0"/>
                                          </p:val>
                                        </p:tav>
                                        <p:tav tm="100000">
                                          <p:val>
                                            <p:strVal val="#ppt_h"/>
                                          </p:val>
                                        </p:tav>
                                      </p:tavLst>
                                    </p:anim>
                                    <p:animEffect transition="in" filter="fade">
                                      <p:cBhvr>
                                        <p:cTn id="54" dur="500"/>
                                        <p:tgtEl>
                                          <p:spTgt spid="2">
                                            <p:txEl>
                                              <p:pRg st="4" end="4"/>
                                            </p:txEl>
                                          </p:spTgt>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2">
                                            <p:txEl>
                                              <p:pRg st="5" end="5"/>
                                            </p:txEl>
                                          </p:spTgt>
                                        </p:tgtEl>
                                        <p:attrNameLst>
                                          <p:attrName>style.visibility</p:attrName>
                                        </p:attrNameLst>
                                      </p:cBhvr>
                                      <p:to>
                                        <p:strVal val="visible"/>
                                      </p:to>
                                    </p:set>
                                    <p:anim calcmode="lin" valueType="num">
                                      <p:cBhvr>
                                        <p:cTn id="57" dur="500" fill="hold"/>
                                        <p:tgtEl>
                                          <p:spTgt spid="2">
                                            <p:txEl>
                                              <p:pRg st="5" end="5"/>
                                            </p:txEl>
                                          </p:spTgt>
                                        </p:tgtEl>
                                        <p:attrNameLst>
                                          <p:attrName>ppt_w</p:attrName>
                                        </p:attrNameLst>
                                      </p:cBhvr>
                                      <p:tavLst>
                                        <p:tav tm="0">
                                          <p:val>
                                            <p:fltVal val="0"/>
                                          </p:val>
                                        </p:tav>
                                        <p:tav tm="100000">
                                          <p:val>
                                            <p:strVal val="#ppt_w"/>
                                          </p:val>
                                        </p:tav>
                                      </p:tavLst>
                                    </p:anim>
                                    <p:anim calcmode="lin" valueType="num">
                                      <p:cBhvr>
                                        <p:cTn id="58" dur="500" fill="hold"/>
                                        <p:tgtEl>
                                          <p:spTgt spid="2">
                                            <p:txEl>
                                              <p:pRg st="5" end="5"/>
                                            </p:txEl>
                                          </p:spTgt>
                                        </p:tgtEl>
                                        <p:attrNameLst>
                                          <p:attrName>ppt_h</p:attrName>
                                        </p:attrNameLst>
                                      </p:cBhvr>
                                      <p:tavLst>
                                        <p:tav tm="0">
                                          <p:val>
                                            <p:fltVal val="0"/>
                                          </p:val>
                                        </p:tav>
                                        <p:tav tm="100000">
                                          <p:val>
                                            <p:strVal val="#ppt_h"/>
                                          </p:val>
                                        </p:tav>
                                      </p:tavLst>
                                    </p:anim>
                                    <p:animEffect transition="in" filter="fade">
                                      <p:cBhvr>
                                        <p:cTn id="59" dur="500"/>
                                        <p:tgtEl>
                                          <p:spTgt spid="2">
                                            <p:txEl>
                                              <p:pRg st="5" end="5"/>
                                            </p:txEl>
                                          </p:spTgt>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
                                            <p:txEl>
                                              <p:pRg st="6" end="6"/>
                                            </p:txEl>
                                          </p:spTgt>
                                        </p:tgtEl>
                                        <p:attrNameLst>
                                          <p:attrName>style.visibility</p:attrName>
                                        </p:attrNameLst>
                                      </p:cBhvr>
                                      <p:to>
                                        <p:strVal val="visible"/>
                                      </p:to>
                                    </p:set>
                                    <p:anim calcmode="lin" valueType="num">
                                      <p:cBhvr>
                                        <p:cTn id="62" dur="500" fill="hold"/>
                                        <p:tgtEl>
                                          <p:spTgt spid="2">
                                            <p:txEl>
                                              <p:pRg st="6" end="6"/>
                                            </p:txEl>
                                          </p:spTgt>
                                        </p:tgtEl>
                                        <p:attrNameLst>
                                          <p:attrName>ppt_w</p:attrName>
                                        </p:attrNameLst>
                                      </p:cBhvr>
                                      <p:tavLst>
                                        <p:tav tm="0">
                                          <p:val>
                                            <p:fltVal val="0"/>
                                          </p:val>
                                        </p:tav>
                                        <p:tav tm="100000">
                                          <p:val>
                                            <p:strVal val="#ppt_w"/>
                                          </p:val>
                                        </p:tav>
                                      </p:tavLst>
                                    </p:anim>
                                    <p:anim calcmode="lin" valueType="num">
                                      <p:cBhvr>
                                        <p:cTn id="63" dur="500" fill="hold"/>
                                        <p:tgtEl>
                                          <p:spTgt spid="2">
                                            <p:txEl>
                                              <p:pRg st="6" end="6"/>
                                            </p:txEl>
                                          </p:spTgt>
                                        </p:tgtEl>
                                        <p:attrNameLst>
                                          <p:attrName>ppt_h</p:attrName>
                                        </p:attrNameLst>
                                      </p:cBhvr>
                                      <p:tavLst>
                                        <p:tav tm="0">
                                          <p:val>
                                            <p:fltVal val="0"/>
                                          </p:val>
                                        </p:tav>
                                        <p:tav tm="100000">
                                          <p:val>
                                            <p:strVal val="#ppt_h"/>
                                          </p:val>
                                        </p:tav>
                                      </p:tavLst>
                                    </p:anim>
                                    <p:animEffect transition="in" filter="fade">
                                      <p:cBhvr>
                                        <p:cTn id="64" dur="500"/>
                                        <p:tgtEl>
                                          <p:spTgt spid="2">
                                            <p:txEl>
                                              <p:pRg st="6" end="6"/>
                                            </p:txEl>
                                          </p:spTgt>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2">
                                            <p:txEl>
                                              <p:pRg st="7" end="7"/>
                                            </p:txEl>
                                          </p:spTgt>
                                        </p:tgtEl>
                                        <p:attrNameLst>
                                          <p:attrName>style.visibility</p:attrName>
                                        </p:attrNameLst>
                                      </p:cBhvr>
                                      <p:to>
                                        <p:strVal val="visible"/>
                                      </p:to>
                                    </p:set>
                                    <p:anim calcmode="lin" valueType="num">
                                      <p:cBhvr>
                                        <p:cTn id="67" dur="500" fill="hold"/>
                                        <p:tgtEl>
                                          <p:spTgt spid="2">
                                            <p:txEl>
                                              <p:pRg st="7" end="7"/>
                                            </p:txEl>
                                          </p:spTgt>
                                        </p:tgtEl>
                                        <p:attrNameLst>
                                          <p:attrName>ppt_w</p:attrName>
                                        </p:attrNameLst>
                                      </p:cBhvr>
                                      <p:tavLst>
                                        <p:tav tm="0">
                                          <p:val>
                                            <p:fltVal val="0"/>
                                          </p:val>
                                        </p:tav>
                                        <p:tav tm="100000">
                                          <p:val>
                                            <p:strVal val="#ppt_w"/>
                                          </p:val>
                                        </p:tav>
                                      </p:tavLst>
                                    </p:anim>
                                    <p:anim calcmode="lin" valueType="num">
                                      <p:cBhvr>
                                        <p:cTn id="68" dur="500" fill="hold"/>
                                        <p:tgtEl>
                                          <p:spTgt spid="2">
                                            <p:txEl>
                                              <p:pRg st="7" end="7"/>
                                            </p:txEl>
                                          </p:spTgt>
                                        </p:tgtEl>
                                        <p:attrNameLst>
                                          <p:attrName>ppt_h</p:attrName>
                                        </p:attrNameLst>
                                      </p:cBhvr>
                                      <p:tavLst>
                                        <p:tav tm="0">
                                          <p:val>
                                            <p:fltVal val="0"/>
                                          </p:val>
                                        </p:tav>
                                        <p:tav tm="100000">
                                          <p:val>
                                            <p:strVal val="#ppt_h"/>
                                          </p:val>
                                        </p:tav>
                                      </p:tavLst>
                                    </p:anim>
                                    <p:animEffect transition="in" filter="fade">
                                      <p:cBhvr>
                                        <p:cTn id="69" dur="500"/>
                                        <p:tgtEl>
                                          <p:spTgt spid="2">
                                            <p:txEl>
                                              <p:pRg st="7" end="7"/>
                                            </p:txEl>
                                          </p:spTgt>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2">
                                            <p:txEl>
                                              <p:pRg st="8" end="8"/>
                                            </p:txEl>
                                          </p:spTgt>
                                        </p:tgtEl>
                                        <p:attrNameLst>
                                          <p:attrName>style.visibility</p:attrName>
                                        </p:attrNameLst>
                                      </p:cBhvr>
                                      <p:to>
                                        <p:strVal val="visible"/>
                                      </p:to>
                                    </p:set>
                                    <p:anim calcmode="lin" valueType="num">
                                      <p:cBhvr>
                                        <p:cTn id="72" dur="500" fill="hold"/>
                                        <p:tgtEl>
                                          <p:spTgt spid="2">
                                            <p:txEl>
                                              <p:pRg st="8" end="8"/>
                                            </p:txEl>
                                          </p:spTgt>
                                        </p:tgtEl>
                                        <p:attrNameLst>
                                          <p:attrName>ppt_w</p:attrName>
                                        </p:attrNameLst>
                                      </p:cBhvr>
                                      <p:tavLst>
                                        <p:tav tm="0">
                                          <p:val>
                                            <p:fltVal val="0"/>
                                          </p:val>
                                        </p:tav>
                                        <p:tav tm="100000">
                                          <p:val>
                                            <p:strVal val="#ppt_w"/>
                                          </p:val>
                                        </p:tav>
                                      </p:tavLst>
                                    </p:anim>
                                    <p:anim calcmode="lin" valueType="num">
                                      <p:cBhvr>
                                        <p:cTn id="73" dur="500" fill="hold"/>
                                        <p:tgtEl>
                                          <p:spTgt spid="2">
                                            <p:txEl>
                                              <p:pRg st="8" end="8"/>
                                            </p:txEl>
                                          </p:spTgt>
                                        </p:tgtEl>
                                        <p:attrNameLst>
                                          <p:attrName>ppt_h</p:attrName>
                                        </p:attrNameLst>
                                      </p:cBhvr>
                                      <p:tavLst>
                                        <p:tav tm="0">
                                          <p:val>
                                            <p:fltVal val="0"/>
                                          </p:val>
                                        </p:tav>
                                        <p:tav tm="100000">
                                          <p:val>
                                            <p:strVal val="#ppt_h"/>
                                          </p:val>
                                        </p:tav>
                                      </p:tavLst>
                                    </p:anim>
                                    <p:animEffect transition="in" filter="fade">
                                      <p:cBhvr>
                                        <p:cTn id="74" dur="500"/>
                                        <p:tgtEl>
                                          <p:spTgt spid="2">
                                            <p:txEl>
                                              <p:pRg st="8" end="8"/>
                                            </p:txEl>
                                          </p:spTgt>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2">
                                            <p:txEl>
                                              <p:pRg st="9" end="9"/>
                                            </p:txEl>
                                          </p:spTgt>
                                        </p:tgtEl>
                                        <p:attrNameLst>
                                          <p:attrName>style.visibility</p:attrName>
                                        </p:attrNameLst>
                                      </p:cBhvr>
                                      <p:to>
                                        <p:strVal val="visible"/>
                                      </p:to>
                                    </p:set>
                                    <p:anim calcmode="lin" valueType="num">
                                      <p:cBhvr>
                                        <p:cTn id="77" dur="500" fill="hold"/>
                                        <p:tgtEl>
                                          <p:spTgt spid="2">
                                            <p:txEl>
                                              <p:pRg st="9" end="9"/>
                                            </p:txEl>
                                          </p:spTgt>
                                        </p:tgtEl>
                                        <p:attrNameLst>
                                          <p:attrName>ppt_w</p:attrName>
                                        </p:attrNameLst>
                                      </p:cBhvr>
                                      <p:tavLst>
                                        <p:tav tm="0">
                                          <p:val>
                                            <p:fltVal val="0"/>
                                          </p:val>
                                        </p:tav>
                                        <p:tav tm="100000">
                                          <p:val>
                                            <p:strVal val="#ppt_w"/>
                                          </p:val>
                                        </p:tav>
                                      </p:tavLst>
                                    </p:anim>
                                    <p:anim calcmode="lin" valueType="num">
                                      <p:cBhvr>
                                        <p:cTn id="78" dur="500" fill="hold"/>
                                        <p:tgtEl>
                                          <p:spTgt spid="2">
                                            <p:txEl>
                                              <p:pRg st="9" end="9"/>
                                            </p:txEl>
                                          </p:spTgt>
                                        </p:tgtEl>
                                        <p:attrNameLst>
                                          <p:attrName>ppt_h</p:attrName>
                                        </p:attrNameLst>
                                      </p:cBhvr>
                                      <p:tavLst>
                                        <p:tav tm="0">
                                          <p:val>
                                            <p:fltVal val="0"/>
                                          </p:val>
                                        </p:tav>
                                        <p:tav tm="100000">
                                          <p:val>
                                            <p:strVal val="#ppt_h"/>
                                          </p:val>
                                        </p:tav>
                                      </p:tavLst>
                                    </p:anim>
                                    <p:animEffect transition="in" filter="fade">
                                      <p:cBhvr>
                                        <p:cTn id="79" dur="500"/>
                                        <p:tgtEl>
                                          <p:spTgt spid="2">
                                            <p:txEl>
                                              <p:pRg st="9" end="9"/>
                                            </p:txEl>
                                          </p:spTgt>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2">
                                            <p:txEl>
                                              <p:pRg st="10" end="10"/>
                                            </p:txEl>
                                          </p:spTgt>
                                        </p:tgtEl>
                                        <p:attrNameLst>
                                          <p:attrName>style.visibility</p:attrName>
                                        </p:attrNameLst>
                                      </p:cBhvr>
                                      <p:to>
                                        <p:strVal val="visible"/>
                                      </p:to>
                                    </p:set>
                                    <p:anim calcmode="lin" valueType="num">
                                      <p:cBhvr>
                                        <p:cTn id="82" dur="500" fill="hold"/>
                                        <p:tgtEl>
                                          <p:spTgt spid="2">
                                            <p:txEl>
                                              <p:pRg st="10" end="10"/>
                                            </p:txEl>
                                          </p:spTgt>
                                        </p:tgtEl>
                                        <p:attrNameLst>
                                          <p:attrName>ppt_w</p:attrName>
                                        </p:attrNameLst>
                                      </p:cBhvr>
                                      <p:tavLst>
                                        <p:tav tm="0">
                                          <p:val>
                                            <p:fltVal val="0"/>
                                          </p:val>
                                        </p:tav>
                                        <p:tav tm="100000">
                                          <p:val>
                                            <p:strVal val="#ppt_w"/>
                                          </p:val>
                                        </p:tav>
                                      </p:tavLst>
                                    </p:anim>
                                    <p:anim calcmode="lin" valueType="num">
                                      <p:cBhvr>
                                        <p:cTn id="83" dur="500" fill="hold"/>
                                        <p:tgtEl>
                                          <p:spTgt spid="2">
                                            <p:txEl>
                                              <p:pRg st="10" end="10"/>
                                            </p:txEl>
                                          </p:spTgt>
                                        </p:tgtEl>
                                        <p:attrNameLst>
                                          <p:attrName>ppt_h</p:attrName>
                                        </p:attrNameLst>
                                      </p:cBhvr>
                                      <p:tavLst>
                                        <p:tav tm="0">
                                          <p:val>
                                            <p:fltVal val="0"/>
                                          </p:val>
                                        </p:tav>
                                        <p:tav tm="100000">
                                          <p:val>
                                            <p:strVal val="#ppt_h"/>
                                          </p:val>
                                        </p:tav>
                                      </p:tavLst>
                                    </p:anim>
                                    <p:animEffect transition="in" filter="fade">
                                      <p:cBhvr>
                                        <p:cTn id="84" dur="500"/>
                                        <p:tgtEl>
                                          <p:spTgt spid="2">
                                            <p:txEl>
                                              <p:pRg st="10" end="10"/>
                                            </p:txEl>
                                          </p:spTgt>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2">
                                            <p:txEl>
                                              <p:pRg st="11" end="11"/>
                                            </p:txEl>
                                          </p:spTgt>
                                        </p:tgtEl>
                                        <p:attrNameLst>
                                          <p:attrName>style.visibility</p:attrName>
                                        </p:attrNameLst>
                                      </p:cBhvr>
                                      <p:to>
                                        <p:strVal val="visible"/>
                                      </p:to>
                                    </p:set>
                                    <p:anim calcmode="lin" valueType="num">
                                      <p:cBhvr>
                                        <p:cTn id="87" dur="500" fill="hold"/>
                                        <p:tgtEl>
                                          <p:spTgt spid="2">
                                            <p:txEl>
                                              <p:pRg st="11" end="11"/>
                                            </p:txEl>
                                          </p:spTgt>
                                        </p:tgtEl>
                                        <p:attrNameLst>
                                          <p:attrName>ppt_w</p:attrName>
                                        </p:attrNameLst>
                                      </p:cBhvr>
                                      <p:tavLst>
                                        <p:tav tm="0">
                                          <p:val>
                                            <p:fltVal val="0"/>
                                          </p:val>
                                        </p:tav>
                                        <p:tav tm="100000">
                                          <p:val>
                                            <p:strVal val="#ppt_w"/>
                                          </p:val>
                                        </p:tav>
                                      </p:tavLst>
                                    </p:anim>
                                    <p:anim calcmode="lin" valueType="num">
                                      <p:cBhvr>
                                        <p:cTn id="88" dur="500" fill="hold"/>
                                        <p:tgtEl>
                                          <p:spTgt spid="2">
                                            <p:txEl>
                                              <p:pRg st="11" end="11"/>
                                            </p:txEl>
                                          </p:spTgt>
                                        </p:tgtEl>
                                        <p:attrNameLst>
                                          <p:attrName>ppt_h</p:attrName>
                                        </p:attrNameLst>
                                      </p:cBhvr>
                                      <p:tavLst>
                                        <p:tav tm="0">
                                          <p:val>
                                            <p:fltVal val="0"/>
                                          </p:val>
                                        </p:tav>
                                        <p:tav tm="100000">
                                          <p:val>
                                            <p:strVal val="#ppt_h"/>
                                          </p:val>
                                        </p:tav>
                                      </p:tavLst>
                                    </p:anim>
                                    <p:animEffect transition="in" filter="fade">
                                      <p:cBhvr>
                                        <p:cTn id="89" dur="500"/>
                                        <p:tgtEl>
                                          <p:spTgt spid="2">
                                            <p:txEl>
                                              <p:pRg st="11" end="11"/>
                                            </p:txEl>
                                          </p:spTgt>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2">
                                            <p:txEl>
                                              <p:pRg st="12" end="12"/>
                                            </p:txEl>
                                          </p:spTgt>
                                        </p:tgtEl>
                                        <p:attrNameLst>
                                          <p:attrName>style.visibility</p:attrName>
                                        </p:attrNameLst>
                                      </p:cBhvr>
                                      <p:to>
                                        <p:strVal val="visible"/>
                                      </p:to>
                                    </p:set>
                                    <p:anim calcmode="lin" valueType="num">
                                      <p:cBhvr>
                                        <p:cTn id="92" dur="500" fill="hold"/>
                                        <p:tgtEl>
                                          <p:spTgt spid="2">
                                            <p:txEl>
                                              <p:pRg st="12" end="12"/>
                                            </p:txEl>
                                          </p:spTgt>
                                        </p:tgtEl>
                                        <p:attrNameLst>
                                          <p:attrName>ppt_w</p:attrName>
                                        </p:attrNameLst>
                                      </p:cBhvr>
                                      <p:tavLst>
                                        <p:tav tm="0">
                                          <p:val>
                                            <p:fltVal val="0"/>
                                          </p:val>
                                        </p:tav>
                                        <p:tav tm="100000">
                                          <p:val>
                                            <p:strVal val="#ppt_w"/>
                                          </p:val>
                                        </p:tav>
                                      </p:tavLst>
                                    </p:anim>
                                    <p:anim calcmode="lin" valueType="num">
                                      <p:cBhvr>
                                        <p:cTn id="93" dur="500" fill="hold"/>
                                        <p:tgtEl>
                                          <p:spTgt spid="2">
                                            <p:txEl>
                                              <p:pRg st="12" end="12"/>
                                            </p:txEl>
                                          </p:spTgt>
                                        </p:tgtEl>
                                        <p:attrNameLst>
                                          <p:attrName>ppt_h</p:attrName>
                                        </p:attrNameLst>
                                      </p:cBhvr>
                                      <p:tavLst>
                                        <p:tav tm="0">
                                          <p:val>
                                            <p:fltVal val="0"/>
                                          </p:val>
                                        </p:tav>
                                        <p:tav tm="100000">
                                          <p:val>
                                            <p:strVal val="#ppt_h"/>
                                          </p:val>
                                        </p:tav>
                                      </p:tavLst>
                                    </p:anim>
                                    <p:animEffect transition="in" filter="fade">
                                      <p:cBhvr>
                                        <p:cTn id="94" dur="500"/>
                                        <p:tgtEl>
                                          <p:spTgt spid="2">
                                            <p:txEl>
                                              <p:pRg st="12" end="12"/>
                                            </p:txEl>
                                          </p:spTgt>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2">
                                            <p:txEl>
                                              <p:pRg st="13" end="13"/>
                                            </p:txEl>
                                          </p:spTgt>
                                        </p:tgtEl>
                                        <p:attrNameLst>
                                          <p:attrName>style.visibility</p:attrName>
                                        </p:attrNameLst>
                                      </p:cBhvr>
                                      <p:to>
                                        <p:strVal val="visible"/>
                                      </p:to>
                                    </p:set>
                                    <p:anim calcmode="lin" valueType="num">
                                      <p:cBhvr>
                                        <p:cTn id="97" dur="500" fill="hold"/>
                                        <p:tgtEl>
                                          <p:spTgt spid="2">
                                            <p:txEl>
                                              <p:pRg st="13" end="13"/>
                                            </p:txEl>
                                          </p:spTgt>
                                        </p:tgtEl>
                                        <p:attrNameLst>
                                          <p:attrName>ppt_w</p:attrName>
                                        </p:attrNameLst>
                                      </p:cBhvr>
                                      <p:tavLst>
                                        <p:tav tm="0">
                                          <p:val>
                                            <p:fltVal val="0"/>
                                          </p:val>
                                        </p:tav>
                                        <p:tav tm="100000">
                                          <p:val>
                                            <p:strVal val="#ppt_w"/>
                                          </p:val>
                                        </p:tav>
                                      </p:tavLst>
                                    </p:anim>
                                    <p:anim calcmode="lin" valueType="num">
                                      <p:cBhvr>
                                        <p:cTn id="98" dur="500" fill="hold"/>
                                        <p:tgtEl>
                                          <p:spTgt spid="2">
                                            <p:txEl>
                                              <p:pRg st="13" end="13"/>
                                            </p:txEl>
                                          </p:spTgt>
                                        </p:tgtEl>
                                        <p:attrNameLst>
                                          <p:attrName>ppt_h</p:attrName>
                                        </p:attrNameLst>
                                      </p:cBhvr>
                                      <p:tavLst>
                                        <p:tav tm="0">
                                          <p:val>
                                            <p:fltVal val="0"/>
                                          </p:val>
                                        </p:tav>
                                        <p:tav tm="100000">
                                          <p:val>
                                            <p:strVal val="#ppt_h"/>
                                          </p:val>
                                        </p:tav>
                                      </p:tavLst>
                                    </p:anim>
                                    <p:animEffect transition="in" filter="fade">
                                      <p:cBhvr>
                                        <p:cTn id="99" dur="500"/>
                                        <p:tgtEl>
                                          <p:spTgt spid="2">
                                            <p:txEl>
                                              <p:pRg st="13" end="13"/>
                                            </p:txEl>
                                          </p:spTgt>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2">
                                            <p:txEl>
                                              <p:pRg st="14" end="14"/>
                                            </p:txEl>
                                          </p:spTgt>
                                        </p:tgtEl>
                                        <p:attrNameLst>
                                          <p:attrName>style.visibility</p:attrName>
                                        </p:attrNameLst>
                                      </p:cBhvr>
                                      <p:to>
                                        <p:strVal val="visible"/>
                                      </p:to>
                                    </p:set>
                                    <p:anim calcmode="lin" valueType="num">
                                      <p:cBhvr>
                                        <p:cTn id="102" dur="500" fill="hold"/>
                                        <p:tgtEl>
                                          <p:spTgt spid="2">
                                            <p:txEl>
                                              <p:pRg st="14" end="14"/>
                                            </p:txEl>
                                          </p:spTgt>
                                        </p:tgtEl>
                                        <p:attrNameLst>
                                          <p:attrName>ppt_w</p:attrName>
                                        </p:attrNameLst>
                                      </p:cBhvr>
                                      <p:tavLst>
                                        <p:tav tm="0">
                                          <p:val>
                                            <p:fltVal val="0"/>
                                          </p:val>
                                        </p:tav>
                                        <p:tav tm="100000">
                                          <p:val>
                                            <p:strVal val="#ppt_w"/>
                                          </p:val>
                                        </p:tav>
                                      </p:tavLst>
                                    </p:anim>
                                    <p:anim calcmode="lin" valueType="num">
                                      <p:cBhvr>
                                        <p:cTn id="103" dur="500" fill="hold"/>
                                        <p:tgtEl>
                                          <p:spTgt spid="2">
                                            <p:txEl>
                                              <p:pRg st="14" end="14"/>
                                            </p:txEl>
                                          </p:spTgt>
                                        </p:tgtEl>
                                        <p:attrNameLst>
                                          <p:attrName>ppt_h</p:attrName>
                                        </p:attrNameLst>
                                      </p:cBhvr>
                                      <p:tavLst>
                                        <p:tav tm="0">
                                          <p:val>
                                            <p:fltVal val="0"/>
                                          </p:val>
                                        </p:tav>
                                        <p:tav tm="100000">
                                          <p:val>
                                            <p:strVal val="#ppt_h"/>
                                          </p:val>
                                        </p:tav>
                                      </p:tavLst>
                                    </p:anim>
                                    <p:animEffect transition="in" filter="fade">
                                      <p:cBhvr>
                                        <p:cTn id="104" dur="500"/>
                                        <p:tgtEl>
                                          <p:spTgt spid="2">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9" grpId="0" animBg="1"/>
      <p:bldP spid="33" grpId="0" animBg="1"/>
      <p:bldP spid="47" grpId="0" animBg="1"/>
      <p:bldP spid="65" grpId="0" animBg="1"/>
      <p:bldP spid="6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121920" y="29845"/>
            <a:ext cx="7576181" cy="742315"/>
          </a:xfrm>
        </p:spPr>
        <p:txBody>
          <a:bodyPr>
            <a:normAutofit/>
          </a:bodyPr>
          <a:lstStyle/>
          <a:p>
            <a:r>
              <a:rPr lang="ja-JP" altLang="en-US" sz="4000" dirty="0" smtClean="0"/>
              <a:t>☆電子書籍・書誌情報の収集機能</a:t>
            </a:r>
            <a:endParaRPr lang="ja-JP" altLang="en-US" sz="4000" dirty="0"/>
          </a:p>
        </p:txBody>
      </p:sp>
      <p:sp>
        <p:nvSpPr>
          <p:cNvPr id="2" name="コンテンツ プレースホルダー 1"/>
          <p:cNvSpPr>
            <a:spLocks noGrp="1"/>
          </p:cNvSpPr>
          <p:nvPr>
            <p:ph idx="1"/>
          </p:nvPr>
        </p:nvSpPr>
        <p:spPr>
          <a:xfrm>
            <a:off x="7889919" y="61916"/>
            <a:ext cx="4137988" cy="6659560"/>
          </a:xfrm>
        </p:spPr>
        <p:txBody>
          <a:bodyPr>
            <a:normAutofit fontScale="70000" lnSpcReduction="20000"/>
          </a:bodyPr>
          <a:lstStyle/>
          <a:p>
            <a:r>
              <a:rPr kumimoji="1" lang="ja-JP" altLang="en-US" dirty="0" smtClean="0"/>
              <a:t>電子出版支援組織</a:t>
            </a:r>
            <a:endParaRPr kumimoji="1" lang="en-US" altLang="ja-JP" dirty="0" smtClean="0"/>
          </a:p>
          <a:p>
            <a:pPr lvl="1"/>
            <a:r>
              <a:rPr lang="ja-JP" altLang="en-US" dirty="0" smtClean="0"/>
              <a:t>販売用コンテンツの保存</a:t>
            </a:r>
            <a:endParaRPr lang="en-US" altLang="ja-JP" dirty="0" smtClean="0"/>
          </a:p>
          <a:p>
            <a:pPr lvl="2"/>
            <a:r>
              <a:rPr kumimoji="1" lang="ja-JP" altLang="en-US" dirty="0" smtClean="0"/>
              <a:t>ビューアに依存しない</a:t>
            </a:r>
            <a:r>
              <a:rPr kumimoji="1" lang="en-US" altLang="ja-JP" dirty="0" smtClean="0"/>
              <a:t>EPUB</a:t>
            </a:r>
          </a:p>
          <a:p>
            <a:r>
              <a:rPr lang="ja-JP" altLang="en-US" dirty="0"/>
              <a:t>出版・権利情報管理</a:t>
            </a:r>
            <a:r>
              <a:rPr lang="ja-JP" altLang="en-US" dirty="0" smtClean="0"/>
              <a:t>組織</a:t>
            </a:r>
            <a:endParaRPr kumimoji="1" lang="en-US" altLang="ja-JP" dirty="0" smtClean="0"/>
          </a:p>
          <a:p>
            <a:pPr lvl="1"/>
            <a:r>
              <a:rPr lang="ja-JP" altLang="en-US" dirty="0" smtClean="0"/>
              <a:t>出版情報</a:t>
            </a:r>
            <a:r>
              <a:rPr lang="en-US" altLang="ja-JP" dirty="0" smtClean="0"/>
              <a:t>DB</a:t>
            </a:r>
            <a:r>
              <a:rPr lang="ja-JP" altLang="en-US" dirty="0" smtClean="0"/>
              <a:t>の構築</a:t>
            </a:r>
            <a:endParaRPr lang="en-US" altLang="ja-JP" dirty="0" smtClean="0"/>
          </a:p>
          <a:p>
            <a:pPr lvl="2"/>
            <a:r>
              <a:rPr lang="ja-JP" altLang="en-US" dirty="0" smtClean="0"/>
              <a:t>出版・出版サイト情報の提供プロトコル（</a:t>
            </a:r>
            <a:r>
              <a:rPr lang="en-US" altLang="ja-JP" dirty="0" smtClean="0"/>
              <a:t>API</a:t>
            </a:r>
            <a:r>
              <a:rPr lang="ja-JP" altLang="en-US" dirty="0" smtClean="0"/>
              <a:t>）の開放</a:t>
            </a:r>
            <a:endParaRPr lang="en-US" altLang="ja-JP" dirty="0" smtClean="0"/>
          </a:p>
          <a:p>
            <a:pPr lvl="2"/>
            <a:r>
              <a:rPr lang="ja-JP" altLang="en-US" dirty="0"/>
              <a:t>（書誌、書影、出版情報、出版サイト情報</a:t>
            </a:r>
            <a:r>
              <a:rPr lang="ja-JP" altLang="en-US" dirty="0" smtClean="0"/>
              <a:t>）</a:t>
            </a:r>
            <a:endParaRPr lang="en-US" altLang="ja-JP" dirty="0" smtClean="0"/>
          </a:p>
          <a:p>
            <a:r>
              <a:rPr kumimoji="1" lang="en-US" altLang="ja-JP" dirty="0" smtClean="0"/>
              <a:t>NDL</a:t>
            </a:r>
          </a:p>
          <a:p>
            <a:pPr lvl="1"/>
            <a:r>
              <a:rPr kumimoji="1" lang="ja-JP" altLang="en-US" dirty="0" smtClean="0"/>
              <a:t>全国書誌（国内出版物の総合目録）、提供元情報の作成</a:t>
            </a:r>
            <a:endParaRPr kumimoji="1" lang="en-US" altLang="ja-JP" dirty="0" smtClean="0"/>
          </a:p>
          <a:p>
            <a:pPr lvl="2"/>
            <a:r>
              <a:rPr kumimoji="1" lang="ja-JP" altLang="en-US" dirty="0" smtClean="0"/>
              <a:t>出版情報・提供サイト情報の収集</a:t>
            </a:r>
            <a:endParaRPr kumimoji="1" lang="en-US" altLang="ja-JP" dirty="0" smtClean="0"/>
          </a:p>
          <a:p>
            <a:pPr lvl="1"/>
            <a:r>
              <a:rPr kumimoji="1" lang="ja-JP" altLang="en-US" dirty="0" smtClean="0"/>
              <a:t>書誌作成において、出版情報の活用（私見）</a:t>
            </a:r>
            <a:endParaRPr kumimoji="1" lang="en-US" altLang="ja-JP" dirty="0" smtClean="0"/>
          </a:p>
          <a:p>
            <a:pPr lvl="2"/>
            <a:r>
              <a:rPr kumimoji="1" lang="ja-JP" altLang="en-US" dirty="0" smtClean="0"/>
              <a:t>近刊情報、新刊情報</a:t>
            </a:r>
            <a:endParaRPr kumimoji="1" lang="en-US" altLang="ja-JP" dirty="0" smtClean="0"/>
          </a:p>
          <a:p>
            <a:pPr lvl="1"/>
            <a:r>
              <a:rPr kumimoji="1" lang="ja-JP" altLang="en-US" dirty="0" smtClean="0"/>
              <a:t>公的機関のウェブ情報の収集の拡大</a:t>
            </a:r>
            <a:endParaRPr kumimoji="1" lang="en-US" altLang="ja-JP" dirty="0" smtClean="0"/>
          </a:p>
          <a:p>
            <a:pPr lvl="1"/>
            <a:r>
              <a:rPr kumimoji="1" lang="ja-JP" altLang="en-US" dirty="0" smtClean="0"/>
              <a:t>民間無償オンライン資料収集の</a:t>
            </a:r>
            <a:r>
              <a:rPr lang="ja-JP" altLang="en-US" dirty="0"/>
              <a:t>拡大</a:t>
            </a:r>
            <a:endParaRPr kumimoji="1" lang="en-US" altLang="ja-JP" dirty="0" smtClean="0"/>
          </a:p>
          <a:p>
            <a:pPr lvl="1"/>
            <a:r>
              <a:rPr lang="ja-JP" altLang="en-US" dirty="0" smtClean="0"/>
              <a:t>民間有償オンライン</a:t>
            </a:r>
            <a:r>
              <a:rPr lang="ja-JP" altLang="en-US" dirty="0"/>
              <a:t>資料</a:t>
            </a:r>
            <a:r>
              <a:rPr lang="ja-JP" altLang="en-US" dirty="0" smtClean="0"/>
              <a:t>の収集（未実施）</a:t>
            </a:r>
            <a:endParaRPr lang="en-US" altLang="ja-JP" dirty="0" smtClean="0"/>
          </a:p>
          <a:p>
            <a:pPr lvl="1"/>
            <a:r>
              <a:rPr lang="ja-JP" altLang="en-US" dirty="0" smtClean="0"/>
              <a:t>公的機関の情報の</a:t>
            </a:r>
            <a:r>
              <a:rPr lang="en-US" altLang="ja-JP" dirty="0" smtClean="0"/>
              <a:t>Linked Open Data</a:t>
            </a:r>
            <a:r>
              <a:rPr lang="ja-JP" altLang="en-US" dirty="0" smtClean="0"/>
              <a:t>化の推進</a:t>
            </a:r>
            <a:endParaRPr lang="en-US" altLang="ja-JP" dirty="0" smtClean="0"/>
          </a:p>
          <a:p>
            <a:r>
              <a:rPr lang="ja-JP" altLang="en-US" dirty="0" smtClean="0"/>
              <a:t>連携</a:t>
            </a:r>
            <a:endParaRPr lang="en-US" altLang="ja-JP" dirty="0" smtClean="0"/>
          </a:p>
          <a:p>
            <a:pPr lvl="1"/>
            <a:r>
              <a:rPr lang="ja-JP" altLang="en-US" dirty="0" smtClean="0"/>
              <a:t>メタデータ仕様の共通化、相互利用</a:t>
            </a:r>
            <a:endParaRPr lang="en-US" altLang="ja-JP" dirty="0" smtClean="0"/>
          </a:p>
          <a:p>
            <a:pPr lvl="2"/>
            <a:r>
              <a:rPr lang="ja-JP" altLang="en-US" dirty="0"/>
              <a:t>メタデータ記述要素・記述規則</a:t>
            </a:r>
            <a:endParaRPr lang="en-US" altLang="ja-JP" dirty="0"/>
          </a:p>
          <a:p>
            <a:pPr lvl="2"/>
            <a:r>
              <a:rPr lang="en-US" altLang="ja-JP" dirty="0"/>
              <a:t>ONYX</a:t>
            </a:r>
            <a:r>
              <a:rPr lang="ja-JP" altLang="en-US" dirty="0"/>
              <a:t>⇔</a:t>
            </a:r>
            <a:r>
              <a:rPr lang="en-US" altLang="ja-JP" dirty="0" err="1"/>
              <a:t>DublinCore</a:t>
            </a:r>
            <a:r>
              <a:rPr lang="ja-JP" altLang="en-US" dirty="0" err="1"/>
              <a:t>、</a:t>
            </a:r>
            <a:r>
              <a:rPr lang="en-US" altLang="ja-JP" dirty="0" smtClean="0"/>
              <a:t>MARC21</a:t>
            </a:r>
          </a:p>
          <a:p>
            <a:pPr lvl="1"/>
            <a:r>
              <a:rPr lang="ja-JP" altLang="en-US" dirty="0" smtClean="0"/>
              <a:t>有償</a:t>
            </a:r>
            <a:r>
              <a:rPr lang="ja-JP" altLang="en-US" dirty="0"/>
              <a:t>オンライン資料の</a:t>
            </a:r>
            <a:r>
              <a:rPr lang="ja-JP" altLang="en-US" dirty="0" smtClean="0"/>
              <a:t>制度化（現在協議中）</a:t>
            </a:r>
            <a:endParaRPr kumimoji="1" lang="ja-JP" altLang="en-US" dirty="0"/>
          </a:p>
        </p:txBody>
      </p:sp>
      <p:sp>
        <p:nvSpPr>
          <p:cNvPr id="4" name="スライド番号プレースホルダー 3"/>
          <p:cNvSpPr>
            <a:spLocks noGrp="1"/>
          </p:cNvSpPr>
          <p:nvPr>
            <p:ph type="sldNum" sz="quarter" idx="12"/>
          </p:nvPr>
        </p:nvSpPr>
        <p:spPr/>
        <p:txBody>
          <a:bodyPr/>
          <a:lstStyle/>
          <a:p>
            <a:fld id="{042AED99-7FB4-404E-8A97-64753DCE42EC}" type="slidenum">
              <a:rPr lang="en-US" smtClean="0"/>
              <a:pPr/>
              <a:t>85</a:t>
            </a:fld>
            <a:endParaRPr lang="en-US" dirty="0"/>
          </a:p>
        </p:txBody>
      </p:sp>
      <p:sp>
        <p:nvSpPr>
          <p:cNvPr id="24" name="AutoShape 8"/>
          <p:cNvSpPr>
            <a:spLocks noChangeArrowheads="1"/>
          </p:cNvSpPr>
          <p:nvPr/>
        </p:nvSpPr>
        <p:spPr bwMode="auto">
          <a:xfrm>
            <a:off x="94594" y="1915570"/>
            <a:ext cx="4266540" cy="4842820"/>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pPr marL="342900" indent="-342900">
              <a:defRPr/>
            </a:pPr>
            <a:r>
              <a:rPr lang="ja-JP" altLang="en-US" sz="1400" b="1" dirty="0">
                <a:latin typeface="Meiryo UI" panose="020B0604030504040204" pitchFamily="50" charset="-128"/>
                <a:ea typeface="Meiryo UI" panose="020B0604030504040204" pitchFamily="50" charset="-128"/>
              </a:rPr>
              <a:t>出版界</a:t>
            </a:r>
            <a:endParaRPr lang="en-US" altLang="ja-JP" sz="1200" dirty="0">
              <a:latin typeface="Meiryo UI" panose="020B0604030504040204" pitchFamily="50" charset="-128"/>
              <a:ea typeface="Meiryo UI" panose="020B0604030504040204" pitchFamily="50" charset="-128"/>
            </a:endParaRPr>
          </a:p>
        </p:txBody>
      </p:sp>
      <p:sp>
        <p:nvSpPr>
          <p:cNvPr id="25" name="AutoShape 8"/>
          <p:cNvSpPr>
            <a:spLocks noChangeArrowheads="1"/>
          </p:cNvSpPr>
          <p:nvPr/>
        </p:nvSpPr>
        <p:spPr bwMode="auto">
          <a:xfrm>
            <a:off x="117707" y="3483698"/>
            <a:ext cx="4065245" cy="1222558"/>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pPr marL="342900" indent="-342900">
              <a:defRPr/>
            </a:pPr>
            <a:r>
              <a:rPr lang="ja-JP" altLang="en-US" sz="1400" b="1" dirty="0">
                <a:latin typeface="Meiryo UI" panose="020B0604030504040204" pitchFamily="50" charset="-128"/>
                <a:ea typeface="Meiryo UI" panose="020B0604030504040204" pitchFamily="50" charset="-128"/>
              </a:rPr>
              <a:t>電子出版支援組織</a:t>
            </a:r>
            <a:endParaRPr lang="en-US" altLang="ja-JP" sz="1200" dirty="0">
              <a:latin typeface="Meiryo UI" panose="020B0604030504040204" pitchFamily="50" charset="-128"/>
              <a:ea typeface="Meiryo UI" panose="020B0604030504040204" pitchFamily="50" charset="-128"/>
            </a:endParaRPr>
          </a:p>
        </p:txBody>
      </p:sp>
      <p:sp>
        <p:nvSpPr>
          <p:cNvPr id="26" name="AutoShape 8"/>
          <p:cNvSpPr>
            <a:spLocks noChangeArrowheads="1"/>
          </p:cNvSpPr>
          <p:nvPr/>
        </p:nvSpPr>
        <p:spPr bwMode="auto">
          <a:xfrm>
            <a:off x="4744092" y="2267051"/>
            <a:ext cx="3162499" cy="4310236"/>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pPr marL="342900" indent="-342900">
              <a:defRPr/>
            </a:pPr>
            <a:r>
              <a:rPr lang="ja-JP" altLang="en-US" sz="1400" b="1" dirty="0">
                <a:latin typeface="Meiryo UI" panose="020B0604030504040204" pitchFamily="50" charset="-128"/>
                <a:ea typeface="Meiryo UI" panose="020B0604030504040204" pitchFamily="50" charset="-128"/>
              </a:rPr>
              <a:t>国立国会図書館</a:t>
            </a:r>
            <a:endParaRPr lang="en-US" altLang="ja-JP" sz="1200" dirty="0">
              <a:latin typeface="Meiryo UI" panose="020B0604030504040204" pitchFamily="50" charset="-128"/>
              <a:ea typeface="Meiryo UI" panose="020B0604030504040204" pitchFamily="50" charset="-128"/>
            </a:endParaRPr>
          </a:p>
        </p:txBody>
      </p:sp>
      <p:sp>
        <p:nvSpPr>
          <p:cNvPr id="27" name="AutoShape 8"/>
          <p:cNvSpPr>
            <a:spLocks noChangeArrowheads="1"/>
          </p:cNvSpPr>
          <p:nvPr/>
        </p:nvSpPr>
        <p:spPr bwMode="auto">
          <a:xfrm>
            <a:off x="2303395" y="4887356"/>
            <a:ext cx="1941119" cy="752594"/>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200" b="1" dirty="0" smtClean="0">
                <a:latin typeface="Meiryo UI" panose="020B0604030504040204" pitchFamily="50" charset="-128"/>
                <a:ea typeface="Meiryo UI" panose="020B0604030504040204" pitchFamily="50" charset="-128"/>
              </a:rPr>
              <a:t>出版・権利</a:t>
            </a:r>
            <a:r>
              <a:rPr lang="ja-JP" altLang="en-US" sz="1200" b="1" dirty="0">
                <a:latin typeface="Meiryo UI" panose="020B0604030504040204" pitchFamily="50" charset="-128"/>
                <a:ea typeface="Meiryo UI" panose="020B0604030504040204" pitchFamily="50" charset="-128"/>
              </a:rPr>
              <a:t>情報管理組織</a:t>
            </a:r>
            <a:endParaRPr lang="en-US" altLang="ja-JP" sz="1200" b="1" dirty="0">
              <a:latin typeface="Meiryo UI" panose="020B0604030504040204" pitchFamily="50" charset="-128"/>
              <a:ea typeface="Meiryo UI" panose="020B0604030504040204" pitchFamily="50" charset="-128"/>
            </a:endParaRPr>
          </a:p>
          <a:p>
            <a:pPr marL="342900" indent="-342900" algn="ctr">
              <a:defRPr/>
            </a:pPr>
            <a:endParaRPr lang="en-US" altLang="ja-JP" sz="1200" dirty="0">
              <a:latin typeface="Meiryo UI" panose="020B0604030504040204" pitchFamily="50" charset="-128"/>
              <a:ea typeface="Meiryo UI" panose="020B0604030504040204" pitchFamily="50" charset="-128"/>
            </a:endParaRPr>
          </a:p>
          <a:p>
            <a:pPr marL="342900" indent="-342900" algn="ctr">
              <a:defRPr/>
            </a:pPr>
            <a:endParaRPr lang="en-US" altLang="ja-JP" sz="1200" dirty="0">
              <a:latin typeface="Meiryo UI" panose="020B0604030504040204" pitchFamily="50" charset="-128"/>
              <a:ea typeface="Meiryo UI" panose="020B0604030504040204" pitchFamily="50" charset="-128"/>
            </a:endParaRPr>
          </a:p>
        </p:txBody>
      </p:sp>
      <p:sp>
        <p:nvSpPr>
          <p:cNvPr id="28" name="AutoShape 8"/>
          <p:cNvSpPr>
            <a:spLocks noChangeArrowheads="1"/>
          </p:cNvSpPr>
          <p:nvPr/>
        </p:nvSpPr>
        <p:spPr bwMode="auto">
          <a:xfrm>
            <a:off x="2040952" y="2342313"/>
            <a:ext cx="1549829" cy="322540"/>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200" b="1" dirty="0">
                <a:latin typeface="Meiryo UI" panose="020B0604030504040204" pitchFamily="50" charset="-128"/>
                <a:ea typeface="Meiryo UI" panose="020B0604030504040204" pitchFamily="50" charset="-128"/>
              </a:rPr>
              <a:t>電子書籍販売</a:t>
            </a:r>
            <a:endParaRPr lang="en-US" altLang="ja-JP" sz="1200" b="1" dirty="0">
              <a:latin typeface="Meiryo UI" panose="020B0604030504040204" pitchFamily="50" charset="-128"/>
              <a:ea typeface="Meiryo UI" panose="020B0604030504040204" pitchFamily="50" charset="-128"/>
            </a:endParaRPr>
          </a:p>
        </p:txBody>
      </p:sp>
      <p:sp>
        <p:nvSpPr>
          <p:cNvPr id="29" name="正方形/長方形 28"/>
          <p:cNvSpPr/>
          <p:nvPr/>
        </p:nvSpPr>
        <p:spPr>
          <a:xfrm>
            <a:off x="6349123" y="4301235"/>
            <a:ext cx="1606431" cy="43088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①コンテンツの生成機能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所蔵資料のデジタル化）</a:t>
            </a:r>
            <a:endParaRPr lang="en-US" altLang="ja-JP" sz="1100" dirty="0">
              <a:latin typeface="Meiryo UI" panose="020B0604030504040204" pitchFamily="50" charset="-128"/>
              <a:ea typeface="Meiryo UI" panose="020B0604030504040204" pitchFamily="50" charset="-128"/>
            </a:endParaRPr>
          </a:p>
        </p:txBody>
      </p:sp>
      <p:sp>
        <p:nvSpPr>
          <p:cNvPr id="30" name="正方形/長方形 29"/>
          <p:cNvSpPr/>
          <p:nvPr/>
        </p:nvSpPr>
        <p:spPr>
          <a:xfrm>
            <a:off x="2287777" y="4049248"/>
            <a:ext cx="1815824" cy="430887"/>
          </a:xfrm>
          <a:prstGeom prst="rect">
            <a:avLst/>
          </a:prstGeom>
        </p:spPr>
        <p:style>
          <a:lnRef idx="0">
            <a:schemeClr val="accent4"/>
          </a:lnRef>
          <a:fillRef idx="3">
            <a:schemeClr val="accent4"/>
          </a:fillRef>
          <a:effectRef idx="3">
            <a:schemeClr val="accent4"/>
          </a:effectRef>
          <a:fontRef idx="minor">
            <a:schemeClr val="lt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②収集・一時保存機能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（提供用コンテンツの管理）</a:t>
            </a:r>
          </a:p>
        </p:txBody>
      </p:sp>
      <p:sp>
        <p:nvSpPr>
          <p:cNvPr id="31" name="正方形/長方形 30"/>
          <p:cNvSpPr/>
          <p:nvPr/>
        </p:nvSpPr>
        <p:spPr>
          <a:xfrm>
            <a:off x="2840236" y="5295726"/>
            <a:ext cx="1682196" cy="769441"/>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④権利情報・管理情報の収集・管理機能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（出版情報・権利情報・販売情報の管理）</a:t>
            </a:r>
            <a:endParaRPr lang="en-US" altLang="ja-JP" sz="1100" dirty="0">
              <a:latin typeface="Meiryo UI" panose="020B0604030504040204" pitchFamily="50" charset="-128"/>
              <a:ea typeface="Meiryo UI" panose="020B0604030504040204" pitchFamily="50" charset="-128"/>
            </a:endParaRPr>
          </a:p>
        </p:txBody>
      </p:sp>
      <p:sp>
        <p:nvSpPr>
          <p:cNvPr id="32" name="正方形/長方形 31"/>
          <p:cNvSpPr/>
          <p:nvPr/>
        </p:nvSpPr>
        <p:spPr>
          <a:xfrm>
            <a:off x="5092900" y="5298281"/>
            <a:ext cx="1700112" cy="769441"/>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③恒久保存機能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（保存コンテンツの管理）</a:t>
            </a:r>
            <a:endParaRPr lang="en-US" altLang="ja-JP" sz="1100" dirty="0">
              <a:latin typeface="Meiryo UI" panose="020B0604030504040204" pitchFamily="50" charset="-128"/>
              <a:ea typeface="Meiryo UI" panose="020B0604030504040204" pitchFamily="50" charset="-128"/>
            </a:endParaRPr>
          </a:p>
          <a:p>
            <a:pPr algn="ctr"/>
            <a:endParaRPr lang="en-US" altLang="ja-JP" sz="1100" dirty="0">
              <a:latin typeface="Meiryo UI" panose="020B0604030504040204" pitchFamily="50" charset="-128"/>
              <a:ea typeface="Meiryo UI" panose="020B0604030504040204" pitchFamily="50" charset="-128"/>
            </a:endParaRPr>
          </a:p>
          <a:p>
            <a:pPr algn="ctr"/>
            <a:endParaRPr lang="ja-JP" altLang="en-US" sz="1100" dirty="0">
              <a:latin typeface="Meiryo UI" panose="020B0604030504040204" pitchFamily="50" charset="-128"/>
              <a:ea typeface="Meiryo UI" panose="020B0604030504040204" pitchFamily="50" charset="-128"/>
            </a:endParaRPr>
          </a:p>
        </p:txBody>
      </p:sp>
      <p:sp>
        <p:nvSpPr>
          <p:cNvPr id="33" name="正方形/長方形 32"/>
          <p:cNvSpPr/>
          <p:nvPr/>
        </p:nvSpPr>
        <p:spPr>
          <a:xfrm>
            <a:off x="270229" y="4025960"/>
            <a:ext cx="1611247" cy="43088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①コンテンツの生成機能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（電子書籍化）</a:t>
            </a:r>
          </a:p>
        </p:txBody>
      </p:sp>
      <p:sp>
        <p:nvSpPr>
          <p:cNvPr id="34" name="AutoShape 8"/>
          <p:cNvSpPr>
            <a:spLocks noChangeArrowheads="1"/>
          </p:cNvSpPr>
          <p:nvPr/>
        </p:nvSpPr>
        <p:spPr bwMode="auto">
          <a:xfrm>
            <a:off x="558241" y="5161942"/>
            <a:ext cx="1316346" cy="537567"/>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200" dirty="0">
                <a:latin typeface="Meiryo UI" panose="020B0604030504040204" pitchFamily="50" charset="-128"/>
                <a:ea typeface="Meiryo UI" panose="020B0604030504040204" pitchFamily="50" charset="-128"/>
              </a:rPr>
              <a:t>出版者</a:t>
            </a:r>
            <a:endParaRPr lang="en-US" altLang="ja-JP" sz="1200" dirty="0">
              <a:latin typeface="Meiryo UI" panose="020B0604030504040204" pitchFamily="50" charset="-128"/>
              <a:ea typeface="Meiryo UI" panose="020B0604030504040204" pitchFamily="50" charset="-128"/>
            </a:endParaRPr>
          </a:p>
          <a:p>
            <a:pPr marL="342900" indent="-342900" algn="ctr">
              <a:defRPr/>
            </a:pPr>
            <a:endParaRPr lang="ja-JP" altLang="en-US" sz="1200" dirty="0">
              <a:latin typeface="Meiryo UI" panose="020B0604030504040204" pitchFamily="50" charset="-128"/>
              <a:ea typeface="Meiryo UI" panose="020B0604030504040204" pitchFamily="50" charset="-128"/>
            </a:endParaRPr>
          </a:p>
        </p:txBody>
      </p:sp>
      <p:sp>
        <p:nvSpPr>
          <p:cNvPr id="35" name="正方形/長方形 34"/>
          <p:cNvSpPr/>
          <p:nvPr/>
        </p:nvSpPr>
        <p:spPr>
          <a:xfrm>
            <a:off x="4950014" y="2995493"/>
            <a:ext cx="2427688" cy="43088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⑤配信・流通機能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（所在情報、</a:t>
            </a:r>
            <a:r>
              <a:rPr lang="en-US" altLang="ja-JP" sz="1100" dirty="0">
                <a:latin typeface="Meiryo UI" panose="020B0604030504040204" pitchFamily="50" charset="-128"/>
                <a:ea typeface="Meiryo UI" panose="020B0604030504040204" pitchFamily="50" charset="-128"/>
              </a:rPr>
              <a:t>PD</a:t>
            </a:r>
            <a:r>
              <a:rPr lang="ja-JP" altLang="en-US" sz="1100" dirty="0">
                <a:latin typeface="Meiryo UI" panose="020B0604030504040204" pitchFamily="50" charset="-128"/>
                <a:ea typeface="Meiryo UI" panose="020B0604030504040204" pitchFamily="50" charset="-128"/>
              </a:rPr>
              <a:t>・絶版資料の配信）</a:t>
            </a:r>
            <a:endParaRPr lang="en-US" altLang="ja-JP" sz="1100" dirty="0">
              <a:latin typeface="Meiryo UI" panose="020B0604030504040204" pitchFamily="50" charset="-128"/>
              <a:ea typeface="Meiryo UI" panose="020B0604030504040204" pitchFamily="50" charset="-128"/>
            </a:endParaRPr>
          </a:p>
        </p:txBody>
      </p:sp>
      <p:sp>
        <p:nvSpPr>
          <p:cNvPr id="36" name="AutoShape 8"/>
          <p:cNvSpPr>
            <a:spLocks noChangeArrowheads="1"/>
          </p:cNvSpPr>
          <p:nvPr/>
        </p:nvSpPr>
        <p:spPr bwMode="auto">
          <a:xfrm>
            <a:off x="1568893" y="874109"/>
            <a:ext cx="5107535" cy="935622"/>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pPr marL="342900" indent="-342900">
              <a:defRPr/>
            </a:pPr>
            <a:r>
              <a:rPr lang="ja-JP" altLang="en-US" sz="1400" b="1" dirty="0">
                <a:latin typeface="Meiryo UI" panose="020B0604030504040204" pitchFamily="50" charset="-128"/>
                <a:ea typeface="Meiryo UI" panose="020B0604030504040204" pitchFamily="50" charset="-128"/>
              </a:rPr>
              <a:t>利用者</a:t>
            </a:r>
            <a:endParaRPr lang="en-US" altLang="ja-JP" sz="1200" dirty="0">
              <a:latin typeface="Meiryo UI" panose="020B0604030504040204" pitchFamily="50" charset="-128"/>
              <a:ea typeface="Meiryo UI" panose="020B0604030504040204" pitchFamily="50" charset="-128"/>
            </a:endParaRPr>
          </a:p>
        </p:txBody>
      </p:sp>
      <p:sp>
        <p:nvSpPr>
          <p:cNvPr id="37" name="左矢印 36"/>
          <p:cNvSpPr/>
          <p:nvPr/>
        </p:nvSpPr>
        <p:spPr>
          <a:xfrm>
            <a:off x="2932525" y="1393271"/>
            <a:ext cx="578575" cy="296457"/>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38" name="AutoShape 8"/>
          <p:cNvSpPr>
            <a:spLocks noChangeArrowheads="1"/>
          </p:cNvSpPr>
          <p:nvPr/>
        </p:nvSpPr>
        <p:spPr bwMode="auto">
          <a:xfrm>
            <a:off x="3523358" y="1027932"/>
            <a:ext cx="1222660" cy="698837"/>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100" b="1" dirty="0">
                <a:latin typeface="Meiryo UI" panose="020B0604030504040204" pitchFamily="50" charset="-128"/>
                <a:ea typeface="Meiryo UI" panose="020B0604030504040204" pitchFamily="50" charset="-128"/>
              </a:rPr>
              <a:t>図書館</a:t>
            </a:r>
            <a:endParaRPr lang="en-US" altLang="ja-JP" sz="1100" b="1" dirty="0">
              <a:latin typeface="Meiryo UI" panose="020B0604030504040204" pitchFamily="50" charset="-128"/>
              <a:ea typeface="Meiryo UI" panose="020B0604030504040204" pitchFamily="50" charset="-128"/>
            </a:endParaRPr>
          </a:p>
          <a:p>
            <a:pPr marL="342900" indent="-342900" algn="ctr">
              <a:defRPr/>
            </a:pPr>
            <a:r>
              <a:rPr lang="ja-JP" altLang="en-US" sz="1100" b="1" dirty="0">
                <a:latin typeface="Meiryo UI" panose="020B0604030504040204" pitchFamily="50" charset="-128"/>
                <a:ea typeface="Meiryo UI" panose="020B0604030504040204" pitchFamily="50" charset="-128"/>
              </a:rPr>
              <a:t>（公共・大学・</a:t>
            </a:r>
            <a:endParaRPr lang="en-US" altLang="ja-JP" sz="1100" b="1" dirty="0">
              <a:latin typeface="Meiryo UI" panose="020B0604030504040204" pitchFamily="50" charset="-128"/>
              <a:ea typeface="Meiryo UI" panose="020B0604030504040204" pitchFamily="50" charset="-128"/>
            </a:endParaRPr>
          </a:p>
          <a:p>
            <a:pPr marL="342900" indent="-342900" algn="ctr">
              <a:defRPr/>
            </a:pPr>
            <a:r>
              <a:rPr lang="ja-JP" altLang="en-US" sz="1100" b="1" dirty="0">
                <a:latin typeface="Meiryo UI" panose="020B0604030504040204" pitchFamily="50" charset="-128"/>
                <a:ea typeface="Meiryo UI" panose="020B0604030504040204" pitchFamily="50" charset="-128"/>
              </a:rPr>
              <a:t>学校・専門他）</a:t>
            </a:r>
          </a:p>
        </p:txBody>
      </p:sp>
      <p:sp>
        <p:nvSpPr>
          <p:cNvPr id="39" name="AutoShape 8"/>
          <p:cNvSpPr>
            <a:spLocks noChangeArrowheads="1"/>
          </p:cNvSpPr>
          <p:nvPr/>
        </p:nvSpPr>
        <p:spPr bwMode="auto">
          <a:xfrm>
            <a:off x="5321666" y="1349793"/>
            <a:ext cx="1303633" cy="304621"/>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100" b="1" dirty="0">
                <a:latin typeface="Meiryo UI" panose="020B0604030504040204" pitchFamily="50" charset="-128"/>
                <a:ea typeface="Meiryo UI" panose="020B0604030504040204" pitchFamily="50" charset="-128"/>
              </a:rPr>
              <a:t>視覚障害者等</a:t>
            </a:r>
          </a:p>
        </p:txBody>
      </p:sp>
      <p:sp>
        <p:nvSpPr>
          <p:cNvPr id="40" name="AutoShape 8"/>
          <p:cNvSpPr>
            <a:spLocks noChangeArrowheads="1"/>
          </p:cNvSpPr>
          <p:nvPr/>
        </p:nvSpPr>
        <p:spPr bwMode="auto">
          <a:xfrm>
            <a:off x="1957085" y="1338180"/>
            <a:ext cx="975135" cy="322540"/>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100" b="1" dirty="0">
                <a:latin typeface="Meiryo UI" panose="020B0604030504040204" pitchFamily="50" charset="-128"/>
                <a:ea typeface="Meiryo UI" panose="020B0604030504040204" pitchFamily="50" charset="-128"/>
              </a:rPr>
              <a:t>一般利用者</a:t>
            </a:r>
            <a:r>
              <a:rPr lang="ja-JP" altLang="en-US" sz="1200" dirty="0">
                <a:latin typeface="Meiryo UI" panose="020B0604030504040204" pitchFamily="50" charset="-128"/>
                <a:ea typeface="Meiryo UI" panose="020B0604030504040204" pitchFamily="50" charset="-128"/>
              </a:rPr>
              <a:t>　　　</a:t>
            </a:r>
          </a:p>
        </p:txBody>
      </p:sp>
      <p:sp>
        <p:nvSpPr>
          <p:cNvPr id="41" name="AutoShape 8"/>
          <p:cNvSpPr>
            <a:spLocks noChangeArrowheads="1"/>
          </p:cNvSpPr>
          <p:nvPr/>
        </p:nvSpPr>
        <p:spPr bwMode="auto">
          <a:xfrm>
            <a:off x="2193352" y="2494713"/>
            <a:ext cx="1549829" cy="322540"/>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200" b="1" dirty="0">
                <a:latin typeface="Meiryo UI" panose="020B0604030504040204" pitchFamily="50" charset="-128"/>
                <a:ea typeface="Meiryo UI" panose="020B0604030504040204" pitchFamily="50" charset="-128"/>
              </a:rPr>
              <a:t>電子書籍販売</a:t>
            </a:r>
            <a:endParaRPr lang="en-US" altLang="ja-JP" sz="1200" b="1" dirty="0">
              <a:latin typeface="Meiryo UI" panose="020B0604030504040204" pitchFamily="50" charset="-128"/>
              <a:ea typeface="Meiryo UI" panose="020B0604030504040204" pitchFamily="50" charset="-128"/>
            </a:endParaRPr>
          </a:p>
        </p:txBody>
      </p:sp>
      <p:sp>
        <p:nvSpPr>
          <p:cNvPr id="43" name="左矢印 42"/>
          <p:cNvSpPr/>
          <p:nvPr/>
        </p:nvSpPr>
        <p:spPr>
          <a:xfrm rot="5400000">
            <a:off x="5377806" y="1151583"/>
            <a:ext cx="315656" cy="1674893"/>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dirty="0">
              <a:latin typeface="Meiryo UI" panose="020B0604030504040204" pitchFamily="50" charset="-128"/>
              <a:ea typeface="Meiryo UI" panose="020B0604030504040204" pitchFamily="50" charset="-128"/>
            </a:endParaRPr>
          </a:p>
        </p:txBody>
      </p:sp>
      <p:sp>
        <p:nvSpPr>
          <p:cNvPr id="44" name="左矢印 43"/>
          <p:cNvSpPr/>
          <p:nvPr/>
        </p:nvSpPr>
        <p:spPr>
          <a:xfrm rot="5400000">
            <a:off x="2632900" y="1174480"/>
            <a:ext cx="337112" cy="1744713"/>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45" name="AutoShape 8"/>
          <p:cNvSpPr>
            <a:spLocks noChangeArrowheads="1"/>
          </p:cNvSpPr>
          <p:nvPr/>
        </p:nvSpPr>
        <p:spPr bwMode="auto">
          <a:xfrm>
            <a:off x="710641" y="5314342"/>
            <a:ext cx="1316346" cy="537567"/>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200" dirty="0">
                <a:latin typeface="Meiryo UI" panose="020B0604030504040204" pitchFamily="50" charset="-128"/>
                <a:ea typeface="Meiryo UI" panose="020B0604030504040204" pitchFamily="50" charset="-128"/>
              </a:rPr>
              <a:t>出版者</a:t>
            </a:r>
            <a:endParaRPr lang="en-US" altLang="ja-JP" sz="1200" dirty="0">
              <a:latin typeface="Meiryo UI" panose="020B0604030504040204" pitchFamily="50" charset="-128"/>
              <a:ea typeface="Meiryo UI" panose="020B0604030504040204" pitchFamily="50" charset="-128"/>
            </a:endParaRPr>
          </a:p>
          <a:p>
            <a:pPr marL="342900" indent="-342900" algn="ctr">
              <a:defRPr/>
            </a:pPr>
            <a:endParaRPr lang="ja-JP" altLang="en-US" sz="1200" dirty="0">
              <a:latin typeface="Meiryo UI" panose="020B0604030504040204" pitchFamily="50" charset="-128"/>
              <a:ea typeface="Meiryo UI" panose="020B0604030504040204" pitchFamily="50" charset="-128"/>
            </a:endParaRPr>
          </a:p>
        </p:txBody>
      </p:sp>
      <p:sp>
        <p:nvSpPr>
          <p:cNvPr id="47" name="左矢印 46"/>
          <p:cNvSpPr/>
          <p:nvPr/>
        </p:nvSpPr>
        <p:spPr>
          <a:xfrm rot="5400000">
            <a:off x="741350" y="4724651"/>
            <a:ext cx="593407" cy="206812"/>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48" name="左右矢印 47"/>
          <p:cNvSpPr/>
          <p:nvPr/>
        </p:nvSpPr>
        <p:spPr>
          <a:xfrm>
            <a:off x="2010051" y="5222620"/>
            <a:ext cx="626372" cy="236928"/>
          </a:xfrm>
          <a:prstGeom prst="leftRightArrow">
            <a:avLst>
              <a:gd name="adj1" fmla="val 50000"/>
              <a:gd name="adj2" fmla="val 73177"/>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49" name="左矢印 48"/>
          <p:cNvSpPr/>
          <p:nvPr/>
        </p:nvSpPr>
        <p:spPr>
          <a:xfrm rot="5400000">
            <a:off x="2629000" y="2930576"/>
            <a:ext cx="553393" cy="405391"/>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50" name="正方形/長方形 49"/>
          <p:cNvSpPr/>
          <p:nvPr/>
        </p:nvSpPr>
        <p:spPr>
          <a:xfrm>
            <a:off x="3118465" y="2902736"/>
            <a:ext cx="1371270" cy="43088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⑤配信・流通機能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（電子書籍配信）</a:t>
            </a:r>
            <a:endParaRPr lang="en-US" altLang="ja-JP" sz="1100" dirty="0">
              <a:latin typeface="Meiryo UI" panose="020B0604030504040204" pitchFamily="50" charset="-128"/>
              <a:ea typeface="Meiryo UI" panose="020B0604030504040204" pitchFamily="50" charset="-128"/>
            </a:endParaRPr>
          </a:p>
        </p:txBody>
      </p:sp>
      <p:sp>
        <p:nvSpPr>
          <p:cNvPr id="51" name="フローチャート : 磁気ディスク 13"/>
          <p:cNvSpPr/>
          <p:nvPr/>
        </p:nvSpPr>
        <p:spPr>
          <a:xfrm>
            <a:off x="5412988" y="5768077"/>
            <a:ext cx="1534539" cy="656479"/>
          </a:xfrm>
          <a:prstGeom prst="flowChartMagneticDisk">
            <a:avLst/>
          </a:prstGeom>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恒久保存用アーカイブ</a:t>
            </a:r>
          </a:p>
        </p:txBody>
      </p:sp>
      <p:sp>
        <p:nvSpPr>
          <p:cNvPr id="52" name="フローチャート : 磁気ディスク 53"/>
          <p:cNvSpPr/>
          <p:nvPr/>
        </p:nvSpPr>
        <p:spPr>
          <a:xfrm>
            <a:off x="3564401" y="6114718"/>
            <a:ext cx="1094836" cy="519160"/>
          </a:xfrm>
          <a:prstGeom prst="flowChartMagneticDisk">
            <a:avLst/>
          </a:prstGeom>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権利情報</a:t>
            </a:r>
            <a:r>
              <a:rPr lang="en-US" altLang="ja-JP" sz="1100" dirty="0">
                <a:latin typeface="Meiryo UI" panose="020B0604030504040204" pitchFamily="50" charset="-128"/>
                <a:ea typeface="Meiryo UI" panose="020B0604030504040204" pitchFamily="50" charset="-128"/>
              </a:rPr>
              <a:t>DB</a:t>
            </a:r>
          </a:p>
        </p:txBody>
      </p:sp>
      <p:sp>
        <p:nvSpPr>
          <p:cNvPr id="53" name="フローチャート : 磁気ディスク 13"/>
          <p:cNvSpPr/>
          <p:nvPr/>
        </p:nvSpPr>
        <p:spPr>
          <a:xfrm>
            <a:off x="2316940" y="3497742"/>
            <a:ext cx="1343244" cy="488477"/>
          </a:xfrm>
          <a:prstGeom prst="flowChartMagneticDisk">
            <a:avLst/>
          </a:prstGeom>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提供用コンテンツ</a:t>
            </a:r>
          </a:p>
        </p:txBody>
      </p:sp>
      <p:sp>
        <p:nvSpPr>
          <p:cNvPr id="54" name="正方形/長方形 53"/>
          <p:cNvSpPr/>
          <p:nvPr/>
        </p:nvSpPr>
        <p:spPr>
          <a:xfrm>
            <a:off x="4588787" y="4056219"/>
            <a:ext cx="1663523" cy="430887"/>
          </a:xfrm>
          <a:prstGeom prst="rect">
            <a:avLst/>
          </a:prstGeom>
        </p:spPr>
        <p:style>
          <a:lnRef idx="0">
            <a:schemeClr val="accent4"/>
          </a:lnRef>
          <a:fillRef idx="3">
            <a:schemeClr val="accent4"/>
          </a:fillRef>
          <a:effectRef idx="3">
            <a:schemeClr val="accent4"/>
          </a:effectRef>
          <a:fontRef idx="minor">
            <a:schemeClr val="lt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②収集機能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（オンライン資料の収集）</a:t>
            </a:r>
          </a:p>
        </p:txBody>
      </p:sp>
      <p:sp>
        <p:nvSpPr>
          <p:cNvPr id="55" name="フローチャート : 磁気ディスク 53"/>
          <p:cNvSpPr/>
          <p:nvPr/>
        </p:nvSpPr>
        <p:spPr>
          <a:xfrm>
            <a:off x="6262213" y="3528219"/>
            <a:ext cx="1435888" cy="497577"/>
          </a:xfrm>
          <a:prstGeom prst="flowChartMagneticDisk">
            <a:avLst/>
          </a:prstGeom>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書誌情報・所在情報</a:t>
            </a:r>
            <a:endParaRPr lang="en-US" altLang="ja-JP" sz="1100" dirty="0">
              <a:latin typeface="Meiryo UI" panose="020B0604030504040204" pitchFamily="50" charset="-128"/>
              <a:ea typeface="Meiryo UI" panose="020B0604030504040204" pitchFamily="50" charset="-128"/>
            </a:endParaRPr>
          </a:p>
        </p:txBody>
      </p:sp>
      <p:sp>
        <p:nvSpPr>
          <p:cNvPr id="56" name="曲折矢印 55"/>
          <p:cNvSpPr/>
          <p:nvPr/>
        </p:nvSpPr>
        <p:spPr>
          <a:xfrm flipH="1" flipV="1">
            <a:off x="4509254" y="3880902"/>
            <a:ext cx="3103992" cy="2760523"/>
          </a:xfrm>
          <a:prstGeom prst="bentArrow">
            <a:avLst>
              <a:gd name="adj1" fmla="val 1914"/>
              <a:gd name="adj2" fmla="val 5441"/>
              <a:gd name="adj3" fmla="val 5189"/>
              <a:gd name="adj4" fmla="val 4375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solidFill>
                <a:schemeClr val="tx1"/>
              </a:solidFill>
              <a:latin typeface="Meiryo UI" panose="020B0604030504040204" pitchFamily="50" charset="-128"/>
              <a:ea typeface="Meiryo UI" panose="020B0604030504040204" pitchFamily="50" charset="-128"/>
            </a:endParaRPr>
          </a:p>
        </p:txBody>
      </p:sp>
      <p:sp>
        <p:nvSpPr>
          <p:cNvPr id="57" name="正方形/長方形 56"/>
          <p:cNvSpPr/>
          <p:nvPr/>
        </p:nvSpPr>
        <p:spPr>
          <a:xfrm>
            <a:off x="5140871" y="1900922"/>
            <a:ext cx="748923" cy="26161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marL="342900" indent="-342900" algn="ctr">
              <a:defRPr/>
            </a:pPr>
            <a:r>
              <a:rPr lang="ja-JP" altLang="en-US" sz="1050" dirty="0" smtClean="0">
                <a:latin typeface="Meiryo UI" panose="020B0604030504040204" pitchFamily="50" charset="-128"/>
                <a:ea typeface="Meiryo UI" panose="020B0604030504040204" pitchFamily="50" charset="-128"/>
              </a:rPr>
              <a:t>絶版</a:t>
            </a:r>
            <a:r>
              <a:rPr lang="ja-JP" altLang="en-US" sz="1050" dirty="0">
                <a:latin typeface="Meiryo UI" panose="020B0604030504040204" pitchFamily="50" charset="-128"/>
                <a:ea typeface="Meiryo UI" panose="020B0604030504040204" pitchFamily="50" charset="-128"/>
              </a:rPr>
              <a:t>資料</a:t>
            </a:r>
          </a:p>
        </p:txBody>
      </p:sp>
      <p:sp>
        <p:nvSpPr>
          <p:cNvPr id="61" name="曲折矢印 60"/>
          <p:cNvSpPr/>
          <p:nvPr/>
        </p:nvSpPr>
        <p:spPr>
          <a:xfrm flipH="1">
            <a:off x="4481926" y="3267689"/>
            <a:ext cx="1163556" cy="1969747"/>
          </a:xfrm>
          <a:prstGeom prst="bentArrow">
            <a:avLst>
              <a:gd name="adj1" fmla="val 5594"/>
              <a:gd name="adj2" fmla="val 11750"/>
              <a:gd name="adj3" fmla="val 9395"/>
              <a:gd name="adj4" fmla="val 4375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solidFill>
                <a:schemeClr val="tx1"/>
              </a:solidFill>
              <a:latin typeface="Meiryo UI" panose="020B0604030504040204" pitchFamily="50" charset="-128"/>
              <a:ea typeface="Meiryo UI" panose="020B0604030504040204" pitchFamily="50" charset="-128"/>
            </a:endParaRPr>
          </a:p>
        </p:txBody>
      </p:sp>
      <p:sp>
        <p:nvSpPr>
          <p:cNvPr id="62" name="正方形/長方形 61"/>
          <p:cNvSpPr/>
          <p:nvPr/>
        </p:nvSpPr>
        <p:spPr>
          <a:xfrm>
            <a:off x="2433038" y="1947280"/>
            <a:ext cx="748923" cy="26161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marL="342900" indent="-342900" algn="ctr">
              <a:defRPr/>
            </a:pPr>
            <a:r>
              <a:rPr lang="ja-JP" altLang="en-US" sz="1050" dirty="0">
                <a:latin typeface="Meiryo UI" panose="020B0604030504040204" pitchFamily="50" charset="-128"/>
                <a:ea typeface="Meiryo UI" panose="020B0604030504040204" pitchFamily="50" charset="-128"/>
              </a:rPr>
              <a:t>電子書籍</a:t>
            </a:r>
          </a:p>
        </p:txBody>
      </p:sp>
      <p:sp>
        <p:nvSpPr>
          <p:cNvPr id="63" name="左矢印 62"/>
          <p:cNvSpPr/>
          <p:nvPr/>
        </p:nvSpPr>
        <p:spPr>
          <a:xfrm rot="10800000">
            <a:off x="4799738" y="1348961"/>
            <a:ext cx="436020" cy="325441"/>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65" name="曲折矢印 64"/>
          <p:cNvSpPr/>
          <p:nvPr/>
        </p:nvSpPr>
        <p:spPr>
          <a:xfrm rot="16200000">
            <a:off x="3637206" y="1967600"/>
            <a:ext cx="203620" cy="5301779"/>
          </a:xfrm>
          <a:prstGeom prst="bentArrow">
            <a:avLst>
              <a:gd name="adj1" fmla="val 32201"/>
              <a:gd name="adj2" fmla="val 50000"/>
              <a:gd name="adj3" fmla="val 44955"/>
              <a:gd name="adj4" fmla="val 4375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solidFill>
                <a:schemeClr val="tx1"/>
              </a:solidFill>
              <a:latin typeface="Meiryo UI" panose="020B0604030504040204" pitchFamily="50" charset="-128"/>
              <a:ea typeface="Meiryo UI" panose="020B0604030504040204" pitchFamily="50" charset="-128"/>
            </a:endParaRPr>
          </a:p>
        </p:txBody>
      </p:sp>
      <p:sp>
        <p:nvSpPr>
          <p:cNvPr id="67" name="左矢印 66"/>
          <p:cNvSpPr/>
          <p:nvPr/>
        </p:nvSpPr>
        <p:spPr>
          <a:xfrm rot="10800000">
            <a:off x="1881476" y="4140971"/>
            <a:ext cx="350139" cy="175167"/>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59" name="円/楕円 58"/>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0" name="正方形/長方形 59"/>
          <p:cNvSpPr/>
          <p:nvPr/>
        </p:nvSpPr>
        <p:spPr>
          <a:xfrm>
            <a:off x="3852947" y="2276444"/>
            <a:ext cx="2859216" cy="26161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smtClean="0">
                <a:latin typeface="Meiryo UI" panose="020B0604030504040204" pitchFamily="50" charset="-128"/>
                <a:ea typeface="Meiryo UI" panose="020B0604030504040204" pitchFamily="50" charset="-128"/>
              </a:rPr>
              <a:t>⑤配信・流通機能（</a:t>
            </a:r>
            <a:r>
              <a:rPr lang="ja-JP" altLang="en-US" sz="1100" dirty="0">
                <a:latin typeface="Meiryo UI" panose="020B0604030504040204" pitchFamily="50" charset="-128"/>
                <a:ea typeface="Meiryo UI" panose="020B0604030504040204" pitchFamily="50" charset="-128"/>
              </a:rPr>
              <a:t>所在</a:t>
            </a:r>
            <a:r>
              <a:rPr lang="ja-JP" altLang="en-US" sz="1100" dirty="0" smtClean="0">
                <a:latin typeface="Meiryo UI" panose="020B0604030504040204" pitchFamily="50" charset="-128"/>
                <a:ea typeface="Meiryo UI" panose="020B0604030504040204" pitchFamily="50" charset="-128"/>
              </a:rPr>
              <a:t>情報）</a:t>
            </a:r>
            <a:endParaRPr lang="en-US" altLang="ja-JP" sz="1100" dirty="0">
              <a:latin typeface="Meiryo UI" panose="020B0604030504040204" pitchFamily="50" charset="-128"/>
              <a:ea typeface="Meiryo UI" panose="020B0604030504040204" pitchFamily="50" charset="-128"/>
            </a:endParaRPr>
          </a:p>
        </p:txBody>
      </p:sp>
      <p:sp>
        <p:nvSpPr>
          <p:cNvPr id="64" name="左矢印 63"/>
          <p:cNvSpPr/>
          <p:nvPr/>
        </p:nvSpPr>
        <p:spPr>
          <a:xfrm rot="5400000">
            <a:off x="4117706" y="1123934"/>
            <a:ext cx="357361" cy="1734548"/>
          </a:xfrm>
          <a:prstGeom prst="leftArrow">
            <a:avLst>
              <a:gd name="adj1" fmla="val 50000"/>
              <a:gd name="adj2" fmla="val 56886"/>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69" name="正方形/長方形 68"/>
          <p:cNvSpPr/>
          <p:nvPr/>
        </p:nvSpPr>
        <p:spPr>
          <a:xfrm>
            <a:off x="3891205" y="1908279"/>
            <a:ext cx="748923" cy="26161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marL="342900" indent="-342900" algn="ctr">
              <a:defRPr/>
            </a:pPr>
            <a:r>
              <a:rPr lang="ja-JP" altLang="en-US" sz="1050" dirty="0" smtClean="0">
                <a:solidFill>
                  <a:schemeClr val="tx1"/>
                </a:solidFill>
                <a:latin typeface="Meiryo UI" panose="020B0604030504040204" pitchFamily="50" charset="-128"/>
                <a:ea typeface="Meiryo UI" panose="020B0604030504040204" pitchFamily="50" charset="-128"/>
              </a:rPr>
              <a:t>所在情報</a:t>
            </a:r>
            <a:endParaRPr lang="ja-JP" altLang="en-US" sz="1050" dirty="0">
              <a:solidFill>
                <a:schemeClr val="tx1"/>
              </a:solidFill>
              <a:latin typeface="Meiryo UI" panose="020B0604030504040204" pitchFamily="50" charset="-128"/>
              <a:ea typeface="Meiryo UI" panose="020B0604030504040204" pitchFamily="50" charset="-128"/>
            </a:endParaRPr>
          </a:p>
        </p:txBody>
      </p:sp>
      <p:sp>
        <p:nvSpPr>
          <p:cNvPr id="68" name="左矢印 67"/>
          <p:cNvSpPr/>
          <p:nvPr/>
        </p:nvSpPr>
        <p:spPr>
          <a:xfrm rot="10800000">
            <a:off x="4137263" y="4186012"/>
            <a:ext cx="416988" cy="206155"/>
          </a:xfrm>
          <a:prstGeom prst="lef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70" name="左矢印 69"/>
          <p:cNvSpPr/>
          <p:nvPr/>
        </p:nvSpPr>
        <p:spPr>
          <a:xfrm rot="7835224">
            <a:off x="4199007" y="4832657"/>
            <a:ext cx="898472" cy="218499"/>
          </a:xfrm>
          <a:prstGeom prst="lef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71" name="左矢印 70"/>
          <p:cNvSpPr/>
          <p:nvPr/>
        </p:nvSpPr>
        <p:spPr>
          <a:xfrm rot="16200000">
            <a:off x="3426320" y="4040674"/>
            <a:ext cx="1557274" cy="136090"/>
          </a:xfrm>
          <a:prstGeom prst="lef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58" name="左矢印 57"/>
          <p:cNvSpPr/>
          <p:nvPr/>
        </p:nvSpPr>
        <p:spPr>
          <a:xfrm rot="16200000" flipH="1" flipV="1">
            <a:off x="2970436" y="3949274"/>
            <a:ext cx="2808969" cy="114970"/>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6" name="曲折矢印 65"/>
          <p:cNvSpPr/>
          <p:nvPr/>
        </p:nvSpPr>
        <p:spPr>
          <a:xfrm flipH="1">
            <a:off x="6728278" y="2293770"/>
            <a:ext cx="827889" cy="1277581"/>
          </a:xfrm>
          <a:prstGeom prst="bentArrow">
            <a:avLst>
              <a:gd name="adj1" fmla="val 4699"/>
              <a:gd name="adj2" fmla="val 8923"/>
              <a:gd name="adj3" fmla="val 5189"/>
              <a:gd name="adj4" fmla="val 4375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60931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1"/>
                                        </p:tgtEl>
                                        <p:attrNameLst>
                                          <p:attrName>style.visibility</p:attrName>
                                        </p:attrNameLst>
                                      </p:cBhvr>
                                      <p:to>
                                        <p:strVal val="visible"/>
                                      </p:to>
                                    </p:set>
                                    <p:anim calcmode="lin" valueType="num">
                                      <p:cBhvr>
                                        <p:cTn id="12" dur="500" fill="hold"/>
                                        <p:tgtEl>
                                          <p:spTgt spid="71"/>
                                        </p:tgtEl>
                                        <p:attrNameLst>
                                          <p:attrName>ppt_w</p:attrName>
                                        </p:attrNameLst>
                                      </p:cBhvr>
                                      <p:tavLst>
                                        <p:tav tm="0">
                                          <p:val>
                                            <p:fltVal val="0"/>
                                          </p:val>
                                        </p:tav>
                                        <p:tav tm="100000">
                                          <p:val>
                                            <p:strVal val="#ppt_w"/>
                                          </p:val>
                                        </p:tav>
                                      </p:tavLst>
                                    </p:anim>
                                    <p:anim calcmode="lin" valueType="num">
                                      <p:cBhvr>
                                        <p:cTn id="13" dur="500" fill="hold"/>
                                        <p:tgtEl>
                                          <p:spTgt spid="71"/>
                                        </p:tgtEl>
                                        <p:attrNameLst>
                                          <p:attrName>ppt_h</p:attrName>
                                        </p:attrNameLst>
                                      </p:cBhvr>
                                      <p:tavLst>
                                        <p:tav tm="0">
                                          <p:val>
                                            <p:fltVal val="0"/>
                                          </p:val>
                                        </p:tav>
                                        <p:tav tm="100000">
                                          <p:val>
                                            <p:strVal val="#ppt_h"/>
                                          </p:val>
                                        </p:tav>
                                      </p:tavLst>
                                    </p:anim>
                                    <p:animEffect transition="in" filter="fade">
                                      <p:cBhvr>
                                        <p:cTn id="14" dur="500"/>
                                        <p:tgtEl>
                                          <p:spTgt spid="71"/>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0"/>
                                        </p:tgtEl>
                                        <p:attrNameLst>
                                          <p:attrName>style.visibility</p:attrName>
                                        </p:attrNameLst>
                                      </p:cBhvr>
                                      <p:to>
                                        <p:strVal val="visible"/>
                                      </p:to>
                                    </p:set>
                                    <p:anim calcmode="lin" valueType="num">
                                      <p:cBhvr>
                                        <p:cTn id="17" dur="500" fill="hold"/>
                                        <p:tgtEl>
                                          <p:spTgt spid="70"/>
                                        </p:tgtEl>
                                        <p:attrNameLst>
                                          <p:attrName>ppt_w</p:attrName>
                                        </p:attrNameLst>
                                      </p:cBhvr>
                                      <p:tavLst>
                                        <p:tav tm="0">
                                          <p:val>
                                            <p:fltVal val="0"/>
                                          </p:val>
                                        </p:tav>
                                        <p:tav tm="100000">
                                          <p:val>
                                            <p:strVal val="#ppt_w"/>
                                          </p:val>
                                        </p:tav>
                                      </p:tavLst>
                                    </p:anim>
                                    <p:anim calcmode="lin" valueType="num">
                                      <p:cBhvr>
                                        <p:cTn id="18" dur="500" fill="hold"/>
                                        <p:tgtEl>
                                          <p:spTgt spid="70"/>
                                        </p:tgtEl>
                                        <p:attrNameLst>
                                          <p:attrName>ppt_h</p:attrName>
                                        </p:attrNameLst>
                                      </p:cBhvr>
                                      <p:tavLst>
                                        <p:tav tm="0">
                                          <p:val>
                                            <p:fltVal val="0"/>
                                          </p:val>
                                        </p:tav>
                                        <p:tav tm="100000">
                                          <p:val>
                                            <p:strVal val="#ppt_h"/>
                                          </p:val>
                                        </p:tav>
                                      </p:tavLst>
                                    </p:anim>
                                    <p:animEffect transition="in" filter="fade">
                                      <p:cBhvr>
                                        <p:cTn id="19" dur="500"/>
                                        <p:tgtEl>
                                          <p:spTgt spid="70"/>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68"/>
                                        </p:tgtEl>
                                        <p:attrNameLst>
                                          <p:attrName>style.visibility</p:attrName>
                                        </p:attrNameLst>
                                      </p:cBhvr>
                                      <p:to>
                                        <p:strVal val="visible"/>
                                      </p:to>
                                    </p:set>
                                    <p:anim calcmode="lin" valueType="num">
                                      <p:cBhvr>
                                        <p:cTn id="22" dur="500" fill="hold"/>
                                        <p:tgtEl>
                                          <p:spTgt spid="68"/>
                                        </p:tgtEl>
                                        <p:attrNameLst>
                                          <p:attrName>ppt_w</p:attrName>
                                        </p:attrNameLst>
                                      </p:cBhvr>
                                      <p:tavLst>
                                        <p:tav tm="0">
                                          <p:val>
                                            <p:fltVal val="0"/>
                                          </p:val>
                                        </p:tav>
                                        <p:tav tm="100000">
                                          <p:val>
                                            <p:strVal val="#ppt_w"/>
                                          </p:val>
                                        </p:tav>
                                      </p:tavLst>
                                    </p:anim>
                                    <p:anim calcmode="lin" valueType="num">
                                      <p:cBhvr>
                                        <p:cTn id="23" dur="500" fill="hold"/>
                                        <p:tgtEl>
                                          <p:spTgt spid="68"/>
                                        </p:tgtEl>
                                        <p:attrNameLst>
                                          <p:attrName>ppt_h</p:attrName>
                                        </p:attrNameLst>
                                      </p:cBhvr>
                                      <p:tavLst>
                                        <p:tav tm="0">
                                          <p:val>
                                            <p:fltVal val="0"/>
                                          </p:val>
                                        </p:tav>
                                        <p:tav tm="100000">
                                          <p:val>
                                            <p:strVal val="#ppt_h"/>
                                          </p:val>
                                        </p:tav>
                                      </p:tavLst>
                                    </p:anim>
                                    <p:animEffect transition="in" filter="fade">
                                      <p:cBhvr>
                                        <p:cTn id="24" dur="500"/>
                                        <p:tgtEl>
                                          <p:spTgt spid="6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 calcmode="lin" valueType="num">
                                      <p:cBhvr>
                                        <p:cTn id="27" dur="500" fill="hold"/>
                                        <p:tgtEl>
                                          <p:spTgt spid="54"/>
                                        </p:tgtEl>
                                        <p:attrNameLst>
                                          <p:attrName>ppt_w</p:attrName>
                                        </p:attrNameLst>
                                      </p:cBhvr>
                                      <p:tavLst>
                                        <p:tav tm="0">
                                          <p:val>
                                            <p:fltVal val="0"/>
                                          </p:val>
                                        </p:tav>
                                        <p:tav tm="100000">
                                          <p:val>
                                            <p:strVal val="#ppt_w"/>
                                          </p:val>
                                        </p:tav>
                                      </p:tavLst>
                                    </p:anim>
                                    <p:anim calcmode="lin" valueType="num">
                                      <p:cBhvr>
                                        <p:cTn id="28" dur="500" fill="hold"/>
                                        <p:tgtEl>
                                          <p:spTgt spid="54"/>
                                        </p:tgtEl>
                                        <p:attrNameLst>
                                          <p:attrName>ppt_h</p:attrName>
                                        </p:attrNameLst>
                                      </p:cBhvr>
                                      <p:tavLst>
                                        <p:tav tm="0">
                                          <p:val>
                                            <p:fltVal val="0"/>
                                          </p:val>
                                        </p:tav>
                                        <p:tav tm="100000">
                                          <p:val>
                                            <p:strVal val="#ppt_h"/>
                                          </p:val>
                                        </p:tav>
                                      </p:tavLst>
                                    </p:anim>
                                    <p:animEffect transition="in" filter="fade">
                                      <p:cBhvr>
                                        <p:cTn id="29" dur="500"/>
                                        <p:tgtEl>
                                          <p:spTgt spid="54"/>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
                                            <p:txEl>
                                              <p:pRg st="0" end="0"/>
                                            </p:txEl>
                                          </p:spTgt>
                                        </p:tgtEl>
                                        <p:attrNameLst>
                                          <p:attrName>style.visibility</p:attrName>
                                        </p:attrNameLst>
                                      </p:cBhvr>
                                      <p:to>
                                        <p:strVal val="visible"/>
                                      </p:to>
                                    </p:set>
                                    <p:anim calcmode="lin" valueType="num">
                                      <p:cBhvr>
                                        <p:cTn id="32"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33" dur="50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34" dur="500"/>
                                        <p:tgtEl>
                                          <p:spTgt spid="2">
                                            <p:txEl>
                                              <p:pRg st="0" end="0"/>
                                            </p:txEl>
                                          </p:spTgt>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
                                            <p:txEl>
                                              <p:pRg st="1" end="1"/>
                                            </p:txEl>
                                          </p:spTgt>
                                        </p:tgtEl>
                                        <p:attrNameLst>
                                          <p:attrName>style.visibility</p:attrName>
                                        </p:attrNameLst>
                                      </p:cBhvr>
                                      <p:to>
                                        <p:strVal val="visible"/>
                                      </p:to>
                                    </p:set>
                                    <p:anim calcmode="lin" valueType="num">
                                      <p:cBhvr>
                                        <p:cTn id="37" dur="500" fill="hold"/>
                                        <p:tgtEl>
                                          <p:spTgt spid="2">
                                            <p:txEl>
                                              <p:pRg st="1" end="1"/>
                                            </p:txEl>
                                          </p:spTgt>
                                        </p:tgtEl>
                                        <p:attrNameLst>
                                          <p:attrName>ppt_w</p:attrName>
                                        </p:attrNameLst>
                                      </p:cBhvr>
                                      <p:tavLst>
                                        <p:tav tm="0">
                                          <p:val>
                                            <p:fltVal val="0"/>
                                          </p:val>
                                        </p:tav>
                                        <p:tav tm="100000">
                                          <p:val>
                                            <p:strVal val="#ppt_w"/>
                                          </p:val>
                                        </p:tav>
                                      </p:tavLst>
                                    </p:anim>
                                    <p:anim calcmode="lin" valueType="num">
                                      <p:cBhvr>
                                        <p:cTn id="38" dur="500" fill="hold"/>
                                        <p:tgtEl>
                                          <p:spTgt spid="2">
                                            <p:txEl>
                                              <p:pRg st="1" end="1"/>
                                            </p:txEl>
                                          </p:spTgt>
                                        </p:tgtEl>
                                        <p:attrNameLst>
                                          <p:attrName>ppt_h</p:attrName>
                                        </p:attrNameLst>
                                      </p:cBhvr>
                                      <p:tavLst>
                                        <p:tav tm="0">
                                          <p:val>
                                            <p:fltVal val="0"/>
                                          </p:val>
                                        </p:tav>
                                        <p:tav tm="100000">
                                          <p:val>
                                            <p:strVal val="#ppt_h"/>
                                          </p:val>
                                        </p:tav>
                                      </p:tavLst>
                                    </p:anim>
                                    <p:animEffect transition="in" filter="fade">
                                      <p:cBhvr>
                                        <p:cTn id="39" dur="500"/>
                                        <p:tgtEl>
                                          <p:spTgt spid="2">
                                            <p:txEl>
                                              <p:pRg st="1" end="1"/>
                                            </p:txEl>
                                          </p:spTgt>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
                                            <p:txEl>
                                              <p:pRg st="2" end="2"/>
                                            </p:txEl>
                                          </p:spTgt>
                                        </p:tgtEl>
                                        <p:attrNameLst>
                                          <p:attrName>style.visibility</p:attrName>
                                        </p:attrNameLst>
                                      </p:cBhvr>
                                      <p:to>
                                        <p:strVal val="visible"/>
                                      </p:to>
                                    </p:set>
                                    <p:anim calcmode="lin" valueType="num">
                                      <p:cBhvr>
                                        <p:cTn id="42" dur="500" fill="hold"/>
                                        <p:tgtEl>
                                          <p:spTgt spid="2">
                                            <p:txEl>
                                              <p:pRg st="2" end="2"/>
                                            </p:txEl>
                                          </p:spTgt>
                                        </p:tgtEl>
                                        <p:attrNameLst>
                                          <p:attrName>ppt_w</p:attrName>
                                        </p:attrNameLst>
                                      </p:cBhvr>
                                      <p:tavLst>
                                        <p:tav tm="0">
                                          <p:val>
                                            <p:fltVal val="0"/>
                                          </p:val>
                                        </p:tav>
                                        <p:tav tm="100000">
                                          <p:val>
                                            <p:strVal val="#ppt_w"/>
                                          </p:val>
                                        </p:tav>
                                      </p:tavLst>
                                    </p:anim>
                                    <p:anim calcmode="lin" valueType="num">
                                      <p:cBhvr>
                                        <p:cTn id="43" dur="500" fill="hold"/>
                                        <p:tgtEl>
                                          <p:spTgt spid="2">
                                            <p:txEl>
                                              <p:pRg st="2" end="2"/>
                                            </p:txEl>
                                          </p:spTgt>
                                        </p:tgtEl>
                                        <p:attrNameLst>
                                          <p:attrName>ppt_h</p:attrName>
                                        </p:attrNameLst>
                                      </p:cBhvr>
                                      <p:tavLst>
                                        <p:tav tm="0">
                                          <p:val>
                                            <p:fltVal val="0"/>
                                          </p:val>
                                        </p:tav>
                                        <p:tav tm="100000">
                                          <p:val>
                                            <p:strVal val="#ppt_h"/>
                                          </p:val>
                                        </p:tav>
                                      </p:tavLst>
                                    </p:anim>
                                    <p:animEffect transition="in" filter="fade">
                                      <p:cBhvr>
                                        <p:cTn id="44" dur="500"/>
                                        <p:tgtEl>
                                          <p:spTgt spid="2">
                                            <p:txEl>
                                              <p:pRg st="2" end="2"/>
                                            </p:txEl>
                                          </p:spTgt>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
                                            <p:txEl>
                                              <p:pRg st="3" end="3"/>
                                            </p:txEl>
                                          </p:spTgt>
                                        </p:tgtEl>
                                        <p:attrNameLst>
                                          <p:attrName>style.visibility</p:attrName>
                                        </p:attrNameLst>
                                      </p:cBhvr>
                                      <p:to>
                                        <p:strVal val="visible"/>
                                      </p:to>
                                    </p:set>
                                    <p:anim calcmode="lin" valueType="num">
                                      <p:cBhvr>
                                        <p:cTn id="47" dur="500" fill="hold"/>
                                        <p:tgtEl>
                                          <p:spTgt spid="2">
                                            <p:txEl>
                                              <p:pRg st="3" end="3"/>
                                            </p:txEl>
                                          </p:spTgt>
                                        </p:tgtEl>
                                        <p:attrNameLst>
                                          <p:attrName>ppt_w</p:attrName>
                                        </p:attrNameLst>
                                      </p:cBhvr>
                                      <p:tavLst>
                                        <p:tav tm="0">
                                          <p:val>
                                            <p:fltVal val="0"/>
                                          </p:val>
                                        </p:tav>
                                        <p:tav tm="100000">
                                          <p:val>
                                            <p:strVal val="#ppt_w"/>
                                          </p:val>
                                        </p:tav>
                                      </p:tavLst>
                                    </p:anim>
                                    <p:anim calcmode="lin" valueType="num">
                                      <p:cBhvr>
                                        <p:cTn id="48" dur="500" fill="hold"/>
                                        <p:tgtEl>
                                          <p:spTgt spid="2">
                                            <p:txEl>
                                              <p:pRg st="3" end="3"/>
                                            </p:txEl>
                                          </p:spTgt>
                                        </p:tgtEl>
                                        <p:attrNameLst>
                                          <p:attrName>ppt_h</p:attrName>
                                        </p:attrNameLst>
                                      </p:cBhvr>
                                      <p:tavLst>
                                        <p:tav tm="0">
                                          <p:val>
                                            <p:fltVal val="0"/>
                                          </p:val>
                                        </p:tav>
                                        <p:tav tm="100000">
                                          <p:val>
                                            <p:strVal val="#ppt_h"/>
                                          </p:val>
                                        </p:tav>
                                      </p:tavLst>
                                    </p:anim>
                                    <p:animEffect transition="in" filter="fade">
                                      <p:cBhvr>
                                        <p:cTn id="49" dur="500"/>
                                        <p:tgtEl>
                                          <p:spTgt spid="2">
                                            <p:txEl>
                                              <p:pRg st="3" end="3"/>
                                            </p:txEl>
                                          </p:spTgt>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2">
                                            <p:txEl>
                                              <p:pRg st="4" end="4"/>
                                            </p:txEl>
                                          </p:spTgt>
                                        </p:tgtEl>
                                        <p:attrNameLst>
                                          <p:attrName>style.visibility</p:attrName>
                                        </p:attrNameLst>
                                      </p:cBhvr>
                                      <p:to>
                                        <p:strVal val="visible"/>
                                      </p:to>
                                    </p:set>
                                    <p:anim calcmode="lin" valueType="num">
                                      <p:cBhvr>
                                        <p:cTn id="52" dur="500" fill="hold"/>
                                        <p:tgtEl>
                                          <p:spTgt spid="2">
                                            <p:txEl>
                                              <p:pRg st="4" end="4"/>
                                            </p:txEl>
                                          </p:spTgt>
                                        </p:tgtEl>
                                        <p:attrNameLst>
                                          <p:attrName>ppt_w</p:attrName>
                                        </p:attrNameLst>
                                      </p:cBhvr>
                                      <p:tavLst>
                                        <p:tav tm="0">
                                          <p:val>
                                            <p:fltVal val="0"/>
                                          </p:val>
                                        </p:tav>
                                        <p:tav tm="100000">
                                          <p:val>
                                            <p:strVal val="#ppt_w"/>
                                          </p:val>
                                        </p:tav>
                                      </p:tavLst>
                                    </p:anim>
                                    <p:anim calcmode="lin" valueType="num">
                                      <p:cBhvr>
                                        <p:cTn id="53" dur="500" fill="hold"/>
                                        <p:tgtEl>
                                          <p:spTgt spid="2">
                                            <p:txEl>
                                              <p:pRg st="4" end="4"/>
                                            </p:txEl>
                                          </p:spTgt>
                                        </p:tgtEl>
                                        <p:attrNameLst>
                                          <p:attrName>ppt_h</p:attrName>
                                        </p:attrNameLst>
                                      </p:cBhvr>
                                      <p:tavLst>
                                        <p:tav tm="0">
                                          <p:val>
                                            <p:fltVal val="0"/>
                                          </p:val>
                                        </p:tav>
                                        <p:tav tm="100000">
                                          <p:val>
                                            <p:strVal val="#ppt_h"/>
                                          </p:val>
                                        </p:tav>
                                      </p:tavLst>
                                    </p:anim>
                                    <p:animEffect transition="in" filter="fade">
                                      <p:cBhvr>
                                        <p:cTn id="54" dur="500"/>
                                        <p:tgtEl>
                                          <p:spTgt spid="2">
                                            <p:txEl>
                                              <p:pRg st="4" end="4"/>
                                            </p:txEl>
                                          </p:spTgt>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2">
                                            <p:txEl>
                                              <p:pRg st="5" end="5"/>
                                            </p:txEl>
                                          </p:spTgt>
                                        </p:tgtEl>
                                        <p:attrNameLst>
                                          <p:attrName>style.visibility</p:attrName>
                                        </p:attrNameLst>
                                      </p:cBhvr>
                                      <p:to>
                                        <p:strVal val="visible"/>
                                      </p:to>
                                    </p:set>
                                    <p:anim calcmode="lin" valueType="num">
                                      <p:cBhvr>
                                        <p:cTn id="57" dur="500" fill="hold"/>
                                        <p:tgtEl>
                                          <p:spTgt spid="2">
                                            <p:txEl>
                                              <p:pRg st="5" end="5"/>
                                            </p:txEl>
                                          </p:spTgt>
                                        </p:tgtEl>
                                        <p:attrNameLst>
                                          <p:attrName>ppt_w</p:attrName>
                                        </p:attrNameLst>
                                      </p:cBhvr>
                                      <p:tavLst>
                                        <p:tav tm="0">
                                          <p:val>
                                            <p:fltVal val="0"/>
                                          </p:val>
                                        </p:tav>
                                        <p:tav tm="100000">
                                          <p:val>
                                            <p:strVal val="#ppt_w"/>
                                          </p:val>
                                        </p:tav>
                                      </p:tavLst>
                                    </p:anim>
                                    <p:anim calcmode="lin" valueType="num">
                                      <p:cBhvr>
                                        <p:cTn id="58" dur="500" fill="hold"/>
                                        <p:tgtEl>
                                          <p:spTgt spid="2">
                                            <p:txEl>
                                              <p:pRg st="5" end="5"/>
                                            </p:txEl>
                                          </p:spTgt>
                                        </p:tgtEl>
                                        <p:attrNameLst>
                                          <p:attrName>ppt_h</p:attrName>
                                        </p:attrNameLst>
                                      </p:cBhvr>
                                      <p:tavLst>
                                        <p:tav tm="0">
                                          <p:val>
                                            <p:fltVal val="0"/>
                                          </p:val>
                                        </p:tav>
                                        <p:tav tm="100000">
                                          <p:val>
                                            <p:strVal val="#ppt_h"/>
                                          </p:val>
                                        </p:tav>
                                      </p:tavLst>
                                    </p:anim>
                                    <p:animEffect transition="in" filter="fade">
                                      <p:cBhvr>
                                        <p:cTn id="59" dur="500"/>
                                        <p:tgtEl>
                                          <p:spTgt spid="2">
                                            <p:txEl>
                                              <p:pRg st="5" end="5"/>
                                            </p:txEl>
                                          </p:spTgt>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
                                            <p:txEl>
                                              <p:pRg st="6" end="6"/>
                                            </p:txEl>
                                          </p:spTgt>
                                        </p:tgtEl>
                                        <p:attrNameLst>
                                          <p:attrName>style.visibility</p:attrName>
                                        </p:attrNameLst>
                                      </p:cBhvr>
                                      <p:to>
                                        <p:strVal val="visible"/>
                                      </p:to>
                                    </p:set>
                                    <p:anim calcmode="lin" valueType="num">
                                      <p:cBhvr>
                                        <p:cTn id="62" dur="500" fill="hold"/>
                                        <p:tgtEl>
                                          <p:spTgt spid="2">
                                            <p:txEl>
                                              <p:pRg st="6" end="6"/>
                                            </p:txEl>
                                          </p:spTgt>
                                        </p:tgtEl>
                                        <p:attrNameLst>
                                          <p:attrName>ppt_w</p:attrName>
                                        </p:attrNameLst>
                                      </p:cBhvr>
                                      <p:tavLst>
                                        <p:tav tm="0">
                                          <p:val>
                                            <p:fltVal val="0"/>
                                          </p:val>
                                        </p:tav>
                                        <p:tav tm="100000">
                                          <p:val>
                                            <p:strVal val="#ppt_w"/>
                                          </p:val>
                                        </p:tav>
                                      </p:tavLst>
                                    </p:anim>
                                    <p:anim calcmode="lin" valueType="num">
                                      <p:cBhvr>
                                        <p:cTn id="63" dur="500" fill="hold"/>
                                        <p:tgtEl>
                                          <p:spTgt spid="2">
                                            <p:txEl>
                                              <p:pRg st="6" end="6"/>
                                            </p:txEl>
                                          </p:spTgt>
                                        </p:tgtEl>
                                        <p:attrNameLst>
                                          <p:attrName>ppt_h</p:attrName>
                                        </p:attrNameLst>
                                      </p:cBhvr>
                                      <p:tavLst>
                                        <p:tav tm="0">
                                          <p:val>
                                            <p:fltVal val="0"/>
                                          </p:val>
                                        </p:tav>
                                        <p:tav tm="100000">
                                          <p:val>
                                            <p:strVal val="#ppt_h"/>
                                          </p:val>
                                        </p:tav>
                                      </p:tavLst>
                                    </p:anim>
                                    <p:animEffect transition="in" filter="fade">
                                      <p:cBhvr>
                                        <p:cTn id="64" dur="500"/>
                                        <p:tgtEl>
                                          <p:spTgt spid="2">
                                            <p:txEl>
                                              <p:pRg st="6" end="6"/>
                                            </p:txEl>
                                          </p:spTgt>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2">
                                            <p:txEl>
                                              <p:pRg st="7" end="7"/>
                                            </p:txEl>
                                          </p:spTgt>
                                        </p:tgtEl>
                                        <p:attrNameLst>
                                          <p:attrName>style.visibility</p:attrName>
                                        </p:attrNameLst>
                                      </p:cBhvr>
                                      <p:to>
                                        <p:strVal val="visible"/>
                                      </p:to>
                                    </p:set>
                                    <p:anim calcmode="lin" valueType="num">
                                      <p:cBhvr>
                                        <p:cTn id="67" dur="500" fill="hold"/>
                                        <p:tgtEl>
                                          <p:spTgt spid="2">
                                            <p:txEl>
                                              <p:pRg st="7" end="7"/>
                                            </p:txEl>
                                          </p:spTgt>
                                        </p:tgtEl>
                                        <p:attrNameLst>
                                          <p:attrName>ppt_w</p:attrName>
                                        </p:attrNameLst>
                                      </p:cBhvr>
                                      <p:tavLst>
                                        <p:tav tm="0">
                                          <p:val>
                                            <p:fltVal val="0"/>
                                          </p:val>
                                        </p:tav>
                                        <p:tav tm="100000">
                                          <p:val>
                                            <p:strVal val="#ppt_w"/>
                                          </p:val>
                                        </p:tav>
                                      </p:tavLst>
                                    </p:anim>
                                    <p:anim calcmode="lin" valueType="num">
                                      <p:cBhvr>
                                        <p:cTn id="68" dur="500" fill="hold"/>
                                        <p:tgtEl>
                                          <p:spTgt spid="2">
                                            <p:txEl>
                                              <p:pRg st="7" end="7"/>
                                            </p:txEl>
                                          </p:spTgt>
                                        </p:tgtEl>
                                        <p:attrNameLst>
                                          <p:attrName>ppt_h</p:attrName>
                                        </p:attrNameLst>
                                      </p:cBhvr>
                                      <p:tavLst>
                                        <p:tav tm="0">
                                          <p:val>
                                            <p:fltVal val="0"/>
                                          </p:val>
                                        </p:tav>
                                        <p:tav tm="100000">
                                          <p:val>
                                            <p:strVal val="#ppt_h"/>
                                          </p:val>
                                        </p:tav>
                                      </p:tavLst>
                                    </p:anim>
                                    <p:animEffect transition="in" filter="fade">
                                      <p:cBhvr>
                                        <p:cTn id="69" dur="500"/>
                                        <p:tgtEl>
                                          <p:spTgt spid="2">
                                            <p:txEl>
                                              <p:pRg st="7" end="7"/>
                                            </p:txEl>
                                          </p:spTgt>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2">
                                            <p:txEl>
                                              <p:pRg st="8" end="8"/>
                                            </p:txEl>
                                          </p:spTgt>
                                        </p:tgtEl>
                                        <p:attrNameLst>
                                          <p:attrName>style.visibility</p:attrName>
                                        </p:attrNameLst>
                                      </p:cBhvr>
                                      <p:to>
                                        <p:strVal val="visible"/>
                                      </p:to>
                                    </p:set>
                                    <p:anim calcmode="lin" valueType="num">
                                      <p:cBhvr>
                                        <p:cTn id="72" dur="500" fill="hold"/>
                                        <p:tgtEl>
                                          <p:spTgt spid="2">
                                            <p:txEl>
                                              <p:pRg st="8" end="8"/>
                                            </p:txEl>
                                          </p:spTgt>
                                        </p:tgtEl>
                                        <p:attrNameLst>
                                          <p:attrName>ppt_w</p:attrName>
                                        </p:attrNameLst>
                                      </p:cBhvr>
                                      <p:tavLst>
                                        <p:tav tm="0">
                                          <p:val>
                                            <p:fltVal val="0"/>
                                          </p:val>
                                        </p:tav>
                                        <p:tav tm="100000">
                                          <p:val>
                                            <p:strVal val="#ppt_w"/>
                                          </p:val>
                                        </p:tav>
                                      </p:tavLst>
                                    </p:anim>
                                    <p:anim calcmode="lin" valueType="num">
                                      <p:cBhvr>
                                        <p:cTn id="73" dur="500" fill="hold"/>
                                        <p:tgtEl>
                                          <p:spTgt spid="2">
                                            <p:txEl>
                                              <p:pRg st="8" end="8"/>
                                            </p:txEl>
                                          </p:spTgt>
                                        </p:tgtEl>
                                        <p:attrNameLst>
                                          <p:attrName>ppt_h</p:attrName>
                                        </p:attrNameLst>
                                      </p:cBhvr>
                                      <p:tavLst>
                                        <p:tav tm="0">
                                          <p:val>
                                            <p:fltVal val="0"/>
                                          </p:val>
                                        </p:tav>
                                        <p:tav tm="100000">
                                          <p:val>
                                            <p:strVal val="#ppt_h"/>
                                          </p:val>
                                        </p:tav>
                                      </p:tavLst>
                                    </p:anim>
                                    <p:animEffect transition="in" filter="fade">
                                      <p:cBhvr>
                                        <p:cTn id="74" dur="500"/>
                                        <p:tgtEl>
                                          <p:spTgt spid="2">
                                            <p:txEl>
                                              <p:pRg st="8" end="8"/>
                                            </p:txEl>
                                          </p:spTgt>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2">
                                            <p:txEl>
                                              <p:pRg st="9" end="9"/>
                                            </p:txEl>
                                          </p:spTgt>
                                        </p:tgtEl>
                                        <p:attrNameLst>
                                          <p:attrName>style.visibility</p:attrName>
                                        </p:attrNameLst>
                                      </p:cBhvr>
                                      <p:to>
                                        <p:strVal val="visible"/>
                                      </p:to>
                                    </p:set>
                                    <p:anim calcmode="lin" valueType="num">
                                      <p:cBhvr>
                                        <p:cTn id="77" dur="500" fill="hold"/>
                                        <p:tgtEl>
                                          <p:spTgt spid="2">
                                            <p:txEl>
                                              <p:pRg st="9" end="9"/>
                                            </p:txEl>
                                          </p:spTgt>
                                        </p:tgtEl>
                                        <p:attrNameLst>
                                          <p:attrName>ppt_w</p:attrName>
                                        </p:attrNameLst>
                                      </p:cBhvr>
                                      <p:tavLst>
                                        <p:tav tm="0">
                                          <p:val>
                                            <p:fltVal val="0"/>
                                          </p:val>
                                        </p:tav>
                                        <p:tav tm="100000">
                                          <p:val>
                                            <p:strVal val="#ppt_w"/>
                                          </p:val>
                                        </p:tav>
                                      </p:tavLst>
                                    </p:anim>
                                    <p:anim calcmode="lin" valueType="num">
                                      <p:cBhvr>
                                        <p:cTn id="78" dur="500" fill="hold"/>
                                        <p:tgtEl>
                                          <p:spTgt spid="2">
                                            <p:txEl>
                                              <p:pRg st="9" end="9"/>
                                            </p:txEl>
                                          </p:spTgt>
                                        </p:tgtEl>
                                        <p:attrNameLst>
                                          <p:attrName>ppt_h</p:attrName>
                                        </p:attrNameLst>
                                      </p:cBhvr>
                                      <p:tavLst>
                                        <p:tav tm="0">
                                          <p:val>
                                            <p:fltVal val="0"/>
                                          </p:val>
                                        </p:tav>
                                        <p:tav tm="100000">
                                          <p:val>
                                            <p:strVal val="#ppt_h"/>
                                          </p:val>
                                        </p:tav>
                                      </p:tavLst>
                                    </p:anim>
                                    <p:animEffect transition="in" filter="fade">
                                      <p:cBhvr>
                                        <p:cTn id="79" dur="500"/>
                                        <p:tgtEl>
                                          <p:spTgt spid="2">
                                            <p:txEl>
                                              <p:pRg st="9" end="9"/>
                                            </p:txEl>
                                          </p:spTgt>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2">
                                            <p:txEl>
                                              <p:pRg st="10" end="10"/>
                                            </p:txEl>
                                          </p:spTgt>
                                        </p:tgtEl>
                                        <p:attrNameLst>
                                          <p:attrName>style.visibility</p:attrName>
                                        </p:attrNameLst>
                                      </p:cBhvr>
                                      <p:to>
                                        <p:strVal val="visible"/>
                                      </p:to>
                                    </p:set>
                                    <p:anim calcmode="lin" valueType="num">
                                      <p:cBhvr>
                                        <p:cTn id="82" dur="500" fill="hold"/>
                                        <p:tgtEl>
                                          <p:spTgt spid="2">
                                            <p:txEl>
                                              <p:pRg st="10" end="10"/>
                                            </p:txEl>
                                          </p:spTgt>
                                        </p:tgtEl>
                                        <p:attrNameLst>
                                          <p:attrName>ppt_w</p:attrName>
                                        </p:attrNameLst>
                                      </p:cBhvr>
                                      <p:tavLst>
                                        <p:tav tm="0">
                                          <p:val>
                                            <p:fltVal val="0"/>
                                          </p:val>
                                        </p:tav>
                                        <p:tav tm="100000">
                                          <p:val>
                                            <p:strVal val="#ppt_w"/>
                                          </p:val>
                                        </p:tav>
                                      </p:tavLst>
                                    </p:anim>
                                    <p:anim calcmode="lin" valueType="num">
                                      <p:cBhvr>
                                        <p:cTn id="83" dur="500" fill="hold"/>
                                        <p:tgtEl>
                                          <p:spTgt spid="2">
                                            <p:txEl>
                                              <p:pRg st="10" end="10"/>
                                            </p:txEl>
                                          </p:spTgt>
                                        </p:tgtEl>
                                        <p:attrNameLst>
                                          <p:attrName>ppt_h</p:attrName>
                                        </p:attrNameLst>
                                      </p:cBhvr>
                                      <p:tavLst>
                                        <p:tav tm="0">
                                          <p:val>
                                            <p:fltVal val="0"/>
                                          </p:val>
                                        </p:tav>
                                        <p:tav tm="100000">
                                          <p:val>
                                            <p:strVal val="#ppt_h"/>
                                          </p:val>
                                        </p:tav>
                                      </p:tavLst>
                                    </p:anim>
                                    <p:animEffect transition="in" filter="fade">
                                      <p:cBhvr>
                                        <p:cTn id="84" dur="500"/>
                                        <p:tgtEl>
                                          <p:spTgt spid="2">
                                            <p:txEl>
                                              <p:pRg st="10" end="10"/>
                                            </p:txEl>
                                          </p:spTgt>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2">
                                            <p:txEl>
                                              <p:pRg st="11" end="11"/>
                                            </p:txEl>
                                          </p:spTgt>
                                        </p:tgtEl>
                                        <p:attrNameLst>
                                          <p:attrName>style.visibility</p:attrName>
                                        </p:attrNameLst>
                                      </p:cBhvr>
                                      <p:to>
                                        <p:strVal val="visible"/>
                                      </p:to>
                                    </p:set>
                                    <p:anim calcmode="lin" valueType="num">
                                      <p:cBhvr>
                                        <p:cTn id="87" dur="500" fill="hold"/>
                                        <p:tgtEl>
                                          <p:spTgt spid="2">
                                            <p:txEl>
                                              <p:pRg st="11" end="11"/>
                                            </p:txEl>
                                          </p:spTgt>
                                        </p:tgtEl>
                                        <p:attrNameLst>
                                          <p:attrName>ppt_w</p:attrName>
                                        </p:attrNameLst>
                                      </p:cBhvr>
                                      <p:tavLst>
                                        <p:tav tm="0">
                                          <p:val>
                                            <p:fltVal val="0"/>
                                          </p:val>
                                        </p:tav>
                                        <p:tav tm="100000">
                                          <p:val>
                                            <p:strVal val="#ppt_w"/>
                                          </p:val>
                                        </p:tav>
                                      </p:tavLst>
                                    </p:anim>
                                    <p:anim calcmode="lin" valueType="num">
                                      <p:cBhvr>
                                        <p:cTn id="88" dur="500" fill="hold"/>
                                        <p:tgtEl>
                                          <p:spTgt spid="2">
                                            <p:txEl>
                                              <p:pRg st="11" end="11"/>
                                            </p:txEl>
                                          </p:spTgt>
                                        </p:tgtEl>
                                        <p:attrNameLst>
                                          <p:attrName>ppt_h</p:attrName>
                                        </p:attrNameLst>
                                      </p:cBhvr>
                                      <p:tavLst>
                                        <p:tav tm="0">
                                          <p:val>
                                            <p:fltVal val="0"/>
                                          </p:val>
                                        </p:tav>
                                        <p:tav tm="100000">
                                          <p:val>
                                            <p:strVal val="#ppt_h"/>
                                          </p:val>
                                        </p:tav>
                                      </p:tavLst>
                                    </p:anim>
                                    <p:animEffect transition="in" filter="fade">
                                      <p:cBhvr>
                                        <p:cTn id="89" dur="500"/>
                                        <p:tgtEl>
                                          <p:spTgt spid="2">
                                            <p:txEl>
                                              <p:pRg st="11" end="11"/>
                                            </p:txEl>
                                          </p:spTgt>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2">
                                            <p:txEl>
                                              <p:pRg st="12" end="12"/>
                                            </p:txEl>
                                          </p:spTgt>
                                        </p:tgtEl>
                                        <p:attrNameLst>
                                          <p:attrName>style.visibility</p:attrName>
                                        </p:attrNameLst>
                                      </p:cBhvr>
                                      <p:to>
                                        <p:strVal val="visible"/>
                                      </p:to>
                                    </p:set>
                                    <p:anim calcmode="lin" valueType="num">
                                      <p:cBhvr>
                                        <p:cTn id="92" dur="500" fill="hold"/>
                                        <p:tgtEl>
                                          <p:spTgt spid="2">
                                            <p:txEl>
                                              <p:pRg st="12" end="12"/>
                                            </p:txEl>
                                          </p:spTgt>
                                        </p:tgtEl>
                                        <p:attrNameLst>
                                          <p:attrName>ppt_w</p:attrName>
                                        </p:attrNameLst>
                                      </p:cBhvr>
                                      <p:tavLst>
                                        <p:tav tm="0">
                                          <p:val>
                                            <p:fltVal val="0"/>
                                          </p:val>
                                        </p:tav>
                                        <p:tav tm="100000">
                                          <p:val>
                                            <p:strVal val="#ppt_w"/>
                                          </p:val>
                                        </p:tav>
                                      </p:tavLst>
                                    </p:anim>
                                    <p:anim calcmode="lin" valueType="num">
                                      <p:cBhvr>
                                        <p:cTn id="93" dur="500" fill="hold"/>
                                        <p:tgtEl>
                                          <p:spTgt spid="2">
                                            <p:txEl>
                                              <p:pRg st="12" end="12"/>
                                            </p:txEl>
                                          </p:spTgt>
                                        </p:tgtEl>
                                        <p:attrNameLst>
                                          <p:attrName>ppt_h</p:attrName>
                                        </p:attrNameLst>
                                      </p:cBhvr>
                                      <p:tavLst>
                                        <p:tav tm="0">
                                          <p:val>
                                            <p:fltVal val="0"/>
                                          </p:val>
                                        </p:tav>
                                        <p:tav tm="100000">
                                          <p:val>
                                            <p:strVal val="#ppt_h"/>
                                          </p:val>
                                        </p:tav>
                                      </p:tavLst>
                                    </p:anim>
                                    <p:animEffect transition="in" filter="fade">
                                      <p:cBhvr>
                                        <p:cTn id="94" dur="500"/>
                                        <p:tgtEl>
                                          <p:spTgt spid="2">
                                            <p:txEl>
                                              <p:pRg st="12" end="12"/>
                                            </p:txEl>
                                          </p:spTgt>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2">
                                            <p:txEl>
                                              <p:pRg st="13" end="13"/>
                                            </p:txEl>
                                          </p:spTgt>
                                        </p:tgtEl>
                                        <p:attrNameLst>
                                          <p:attrName>style.visibility</p:attrName>
                                        </p:attrNameLst>
                                      </p:cBhvr>
                                      <p:to>
                                        <p:strVal val="visible"/>
                                      </p:to>
                                    </p:set>
                                    <p:anim calcmode="lin" valueType="num">
                                      <p:cBhvr>
                                        <p:cTn id="97" dur="500" fill="hold"/>
                                        <p:tgtEl>
                                          <p:spTgt spid="2">
                                            <p:txEl>
                                              <p:pRg st="13" end="13"/>
                                            </p:txEl>
                                          </p:spTgt>
                                        </p:tgtEl>
                                        <p:attrNameLst>
                                          <p:attrName>ppt_w</p:attrName>
                                        </p:attrNameLst>
                                      </p:cBhvr>
                                      <p:tavLst>
                                        <p:tav tm="0">
                                          <p:val>
                                            <p:fltVal val="0"/>
                                          </p:val>
                                        </p:tav>
                                        <p:tav tm="100000">
                                          <p:val>
                                            <p:strVal val="#ppt_w"/>
                                          </p:val>
                                        </p:tav>
                                      </p:tavLst>
                                    </p:anim>
                                    <p:anim calcmode="lin" valueType="num">
                                      <p:cBhvr>
                                        <p:cTn id="98" dur="500" fill="hold"/>
                                        <p:tgtEl>
                                          <p:spTgt spid="2">
                                            <p:txEl>
                                              <p:pRg st="13" end="13"/>
                                            </p:txEl>
                                          </p:spTgt>
                                        </p:tgtEl>
                                        <p:attrNameLst>
                                          <p:attrName>ppt_h</p:attrName>
                                        </p:attrNameLst>
                                      </p:cBhvr>
                                      <p:tavLst>
                                        <p:tav tm="0">
                                          <p:val>
                                            <p:fltVal val="0"/>
                                          </p:val>
                                        </p:tav>
                                        <p:tav tm="100000">
                                          <p:val>
                                            <p:strVal val="#ppt_h"/>
                                          </p:val>
                                        </p:tav>
                                      </p:tavLst>
                                    </p:anim>
                                    <p:animEffect transition="in" filter="fade">
                                      <p:cBhvr>
                                        <p:cTn id="99" dur="500"/>
                                        <p:tgtEl>
                                          <p:spTgt spid="2">
                                            <p:txEl>
                                              <p:pRg st="13" end="13"/>
                                            </p:txEl>
                                          </p:spTgt>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2">
                                            <p:txEl>
                                              <p:pRg st="14" end="14"/>
                                            </p:txEl>
                                          </p:spTgt>
                                        </p:tgtEl>
                                        <p:attrNameLst>
                                          <p:attrName>style.visibility</p:attrName>
                                        </p:attrNameLst>
                                      </p:cBhvr>
                                      <p:to>
                                        <p:strVal val="visible"/>
                                      </p:to>
                                    </p:set>
                                    <p:anim calcmode="lin" valueType="num">
                                      <p:cBhvr>
                                        <p:cTn id="102" dur="500" fill="hold"/>
                                        <p:tgtEl>
                                          <p:spTgt spid="2">
                                            <p:txEl>
                                              <p:pRg st="14" end="14"/>
                                            </p:txEl>
                                          </p:spTgt>
                                        </p:tgtEl>
                                        <p:attrNameLst>
                                          <p:attrName>ppt_w</p:attrName>
                                        </p:attrNameLst>
                                      </p:cBhvr>
                                      <p:tavLst>
                                        <p:tav tm="0">
                                          <p:val>
                                            <p:fltVal val="0"/>
                                          </p:val>
                                        </p:tav>
                                        <p:tav tm="100000">
                                          <p:val>
                                            <p:strVal val="#ppt_w"/>
                                          </p:val>
                                        </p:tav>
                                      </p:tavLst>
                                    </p:anim>
                                    <p:anim calcmode="lin" valueType="num">
                                      <p:cBhvr>
                                        <p:cTn id="103" dur="500" fill="hold"/>
                                        <p:tgtEl>
                                          <p:spTgt spid="2">
                                            <p:txEl>
                                              <p:pRg st="14" end="14"/>
                                            </p:txEl>
                                          </p:spTgt>
                                        </p:tgtEl>
                                        <p:attrNameLst>
                                          <p:attrName>ppt_h</p:attrName>
                                        </p:attrNameLst>
                                      </p:cBhvr>
                                      <p:tavLst>
                                        <p:tav tm="0">
                                          <p:val>
                                            <p:fltVal val="0"/>
                                          </p:val>
                                        </p:tav>
                                        <p:tav tm="100000">
                                          <p:val>
                                            <p:strVal val="#ppt_h"/>
                                          </p:val>
                                        </p:tav>
                                      </p:tavLst>
                                    </p:anim>
                                    <p:animEffect transition="in" filter="fade">
                                      <p:cBhvr>
                                        <p:cTn id="104" dur="500"/>
                                        <p:tgtEl>
                                          <p:spTgt spid="2">
                                            <p:txEl>
                                              <p:pRg st="14" end="14"/>
                                            </p:txEl>
                                          </p:spTgt>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2">
                                            <p:txEl>
                                              <p:pRg st="15" end="15"/>
                                            </p:txEl>
                                          </p:spTgt>
                                        </p:tgtEl>
                                        <p:attrNameLst>
                                          <p:attrName>style.visibility</p:attrName>
                                        </p:attrNameLst>
                                      </p:cBhvr>
                                      <p:to>
                                        <p:strVal val="visible"/>
                                      </p:to>
                                    </p:set>
                                    <p:anim calcmode="lin" valueType="num">
                                      <p:cBhvr>
                                        <p:cTn id="107" dur="500" fill="hold"/>
                                        <p:tgtEl>
                                          <p:spTgt spid="2">
                                            <p:txEl>
                                              <p:pRg st="15" end="15"/>
                                            </p:txEl>
                                          </p:spTgt>
                                        </p:tgtEl>
                                        <p:attrNameLst>
                                          <p:attrName>ppt_w</p:attrName>
                                        </p:attrNameLst>
                                      </p:cBhvr>
                                      <p:tavLst>
                                        <p:tav tm="0">
                                          <p:val>
                                            <p:fltVal val="0"/>
                                          </p:val>
                                        </p:tav>
                                        <p:tav tm="100000">
                                          <p:val>
                                            <p:strVal val="#ppt_w"/>
                                          </p:val>
                                        </p:tav>
                                      </p:tavLst>
                                    </p:anim>
                                    <p:anim calcmode="lin" valueType="num">
                                      <p:cBhvr>
                                        <p:cTn id="108" dur="500" fill="hold"/>
                                        <p:tgtEl>
                                          <p:spTgt spid="2">
                                            <p:txEl>
                                              <p:pRg st="15" end="15"/>
                                            </p:txEl>
                                          </p:spTgt>
                                        </p:tgtEl>
                                        <p:attrNameLst>
                                          <p:attrName>ppt_h</p:attrName>
                                        </p:attrNameLst>
                                      </p:cBhvr>
                                      <p:tavLst>
                                        <p:tav tm="0">
                                          <p:val>
                                            <p:fltVal val="0"/>
                                          </p:val>
                                        </p:tav>
                                        <p:tav tm="100000">
                                          <p:val>
                                            <p:strVal val="#ppt_h"/>
                                          </p:val>
                                        </p:tav>
                                      </p:tavLst>
                                    </p:anim>
                                    <p:animEffect transition="in" filter="fade">
                                      <p:cBhvr>
                                        <p:cTn id="109" dur="500"/>
                                        <p:tgtEl>
                                          <p:spTgt spid="2">
                                            <p:txEl>
                                              <p:pRg st="15" end="15"/>
                                            </p:txEl>
                                          </p:spTgt>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2">
                                            <p:txEl>
                                              <p:pRg st="16" end="16"/>
                                            </p:txEl>
                                          </p:spTgt>
                                        </p:tgtEl>
                                        <p:attrNameLst>
                                          <p:attrName>style.visibility</p:attrName>
                                        </p:attrNameLst>
                                      </p:cBhvr>
                                      <p:to>
                                        <p:strVal val="visible"/>
                                      </p:to>
                                    </p:set>
                                    <p:anim calcmode="lin" valueType="num">
                                      <p:cBhvr>
                                        <p:cTn id="112" dur="500" fill="hold"/>
                                        <p:tgtEl>
                                          <p:spTgt spid="2">
                                            <p:txEl>
                                              <p:pRg st="16" end="16"/>
                                            </p:txEl>
                                          </p:spTgt>
                                        </p:tgtEl>
                                        <p:attrNameLst>
                                          <p:attrName>ppt_w</p:attrName>
                                        </p:attrNameLst>
                                      </p:cBhvr>
                                      <p:tavLst>
                                        <p:tav tm="0">
                                          <p:val>
                                            <p:fltVal val="0"/>
                                          </p:val>
                                        </p:tav>
                                        <p:tav tm="100000">
                                          <p:val>
                                            <p:strVal val="#ppt_w"/>
                                          </p:val>
                                        </p:tav>
                                      </p:tavLst>
                                    </p:anim>
                                    <p:anim calcmode="lin" valueType="num">
                                      <p:cBhvr>
                                        <p:cTn id="113" dur="500" fill="hold"/>
                                        <p:tgtEl>
                                          <p:spTgt spid="2">
                                            <p:txEl>
                                              <p:pRg st="16" end="16"/>
                                            </p:txEl>
                                          </p:spTgt>
                                        </p:tgtEl>
                                        <p:attrNameLst>
                                          <p:attrName>ppt_h</p:attrName>
                                        </p:attrNameLst>
                                      </p:cBhvr>
                                      <p:tavLst>
                                        <p:tav tm="0">
                                          <p:val>
                                            <p:fltVal val="0"/>
                                          </p:val>
                                        </p:tav>
                                        <p:tav tm="100000">
                                          <p:val>
                                            <p:strVal val="#ppt_h"/>
                                          </p:val>
                                        </p:tav>
                                      </p:tavLst>
                                    </p:anim>
                                    <p:animEffect transition="in" filter="fade">
                                      <p:cBhvr>
                                        <p:cTn id="114" dur="500"/>
                                        <p:tgtEl>
                                          <p:spTgt spid="2">
                                            <p:txEl>
                                              <p:pRg st="16" end="16"/>
                                            </p:txEl>
                                          </p:spTgt>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2">
                                            <p:txEl>
                                              <p:pRg st="17" end="17"/>
                                            </p:txEl>
                                          </p:spTgt>
                                        </p:tgtEl>
                                        <p:attrNameLst>
                                          <p:attrName>style.visibility</p:attrName>
                                        </p:attrNameLst>
                                      </p:cBhvr>
                                      <p:to>
                                        <p:strVal val="visible"/>
                                      </p:to>
                                    </p:set>
                                    <p:anim calcmode="lin" valueType="num">
                                      <p:cBhvr>
                                        <p:cTn id="117" dur="500" fill="hold"/>
                                        <p:tgtEl>
                                          <p:spTgt spid="2">
                                            <p:txEl>
                                              <p:pRg st="17" end="17"/>
                                            </p:txEl>
                                          </p:spTgt>
                                        </p:tgtEl>
                                        <p:attrNameLst>
                                          <p:attrName>ppt_w</p:attrName>
                                        </p:attrNameLst>
                                      </p:cBhvr>
                                      <p:tavLst>
                                        <p:tav tm="0">
                                          <p:val>
                                            <p:fltVal val="0"/>
                                          </p:val>
                                        </p:tav>
                                        <p:tav tm="100000">
                                          <p:val>
                                            <p:strVal val="#ppt_w"/>
                                          </p:val>
                                        </p:tav>
                                      </p:tavLst>
                                    </p:anim>
                                    <p:anim calcmode="lin" valueType="num">
                                      <p:cBhvr>
                                        <p:cTn id="118" dur="500" fill="hold"/>
                                        <p:tgtEl>
                                          <p:spTgt spid="2">
                                            <p:txEl>
                                              <p:pRg st="17" end="17"/>
                                            </p:txEl>
                                          </p:spTgt>
                                        </p:tgtEl>
                                        <p:attrNameLst>
                                          <p:attrName>ppt_h</p:attrName>
                                        </p:attrNameLst>
                                      </p:cBhvr>
                                      <p:tavLst>
                                        <p:tav tm="0">
                                          <p:val>
                                            <p:fltVal val="0"/>
                                          </p:val>
                                        </p:tav>
                                        <p:tav tm="100000">
                                          <p:val>
                                            <p:strVal val="#ppt_h"/>
                                          </p:val>
                                        </p:tav>
                                      </p:tavLst>
                                    </p:anim>
                                    <p:animEffect transition="in" filter="fade">
                                      <p:cBhvr>
                                        <p:cTn id="119" dur="500"/>
                                        <p:tgtEl>
                                          <p:spTgt spid="2">
                                            <p:txEl>
                                              <p:pRg st="17" end="17"/>
                                            </p:txEl>
                                          </p:spTgt>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2">
                                            <p:txEl>
                                              <p:pRg st="18" end="18"/>
                                            </p:txEl>
                                          </p:spTgt>
                                        </p:tgtEl>
                                        <p:attrNameLst>
                                          <p:attrName>style.visibility</p:attrName>
                                        </p:attrNameLst>
                                      </p:cBhvr>
                                      <p:to>
                                        <p:strVal val="visible"/>
                                      </p:to>
                                    </p:set>
                                    <p:anim calcmode="lin" valueType="num">
                                      <p:cBhvr>
                                        <p:cTn id="122" dur="500" fill="hold"/>
                                        <p:tgtEl>
                                          <p:spTgt spid="2">
                                            <p:txEl>
                                              <p:pRg st="18" end="18"/>
                                            </p:txEl>
                                          </p:spTgt>
                                        </p:tgtEl>
                                        <p:attrNameLst>
                                          <p:attrName>ppt_w</p:attrName>
                                        </p:attrNameLst>
                                      </p:cBhvr>
                                      <p:tavLst>
                                        <p:tav tm="0">
                                          <p:val>
                                            <p:fltVal val="0"/>
                                          </p:val>
                                        </p:tav>
                                        <p:tav tm="100000">
                                          <p:val>
                                            <p:strVal val="#ppt_w"/>
                                          </p:val>
                                        </p:tav>
                                      </p:tavLst>
                                    </p:anim>
                                    <p:anim calcmode="lin" valueType="num">
                                      <p:cBhvr>
                                        <p:cTn id="123" dur="500" fill="hold"/>
                                        <p:tgtEl>
                                          <p:spTgt spid="2">
                                            <p:txEl>
                                              <p:pRg st="18" end="18"/>
                                            </p:txEl>
                                          </p:spTgt>
                                        </p:tgtEl>
                                        <p:attrNameLst>
                                          <p:attrName>ppt_h</p:attrName>
                                        </p:attrNameLst>
                                      </p:cBhvr>
                                      <p:tavLst>
                                        <p:tav tm="0">
                                          <p:val>
                                            <p:fltVal val="0"/>
                                          </p:val>
                                        </p:tav>
                                        <p:tav tm="100000">
                                          <p:val>
                                            <p:strVal val="#ppt_h"/>
                                          </p:val>
                                        </p:tav>
                                      </p:tavLst>
                                    </p:anim>
                                    <p:animEffect transition="in" filter="fade">
                                      <p:cBhvr>
                                        <p:cTn id="124" dur="500"/>
                                        <p:tgtEl>
                                          <p:spTgt spid="2">
                                            <p:txEl>
                                              <p:pRg st="18" end="18"/>
                                            </p:txEl>
                                          </p:spTgt>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2">
                                            <p:txEl>
                                              <p:pRg st="19" end="19"/>
                                            </p:txEl>
                                          </p:spTgt>
                                        </p:tgtEl>
                                        <p:attrNameLst>
                                          <p:attrName>style.visibility</p:attrName>
                                        </p:attrNameLst>
                                      </p:cBhvr>
                                      <p:to>
                                        <p:strVal val="visible"/>
                                      </p:to>
                                    </p:set>
                                    <p:anim calcmode="lin" valueType="num">
                                      <p:cBhvr>
                                        <p:cTn id="127" dur="500" fill="hold"/>
                                        <p:tgtEl>
                                          <p:spTgt spid="2">
                                            <p:txEl>
                                              <p:pRg st="19" end="19"/>
                                            </p:txEl>
                                          </p:spTgt>
                                        </p:tgtEl>
                                        <p:attrNameLst>
                                          <p:attrName>ppt_w</p:attrName>
                                        </p:attrNameLst>
                                      </p:cBhvr>
                                      <p:tavLst>
                                        <p:tav tm="0">
                                          <p:val>
                                            <p:fltVal val="0"/>
                                          </p:val>
                                        </p:tav>
                                        <p:tav tm="100000">
                                          <p:val>
                                            <p:strVal val="#ppt_w"/>
                                          </p:val>
                                        </p:tav>
                                      </p:tavLst>
                                    </p:anim>
                                    <p:anim calcmode="lin" valueType="num">
                                      <p:cBhvr>
                                        <p:cTn id="128" dur="500" fill="hold"/>
                                        <p:tgtEl>
                                          <p:spTgt spid="2">
                                            <p:txEl>
                                              <p:pRg st="19" end="19"/>
                                            </p:txEl>
                                          </p:spTgt>
                                        </p:tgtEl>
                                        <p:attrNameLst>
                                          <p:attrName>ppt_h</p:attrName>
                                        </p:attrNameLst>
                                      </p:cBhvr>
                                      <p:tavLst>
                                        <p:tav tm="0">
                                          <p:val>
                                            <p:fltVal val="0"/>
                                          </p:val>
                                        </p:tav>
                                        <p:tav tm="100000">
                                          <p:val>
                                            <p:strVal val="#ppt_h"/>
                                          </p:val>
                                        </p:tav>
                                      </p:tavLst>
                                    </p:anim>
                                    <p:animEffect transition="in" filter="fade">
                                      <p:cBhvr>
                                        <p:cTn id="129" dur="500"/>
                                        <p:tgtEl>
                                          <p:spTgt spid="2">
                                            <p:txEl>
                                              <p:pRg st="19" end="19"/>
                                            </p:txEl>
                                          </p:spTgt>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2">
                                            <p:txEl>
                                              <p:pRg st="20" end="20"/>
                                            </p:txEl>
                                          </p:spTgt>
                                        </p:tgtEl>
                                        <p:attrNameLst>
                                          <p:attrName>style.visibility</p:attrName>
                                        </p:attrNameLst>
                                      </p:cBhvr>
                                      <p:to>
                                        <p:strVal val="visible"/>
                                      </p:to>
                                    </p:set>
                                    <p:anim calcmode="lin" valueType="num">
                                      <p:cBhvr>
                                        <p:cTn id="132" dur="500" fill="hold"/>
                                        <p:tgtEl>
                                          <p:spTgt spid="2">
                                            <p:txEl>
                                              <p:pRg st="20" end="20"/>
                                            </p:txEl>
                                          </p:spTgt>
                                        </p:tgtEl>
                                        <p:attrNameLst>
                                          <p:attrName>ppt_w</p:attrName>
                                        </p:attrNameLst>
                                      </p:cBhvr>
                                      <p:tavLst>
                                        <p:tav tm="0">
                                          <p:val>
                                            <p:fltVal val="0"/>
                                          </p:val>
                                        </p:tav>
                                        <p:tav tm="100000">
                                          <p:val>
                                            <p:strVal val="#ppt_w"/>
                                          </p:val>
                                        </p:tav>
                                      </p:tavLst>
                                    </p:anim>
                                    <p:anim calcmode="lin" valueType="num">
                                      <p:cBhvr>
                                        <p:cTn id="133" dur="500" fill="hold"/>
                                        <p:tgtEl>
                                          <p:spTgt spid="2">
                                            <p:txEl>
                                              <p:pRg st="20" end="20"/>
                                            </p:txEl>
                                          </p:spTgt>
                                        </p:tgtEl>
                                        <p:attrNameLst>
                                          <p:attrName>ppt_h</p:attrName>
                                        </p:attrNameLst>
                                      </p:cBhvr>
                                      <p:tavLst>
                                        <p:tav tm="0">
                                          <p:val>
                                            <p:fltVal val="0"/>
                                          </p:val>
                                        </p:tav>
                                        <p:tav tm="100000">
                                          <p:val>
                                            <p:strVal val="#ppt_h"/>
                                          </p:val>
                                        </p:tav>
                                      </p:tavLst>
                                    </p:anim>
                                    <p:animEffect transition="in" filter="fade">
                                      <p:cBhvr>
                                        <p:cTn id="134" dur="500"/>
                                        <p:tgtEl>
                                          <p:spTgt spid="2">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0" grpId="0" animBg="1"/>
      <p:bldP spid="54" grpId="0" animBg="1"/>
      <p:bldP spid="68" grpId="0" animBg="1"/>
      <p:bldP spid="70" grpId="0" animBg="1"/>
      <p:bldP spid="71"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121920" y="29845"/>
            <a:ext cx="4432331" cy="742315"/>
          </a:xfrm>
        </p:spPr>
        <p:txBody>
          <a:bodyPr>
            <a:normAutofit/>
          </a:bodyPr>
          <a:lstStyle/>
          <a:p>
            <a:r>
              <a:rPr lang="ja-JP" altLang="en-US" sz="4000" dirty="0" smtClean="0"/>
              <a:t>☆恒久的保存機能</a:t>
            </a:r>
            <a:endParaRPr lang="ja-JP" altLang="en-US" sz="4000" dirty="0"/>
          </a:p>
        </p:txBody>
      </p:sp>
      <p:sp>
        <p:nvSpPr>
          <p:cNvPr id="2" name="コンテンツ プレースホルダー 1"/>
          <p:cNvSpPr>
            <a:spLocks noGrp="1"/>
          </p:cNvSpPr>
          <p:nvPr>
            <p:ph idx="1"/>
          </p:nvPr>
        </p:nvSpPr>
        <p:spPr>
          <a:xfrm>
            <a:off x="8248899" y="263236"/>
            <a:ext cx="3779008" cy="6000173"/>
          </a:xfrm>
        </p:spPr>
        <p:txBody>
          <a:bodyPr>
            <a:normAutofit fontScale="85000" lnSpcReduction="20000"/>
          </a:bodyPr>
          <a:lstStyle/>
          <a:p>
            <a:r>
              <a:rPr kumimoji="1" lang="en-US" altLang="ja-JP" dirty="0" smtClean="0"/>
              <a:t>NDL</a:t>
            </a:r>
          </a:p>
          <a:p>
            <a:pPr lvl="1"/>
            <a:r>
              <a:rPr lang="ja-JP" altLang="en-US" dirty="0"/>
              <a:t>将来に亘って利用を保証</a:t>
            </a:r>
            <a:endParaRPr lang="en-US" altLang="ja-JP" dirty="0"/>
          </a:p>
          <a:p>
            <a:pPr lvl="2"/>
            <a:r>
              <a:rPr lang="ja-JP" altLang="en-US" dirty="0" smtClean="0"/>
              <a:t>有償・無償に関わらず著作物を、文化資産としてアーカイブし、後世に残す</a:t>
            </a:r>
            <a:endParaRPr lang="en-US" altLang="ja-JP" dirty="0" smtClean="0"/>
          </a:p>
          <a:p>
            <a:pPr lvl="1"/>
            <a:r>
              <a:rPr lang="ja-JP" altLang="en-US" dirty="0" smtClean="0"/>
              <a:t>ダークアーカイブの役割を持つ</a:t>
            </a:r>
            <a:endParaRPr lang="en-US" altLang="ja-JP" dirty="0"/>
          </a:p>
          <a:p>
            <a:pPr lvl="2"/>
            <a:r>
              <a:rPr lang="ja-JP" altLang="en-US" dirty="0" smtClean="0"/>
              <a:t>著作権、出版権、肖像権等の権利がある著作物</a:t>
            </a:r>
            <a:endParaRPr lang="en-US" altLang="ja-JP" dirty="0" smtClean="0"/>
          </a:p>
          <a:p>
            <a:pPr lvl="2"/>
            <a:r>
              <a:rPr kumimoji="1" lang="ja-JP" altLang="en-US" dirty="0" smtClean="0"/>
              <a:t>提供元機関が、維持・提供が困難な事態が発生した場合、提供元機関に提供</a:t>
            </a:r>
            <a:endParaRPr kumimoji="1" lang="en-US" altLang="ja-JP" dirty="0" smtClean="0"/>
          </a:p>
          <a:p>
            <a:r>
              <a:rPr kumimoji="1" lang="ja-JP" altLang="en-US" dirty="0" smtClean="0"/>
              <a:t>出版界</a:t>
            </a:r>
            <a:endParaRPr kumimoji="1" lang="en-US" altLang="ja-JP" dirty="0" smtClean="0"/>
          </a:p>
          <a:p>
            <a:pPr lvl="1"/>
            <a:r>
              <a:rPr lang="ja-JP" altLang="en-US" dirty="0" smtClean="0"/>
              <a:t>電子</a:t>
            </a:r>
            <a:r>
              <a:rPr lang="ja-JP" altLang="en-US" dirty="0"/>
              <a:t>書籍</a:t>
            </a:r>
            <a:r>
              <a:rPr lang="ja-JP" altLang="en-US" dirty="0" smtClean="0"/>
              <a:t>のバックアップサイトとして活用</a:t>
            </a:r>
            <a:endParaRPr lang="en-US" altLang="ja-JP" dirty="0" smtClean="0"/>
          </a:p>
          <a:p>
            <a:r>
              <a:rPr kumimoji="1" lang="ja-JP" altLang="en-US" dirty="0" smtClean="0"/>
              <a:t>関係機関との連携</a:t>
            </a:r>
            <a:endParaRPr kumimoji="1" lang="en-US" altLang="ja-JP" dirty="0" smtClean="0"/>
          </a:p>
          <a:p>
            <a:pPr lvl="1"/>
            <a:r>
              <a:rPr lang="ja-JP" altLang="en-US" dirty="0"/>
              <a:t>あらゆる記憶・記録</a:t>
            </a:r>
            <a:r>
              <a:rPr lang="ja-JP" altLang="en-US" dirty="0" smtClean="0"/>
              <a:t>を、利活用できる形で、後世</a:t>
            </a:r>
            <a:r>
              <a:rPr lang="ja-JP" altLang="en-US" dirty="0"/>
              <a:t>に残す</a:t>
            </a:r>
            <a:endParaRPr lang="en-US" altLang="ja-JP" dirty="0"/>
          </a:p>
          <a:p>
            <a:pPr lvl="2"/>
            <a:r>
              <a:rPr lang="ja-JP" altLang="en-US" dirty="0" smtClean="0"/>
              <a:t>出版界も含め、他</a:t>
            </a:r>
            <a:r>
              <a:rPr lang="ja-JP" altLang="en-US" dirty="0"/>
              <a:t>の文化資源保存機関と分担して</a:t>
            </a:r>
            <a:r>
              <a:rPr lang="ja-JP" altLang="en-US" dirty="0" smtClean="0"/>
              <a:t>、ナショナルアーカイブ</a:t>
            </a:r>
            <a:r>
              <a:rPr lang="ja-JP" altLang="en-US" dirty="0"/>
              <a:t>を</a:t>
            </a:r>
            <a:r>
              <a:rPr lang="ja-JP" altLang="en-US" dirty="0" smtClean="0"/>
              <a:t>構築</a:t>
            </a:r>
            <a:endParaRPr lang="en-US" altLang="ja-JP" dirty="0" smtClean="0"/>
          </a:p>
          <a:p>
            <a:pPr lvl="2"/>
            <a:r>
              <a:rPr lang="ja-JP" altLang="en-US" dirty="0" smtClean="0"/>
              <a:t>研究機関と連携して、長期保存技術の研究開発、実用化実証実験</a:t>
            </a:r>
            <a:endParaRPr lang="en-US" altLang="ja-JP" dirty="0" smtClean="0"/>
          </a:p>
          <a:p>
            <a:pPr lvl="1"/>
            <a:r>
              <a:rPr lang="ja-JP" altLang="en-US" dirty="0" smtClean="0"/>
              <a:t>アーカイブ内の情報へのアクセスのための仕様の共通化</a:t>
            </a:r>
            <a:endParaRPr lang="en-US" altLang="ja-JP" dirty="0" smtClean="0"/>
          </a:p>
          <a:p>
            <a:pPr lvl="1"/>
            <a:endParaRPr lang="en-US" altLang="ja-JP" dirty="0" smtClean="0"/>
          </a:p>
          <a:p>
            <a:pPr lvl="1"/>
            <a:endParaRPr lang="en-US" altLang="ja-JP" dirty="0" smtClean="0"/>
          </a:p>
          <a:p>
            <a:pPr lvl="1"/>
            <a:endParaRPr lang="en-US" altLang="ja-JP" dirty="0"/>
          </a:p>
          <a:p>
            <a:pPr lvl="1"/>
            <a:endParaRPr kumimoji="1" lang="en-US" altLang="ja-JP" dirty="0" smtClean="0"/>
          </a:p>
          <a:p>
            <a:pPr lvl="1"/>
            <a:endParaRPr kumimoji="1" lang="en-US" altLang="ja-JP" dirty="0" smtClean="0"/>
          </a:p>
          <a:p>
            <a:pPr lvl="1"/>
            <a:endParaRPr kumimoji="1" lang="ja-JP" altLang="en-US" dirty="0"/>
          </a:p>
        </p:txBody>
      </p:sp>
      <p:sp>
        <p:nvSpPr>
          <p:cNvPr id="4" name="スライド番号プレースホルダー 3"/>
          <p:cNvSpPr>
            <a:spLocks noGrp="1"/>
          </p:cNvSpPr>
          <p:nvPr>
            <p:ph type="sldNum" sz="quarter" idx="12"/>
          </p:nvPr>
        </p:nvSpPr>
        <p:spPr/>
        <p:txBody>
          <a:bodyPr/>
          <a:lstStyle/>
          <a:p>
            <a:fld id="{042AED99-7FB4-404E-8A97-64753DCE42EC}" type="slidenum">
              <a:rPr lang="en-US" smtClean="0"/>
              <a:pPr/>
              <a:t>86</a:t>
            </a:fld>
            <a:endParaRPr lang="en-US" dirty="0"/>
          </a:p>
        </p:txBody>
      </p:sp>
      <p:sp>
        <p:nvSpPr>
          <p:cNvPr id="24" name="AutoShape 8"/>
          <p:cNvSpPr>
            <a:spLocks noChangeArrowheads="1"/>
          </p:cNvSpPr>
          <p:nvPr/>
        </p:nvSpPr>
        <p:spPr bwMode="auto">
          <a:xfrm>
            <a:off x="94594" y="1915570"/>
            <a:ext cx="4266540" cy="4842820"/>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pPr marL="342900" indent="-342900">
              <a:defRPr/>
            </a:pPr>
            <a:r>
              <a:rPr lang="ja-JP" altLang="en-US" sz="1400" b="1" dirty="0">
                <a:latin typeface="Meiryo UI" panose="020B0604030504040204" pitchFamily="50" charset="-128"/>
                <a:ea typeface="Meiryo UI" panose="020B0604030504040204" pitchFamily="50" charset="-128"/>
              </a:rPr>
              <a:t>出版界</a:t>
            </a:r>
            <a:endParaRPr lang="en-US" altLang="ja-JP" sz="1200" dirty="0">
              <a:latin typeface="Meiryo UI" panose="020B0604030504040204" pitchFamily="50" charset="-128"/>
              <a:ea typeface="Meiryo UI" panose="020B0604030504040204" pitchFamily="50" charset="-128"/>
            </a:endParaRPr>
          </a:p>
        </p:txBody>
      </p:sp>
      <p:sp>
        <p:nvSpPr>
          <p:cNvPr id="25" name="AutoShape 8"/>
          <p:cNvSpPr>
            <a:spLocks noChangeArrowheads="1"/>
          </p:cNvSpPr>
          <p:nvPr/>
        </p:nvSpPr>
        <p:spPr bwMode="auto">
          <a:xfrm>
            <a:off x="117707" y="3483698"/>
            <a:ext cx="4065245" cy="1222558"/>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pPr marL="342900" indent="-342900">
              <a:defRPr/>
            </a:pPr>
            <a:r>
              <a:rPr lang="ja-JP" altLang="en-US" sz="1400" b="1" dirty="0">
                <a:latin typeface="Meiryo UI" panose="020B0604030504040204" pitchFamily="50" charset="-128"/>
                <a:ea typeface="Meiryo UI" panose="020B0604030504040204" pitchFamily="50" charset="-128"/>
              </a:rPr>
              <a:t>電子出版支援組織</a:t>
            </a:r>
            <a:endParaRPr lang="en-US" altLang="ja-JP" sz="1200" dirty="0">
              <a:latin typeface="Meiryo UI" panose="020B0604030504040204" pitchFamily="50" charset="-128"/>
              <a:ea typeface="Meiryo UI" panose="020B0604030504040204" pitchFamily="50" charset="-128"/>
            </a:endParaRPr>
          </a:p>
        </p:txBody>
      </p:sp>
      <p:sp>
        <p:nvSpPr>
          <p:cNvPr id="26" name="AutoShape 8"/>
          <p:cNvSpPr>
            <a:spLocks noChangeArrowheads="1"/>
          </p:cNvSpPr>
          <p:nvPr/>
        </p:nvSpPr>
        <p:spPr bwMode="auto">
          <a:xfrm>
            <a:off x="4744092" y="2267051"/>
            <a:ext cx="3162499" cy="4310236"/>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pPr marL="342900" indent="-342900">
              <a:defRPr/>
            </a:pPr>
            <a:r>
              <a:rPr lang="ja-JP" altLang="en-US" sz="1400" b="1" dirty="0">
                <a:latin typeface="Meiryo UI" panose="020B0604030504040204" pitchFamily="50" charset="-128"/>
                <a:ea typeface="Meiryo UI" panose="020B0604030504040204" pitchFamily="50" charset="-128"/>
              </a:rPr>
              <a:t>国立国会図書館</a:t>
            </a:r>
            <a:endParaRPr lang="en-US" altLang="ja-JP" sz="1200" dirty="0">
              <a:latin typeface="Meiryo UI" panose="020B0604030504040204" pitchFamily="50" charset="-128"/>
              <a:ea typeface="Meiryo UI" panose="020B0604030504040204" pitchFamily="50" charset="-128"/>
            </a:endParaRPr>
          </a:p>
        </p:txBody>
      </p:sp>
      <p:sp>
        <p:nvSpPr>
          <p:cNvPr id="27" name="AutoShape 8"/>
          <p:cNvSpPr>
            <a:spLocks noChangeArrowheads="1"/>
          </p:cNvSpPr>
          <p:nvPr/>
        </p:nvSpPr>
        <p:spPr bwMode="auto">
          <a:xfrm>
            <a:off x="2303395" y="4887356"/>
            <a:ext cx="1941119" cy="752594"/>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200" b="1" dirty="0" smtClean="0">
                <a:latin typeface="Meiryo UI" panose="020B0604030504040204" pitchFamily="50" charset="-128"/>
                <a:ea typeface="Meiryo UI" panose="020B0604030504040204" pitchFamily="50" charset="-128"/>
              </a:rPr>
              <a:t>出版・権利</a:t>
            </a:r>
            <a:r>
              <a:rPr lang="ja-JP" altLang="en-US" sz="1200" b="1" dirty="0">
                <a:latin typeface="Meiryo UI" panose="020B0604030504040204" pitchFamily="50" charset="-128"/>
                <a:ea typeface="Meiryo UI" panose="020B0604030504040204" pitchFamily="50" charset="-128"/>
              </a:rPr>
              <a:t>情報管理組織</a:t>
            </a:r>
            <a:endParaRPr lang="en-US" altLang="ja-JP" sz="1200" b="1" dirty="0">
              <a:latin typeface="Meiryo UI" panose="020B0604030504040204" pitchFamily="50" charset="-128"/>
              <a:ea typeface="Meiryo UI" panose="020B0604030504040204" pitchFamily="50" charset="-128"/>
            </a:endParaRPr>
          </a:p>
          <a:p>
            <a:pPr marL="342900" indent="-342900" algn="ctr">
              <a:defRPr/>
            </a:pPr>
            <a:endParaRPr lang="en-US" altLang="ja-JP" sz="1200" dirty="0">
              <a:latin typeface="Meiryo UI" panose="020B0604030504040204" pitchFamily="50" charset="-128"/>
              <a:ea typeface="Meiryo UI" panose="020B0604030504040204" pitchFamily="50" charset="-128"/>
            </a:endParaRPr>
          </a:p>
          <a:p>
            <a:pPr marL="342900" indent="-342900" algn="ctr">
              <a:defRPr/>
            </a:pPr>
            <a:endParaRPr lang="en-US" altLang="ja-JP" sz="1200" dirty="0">
              <a:latin typeface="Meiryo UI" panose="020B0604030504040204" pitchFamily="50" charset="-128"/>
              <a:ea typeface="Meiryo UI" panose="020B0604030504040204" pitchFamily="50" charset="-128"/>
            </a:endParaRPr>
          </a:p>
        </p:txBody>
      </p:sp>
      <p:sp>
        <p:nvSpPr>
          <p:cNvPr id="28" name="AutoShape 8"/>
          <p:cNvSpPr>
            <a:spLocks noChangeArrowheads="1"/>
          </p:cNvSpPr>
          <p:nvPr/>
        </p:nvSpPr>
        <p:spPr bwMode="auto">
          <a:xfrm>
            <a:off x="2040952" y="2342313"/>
            <a:ext cx="1549829" cy="322540"/>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200" b="1" dirty="0">
                <a:latin typeface="Meiryo UI" panose="020B0604030504040204" pitchFamily="50" charset="-128"/>
                <a:ea typeface="Meiryo UI" panose="020B0604030504040204" pitchFamily="50" charset="-128"/>
              </a:rPr>
              <a:t>電子書籍販売</a:t>
            </a:r>
            <a:endParaRPr lang="en-US" altLang="ja-JP" sz="1200" b="1" dirty="0">
              <a:latin typeface="Meiryo UI" panose="020B0604030504040204" pitchFamily="50" charset="-128"/>
              <a:ea typeface="Meiryo UI" panose="020B0604030504040204" pitchFamily="50" charset="-128"/>
            </a:endParaRPr>
          </a:p>
        </p:txBody>
      </p:sp>
      <p:sp>
        <p:nvSpPr>
          <p:cNvPr id="29" name="正方形/長方形 28"/>
          <p:cNvSpPr/>
          <p:nvPr/>
        </p:nvSpPr>
        <p:spPr>
          <a:xfrm>
            <a:off x="6349123" y="4301235"/>
            <a:ext cx="1606431" cy="43088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①コンテンツの生成機能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所蔵資料のデジタル化）</a:t>
            </a:r>
            <a:endParaRPr lang="en-US" altLang="ja-JP" sz="1100" dirty="0">
              <a:latin typeface="Meiryo UI" panose="020B0604030504040204" pitchFamily="50" charset="-128"/>
              <a:ea typeface="Meiryo UI" panose="020B0604030504040204" pitchFamily="50" charset="-128"/>
            </a:endParaRPr>
          </a:p>
        </p:txBody>
      </p:sp>
      <p:sp>
        <p:nvSpPr>
          <p:cNvPr id="30" name="正方形/長方形 29"/>
          <p:cNvSpPr/>
          <p:nvPr/>
        </p:nvSpPr>
        <p:spPr>
          <a:xfrm>
            <a:off x="2287777" y="4049248"/>
            <a:ext cx="1815824" cy="43088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②収集・一時保存機能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（提供用コンテンツの管理）</a:t>
            </a:r>
          </a:p>
        </p:txBody>
      </p:sp>
      <p:sp>
        <p:nvSpPr>
          <p:cNvPr id="31" name="正方形/長方形 30"/>
          <p:cNvSpPr/>
          <p:nvPr/>
        </p:nvSpPr>
        <p:spPr>
          <a:xfrm>
            <a:off x="2840236" y="5295726"/>
            <a:ext cx="1682196" cy="769441"/>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④権利情報・管理情報の収集・管理機能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（出版情報・権利情報・販売情報の管理）</a:t>
            </a:r>
            <a:endParaRPr lang="en-US" altLang="ja-JP" sz="1100" dirty="0">
              <a:latin typeface="Meiryo UI" panose="020B0604030504040204" pitchFamily="50" charset="-128"/>
              <a:ea typeface="Meiryo UI" panose="020B0604030504040204" pitchFamily="50" charset="-128"/>
            </a:endParaRPr>
          </a:p>
        </p:txBody>
      </p:sp>
      <p:sp>
        <p:nvSpPr>
          <p:cNvPr id="32" name="正方形/長方形 31"/>
          <p:cNvSpPr/>
          <p:nvPr/>
        </p:nvSpPr>
        <p:spPr>
          <a:xfrm>
            <a:off x="5092900" y="5298281"/>
            <a:ext cx="1700112" cy="769441"/>
          </a:xfrm>
          <a:prstGeom prst="rect">
            <a:avLst/>
          </a:prstGeom>
        </p:spPr>
        <p:style>
          <a:lnRef idx="0">
            <a:schemeClr val="accent2"/>
          </a:lnRef>
          <a:fillRef idx="3">
            <a:schemeClr val="accent2"/>
          </a:fillRef>
          <a:effectRef idx="3">
            <a:schemeClr val="accent2"/>
          </a:effectRef>
          <a:fontRef idx="minor">
            <a:schemeClr val="lt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③恒久保存機能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（保存コンテンツの管理）</a:t>
            </a:r>
            <a:endParaRPr lang="en-US" altLang="ja-JP" sz="1100" dirty="0">
              <a:latin typeface="Meiryo UI" panose="020B0604030504040204" pitchFamily="50" charset="-128"/>
              <a:ea typeface="Meiryo UI" panose="020B0604030504040204" pitchFamily="50" charset="-128"/>
            </a:endParaRPr>
          </a:p>
          <a:p>
            <a:pPr algn="ctr"/>
            <a:endParaRPr lang="en-US" altLang="ja-JP" sz="1100" dirty="0">
              <a:latin typeface="Meiryo UI" panose="020B0604030504040204" pitchFamily="50" charset="-128"/>
              <a:ea typeface="Meiryo UI" panose="020B0604030504040204" pitchFamily="50" charset="-128"/>
            </a:endParaRPr>
          </a:p>
          <a:p>
            <a:pPr algn="ctr"/>
            <a:endParaRPr lang="ja-JP" altLang="en-US" sz="1100" dirty="0">
              <a:latin typeface="Meiryo UI" panose="020B0604030504040204" pitchFamily="50" charset="-128"/>
              <a:ea typeface="Meiryo UI" panose="020B0604030504040204" pitchFamily="50" charset="-128"/>
            </a:endParaRPr>
          </a:p>
        </p:txBody>
      </p:sp>
      <p:sp>
        <p:nvSpPr>
          <p:cNvPr id="33" name="正方形/長方形 32"/>
          <p:cNvSpPr/>
          <p:nvPr/>
        </p:nvSpPr>
        <p:spPr>
          <a:xfrm>
            <a:off x="270229" y="4025960"/>
            <a:ext cx="1611247" cy="43088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①コンテンツの生成機能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（電子書籍化）</a:t>
            </a:r>
          </a:p>
        </p:txBody>
      </p:sp>
      <p:sp>
        <p:nvSpPr>
          <p:cNvPr id="34" name="AutoShape 8"/>
          <p:cNvSpPr>
            <a:spLocks noChangeArrowheads="1"/>
          </p:cNvSpPr>
          <p:nvPr/>
        </p:nvSpPr>
        <p:spPr bwMode="auto">
          <a:xfrm>
            <a:off x="558241" y="5161942"/>
            <a:ext cx="1316346" cy="537567"/>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200" dirty="0">
                <a:latin typeface="Meiryo UI" panose="020B0604030504040204" pitchFamily="50" charset="-128"/>
                <a:ea typeface="Meiryo UI" panose="020B0604030504040204" pitchFamily="50" charset="-128"/>
              </a:rPr>
              <a:t>出版者</a:t>
            </a:r>
            <a:endParaRPr lang="en-US" altLang="ja-JP" sz="1200" dirty="0">
              <a:latin typeface="Meiryo UI" panose="020B0604030504040204" pitchFamily="50" charset="-128"/>
              <a:ea typeface="Meiryo UI" panose="020B0604030504040204" pitchFamily="50" charset="-128"/>
            </a:endParaRPr>
          </a:p>
          <a:p>
            <a:pPr marL="342900" indent="-342900" algn="ctr">
              <a:defRPr/>
            </a:pPr>
            <a:endParaRPr lang="ja-JP" altLang="en-US" sz="1200" dirty="0">
              <a:latin typeface="Meiryo UI" panose="020B0604030504040204" pitchFamily="50" charset="-128"/>
              <a:ea typeface="Meiryo UI" panose="020B0604030504040204" pitchFamily="50" charset="-128"/>
            </a:endParaRPr>
          </a:p>
        </p:txBody>
      </p:sp>
      <p:sp>
        <p:nvSpPr>
          <p:cNvPr id="35" name="正方形/長方形 34"/>
          <p:cNvSpPr/>
          <p:nvPr/>
        </p:nvSpPr>
        <p:spPr>
          <a:xfrm>
            <a:off x="4950014" y="2995493"/>
            <a:ext cx="2427688" cy="43088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⑤配信・流通機能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（所在情報、</a:t>
            </a:r>
            <a:r>
              <a:rPr lang="en-US" altLang="ja-JP" sz="1100" dirty="0">
                <a:latin typeface="Meiryo UI" panose="020B0604030504040204" pitchFamily="50" charset="-128"/>
                <a:ea typeface="Meiryo UI" panose="020B0604030504040204" pitchFamily="50" charset="-128"/>
              </a:rPr>
              <a:t>PD</a:t>
            </a:r>
            <a:r>
              <a:rPr lang="ja-JP" altLang="en-US" sz="1100" dirty="0">
                <a:latin typeface="Meiryo UI" panose="020B0604030504040204" pitchFamily="50" charset="-128"/>
                <a:ea typeface="Meiryo UI" panose="020B0604030504040204" pitchFamily="50" charset="-128"/>
              </a:rPr>
              <a:t>・絶版資料の配信）</a:t>
            </a:r>
            <a:endParaRPr lang="en-US" altLang="ja-JP" sz="1100" dirty="0">
              <a:latin typeface="Meiryo UI" panose="020B0604030504040204" pitchFamily="50" charset="-128"/>
              <a:ea typeface="Meiryo UI" panose="020B0604030504040204" pitchFamily="50" charset="-128"/>
            </a:endParaRPr>
          </a:p>
        </p:txBody>
      </p:sp>
      <p:sp>
        <p:nvSpPr>
          <p:cNvPr id="36" name="AutoShape 8"/>
          <p:cNvSpPr>
            <a:spLocks noChangeArrowheads="1"/>
          </p:cNvSpPr>
          <p:nvPr/>
        </p:nvSpPr>
        <p:spPr bwMode="auto">
          <a:xfrm>
            <a:off x="1568893" y="874109"/>
            <a:ext cx="5107535" cy="935622"/>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pPr marL="342900" indent="-342900">
              <a:defRPr/>
            </a:pPr>
            <a:r>
              <a:rPr lang="ja-JP" altLang="en-US" sz="1400" b="1" dirty="0">
                <a:latin typeface="Meiryo UI" panose="020B0604030504040204" pitchFamily="50" charset="-128"/>
                <a:ea typeface="Meiryo UI" panose="020B0604030504040204" pitchFamily="50" charset="-128"/>
              </a:rPr>
              <a:t>利用者</a:t>
            </a:r>
            <a:endParaRPr lang="en-US" altLang="ja-JP" sz="1200" dirty="0">
              <a:latin typeface="Meiryo UI" panose="020B0604030504040204" pitchFamily="50" charset="-128"/>
              <a:ea typeface="Meiryo UI" panose="020B0604030504040204" pitchFamily="50" charset="-128"/>
            </a:endParaRPr>
          </a:p>
        </p:txBody>
      </p:sp>
      <p:sp>
        <p:nvSpPr>
          <p:cNvPr id="37" name="左矢印 36"/>
          <p:cNvSpPr/>
          <p:nvPr/>
        </p:nvSpPr>
        <p:spPr>
          <a:xfrm>
            <a:off x="2932525" y="1393271"/>
            <a:ext cx="578575" cy="296457"/>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38" name="AutoShape 8"/>
          <p:cNvSpPr>
            <a:spLocks noChangeArrowheads="1"/>
          </p:cNvSpPr>
          <p:nvPr/>
        </p:nvSpPr>
        <p:spPr bwMode="auto">
          <a:xfrm>
            <a:off x="3523358" y="1027932"/>
            <a:ext cx="1222660" cy="698837"/>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100" b="1" dirty="0">
                <a:latin typeface="Meiryo UI" panose="020B0604030504040204" pitchFamily="50" charset="-128"/>
                <a:ea typeface="Meiryo UI" panose="020B0604030504040204" pitchFamily="50" charset="-128"/>
              </a:rPr>
              <a:t>図書館</a:t>
            </a:r>
            <a:endParaRPr lang="en-US" altLang="ja-JP" sz="1100" b="1" dirty="0">
              <a:latin typeface="Meiryo UI" panose="020B0604030504040204" pitchFamily="50" charset="-128"/>
              <a:ea typeface="Meiryo UI" panose="020B0604030504040204" pitchFamily="50" charset="-128"/>
            </a:endParaRPr>
          </a:p>
          <a:p>
            <a:pPr marL="342900" indent="-342900" algn="ctr">
              <a:defRPr/>
            </a:pPr>
            <a:r>
              <a:rPr lang="ja-JP" altLang="en-US" sz="1100" b="1" dirty="0">
                <a:latin typeface="Meiryo UI" panose="020B0604030504040204" pitchFamily="50" charset="-128"/>
                <a:ea typeface="Meiryo UI" panose="020B0604030504040204" pitchFamily="50" charset="-128"/>
              </a:rPr>
              <a:t>（公共・大学・</a:t>
            </a:r>
            <a:endParaRPr lang="en-US" altLang="ja-JP" sz="1100" b="1" dirty="0">
              <a:latin typeface="Meiryo UI" panose="020B0604030504040204" pitchFamily="50" charset="-128"/>
              <a:ea typeface="Meiryo UI" panose="020B0604030504040204" pitchFamily="50" charset="-128"/>
            </a:endParaRPr>
          </a:p>
          <a:p>
            <a:pPr marL="342900" indent="-342900" algn="ctr">
              <a:defRPr/>
            </a:pPr>
            <a:r>
              <a:rPr lang="ja-JP" altLang="en-US" sz="1100" b="1" dirty="0">
                <a:latin typeface="Meiryo UI" panose="020B0604030504040204" pitchFamily="50" charset="-128"/>
                <a:ea typeface="Meiryo UI" panose="020B0604030504040204" pitchFamily="50" charset="-128"/>
              </a:rPr>
              <a:t>学校・専門他）</a:t>
            </a:r>
          </a:p>
        </p:txBody>
      </p:sp>
      <p:sp>
        <p:nvSpPr>
          <p:cNvPr id="39" name="AutoShape 8"/>
          <p:cNvSpPr>
            <a:spLocks noChangeArrowheads="1"/>
          </p:cNvSpPr>
          <p:nvPr/>
        </p:nvSpPr>
        <p:spPr bwMode="auto">
          <a:xfrm>
            <a:off x="5321666" y="1349793"/>
            <a:ext cx="1303633" cy="304621"/>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100" b="1" dirty="0">
                <a:latin typeface="Meiryo UI" panose="020B0604030504040204" pitchFamily="50" charset="-128"/>
                <a:ea typeface="Meiryo UI" panose="020B0604030504040204" pitchFamily="50" charset="-128"/>
              </a:rPr>
              <a:t>視覚障害者等</a:t>
            </a:r>
          </a:p>
        </p:txBody>
      </p:sp>
      <p:sp>
        <p:nvSpPr>
          <p:cNvPr id="40" name="AutoShape 8"/>
          <p:cNvSpPr>
            <a:spLocks noChangeArrowheads="1"/>
          </p:cNvSpPr>
          <p:nvPr/>
        </p:nvSpPr>
        <p:spPr bwMode="auto">
          <a:xfrm>
            <a:off x="1957085" y="1338180"/>
            <a:ext cx="975135" cy="322540"/>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100" b="1" dirty="0">
                <a:latin typeface="Meiryo UI" panose="020B0604030504040204" pitchFamily="50" charset="-128"/>
                <a:ea typeface="Meiryo UI" panose="020B0604030504040204" pitchFamily="50" charset="-128"/>
              </a:rPr>
              <a:t>一般利用者</a:t>
            </a:r>
            <a:r>
              <a:rPr lang="ja-JP" altLang="en-US" sz="1200" dirty="0">
                <a:latin typeface="Meiryo UI" panose="020B0604030504040204" pitchFamily="50" charset="-128"/>
                <a:ea typeface="Meiryo UI" panose="020B0604030504040204" pitchFamily="50" charset="-128"/>
              </a:rPr>
              <a:t>　　　</a:t>
            </a:r>
          </a:p>
        </p:txBody>
      </p:sp>
      <p:sp>
        <p:nvSpPr>
          <p:cNvPr id="41" name="AutoShape 8"/>
          <p:cNvSpPr>
            <a:spLocks noChangeArrowheads="1"/>
          </p:cNvSpPr>
          <p:nvPr/>
        </p:nvSpPr>
        <p:spPr bwMode="auto">
          <a:xfrm>
            <a:off x="2193352" y="2494713"/>
            <a:ext cx="1549829" cy="322540"/>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200" b="1" dirty="0">
                <a:latin typeface="Meiryo UI" panose="020B0604030504040204" pitchFamily="50" charset="-128"/>
                <a:ea typeface="Meiryo UI" panose="020B0604030504040204" pitchFamily="50" charset="-128"/>
              </a:rPr>
              <a:t>電子書籍販売</a:t>
            </a:r>
            <a:endParaRPr lang="en-US" altLang="ja-JP" sz="1200" b="1" dirty="0">
              <a:latin typeface="Meiryo UI" panose="020B0604030504040204" pitchFamily="50" charset="-128"/>
              <a:ea typeface="Meiryo UI" panose="020B0604030504040204" pitchFamily="50" charset="-128"/>
            </a:endParaRPr>
          </a:p>
        </p:txBody>
      </p:sp>
      <p:sp>
        <p:nvSpPr>
          <p:cNvPr id="43" name="左矢印 42"/>
          <p:cNvSpPr/>
          <p:nvPr/>
        </p:nvSpPr>
        <p:spPr>
          <a:xfrm rot="5400000">
            <a:off x="5377806" y="1151583"/>
            <a:ext cx="315656" cy="1674893"/>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dirty="0">
              <a:latin typeface="Meiryo UI" panose="020B0604030504040204" pitchFamily="50" charset="-128"/>
              <a:ea typeface="Meiryo UI" panose="020B0604030504040204" pitchFamily="50" charset="-128"/>
            </a:endParaRPr>
          </a:p>
        </p:txBody>
      </p:sp>
      <p:sp>
        <p:nvSpPr>
          <p:cNvPr id="44" name="左矢印 43"/>
          <p:cNvSpPr/>
          <p:nvPr/>
        </p:nvSpPr>
        <p:spPr>
          <a:xfrm rot="5400000">
            <a:off x="2632900" y="1174480"/>
            <a:ext cx="337112" cy="1744713"/>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45" name="AutoShape 8"/>
          <p:cNvSpPr>
            <a:spLocks noChangeArrowheads="1"/>
          </p:cNvSpPr>
          <p:nvPr/>
        </p:nvSpPr>
        <p:spPr bwMode="auto">
          <a:xfrm>
            <a:off x="710641" y="5314342"/>
            <a:ext cx="1316346" cy="537567"/>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200" dirty="0">
                <a:latin typeface="Meiryo UI" panose="020B0604030504040204" pitchFamily="50" charset="-128"/>
                <a:ea typeface="Meiryo UI" panose="020B0604030504040204" pitchFamily="50" charset="-128"/>
              </a:rPr>
              <a:t>出版者</a:t>
            </a:r>
            <a:endParaRPr lang="en-US" altLang="ja-JP" sz="1200" dirty="0">
              <a:latin typeface="Meiryo UI" panose="020B0604030504040204" pitchFamily="50" charset="-128"/>
              <a:ea typeface="Meiryo UI" panose="020B0604030504040204" pitchFamily="50" charset="-128"/>
            </a:endParaRPr>
          </a:p>
          <a:p>
            <a:pPr marL="342900" indent="-342900" algn="ctr">
              <a:defRPr/>
            </a:pPr>
            <a:endParaRPr lang="ja-JP" altLang="en-US" sz="1200" dirty="0">
              <a:latin typeface="Meiryo UI" panose="020B0604030504040204" pitchFamily="50" charset="-128"/>
              <a:ea typeface="Meiryo UI" panose="020B0604030504040204" pitchFamily="50" charset="-128"/>
            </a:endParaRPr>
          </a:p>
        </p:txBody>
      </p:sp>
      <p:sp>
        <p:nvSpPr>
          <p:cNvPr id="47" name="左矢印 46"/>
          <p:cNvSpPr/>
          <p:nvPr/>
        </p:nvSpPr>
        <p:spPr>
          <a:xfrm rot="5400000">
            <a:off x="741350" y="4724651"/>
            <a:ext cx="593407" cy="206812"/>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48" name="左右矢印 47"/>
          <p:cNvSpPr/>
          <p:nvPr/>
        </p:nvSpPr>
        <p:spPr>
          <a:xfrm>
            <a:off x="2010051" y="5222620"/>
            <a:ext cx="626372" cy="236928"/>
          </a:xfrm>
          <a:prstGeom prst="leftRightArrow">
            <a:avLst>
              <a:gd name="adj1" fmla="val 50000"/>
              <a:gd name="adj2" fmla="val 73177"/>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49" name="左矢印 48"/>
          <p:cNvSpPr/>
          <p:nvPr/>
        </p:nvSpPr>
        <p:spPr>
          <a:xfrm rot="5400000">
            <a:off x="2629000" y="2930576"/>
            <a:ext cx="553393" cy="405391"/>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50" name="正方形/長方形 49"/>
          <p:cNvSpPr/>
          <p:nvPr/>
        </p:nvSpPr>
        <p:spPr>
          <a:xfrm>
            <a:off x="3118465" y="2902736"/>
            <a:ext cx="1371270" cy="43088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⑤配信・流通機能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（電子書籍配信）</a:t>
            </a:r>
            <a:endParaRPr lang="en-US" altLang="ja-JP" sz="1100" dirty="0">
              <a:latin typeface="Meiryo UI" panose="020B0604030504040204" pitchFamily="50" charset="-128"/>
              <a:ea typeface="Meiryo UI" panose="020B0604030504040204" pitchFamily="50" charset="-128"/>
            </a:endParaRPr>
          </a:p>
        </p:txBody>
      </p:sp>
      <p:sp>
        <p:nvSpPr>
          <p:cNvPr id="51" name="フローチャート : 磁気ディスク 13"/>
          <p:cNvSpPr/>
          <p:nvPr/>
        </p:nvSpPr>
        <p:spPr>
          <a:xfrm>
            <a:off x="5412988" y="5768077"/>
            <a:ext cx="1534539" cy="656479"/>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恒久保存用アーカイブ</a:t>
            </a:r>
          </a:p>
        </p:txBody>
      </p:sp>
      <p:sp>
        <p:nvSpPr>
          <p:cNvPr id="52" name="フローチャート : 磁気ディスク 53"/>
          <p:cNvSpPr/>
          <p:nvPr/>
        </p:nvSpPr>
        <p:spPr>
          <a:xfrm>
            <a:off x="3564401" y="6114718"/>
            <a:ext cx="1094836" cy="519160"/>
          </a:xfrm>
          <a:prstGeom prst="flowChartMagneticDisk">
            <a:avLst/>
          </a:prstGeom>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権利情報</a:t>
            </a:r>
            <a:r>
              <a:rPr lang="en-US" altLang="ja-JP" sz="1100" dirty="0">
                <a:latin typeface="Meiryo UI" panose="020B0604030504040204" pitchFamily="50" charset="-128"/>
                <a:ea typeface="Meiryo UI" panose="020B0604030504040204" pitchFamily="50" charset="-128"/>
              </a:rPr>
              <a:t>DB</a:t>
            </a:r>
          </a:p>
        </p:txBody>
      </p:sp>
      <p:sp>
        <p:nvSpPr>
          <p:cNvPr id="53" name="フローチャート : 磁気ディスク 13"/>
          <p:cNvSpPr/>
          <p:nvPr/>
        </p:nvSpPr>
        <p:spPr>
          <a:xfrm>
            <a:off x="2316940" y="3497742"/>
            <a:ext cx="1343244" cy="488477"/>
          </a:xfrm>
          <a:prstGeom prst="flowChartMagneticDisk">
            <a:avLst/>
          </a:prstGeom>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提供用コンテンツ</a:t>
            </a:r>
          </a:p>
        </p:txBody>
      </p:sp>
      <p:sp>
        <p:nvSpPr>
          <p:cNvPr id="54" name="正方形/長方形 53"/>
          <p:cNvSpPr/>
          <p:nvPr/>
        </p:nvSpPr>
        <p:spPr>
          <a:xfrm>
            <a:off x="4588787" y="4056219"/>
            <a:ext cx="1663523" cy="43088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②収集機能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（オンライン資料の収集）</a:t>
            </a:r>
          </a:p>
        </p:txBody>
      </p:sp>
      <p:sp>
        <p:nvSpPr>
          <p:cNvPr id="55" name="フローチャート : 磁気ディスク 53"/>
          <p:cNvSpPr/>
          <p:nvPr/>
        </p:nvSpPr>
        <p:spPr>
          <a:xfrm>
            <a:off x="6262213" y="3528219"/>
            <a:ext cx="1435888" cy="497577"/>
          </a:xfrm>
          <a:prstGeom prst="flowChartMagneticDisk">
            <a:avLst/>
          </a:prstGeom>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書誌情報・所在情報</a:t>
            </a:r>
            <a:endParaRPr lang="en-US" altLang="ja-JP" sz="1100" dirty="0">
              <a:latin typeface="Meiryo UI" panose="020B0604030504040204" pitchFamily="50" charset="-128"/>
              <a:ea typeface="Meiryo UI" panose="020B0604030504040204" pitchFamily="50" charset="-128"/>
            </a:endParaRPr>
          </a:p>
        </p:txBody>
      </p:sp>
      <p:sp>
        <p:nvSpPr>
          <p:cNvPr id="56" name="曲折矢印 55"/>
          <p:cNvSpPr/>
          <p:nvPr/>
        </p:nvSpPr>
        <p:spPr>
          <a:xfrm flipH="1" flipV="1">
            <a:off x="4509254" y="3880902"/>
            <a:ext cx="3103992" cy="2760523"/>
          </a:xfrm>
          <a:prstGeom prst="bentArrow">
            <a:avLst>
              <a:gd name="adj1" fmla="val 1914"/>
              <a:gd name="adj2" fmla="val 5441"/>
              <a:gd name="adj3" fmla="val 5189"/>
              <a:gd name="adj4" fmla="val 4375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solidFill>
                <a:schemeClr val="tx1"/>
              </a:solidFill>
              <a:latin typeface="Meiryo UI" panose="020B0604030504040204" pitchFamily="50" charset="-128"/>
              <a:ea typeface="Meiryo UI" panose="020B0604030504040204" pitchFamily="50" charset="-128"/>
            </a:endParaRPr>
          </a:p>
        </p:txBody>
      </p:sp>
      <p:sp>
        <p:nvSpPr>
          <p:cNvPr id="57" name="正方形/長方形 56"/>
          <p:cNvSpPr/>
          <p:nvPr/>
        </p:nvSpPr>
        <p:spPr>
          <a:xfrm>
            <a:off x="5140871" y="1900922"/>
            <a:ext cx="748923" cy="26161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marL="342900" indent="-342900" algn="ctr">
              <a:defRPr/>
            </a:pPr>
            <a:r>
              <a:rPr lang="ja-JP" altLang="en-US" sz="1050" dirty="0" smtClean="0">
                <a:latin typeface="Meiryo UI" panose="020B0604030504040204" pitchFamily="50" charset="-128"/>
                <a:ea typeface="Meiryo UI" panose="020B0604030504040204" pitchFamily="50" charset="-128"/>
              </a:rPr>
              <a:t>絶版</a:t>
            </a:r>
            <a:r>
              <a:rPr lang="ja-JP" altLang="en-US" sz="1050" dirty="0">
                <a:latin typeface="Meiryo UI" panose="020B0604030504040204" pitchFamily="50" charset="-128"/>
                <a:ea typeface="Meiryo UI" panose="020B0604030504040204" pitchFamily="50" charset="-128"/>
              </a:rPr>
              <a:t>資料</a:t>
            </a:r>
          </a:p>
        </p:txBody>
      </p:sp>
      <p:sp>
        <p:nvSpPr>
          <p:cNvPr id="61" name="曲折矢印 60"/>
          <p:cNvSpPr/>
          <p:nvPr/>
        </p:nvSpPr>
        <p:spPr>
          <a:xfrm flipH="1">
            <a:off x="4481926" y="3267689"/>
            <a:ext cx="1163556" cy="1969747"/>
          </a:xfrm>
          <a:prstGeom prst="bentArrow">
            <a:avLst>
              <a:gd name="adj1" fmla="val 5594"/>
              <a:gd name="adj2" fmla="val 11750"/>
              <a:gd name="adj3" fmla="val 9395"/>
              <a:gd name="adj4" fmla="val 4375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solidFill>
                <a:schemeClr val="tx1"/>
              </a:solidFill>
              <a:latin typeface="Meiryo UI" panose="020B0604030504040204" pitchFamily="50" charset="-128"/>
              <a:ea typeface="Meiryo UI" panose="020B0604030504040204" pitchFamily="50" charset="-128"/>
            </a:endParaRPr>
          </a:p>
        </p:txBody>
      </p:sp>
      <p:sp>
        <p:nvSpPr>
          <p:cNvPr id="62" name="正方形/長方形 61"/>
          <p:cNvSpPr/>
          <p:nvPr/>
        </p:nvSpPr>
        <p:spPr>
          <a:xfrm>
            <a:off x="2433038" y="1947280"/>
            <a:ext cx="748923" cy="26161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marL="342900" indent="-342900" algn="ctr">
              <a:defRPr/>
            </a:pPr>
            <a:r>
              <a:rPr lang="ja-JP" altLang="en-US" sz="1050" dirty="0">
                <a:latin typeface="Meiryo UI" panose="020B0604030504040204" pitchFamily="50" charset="-128"/>
                <a:ea typeface="Meiryo UI" panose="020B0604030504040204" pitchFamily="50" charset="-128"/>
              </a:rPr>
              <a:t>電子書籍</a:t>
            </a:r>
          </a:p>
        </p:txBody>
      </p:sp>
      <p:sp>
        <p:nvSpPr>
          <p:cNvPr id="63" name="左矢印 62"/>
          <p:cNvSpPr/>
          <p:nvPr/>
        </p:nvSpPr>
        <p:spPr>
          <a:xfrm rot="10800000">
            <a:off x="4799738" y="1348961"/>
            <a:ext cx="436020" cy="325441"/>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65" name="曲折矢印 64"/>
          <p:cNvSpPr/>
          <p:nvPr/>
        </p:nvSpPr>
        <p:spPr>
          <a:xfrm rot="16200000">
            <a:off x="3637206" y="1967600"/>
            <a:ext cx="203620" cy="5301779"/>
          </a:xfrm>
          <a:prstGeom prst="bentArrow">
            <a:avLst>
              <a:gd name="adj1" fmla="val 32201"/>
              <a:gd name="adj2" fmla="val 50000"/>
              <a:gd name="adj3" fmla="val 44955"/>
              <a:gd name="adj4" fmla="val 4375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solidFill>
                <a:schemeClr val="tx1"/>
              </a:solidFill>
              <a:latin typeface="Meiryo UI" panose="020B0604030504040204" pitchFamily="50" charset="-128"/>
              <a:ea typeface="Meiryo UI" panose="020B0604030504040204" pitchFamily="50" charset="-128"/>
            </a:endParaRPr>
          </a:p>
        </p:txBody>
      </p:sp>
      <p:sp>
        <p:nvSpPr>
          <p:cNvPr id="67" name="左矢印 66"/>
          <p:cNvSpPr/>
          <p:nvPr/>
        </p:nvSpPr>
        <p:spPr>
          <a:xfrm rot="10800000">
            <a:off x="1881476" y="4140971"/>
            <a:ext cx="350139" cy="175167"/>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59" name="円/楕円 58"/>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0" name="正方形/長方形 59"/>
          <p:cNvSpPr/>
          <p:nvPr/>
        </p:nvSpPr>
        <p:spPr>
          <a:xfrm>
            <a:off x="3852947" y="2276444"/>
            <a:ext cx="2859216" cy="26161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smtClean="0">
                <a:latin typeface="Meiryo UI" panose="020B0604030504040204" pitchFamily="50" charset="-128"/>
                <a:ea typeface="Meiryo UI" panose="020B0604030504040204" pitchFamily="50" charset="-128"/>
              </a:rPr>
              <a:t>⑤配信・流通機能（</a:t>
            </a:r>
            <a:r>
              <a:rPr lang="ja-JP" altLang="en-US" sz="1100" dirty="0">
                <a:latin typeface="Meiryo UI" panose="020B0604030504040204" pitchFamily="50" charset="-128"/>
                <a:ea typeface="Meiryo UI" panose="020B0604030504040204" pitchFamily="50" charset="-128"/>
              </a:rPr>
              <a:t>所在</a:t>
            </a:r>
            <a:r>
              <a:rPr lang="ja-JP" altLang="en-US" sz="1100" dirty="0" smtClean="0">
                <a:latin typeface="Meiryo UI" panose="020B0604030504040204" pitchFamily="50" charset="-128"/>
                <a:ea typeface="Meiryo UI" panose="020B0604030504040204" pitchFamily="50" charset="-128"/>
              </a:rPr>
              <a:t>情報）</a:t>
            </a:r>
            <a:endParaRPr lang="en-US" altLang="ja-JP" sz="1100" dirty="0">
              <a:latin typeface="Meiryo UI" panose="020B0604030504040204" pitchFamily="50" charset="-128"/>
              <a:ea typeface="Meiryo UI" panose="020B0604030504040204" pitchFamily="50" charset="-128"/>
            </a:endParaRPr>
          </a:p>
        </p:txBody>
      </p:sp>
      <p:sp>
        <p:nvSpPr>
          <p:cNvPr id="64" name="左矢印 63"/>
          <p:cNvSpPr/>
          <p:nvPr/>
        </p:nvSpPr>
        <p:spPr>
          <a:xfrm rot="5400000">
            <a:off x="4117706" y="1123934"/>
            <a:ext cx="357361" cy="1734548"/>
          </a:xfrm>
          <a:prstGeom prst="leftArrow">
            <a:avLst>
              <a:gd name="adj1" fmla="val 50000"/>
              <a:gd name="adj2" fmla="val 56886"/>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69" name="正方形/長方形 68"/>
          <p:cNvSpPr/>
          <p:nvPr/>
        </p:nvSpPr>
        <p:spPr>
          <a:xfrm>
            <a:off x="3891205" y="1908279"/>
            <a:ext cx="748923" cy="26161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marL="342900" indent="-342900" algn="ctr">
              <a:defRPr/>
            </a:pPr>
            <a:r>
              <a:rPr lang="ja-JP" altLang="en-US" sz="1050" dirty="0" smtClean="0">
                <a:solidFill>
                  <a:schemeClr val="bg1"/>
                </a:solidFill>
                <a:latin typeface="Meiryo UI" panose="020B0604030504040204" pitchFamily="50" charset="-128"/>
                <a:ea typeface="Meiryo UI" panose="020B0604030504040204" pitchFamily="50" charset="-128"/>
              </a:rPr>
              <a:t>所在情報</a:t>
            </a:r>
            <a:endParaRPr lang="ja-JP" altLang="en-US" sz="1050" dirty="0">
              <a:solidFill>
                <a:schemeClr val="bg1"/>
              </a:solidFill>
              <a:latin typeface="Meiryo UI" panose="020B0604030504040204" pitchFamily="50" charset="-128"/>
              <a:ea typeface="Meiryo UI" panose="020B0604030504040204" pitchFamily="50" charset="-128"/>
            </a:endParaRPr>
          </a:p>
        </p:txBody>
      </p:sp>
      <p:sp>
        <p:nvSpPr>
          <p:cNvPr id="68" name="左矢印 67"/>
          <p:cNvSpPr/>
          <p:nvPr/>
        </p:nvSpPr>
        <p:spPr>
          <a:xfrm rot="10800000">
            <a:off x="4137263" y="4186012"/>
            <a:ext cx="416988" cy="206155"/>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70" name="左矢印 69"/>
          <p:cNvSpPr/>
          <p:nvPr/>
        </p:nvSpPr>
        <p:spPr>
          <a:xfrm rot="7835224">
            <a:off x="4199007" y="4832657"/>
            <a:ext cx="898472" cy="218499"/>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71" name="左矢印 70"/>
          <p:cNvSpPr/>
          <p:nvPr/>
        </p:nvSpPr>
        <p:spPr>
          <a:xfrm rot="16200000">
            <a:off x="3426320" y="4040674"/>
            <a:ext cx="1557274" cy="136090"/>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9653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p:cTn id="7" dur="500" fill="hold"/>
                                        <p:tgtEl>
                                          <p:spTgt spid="51"/>
                                        </p:tgtEl>
                                        <p:attrNameLst>
                                          <p:attrName>ppt_w</p:attrName>
                                        </p:attrNameLst>
                                      </p:cBhvr>
                                      <p:tavLst>
                                        <p:tav tm="0">
                                          <p:val>
                                            <p:fltVal val="0"/>
                                          </p:val>
                                        </p:tav>
                                        <p:tav tm="100000">
                                          <p:val>
                                            <p:strVal val="#ppt_w"/>
                                          </p:val>
                                        </p:tav>
                                      </p:tavLst>
                                    </p:anim>
                                    <p:anim calcmode="lin" valueType="num">
                                      <p:cBhvr>
                                        <p:cTn id="8" dur="500" fill="hold"/>
                                        <p:tgtEl>
                                          <p:spTgt spid="51"/>
                                        </p:tgtEl>
                                        <p:attrNameLst>
                                          <p:attrName>ppt_h</p:attrName>
                                        </p:attrNameLst>
                                      </p:cBhvr>
                                      <p:tavLst>
                                        <p:tav tm="0">
                                          <p:val>
                                            <p:fltVal val="0"/>
                                          </p:val>
                                        </p:tav>
                                        <p:tav tm="100000">
                                          <p:val>
                                            <p:strVal val="#ppt_h"/>
                                          </p:val>
                                        </p:tav>
                                      </p:tavLst>
                                    </p:anim>
                                    <p:animEffect transition="in" filter="fade">
                                      <p:cBhvr>
                                        <p:cTn id="9" dur="500"/>
                                        <p:tgtEl>
                                          <p:spTgt spid="5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p:cTn id="12" dur="500" fill="hold"/>
                                        <p:tgtEl>
                                          <p:spTgt spid="32"/>
                                        </p:tgtEl>
                                        <p:attrNameLst>
                                          <p:attrName>ppt_w</p:attrName>
                                        </p:attrNameLst>
                                      </p:cBhvr>
                                      <p:tavLst>
                                        <p:tav tm="0">
                                          <p:val>
                                            <p:fltVal val="0"/>
                                          </p:val>
                                        </p:tav>
                                        <p:tav tm="100000">
                                          <p:val>
                                            <p:strVal val="#ppt_w"/>
                                          </p:val>
                                        </p:tav>
                                      </p:tavLst>
                                    </p:anim>
                                    <p:anim calcmode="lin" valueType="num">
                                      <p:cBhvr>
                                        <p:cTn id="13" dur="500" fill="hold"/>
                                        <p:tgtEl>
                                          <p:spTgt spid="32"/>
                                        </p:tgtEl>
                                        <p:attrNameLst>
                                          <p:attrName>ppt_h</p:attrName>
                                        </p:attrNameLst>
                                      </p:cBhvr>
                                      <p:tavLst>
                                        <p:tav tm="0">
                                          <p:val>
                                            <p:fltVal val="0"/>
                                          </p:val>
                                        </p:tav>
                                        <p:tav tm="100000">
                                          <p:val>
                                            <p:strVal val="#ppt_h"/>
                                          </p:val>
                                        </p:tav>
                                      </p:tavLst>
                                    </p:anim>
                                    <p:animEffect transition="in" filter="fade">
                                      <p:cBhvr>
                                        <p:cTn id="14" dur="500"/>
                                        <p:tgtEl>
                                          <p:spTgt spid="3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 calcmode="lin" valueType="num">
                                      <p:cBhvr>
                                        <p:cTn id="17"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19" dur="500"/>
                                        <p:tgtEl>
                                          <p:spTgt spid="2">
                                            <p:txEl>
                                              <p:pRg st="0" end="0"/>
                                            </p:txEl>
                                          </p:spTgt>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
                                            <p:txEl>
                                              <p:pRg st="1" end="1"/>
                                            </p:txEl>
                                          </p:spTgt>
                                        </p:tgtEl>
                                        <p:attrNameLst>
                                          <p:attrName>style.visibility</p:attrName>
                                        </p:attrNameLst>
                                      </p:cBhvr>
                                      <p:to>
                                        <p:strVal val="visible"/>
                                      </p:to>
                                    </p:set>
                                    <p:anim calcmode="lin" valueType="num">
                                      <p:cBhvr>
                                        <p:cTn id="22" dur="500" fill="hold"/>
                                        <p:tgtEl>
                                          <p:spTgt spid="2">
                                            <p:txEl>
                                              <p:pRg st="1" end="1"/>
                                            </p:txEl>
                                          </p:spTgt>
                                        </p:tgtEl>
                                        <p:attrNameLst>
                                          <p:attrName>ppt_w</p:attrName>
                                        </p:attrNameLst>
                                      </p:cBhvr>
                                      <p:tavLst>
                                        <p:tav tm="0">
                                          <p:val>
                                            <p:fltVal val="0"/>
                                          </p:val>
                                        </p:tav>
                                        <p:tav tm="100000">
                                          <p:val>
                                            <p:strVal val="#ppt_w"/>
                                          </p:val>
                                        </p:tav>
                                      </p:tavLst>
                                    </p:anim>
                                    <p:anim calcmode="lin" valueType="num">
                                      <p:cBhvr>
                                        <p:cTn id="23" dur="500" fill="hold"/>
                                        <p:tgtEl>
                                          <p:spTgt spid="2">
                                            <p:txEl>
                                              <p:pRg st="1" end="1"/>
                                            </p:txEl>
                                          </p:spTgt>
                                        </p:tgtEl>
                                        <p:attrNameLst>
                                          <p:attrName>ppt_h</p:attrName>
                                        </p:attrNameLst>
                                      </p:cBhvr>
                                      <p:tavLst>
                                        <p:tav tm="0">
                                          <p:val>
                                            <p:fltVal val="0"/>
                                          </p:val>
                                        </p:tav>
                                        <p:tav tm="100000">
                                          <p:val>
                                            <p:strVal val="#ppt_h"/>
                                          </p:val>
                                        </p:tav>
                                      </p:tavLst>
                                    </p:anim>
                                    <p:animEffect transition="in" filter="fade">
                                      <p:cBhvr>
                                        <p:cTn id="24" dur="500"/>
                                        <p:tgtEl>
                                          <p:spTgt spid="2">
                                            <p:txEl>
                                              <p:pRg st="1" end="1"/>
                                            </p:txEl>
                                          </p:spTgt>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 calcmode="lin" valueType="num">
                                      <p:cBhvr>
                                        <p:cTn id="27" dur="500" fill="hold"/>
                                        <p:tgtEl>
                                          <p:spTgt spid="2">
                                            <p:txEl>
                                              <p:pRg st="2" end="2"/>
                                            </p:txEl>
                                          </p:spTgt>
                                        </p:tgtEl>
                                        <p:attrNameLst>
                                          <p:attrName>ppt_w</p:attrName>
                                        </p:attrNameLst>
                                      </p:cBhvr>
                                      <p:tavLst>
                                        <p:tav tm="0">
                                          <p:val>
                                            <p:fltVal val="0"/>
                                          </p:val>
                                        </p:tav>
                                        <p:tav tm="100000">
                                          <p:val>
                                            <p:strVal val="#ppt_w"/>
                                          </p:val>
                                        </p:tav>
                                      </p:tavLst>
                                    </p:anim>
                                    <p:anim calcmode="lin" valueType="num">
                                      <p:cBhvr>
                                        <p:cTn id="28" dur="500" fill="hold"/>
                                        <p:tgtEl>
                                          <p:spTgt spid="2">
                                            <p:txEl>
                                              <p:pRg st="2" end="2"/>
                                            </p:txEl>
                                          </p:spTgt>
                                        </p:tgtEl>
                                        <p:attrNameLst>
                                          <p:attrName>ppt_h</p:attrName>
                                        </p:attrNameLst>
                                      </p:cBhvr>
                                      <p:tavLst>
                                        <p:tav tm="0">
                                          <p:val>
                                            <p:fltVal val="0"/>
                                          </p:val>
                                        </p:tav>
                                        <p:tav tm="100000">
                                          <p:val>
                                            <p:strVal val="#ppt_h"/>
                                          </p:val>
                                        </p:tav>
                                      </p:tavLst>
                                    </p:anim>
                                    <p:animEffect transition="in" filter="fade">
                                      <p:cBhvr>
                                        <p:cTn id="29" dur="500"/>
                                        <p:tgtEl>
                                          <p:spTgt spid="2">
                                            <p:txEl>
                                              <p:pRg st="2" end="2"/>
                                            </p:txEl>
                                          </p:spTgt>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
                                            <p:txEl>
                                              <p:pRg st="3" end="3"/>
                                            </p:txEl>
                                          </p:spTgt>
                                        </p:tgtEl>
                                        <p:attrNameLst>
                                          <p:attrName>style.visibility</p:attrName>
                                        </p:attrNameLst>
                                      </p:cBhvr>
                                      <p:to>
                                        <p:strVal val="visible"/>
                                      </p:to>
                                    </p:set>
                                    <p:anim calcmode="lin" valueType="num">
                                      <p:cBhvr>
                                        <p:cTn id="32" dur="500" fill="hold"/>
                                        <p:tgtEl>
                                          <p:spTgt spid="2">
                                            <p:txEl>
                                              <p:pRg st="3" end="3"/>
                                            </p:txEl>
                                          </p:spTgt>
                                        </p:tgtEl>
                                        <p:attrNameLst>
                                          <p:attrName>ppt_w</p:attrName>
                                        </p:attrNameLst>
                                      </p:cBhvr>
                                      <p:tavLst>
                                        <p:tav tm="0">
                                          <p:val>
                                            <p:fltVal val="0"/>
                                          </p:val>
                                        </p:tav>
                                        <p:tav tm="100000">
                                          <p:val>
                                            <p:strVal val="#ppt_w"/>
                                          </p:val>
                                        </p:tav>
                                      </p:tavLst>
                                    </p:anim>
                                    <p:anim calcmode="lin" valueType="num">
                                      <p:cBhvr>
                                        <p:cTn id="33" dur="500" fill="hold"/>
                                        <p:tgtEl>
                                          <p:spTgt spid="2">
                                            <p:txEl>
                                              <p:pRg st="3" end="3"/>
                                            </p:txEl>
                                          </p:spTgt>
                                        </p:tgtEl>
                                        <p:attrNameLst>
                                          <p:attrName>ppt_h</p:attrName>
                                        </p:attrNameLst>
                                      </p:cBhvr>
                                      <p:tavLst>
                                        <p:tav tm="0">
                                          <p:val>
                                            <p:fltVal val="0"/>
                                          </p:val>
                                        </p:tav>
                                        <p:tav tm="100000">
                                          <p:val>
                                            <p:strVal val="#ppt_h"/>
                                          </p:val>
                                        </p:tav>
                                      </p:tavLst>
                                    </p:anim>
                                    <p:animEffect transition="in" filter="fade">
                                      <p:cBhvr>
                                        <p:cTn id="34" dur="500"/>
                                        <p:tgtEl>
                                          <p:spTgt spid="2">
                                            <p:txEl>
                                              <p:pRg st="3" end="3"/>
                                            </p:txEl>
                                          </p:spTgt>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
                                            <p:txEl>
                                              <p:pRg st="4" end="4"/>
                                            </p:txEl>
                                          </p:spTgt>
                                        </p:tgtEl>
                                        <p:attrNameLst>
                                          <p:attrName>style.visibility</p:attrName>
                                        </p:attrNameLst>
                                      </p:cBhvr>
                                      <p:to>
                                        <p:strVal val="visible"/>
                                      </p:to>
                                    </p:set>
                                    <p:anim calcmode="lin" valueType="num">
                                      <p:cBhvr>
                                        <p:cTn id="37" dur="500" fill="hold"/>
                                        <p:tgtEl>
                                          <p:spTgt spid="2">
                                            <p:txEl>
                                              <p:pRg st="4" end="4"/>
                                            </p:txEl>
                                          </p:spTgt>
                                        </p:tgtEl>
                                        <p:attrNameLst>
                                          <p:attrName>ppt_w</p:attrName>
                                        </p:attrNameLst>
                                      </p:cBhvr>
                                      <p:tavLst>
                                        <p:tav tm="0">
                                          <p:val>
                                            <p:fltVal val="0"/>
                                          </p:val>
                                        </p:tav>
                                        <p:tav tm="100000">
                                          <p:val>
                                            <p:strVal val="#ppt_w"/>
                                          </p:val>
                                        </p:tav>
                                      </p:tavLst>
                                    </p:anim>
                                    <p:anim calcmode="lin" valueType="num">
                                      <p:cBhvr>
                                        <p:cTn id="38" dur="500" fill="hold"/>
                                        <p:tgtEl>
                                          <p:spTgt spid="2">
                                            <p:txEl>
                                              <p:pRg st="4" end="4"/>
                                            </p:txEl>
                                          </p:spTgt>
                                        </p:tgtEl>
                                        <p:attrNameLst>
                                          <p:attrName>ppt_h</p:attrName>
                                        </p:attrNameLst>
                                      </p:cBhvr>
                                      <p:tavLst>
                                        <p:tav tm="0">
                                          <p:val>
                                            <p:fltVal val="0"/>
                                          </p:val>
                                        </p:tav>
                                        <p:tav tm="100000">
                                          <p:val>
                                            <p:strVal val="#ppt_h"/>
                                          </p:val>
                                        </p:tav>
                                      </p:tavLst>
                                    </p:anim>
                                    <p:animEffect transition="in" filter="fade">
                                      <p:cBhvr>
                                        <p:cTn id="39" dur="500"/>
                                        <p:tgtEl>
                                          <p:spTgt spid="2">
                                            <p:txEl>
                                              <p:pRg st="4" end="4"/>
                                            </p:txEl>
                                          </p:spTgt>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 calcmode="lin" valueType="num">
                                      <p:cBhvr>
                                        <p:cTn id="42" dur="500" fill="hold"/>
                                        <p:tgtEl>
                                          <p:spTgt spid="2">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2">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2">
                                            <p:txEl>
                                              <p:pRg st="5" end="5"/>
                                            </p:txEl>
                                          </p:spTgt>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
                                            <p:txEl>
                                              <p:pRg st="6" end="6"/>
                                            </p:txEl>
                                          </p:spTgt>
                                        </p:tgtEl>
                                        <p:attrNameLst>
                                          <p:attrName>style.visibility</p:attrName>
                                        </p:attrNameLst>
                                      </p:cBhvr>
                                      <p:to>
                                        <p:strVal val="visible"/>
                                      </p:to>
                                    </p:set>
                                    <p:anim calcmode="lin" valueType="num">
                                      <p:cBhvr>
                                        <p:cTn id="47" dur="500" fill="hold"/>
                                        <p:tgtEl>
                                          <p:spTgt spid="2">
                                            <p:txEl>
                                              <p:pRg st="6" end="6"/>
                                            </p:txEl>
                                          </p:spTgt>
                                        </p:tgtEl>
                                        <p:attrNameLst>
                                          <p:attrName>ppt_w</p:attrName>
                                        </p:attrNameLst>
                                      </p:cBhvr>
                                      <p:tavLst>
                                        <p:tav tm="0">
                                          <p:val>
                                            <p:fltVal val="0"/>
                                          </p:val>
                                        </p:tav>
                                        <p:tav tm="100000">
                                          <p:val>
                                            <p:strVal val="#ppt_w"/>
                                          </p:val>
                                        </p:tav>
                                      </p:tavLst>
                                    </p:anim>
                                    <p:anim calcmode="lin" valueType="num">
                                      <p:cBhvr>
                                        <p:cTn id="48" dur="500" fill="hold"/>
                                        <p:tgtEl>
                                          <p:spTgt spid="2">
                                            <p:txEl>
                                              <p:pRg st="6" end="6"/>
                                            </p:txEl>
                                          </p:spTgt>
                                        </p:tgtEl>
                                        <p:attrNameLst>
                                          <p:attrName>ppt_h</p:attrName>
                                        </p:attrNameLst>
                                      </p:cBhvr>
                                      <p:tavLst>
                                        <p:tav tm="0">
                                          <p:val>
                                            <p:fltVal val="0"/>
                                          </p:val>
                                        </p:tav>
                                        <p:tav tm="100000">
                                          <p:val>
                                            <p:strVal val="#ppt_h"/>
                                          </p:val>
                                        </p:tav>
                                      </p:tavLst>
                                    </p:anim>
                                    <p:animEffect transition="in" filter="fade">
                                      <p:cBhvr>
                                        <p:cTn id="49" dur="500"/>
                                        <p:tgtEl>
                                          <p:spTgt spid="2">
                                            <p:txEl>
                                              <p:pRg st="6" end="6"/>
                                            </p:txEl>
                                          </p:spTgt>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2">
                                            <p:txEl>
                                              <p:pRg st="7" end="7"/>
                                            </p:txEl>
                                          </p:spTgt>
                                        </p:tgtEl>
                                        <p:attrNameLst>
                                          <p:attrName>style.visibility</p:attrName>
                                        </p:attrNameLst>
                                      </p:cBhvr>
                                      <p:to>
                                        <p:strVal val="visible"/>
                                      </p:to>
                                    </p:set>
                                    <p:anim calcmode="lin" valueType="num">
                                      <p:cBhvr>
                                        <p:cTn id="52" dur="500" fill="hold"/>
                                        <p:tgtEl>
                                          <p:spTgt spid="2">
                                            <p:txEl>
                                              <p:pRg st="7" end="7"/>
                                            </p:txEl>
                                          </p:spTgt>
                                        </p:tgtEl>
                                        <p:attrNameLst>
                                          <p:attrName>ppt_w</p:attrName>
                                        </p:attrNameLst>
                                      </p:cBhvr>
                                      <p:tavLst>
                                        <p:tav tm="0">
                                          <p:val>
                                            <p:fltVal val="0"/>
                                          </p:val>
                                        </p:tav>
                                        <p:tav tm="100000">
                                          <p:val>
                                            <p:strVal val="#ppt_w"/>
                                          </p:val>
                                        </p:tav>
                                      </p:tavLst>
                                    </p:anim>
                                    <p:anim calcmode="lin" valueType="num">
                                      <p:cBhvr>
                                        <p:cTn id="53" dur="500" fill="hold"/>
                                        <p:tgtEl>
                                          <p:spTgt spid="2">
                                            <p:txEl>
                                              <p:pRg st="7" end="7"/>
                                            </p:txEl>
                                          </p:spTgt>
                                        </p:tgtEl>
                                        <p:attrNameLst>
                                          <p:attrName>ppt_h</p:attrName>
                                        </p:attrNameLst>
                                      </p:cBhvr>
                                      <p:tavLst>
                                        <p:tav tm="0">
                                          <p:val>
                                            <p:fltVal val="0"/>
                                          </p:val>
                                        </p:tav>
                                        <p:tav tm="100000">
                                          <p:val>
                                            <p:strVal val="#ppt_h"/>
                                          </p:val>
                                        </p:tav>
                                      </p:tavLst>
                                    </p:anim>
                                    <p:animEffect transition="in" filter="fade">
                                      <p:cBhvr>
                                        <p:cTn id="54" dur="500"/>
                                        <p:tgtEl>
                                          <p:spTgt spid="2">
                                            <p:txEl>
                                              <p:pRg st="7" end="7"/>
                                            </p:txEl>
                                          </p:spTgt>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2">
                                            <p:txEl>
                                              <p:pRg st="8" end="8"/>
                                            </p:txEl>
                                          </p:spTgt>
                                        </p:tgtEl>
                                        <p:attrNameLst>
                                          <p:attrName>style.visibility</p:attrName>
                                        </p:attrNameLst>
                                      </p:cBhvr>
                                      <p:to>
                                        <p:strVal val="visible"/>
                                      </p:to>
                                    </p:set>
                                    <p:anim calcmode="lin" valueType="num">
                                      <p:cBhvr>
                                        <p:cTn id="57" dur="500" fill="hold"/>
                                        <p:tgtEl>
                                          <p:spTgt spid="2">
                                            <p:txEl>
                                              <p:pRg st="8" end="8"/>
                                            </p:txEl>
                                          </p:spTgt>
                                        </p:tgtEl>
                                        <p:attrNameLst>
                                          <p:attrName>ppt_w</p:attrName>
                                        </p:attrNameLst>
                                      </p:cBhvr>
                                      <p:tavLst>
                                        <p:tav tm="0">
                                          <p:val>
                                            <p:fltVal val="0"/>
                                          </p:val>
                                        </p:tav>
                                        <p:tav tm="100000">
                                          <p:val>
                                            <p:strVal val="#ppt_w"/>
                                          </p:val>
                                        </p:tav>
                                      </p:tavLst>
                                    </p:anim>
                                    <p:anim calcmode="lin" valueType="num">
                                      <p:cBhvr>
                                        <p:cTn id="58" dur="500" fill="hold"/>
                                        <p:tgtEl>
                                          <p:spTgt spid="2">
                                            <p:txEl>
                                              <p:pRg st="8" end="8"/>
                                            </p:txEl>
                                          </p:spTgt>
                                        </p:tgtEl>
                                        <p:attrNameLst>
                                          <p:attrName>ppt_h</p:attrName>
                                        </p:attrNameLst>
                                      </p:cBhvr>
                                      <p:tavLst>
                                        <p:tav tm="0">
                                          <p:val>
                                            <p:fltVal val="0"/>
                                          </p:val>
                                        </p:tav>
                                        <p:tav tm="100000">
                                          <p:val>
                                            <p:strVal val="#ppt_h"/>
                                          </p:val>
                                        </p:tav>
                                      </p:tavLst>
                                    </p:anim>
                                    <p:animEffect transition="in" filter="fade">
                                      <p:cBhvr>
                                        <p:cTn id="59" dur="500"/>
                                        <p:tgtEl>
                                          <p:spTgt spid="2">
                                            <p:txEl>
                                              <p:pRg st="8" end="8"/>
                                            </p:txEl>
                                          </p:spTgt>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
                                            <p:txEl>
                                              <p:pRg st="9" end="9"/>
                                            </p:txEl>
                                          </p:spTgt>
                                        </p:tgtEl>
                                        <p:attrNameLst>
                                          <p:attrName>style.visibility</p:attrName>
                                        </p:attrNameLst>
                                      </p:cBhvr>
                                      <p:to>
                                        <p:strVal val="visible"/>
                                      </p:to>
                                    </p:set>
                                    <p:anim calcmode="lin" valueType="num">
                                      <p:cBhvr>
                                        <p:cTn id="62" dur="500" fill="hold"/>
                                        <p:tgtEl>
                                          <p:spTgt spid="2">
                                            <p:txEl>
                                              <p:pRg st="9" end="9"/>
                                            </p:txEl>
                                          </p:spTgt>
                                        </p:tgtEl>
                                        <p:attrNameLst>
                                          <p:attrName>ppt_w</p:attrName>
                                        </p:attrNameLst>
                                      </p:cBhvr>
                                      <p:tavLst>
                                        <p:tav tm="0">
                                          <p:val>
                                            <p:fltVal val="0"/>
                                          </p:val>
                                        </p:tav>
                                        <p:tav tm="100000">
                                          <p:val>
                                            <p:strVal val="#ppt_w"/>
                                          </p:val>
                                        </p:tav>
                                      </p:tavLst>
                                    </p:anim>
                                    <p:anim calcmode="lin" valueType="num">
                                      <p:cBhvr>
                                        <p:cTn id="63" dur="500" fill="hold"/>
                                        <p:tgtEl>
                                          <p:spTgt spid="2">
                                            <p:txEl>
                                              <p:pRg st="9" end="9"/>
                                            </p:txEl>
                                          </p:spTgt>
                                        </p:tgtEl>
                                        <p:attrNameLst>
                                          <p:attrName>ppt_h</p:attrName>
                                        </p:attrNameLst>
                                      </p:cBhvr>
                                      <p:tavLst>
                                        <p:tav tm="0">
                                          <p:val>
                                            <p:fltVal val="0"/>
                                          </p:val>
                                        </p:tav>
                                        <p:tav tm="100000">
                                          <p:val>
                                            <p:strVal val="#ppt_h"/>
                                          </p:val>
                                        </p:tav>
                                      </p:tavLst>
                                    </p:anim>
                                    <p:animEffect transition="in" filter="fade">
                                      <p:cBhvr>
                                        <p:cTn id="64" dur="500"/>
                                        <p:tgtEl>
                                          <p:spTgt spid="2">
                                            <p:txEl>
                                              <p:pRg st="9" end="9"/>
                                            </p:txEl>
                                          </p:spTgt>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2">
                                            <p:txEl>
                                              <p:pRg st="10" end="10"/>
                                            </p:txEl>
                                          </p:spTgt>
                                        </p:tgtEl>
                                        <p:attrNameLst>
                                          <p:attrName>style.visibility</p:attrName>
                                        </p:attrNameLst>
                                      </p:cBhvr>
                                      <p:to>
                                        <p:strVal val="visible"/>
                                      </p:to>
                                    </p:set>
                                    <p:anim calcmode="lin" valueType="num">
                                      <p:cBhvr>
                                        <p:cTn id="67" dur="500" fill="hold"/>
                                        <p:tgtEl>
                                          <p:spTgt spid="2">
                                            <p:txEl>
                                              <p:pRg st="10" end="10"/>
                                            </p:txEl>
                                          </p:spTgt>
                                        </p:tgtEl>
                                        <p:attrNameLst>
                                          <p:attrName>ppt_w</p:attrName>
                                        </p:attrNameLst>
                                      </p:cBhvr>
                                      <p:tavLst>
                                        <p:tav tm="0">
                                          <p:val>
                                            <p:fltVal val="0"/>
                                          </p:val>
                                        </p:tav>
                                        <p:tav tm="100000">
                                          <p:val>
                                            <p:strVal val="#ppt_w"/>
                                          </p:val>
                                        </p:tav>
                                      </p:tavLst>
                                    </p:anim>
                                    <p:anim calcmode="lin" valueType="num">
                                      <p:cBhvr>
                                        <p:cTn id="68" dur="500" fill="hold"/>
                                        <p:tgtEl>
                                          <p:spTgt spid="2">
                                            <p:txEl>
                                              <p:pRg st="10" end="10"/>
                                            </p:txEl>
                                          </p:spTgt>
                                        </p:tgtEl>
                                        <p:attrNameLst>
                                          <p:attrName>ppt_h</p:attrName>
                                        </p:attrNameLst>
                                      </p:cBhvr>
                                      <p:tavLst>
                                        <p:tav tm="0">
                                          <p:val>
                                            <p:fltVal val="0"/>
                                          </p:val>
                                        </p:tav>
                                        <p:tav tm="100000">
                                          <p:val>
                                            <p:strVal val="#ppt_h"/>
                                          </p:val>
                                        </p:tav>
                                      </p:tavLst>
                                    </p:anim>
                                    <p:animEffect transition="in" filter="fade">
                                      <p:cBhvr>
                                        <p:cTn id="69" dur="500"/>
                                        <p:tgtEl>
                                          <p:spTgt spid="2">
                                            <p:txEl>
                                              <p:pRg st="10" end="10"/>
                                            </p:txEl>
                                          </p:spTgt>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2">
                                            <p:txEl>
                                              <p:pRg st="11" end="11"/>
                                            </p:txEl>
                                          </p:spTgt>
                                        </p:tgtEl>
                                        <p:attrNameLst>
                                          <p:attrName>style.visibility</p:attrName>
                                        </p:attrNameLst>
                                      </p:cBhvr>
                                      <p:to>
                                        <p:strVal val="visible"/>
                                      </p:to>
                                    </p:set>
                                    <p:anim calcmode="lin" valueType="num">
                                      <p:cBhvr>
                                        <p:cTn id="72" dur="500" fill="hold"/>
                                        <p:tgtEl>
                                          <p:spTgt spid="2">
                                            <p:txEl>
                                              <p:pRg st="11" end="11"/>
                                            </p:txEl>
                                          </p:spTgt>
                                        </p:tgtEl>
                                        <p:attrNameLst>
                                          <p:attrName>ppt_w</p:attrName>
                                        </p:attrNameLst>
                                      </p:cBhvr>
                                      <p:tavLst>
                                        <p:tav tm="0">
                                          <p:val>
                                            <p:fltVal val="0"/>
                                          </p:val>
                                        </p:tav>
                                        <p:tav tm="100000">
                                          <p:val>
                                            <p:strVal val="#ppt_w"/>
                                          </p:val>
                                        </p:tav>
                                      </p:tavLst>
                                    </p:anim>
                                    <p:anim calcmode="lin" valueType="num">
                                      <p:cBhvr>
                                        <p:cTn id="73" dur="500" fill="hold"/>
                                        <p:tgtEl>
                                          <p:spTgt spid="2">
                                            <p:txEl>
                                              <p:pRg st="11" end="11"/>
                                            </p:txEl>
                                          </p:spTgt>
                                        </p:tgtEl>
                                        <p:attrNameLst>
                                          <p:attrName>ppt_h</p:attrName>
                                        </p:attrNameLst>
                                      </p:cBhvr>
                                      <p:tavLst>
                                        <p:tav tm="0">
                                          <p:val>
                                            <p:fltVal val="0"/>
                                          </p:val>
                                        </p:tav>
                                        <p:tav tm="100000">
                                          <p:val>
                                            <p:strVal val="#ppt_h"/>
                                          </p:val>
                                        </p:tav>
                                      </p:tavLst>
                                    </p:anim>
                                    <p:animEffect transition="in" filter="fade">
                                      <p:cBhvr>
                                        <p:cTn id="74" dur="500"/>
                                        <p:tgtEl>
                                          <p:spTgt spid="2">
                                            <p:txEl>
                                              <p:pRg st="11" end="11"/>
                                            </p:txEl>
                                          </p:spTgt>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2">
                                            <p:txEl>
                                              <p:pRg st="12" end="12"/>
                                            </p:txEl>
                                          </p:spTgt>
                                        </p:tgtEl>
                                        <p:attrNameLst>
                                          <p:attrName>style.visibility</p:attrName>
                                        </p:attrNameLst>
                                      </p:cBhvr>
                                      <p:to>
                                        <p:strVal val="visible"/>
                                      </p:to>
                                    </p:set>
                                    <p:anim calcmode="lin" valueType="num">
                                      <p:cBhvr>
                                        <p:cTn id="77" dur="500" fill="hold"/>
                                        <p:tgtEl>
                                          <p:spTgt spid="2">
                                            <p:txEl>
                                              <p:pRg st="12" end="12"/>
                                            </p:txEl>
                                          </p:spTgt>
                                        </p:tgtEl>
                                        <p:attrNameLst>
                                          <p:attrName>ppt_w</p:attrName>
                                        </p:attrNameLst>
                                      </p:cBhvr>
                                      <p:tavLst>
                                        <p:tav tm="0">
                                          <p:val>
                                            <p:fltVal val="0"/>
                                          </p:val>
                                        </p:tav>
                                        <p:tav tm="100000">
                                          <p:val>
                                            <p:strVal val="#ppt_w"/>
                                          </p:val>
                                        </p:tav>
                                      </p:tavLst>
                                    </p:anim>
                                    <p:anim calcmode="lin" valueType="num">
                                      <p:cBhvr>
                                        <p:cTn id="78" dur="500" fill="hold"/>
                                        <p:tgtEl>
                                          <p:spTgt spid="2">
                                            <p:txEl>
                                              <p:pRg st="12" end="12"/>
                                            </p:txEl>
                                          </p:spTgt>
                                        </p:tgtEl>
                                        <p:attrNameLst>
                                          <p:attrName>ppt_h</p:attrName>
                                        </p:attrNameLst>
                                      </p:cBhvr>
                                      <p:tavLst>
                                        <p:tav tm="0">
                                          <p:val>
                                            <p:fltVal val="0"/>
                                          </p:val>
                                        </p:tav>
                                        <p:tav tm="100000">
                                          <p:val>
                                            <p:strVal val="#ppt_h"/>
                                          </p:val>
                                        </p:tav>
                                      </p:tavLst>
                                    </p:anim>
                                    <p:animEffect transition="in" filter="fade">
                                      <p:cBhvr>
                                        <p:cTn id="79" dur="500"/>
                                        <p:tgtEl>
                                          <p:spTgt spid="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2" grpId="0" animBg="1"/>
      <p:bldP spid="51"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121920" y="29845"/>
            <a:ext cx="8883535" cy="742315"/>
          </a:xfrm>
        </p:spPr>
        <p:txBody>
          <a:bodyPr>
            <a:normAutofit/>
          </a:bodyPr>
          <a:lstStyle/>
          <a:p>
            <a:r>
              <a:rPr lang="ja-JP" altLang="en-US" sz="4000" dirty="0"/>
              <a:t>☆権利情報・管理情報の収集・管理</a:t>
            </a:r>
            <a:r>
              <a:rPr lang="ja-JP" altLang="en-US" sz="4000" dirty="0" smtClean="0"/>
              <a:t>機能</a:t>
            </a:r>
            <a:endParaRPr lang="ja-JP" altLang="en-US" sz="4000" dirty="0"/>
          </a:p>
        </p:txBody>
      </p:sp>
      <p:sp>
        <p:nvSpPr>
          <p:cNvPr id="2" name="コンテンツ プレースホルダー 1"/>
          <p:cNvSpPr>
            <a:spLocks noGrp="1"/>
          </p:cNvSpPr>
          <p:nvPr>
            <p:ph idx="1"/>
          </p:nvPr>
        </p:nvSpPr>
        <p:spPr>
          <a:xfrm>
            <a:off x="8248899" y="633048"/>
            <a:ext cx="3779008" cy="5630362"/>
          </a:xfrm>
        </p:spPr>
        <p:txBody>
          <a:bodyPr>
            <a:normAutofit fontScale="77500" lnSpcReduction="20000"/>
          </a:bodyPr>
          <a:lstStyle/>
          <a:p>
            <a:r>
              <a:rPr kumimoji="1" lang="ja-JP" altLang="en-US" dirty="0" smtClean="0"/>
              <a:t>出版界</a:t>
            </a:r>
            <a:endParaRPr kumimoji="1" lang="en-US" altLang="ja-JP" dirty="0" smtClean="0"/>
          </a:p>
          <a:p>
            <a:pPr lvl="1"/>
            <a:r>
              <a:rPr kumimoji="1" lang="ja-JP" altLang="en-US" dirty="0" smtClean="0"/>
              <a:t>著作物の権利情報の収集・管理・提供</a:t>
            </a:r>
            <a:endParaRPr kumimoji="1" lang="en-US" altLang="ja-JP" dirty="0" smtClean="0"/>
          </a:p>
          <a:p>
            <a:pPr lvl="2"/>
            <a:r>
              <a:rPr kumimoji="1" lang="ja-JP" altLang="en-US" dirty="0" smtClean="0"/>
              <a:t>著作者情報の管理</a:t>
            </a:r>
            <a:endParaRPr kumimoji="1" lang="en-US" altLang="ja-JP" dirty="0" smtClean="0"/>
          </a:p>
          <a:p>
            <a:pPr lvl="2"/>
            <a:r>
              <a:rPr kumimoji="1" lang="ja-JP" altLang="en-US" dirty="0" smtClean="0"/>
              <a:t>著作権、出版権等の権利情報</a:t>
            </a:r>
            <a:endParaRPr kumimoji="1" lang="en-US" altLang="ja-JP" dirty="0" smtClean="0"/>
          </a:p>
          <a:p>
            <a:pPr lvl="1"/>
            <a:r>
              <a:rPr kumimoji="1" lang="ja-JP" altLang="en-US" dirty="0" smtClean="0"/>
              <a:t>出版情報の管理</a:t>
            </a:r>
            <a:endParaRPr kumimoji="1" lang="en-US" altLang="ja-JP" dirty="0" smtClean="0"/>
          </a:p>
          <a:p>
            <a:pPr lvl="2"/>
            <a:r>
              <a:rPr kumimoji="1" lang="ja-JP" altLang="en-US" dirty="0" smtClean="0"/>
              <a:t>基本書誌、内容紹介、著者紹介、書影、試し読み、書評リンク、重版情報、ジャンルコード、</a:t>
            </a:r>
            <a:endParaRPr kumimoji="1" lang="en-US" altLang="ja-JP" dirty="0" smtClean="0"/>
          </a:p>
          <a:p>
            <a:pPr lvl="2"/>
            <a:r>
              <a:rPr lang="ja-JP" altLang="en-US" dirty="0"/>
              <a:t>出</a:t>
            </a:r>
            <a:r>
              <a:rPr lang="ja-JP" altLang="en-US" dirty="0" smtClean="0"/>
              <a:t>版権登録情報</a:t>
            </a:r>
            <a:endParaRPr lang="en-US" altLang="ja-JP" dirty="0" smtClean="0"/>
          </a:p>
          <a:p>
            <a:pPr lvl="2"/>
            <a:r>
              <a:rPr kumimoji="1" lang="ja-JP" altLang="en-US" dirty="0" smtClean="0"/>
              <a:t>著作者情報、出版社情報、</a:t>
            </a:r>
            <a:endParaRPr kumimoji="1" lang="en-US" altLang="ja-JP" dirty="0" smtClean="0"/>
          </a:p>
          <a:p>
            <a:pPr lvl="2"/>
            <a:r>
              <a:rPr kumimoji="1" lang="ja-JP" altLang="en-US" dirty="0" smtClean="0"/>
              <a:t>著作権情報</a:t>
            </a:r>
            <a:endParaRPr kumimoji="1" lang="en-US" altLang="ja-JP" dirty="0" smtClean="0"/>
          </a:p>
          <a:p>
            <a:r>
              <a:rPr lang="en-US" altLang="ja-JP" dirty="0" smtClean="0"/>
              <a:t>NDL</a:t>
            </a:r>
            <a:endParaRPr kumimoji="1" lang="en-US" altLang="ja-JP" dirty="0" smtClean="0"/>
          </a:p>
          <a:p>
            <a:pPr lvl="1"/>
            <a:r>
              <a:rPr kumimoji="1" lang="ja-JP" altLang="en-US" dirty="0" smtClean="0"/>
              <a:t>書誌情報、件名、</a:t>
            </a:r>
            <a:r>
              <a:rPr kumimoji="1" lang="en-US" altLang="ja-JP" dirty="0" smtClean="0"/>
              <a:t>NDC</a:t>
            </a:r>
            <a:r>
              <a:rPr kumimoji="1" lang="ja-JP" altLang="en-US" dirty="0" smtClean="0"/>
              <a:t>分類コード、著作者典拠情報の提供</a:t>
            </a:r>
            <a:endParaRPr kumimoji="1" lang="en-US" altLang="ja-JP" dirty="0" smtClean="0"/>
          </a:p>
          <a:p>
            <a:r>
              <a:rPr lang="ja-JP" altLang="en-US" dirty="0" smtClean="0"/>
              <a:t>連携</a:t>
            </a:r>
            <a:endParaRPr kumimoji="1" lang="en-US" altLang="ja-JP" dirty="0" smtClean="0"/>
          </a:p>
          <a:p>
            <a:pPr lvl="1"/>
            <a:r>
              <a:rPr kumimoji="1" lang="en-US" altLang="ja-JP" dirty="0" smtClean="0"/>
              <a:t>ISBN</a:t>
            </a:r>
            <a:r>
              <a:rPr kumimoji="1" lang="ja-JP" altLang="en-US" dirty="0" err="1" smtClean="0"/>
              <a:t>、</a:t>
            </a:r>
            <a:r>
              <a:rPr kumimoji="1" lang="ja-JP" altLang="en-US" dirty="0" smtClean="0"/>
              <a:t>著者典拠</a:t>
            </a:r>
            <a:r>
              <a:rPr kumimoji="1" lang="en-US" altLang="ja-JP" dirty="0" smtClean="0"/>
              <a:t>ID</a:t>
            </a:r>
            <a:r>
              <a:rPr kumimoji="1" lang="ja-JP" altLang="en-US" dirty="0" smtClean="0"/>
              <a:t>等の永続的識別子による著作物同定</a:t>
            </a:r>
            <a:endParaRPr kumimoji="1" lang="en-US" altLang="ja-JP" dirty="0" smtClean="0"/>
          </a:p>
          <a:p>
            <a:pPr lvl="1"/>
            <a:r>
              <a:rPr lang="ja-JP" altLang="en-US" dirty="0" smtClean="0"/>
              <a:t>著作権</a:t>
            </a:r>
            <a:r>
              <a:rPr lang="ja-JP" altLang="en-US" dirty="0"/>
              <a:t>情報</a:t>
            </a:r>
            <a:r>
              <a:rPr lang="ja-JP" altLang="en-US" dirty="0" smtClean="0"/>
              <a:t>の共有（私見）</a:t>
            </a:r>
            <a:endParaRPr kumimoji="1" lang="en-US" altLang="ja-JP" dirty="0" smtClean="0"/>
          </a:p>
          <a:p>
            <a:pPr lvl="1"/>
            <a:endParaRPr kumimoji="1" lang="en-US" altLang="ja-JP" dirty="0" smtClean="0"/>
          </a:p>
          <a:p>
            <a:pPr lvl="1"/>
            <a:endParaRPr kumimoji="1" lang="ja-JP" altLang="en-US" dirty="0"/>
          </a:p>
        </p:txBody>
      </p:sp>
      <p:sp>
        <p:nvSpPr>
          <p:cNvPr id="4" name="スライド番号プレースホルダー 3"/>
          <p:cNvSpPr>
            <a:spLocks noGrp="1"/>
          </p:cNvSpPr>
          <p:nvPr>
            <p:ph type="sldNum" sz="quarter" idx="12"/>
          </p:nvPr>
        </p:nvSpPr>
        <p:spPr/>
        <p:txBody>
          <a:bodyPr/>
          <a:lstStyle/>
          <a:p>
            <a:fld id="{042AED99-7FB4-404E-8A97-64753DCE42EC}" type="slidenum">
              <a:rPr lang="en-US" smtClean="0"/>
              <a:pPr/>
              <a:t>87</a:t>
            </a:fld>
            <a:endParaRPr lang="en-US" dirty="0"/>
          </a:p>
        </p:txBody>
      </p:sp>
      <p:sp>
        <p:nvSpPr>
          <p:cNvPr id="24" name="AutoShape 8"/>
          <p:cNvSpPr>
            <a:spLocks noChangeArrowheads="1"/>
          </p:cNvSpPr>
          <p:nvPr/>
        </p:nvSpPr>
        <p:spPr bwMode="auto">
          <a:xfrm>
            <a:off x="94594" y="1915570"/>
            <a:ext cx="4266540" cy="4842820"/>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pPr marL="342900" indent="-342900">
              <a:defRPr/>
            </a:pPr>
            <a:r>
              <a:rPr lang="ja-JP" altLang="en-US" sz="1400" b="1" dirty="0">
                <a:latin typeface="Meiryo UI" panose="020B0604030504040204" pitchFamily="50" charset="-128"/>
                <a:ea typeface="Meiryo UI" panose="020B0604030504040204" pitchFamily="50" charset="-128"/>
              </a:rPr>
              <a:t>出版界</a:t>
            </a:r>
            <a:endParaRPr lang="en-US" altLang="ja-JP" sz="1200" dirty="0">
              <a:latin typeface="Meiryo UI" panose="020B0604030504040204" pitchFamily="50" charset="-128"/>
              <a:ea typeface="Meiryo UI" panose="020B0604030504040204" pitchFamily="50" charset="-128"/>
            </a:endParaRPr>
          </a:p>
        </p:txBody>
      </p:sp>
      <p:sp>
        <p:nvSpPr>
          <p:cNvPr id="25" name="AutoShape 8"/>
          <p:cNvSpPr>
            <a:spLocks noChangeArrowheads="1"/>
          </p:cNvSpPr>
          <p:nvPr/>
        </p:nvSpPr>
        <p:spPr bwMode="auto">
          <a:xfrm>
            <a:off x="117707" y="3483698"/>
            <a:ext cx="4065245" cy="1222558"/>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pPr marL="342900" indent="-342900">
              <a:defRPr/>
            </a:pPr>
            <a:r>
              <a:rPr lang="ja-JP" altLang="en-US" sz="1400" b="1" dirty="0">
                <a:latin typeface="Meiryo UI" panose="020B0604030504040204" pitchFamily="50" charset="-128"/>
                <a:ea typeface="Meiryo UI" panose="020B0604030504040204" pitchFamily="50" charset="-128"/>
              </a:rPr>
              <a:t>電子出版支援組織</a:t>
            </a:r>
            <a:endParaRPr lang="en-US" altLang="ja-JP" sz="1200" dirty="0">
              <a:latin typeface="Meiryo UI" panose="020B0604030504040204" pitchFamily="50" charset="-128"/>
              <a:ea typeface="Meiryo UI" panose="020B0604030504040204" pitchFamily="50" charset="-128"/>
            </a:endParaRPr>
          </a:p>
        </p:txBody>
      </p:sp>
      <p:sp>
        <p:nvSpPr>
          <p:cNvPr id="26" name="AutoShape 8"/>
          <p:cNvSpPr>
            <a:spLocks noChangeArrowheads="1"/>
          </p:cNvSpPr>
          <p:nvPr/>
        </p:nvSpPr>
        <p:spPr bwMode="auto">
          <a:xfrm>
            <a:off x="4744092" y="2267051"/>
            <a:ext cx="3162499" cy="4310236"/>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pPr marL="342900" indent="-342900">
              <a:defRPr/>
            </a:pPr>
            <a:r>
              <a:rPr lang="ja-JP" altLang="en-US" sz="1400" b="1" dirty="0">
                <a:latin typeface="Meiryo UI" panose="020B0604030504040204" pitchFamily="50" charset="-128"/>
                <a:ea typeface="Meiryo UI" panose="020B0604030504040204" pitchFamily="50" charset="-128"/>
              </a:rPr>
              <a:t>国立国会図書館</a:t>
            </a:r>
            <a:endParaRPr lang="en-US" altLang="ja-JP" sz="1200" dirty="0">
              <a:latin typeface="Meiryo UI" panose="020B0604030504040204" pitchFamily="50" charset="-128"/>
              <a:ea typeface="Meiryo UI" panose="020B0604030504040204" pitchFamily="50" charset="-128"/>
            </a:endParaRPr>
          </a:p>
        </p:txBody>
      </p:sp>
      <p:sp>
        <p:nvSpPr>
          <p:cNvPr id="27" name="AutoShape 8"/>
          <p:cNvSpPr>
            <a:spLocks noChangeArrowheads="1"/>
          </p:cNvSpPr>
          <p:nvPr/>
        </p:nvSpPr>
        <p:spPr bwMode="auto">
          <a:xfrm>
            <a:off x="2303395" y="4887356"/>
            <a:ext cx="1941119" cy="752594"/>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200" b="1" dirty="0" smtClean="0">
                <a:latin typeface="Meiryo UI" panose="020B0604030504040204" pitchFamily="50" charset="-128"/>
                <a:ea typeface="Meiryo UI" panose="020B0604030504040204" pitchFamily="50" charset="-128"/>
              </a:rPr>
              <a:t>出版・権利</a:t>
            </a:r>
            <a:r>
              <a:rPr lang="ja-JP" altLang="en-US" sz="1200" b="1" dirty="0">
                <a:latin typeface="Meiryo UI" panose="020B0604030504040204" pitchFamily="50" charset="-128"/>
                <a:ea typeface="Meiryo UI" panose="020B0604030504040204" pitchFamily="50" charset="-128"/>
              </a:rPr>
              <a:t>情報管理組織</a:t>
            </a:r>
            <a:endParaRPr lang="en-US" altLang="ja-JP" sz="1200" b="1" dirty="0">
              <a:latin typeface="Meiryo UI" panose="020B0604030504040204" pitchFamily="50" charset="-128"/>
              <a:ea typeface="Meiryo UI" panose="020B0604030504040204" pitchFamily="50" charset="-128"/>
            </a:endParaRPr>
          </a:p>
          <a:p>
            <a:pPr marL="342900" indent="-342900" algn="ctr">
              <a:defRPr/>
            </a:pPr>
            <a:endParaRPr lang="en-US" altLang="ja-JP" sz="1200" dirty="0">
              <a:latin typeface="Meiryo UI" panose="020B0604030504040204" pitchFamily="50" charset="-128"/>
              <a:ea typeface="Meiryo UI" panose="020B0604030504040204" pitchFamily="50" charset="-128"/>
            </a:endParaRPr>
          </a:p>
          <a:p>
            <a:pPr marL="342900" indent="-342900" algn="ctr">
              <a:defRPr/>
            </a:pPr>
            <a:endParaRPr lang="en-US" altLang="ja-JP" sz="1200" dirty="0">
              <a:latin typeface="Meiryo UI" panose="020B0604030504040204" pitchFamily="50" charset="-128"/>
              <a:ea typeface="Meiryo UI" panose="020B0604030504040204" pitchFamily="50" charset="-128"/>
            </a:endParaRPr>
          </a:p>
        </p:txBody>
      </p:sp>
      <p:sp>
        <p:nvSpPr>
          <p:cNvPr id="28" name="AutoShape 8"/>
          <p:cNvSpPr>
            <a:spLocks noChangeArrowheads="1"/>
          </p:cNvSpPr>
          <p:nvPr/>
        </p:nvSpPr>
        <p:spPr bwMode="auto">
          <a:xfrm>
            <a:off x="2040952" y="2342313"/>
            <a:ext cx="1549829" cy="322540"/>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200" b="1" dirty="0">
                <a:latin typeface="Meiryo UI" panose="020B0604030504040204" pitchFamily="50" charset="-128"/>
                <a:ea typeface="Meiryo UI" panose="020B0604030504040204" pitchFamily="50" charset="-128"/>
              </a:rPr>
              <a:t>電子書籍販売</a:t>
            </a:r>
            <a:endParaRPr lang="en-US" altLang="ja-JP" sz="1200" b="1" dirty="0">
              <a:latin typeface="Meiryo UI" panose="020B0604030504040204" pitchFamily="50" charset="-128"/>
              <a:ea typeface="Meiryo UI" panose="020B0604030504040204" pitchFamily="50" charset="-128"/>
            </a:endParaRPr>
          </a:p>
        </p:txBody>
      </p:sp>
      <p:sp>
        <p:nvSpPr>
          <p:cNvPr id="29" name="正方形/長方形 28"/>
          <p:cNvSpPr/>
          <p:nvPr/>
        </p:nvSpPr>
        <p:spPr>
          <a:xfrm>
            <a:off x="6349123" y="4301235"/>
            <a:ext cx="1606431" cy="43088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①コンテンツの生成機能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所蔵資料のデジタル化）</a:t>
            </a:r>
            <a:endParaRPr lang="en-US" altLang="ja-JP" sz="1100" dirty="0">
              <a:latin typeface="Meiryo UI" panose="020B0604030504040204" pitchFamily="50" charset="-128"/>
              <a:ea typeface="Meiryo UI" panose="020B0604030504040204" pitchFamily="50" charset="-128"/>
            </a:endParaRPr>
          </a:p>
        </p:txBody>
      </p:sp>
      <p:sp>
        <p:nvSpPr>
          <p:cNvPr id="30" name="正方形/長方形 29"/>
          <p:cNvSpPr/>
          <p:nvPr/>
        </p:nvSpPr>
        <p:spPr>
          <a:xfrm>
            <a:off x="2287777" y="4049248"/>
            <a:ext cx="1815824" cy="43088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②収集・一時保存機能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（提供用コンテンツの管理）</a:t>
            </a:r>
          </a:p>
        </p:txBody>
      </p:sp>
      <p:sp>
        <p:nvSpPr>
          <p:cNvPr id="31" name="正方形/長方形 30"/>
          <p:cNvSpPr/>
          <p:nvPr/>
        </p:nvSpPr>
        <p:spPr>
          <a:xfrm>
            <a:off x="2840236" y="5295726"/>
            <a:ext cx="1682196" cy="769441"/>
          </a:xfrm>
          <a:prstGeom prst="rect">
            <a:avLst/>
          </a:prstGeom>
        </p:spPr>
        <p:style>
          <a:lnRef idx="0">
            <a:schemeClr val="accent6"/>
          </a:lnRef>
          <a:fillRef idx="3">
            <a:schemeClr val="accent6"/>
          </a:fillRef>
          <a:effectRef idx="3">
            <a:schemeClr val="accent6"/>
          </a:effectRef>
          <a:fontRef idx="minor">
            <a:schemeClr val="lt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④権利情報・管理情報の収集・管理機能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（出版情報・権利情報・販売情報の管理）</a:t>
            </a:r>
            <a:endParaRPr lang="en-US" altLang="ja-JP" sz="1100" dirty="0">
              <a:latin typeface="Meiryo UI" panose="020B0604030504040204" pitchFamily="50" charset="-128"/>
              <a:ea typeface="Meiryo UI" panose="020B0604030504040204" pitchFamily="50" charset="-128"/>
            </a:endParaRPr>
          </a:p>
        </p:txBody>
      </p:sp>
      <p:sp>
        <p:nvSpPr>
          <p:cNvPr id="32" name="正方形/長方形 31"/>
          <p:cNvSpPr/>
          <p:nvPr/>
        </p:nvSpPr>
        <p:spPr>
          <a:xfrm>
            <a:off x="5092900" y="5298281"/>
            <a:ext cx="1700112" cy="769441"/>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③恒久保存機能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（保存コンテンツの管理）</a:t>
            </a:r>
            <a:endParaRPr lang="en-US" altLang="ja-JP" sz="1100" dirty="0">
              <a:latin typeface="Meiryo UI" panose="020B0604030504040204" pitchFamily="50" charset="-128"/>
              <a:ea typeface="Meiryo UI" panose="020B0604030504040204" pitchFamily="50" charset="-128"/>
            </a:endParaRPr>
          </a:p>
          <a:p>
            <a:pPr algn="ctr"/>
            <a:endParaRPr lang="en-US" altLang="ja-JP" sz="1100" dirty="0">
              <a:latin typeface="Meiryo UI" panose="020B0604030504040204" pitchFamily="50" charset="-128"/>
              <a:ea typeface="Meiryo UI" panose="020B0604030504040204" pitchFamily="50" charset="-128"/>
            </a:endParaRPr>
          </a:p>
          <a:p>
            <a:pPr algn="ctr"/>
            <a:endParaRPr lang="ja-JP" altLang="en-US" sz="1100" dirty="0">
              <a:latin typeface="Meiryo UI" panose="020B0604030504040204" pitchFamily="50" charset="-128"/>
              <a:ea typeface="Meiryo UI" panose="020B0604030504040204" pitchFamily="50" charset="-128"/>
            </a:endParaRPr>
          </a:p>
        </p:txBody>
      </p:sp>
      <p:sp>
        <p:nvSpPr>
          <p:cNvPr id="33" name="正方形/長方形 32"/>
          <p:cNvSpPr/>
          <p:nvPr/>
        </p:nvSpPr>
        <p:spPr>
          <a:xfrm>
            <a:off x="270229" y="4025960"/>
            <a:ext cx="1611247" cy="43088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①コンテンツの生成機能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（電子書籍化）</a:t>
            </a:r>
          </a:p>
        </p:txBody>
      </p:sp>
      <p:sp>
        <p:nvSpPr>
          <p:cNvPr id="34" name="AutoShape 8"/>
          <p:cNvSpPr>
            <a:spLocks noChangeArrowheads="1"/>
          </p:cNvSpPr>
          <p:nvPr/>
        </p:nvSpPr>
        <p:spPr bwMode="auto">
          <a:xfrm>
            <a:off x="558241" y="5161942"/>
            <a:ext cx="1316346" cy="537567"/>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200" dirty="0">
                <a:latin typeface="Meiryo UI" panose="020B0604030504040204" pitchFamily="50" charset="-128"/>
                <a:ea typeface="Meiryo UI" panose="020B0604030504040204" pitchFamily="50" charset="-128"/>
              </a:rPr>
              <a:t>出版者</a:t>
            </a:r>
            <a:endParaRPr lang="en-US" altLang="ja-JP" sz="1200" dirty="0">
              <a:latin typeface="Meiryo UI" panose="020B0604030504040204" pitchFamily="50" charset="-128"/>
              <a:ea typeface="Meiryo UI" panose="020B0604030504040204" pitchFamily="50" charset="-128"/>
            </a:endParaRPr>
          </a:p>
          <a:p>
            <a:pPr marL="342900" indent="-342900" algn="ctr">
              <a:defRPr/>
            </a:pPr>
            <a:endParaRPr lang="ja-JP" altLang="en-US" sz="1200" dirty="0">
              <a:latin typeface="Meiryo UI" panose="020B0604030504040204" pitchFamily="50" charset="-128"/>
              <a:ea typeface="Meiryo UI" panose="020B0604030504040204" pitchFamily="50" charset="-128"/>
            </a:endParaRPr>
          </a:p>
        </p:txBody>
      </p:sp>
      <p:sp>
        <p:nvSpPr>
          <p:cNvPr id="35" name="正方形/長方形 34"/>
          <p:cNvSpPr/>
          <p:nvPr/>
        </p:nvSpPr>
        <p:spPr>
          <a:xfrm>
            <a:off x="4950014" y="2995493"/>
            <a:ext cx="2427688" cy="43088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⑤配信・流通機能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（所在情報、</a:t>
            </a:r>
            <a:r>
              <a:rPr lang="en-US" altLang="ja-JP" sz="1100" dirty="0">
                <a:latin typeface="Meiryo UI" panose="020B0604030504040204" pitchFamily="50" charset="-128"/>
                <a:ea typeface="Meiryo UI" panose="020B0604030504040204" pitchFamily="50" charset="-128"/>
              </a:rPr>
              <a:t>PD</a:t>
            </a:r>
            <a:r>
              <a:rPr lang="ja-JP" altLang="en-US" sz="1100" dirty="0">
                <a:latin typeface="Meiryo UI" panose="020B0604030504040204" pitchFamily="50" charset="-128"/>
                <a:ea typeface="Meiryo UI" panose="020B0604030504040204" pitchFamily="50" charset="-128"/>
              </a:rPr>
              <a:t>・絶版資料の配信）</a:t>
            </a:r>
            <a:endParaRPr lang="en-US" altLang="ja-JP" sz="1100" dirty="0">
              <a:latin typeface="Meiryo UI" panose="020B0604030504040204" pitchFamily="50" charset="-128"/>
              <a:ea typeface="Meiryo UI" panose="020B0604030504040204" pitchFamily="50" charset="-128"/>
            </a:endParaRPr>
          </a:p>
        </p:txBody>
      </p:sp>
      <p:sp>
        <p:nvSpPr>
          <p:cNvPr id="36" name="AutoShape 8"/>
          <p:cNvSpPr>
            <a:spLocks noChangeArrowheads="1"/>
          </p:cNvSpPr>
          <p:nvPr/>
        </p:nvSpPr>
        <p:spPr bwMode="auto">
          <a:xfrm>
            <a:off x="1568893" y="874109"/>
            <a:ext cx="5107535" cy="935622"/>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pPr marL="342900" indent="-342900">
              <a:defRPr/>
            </a:pPr>
            <a:r>
              <a:rPr lang="ja-JP" altLang="en-US" sz="1400" b="1" dirty="0">
                <a:latin typeface="Meiryo UI" panose="020B0604030504040204" pitchFamily="50" charset="-128"/>
                <a:ea typeface="Meiryo UI" panose="020B0604030504040204" pitchFamily="50" charset="-128"/>
              </a:rPr>
              <a:t>利用者</a:t>
            </a:r>
            <a:endParaRPr lang="en-US" altLang="ja-JP" sz="1200" dirty="0">
              <a:latin typeface="Meiryo UI" panose="020B0604030504040204" pitchFamily="50" charset="-128"/>
              <a:ea typeface="Meiryo UI" panose="020B0604030504040204" pitchFamily="50" charset="-128"/>
            </a:endParaRPr>
          </a:p>
        </p:txBody>
      </p:sp>
      <p:sp>
        <p:nvSpPr>
          <p:cNvPr id="37" name="左矢印 36"/>
          <p:cNvSpPr/>
          <p:nvPr/>
        </p:nvSpPr>
        <p:spPr>
          <a:xfrm>
            <a:off x="2932525" y="1393271"/>
            <a:ext cx="578575" cy="296457"/>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38" name="AutoShape 8"/>
          <p:cNvSpPr>
            <a:spLocks noChangeArrowheads="1"/>
          </p:cNvSpPr>
          <p:nvPr/>
        </p:nvSpPr>
        <p:spPr bwMode="auto">
          <a:xfrm>
            <a:off x="3523358" y="1027932"/>
            <a:ext cx="1222660" cy="698837"/>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100" b="1" dirty="0">
                <a:latin typeface="Meiryo UI" panose="020B0604030504040204" pitchFamily="50" charset="-128"/>
                <a:ea typeface="Meiryo UI" panose="020B0604030504040204" pitchFamily="50" charset="-128"/>
              </a:rPr>
              <a:t>図書館</a:t>
            </a:r>
            <a:endParaRPr lang="en-US" altLang="ja-JP" sz="1100" b="1" dirty="0">
              <a:latin typeface="Meiryo UI" panose="020B0604030504040204" pitchFamily="50" charset="-128"/>
              <a:ea typeface="Meiryo UI" panose="020B0604030504040204" pitchFamily="50" charset="-128"/>
            </a:endParaRPr>
          </a:p>
          <a:p>
            <a:pPr marL="342900" indent="-342900" algn="ctr">
              <a:defRPr/>
            </a:pPr>
            <a:r>
              <a:rPr lang="ja-JP" altLang="en-US" sz="1100" b="1" dirty="0">
                <a:latin typeface="Meiryo UI" panose="020B0604030504040204" pitchFamily="50" charset="-128"/>
                <a:ea typeface="Meiryo UI" panose="020B0604030504040204" pitchFamily="50" charset="-128"/>
              </a:rPr>
              <a:t>（公共・大学・</a:t>
            </a:r>
            <a:endParaRPr lang="en-US" altLang="ja-JP" sz="1100" b="1" dirty="0">
              <a:latin typeface="Meiryo UI" panose="020B0604030504040204" pitchFamily="50" charset="-128"/>
              <a:ea typeface="Meiryo UI" panose="020B0604030504040204" pitchFamily="50" charset="-128"/>
            </a:endParaRPr>
          </a:p>
          <a:p>
            <a:pPr marL="342900" indent="-342900" algn="ctr">
              <a:defRPr/>
            </a:pPr>
            <a:r>
              <a:rPr lang="ja-JP" altLang="en-US" sz="1100" b="1" dirty="0">
                <a:latin typeface="Meiryo UI" panose="020B0604030504040204" pitchFamily="50" charset="-128"/>
                <a:ea typeface="Meiryo UI" panose="020B0604030504040204" pitchFamily="50" charset="-128"/>
              </a:rPr>
              <a:t>学校・専門他）</a:t>
            </a:r>
          </a:p>
        </p:txBody>
      </p:sp>
      <p:sp>
        <p:nvSpPr>
          <p:cNvPr id="39" name="AutoShape 8"/>
          <p:cNvSpPr>
            <a:spLocks noChangeArrowheads="1"/>
          </p:cNvSpPr>
          <p:nvPr/>
        </p:nvSpPr>
        <p:spPr bwMode="auto">
          <a:xfrm>
            <a:off x="5321666" y="1349793"/>
            <a:ext cx="1303633" cy="304621"/>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100" b="1" dirty="0">
                <a:latin typeface="Meiryo UI" panose="020B0604030504040204" pitchFamily="50" charset="-128"/>
                <a:ea typeface="Meiryo UI" panose="020B0604030504040204" pitchFamily="50" charset="-128"/>
              </a:rPr>
              <a:t>視覚障害者等</a:t>
            </a:r>
          </a:p>
        </p:txBody>
      </p:sp>
      <p:sp>
        <p:nvSpPr>
          <p:cNvPr id="40" name="AutoShape 8"/>
          <p:cNvSpPr>
            <a:spLocks noChangeArrowheads="1"/>
          </p:cNvSpPr>
          <p:nvPr/>
        </p:nvSpPr>
        <p:spPr bwMode="auto">
          <a:xfrm>
            <a:off x="1957085" y="1338180"/>
            <a:ext cx="975135" cy="322540"/>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100" b="1" dirty="0">
                <a:latin typeface="Meiryo UI" panose="020B0604030504040204" pitchFamily="50" charset="-128"/>
                <a:ea typeface="Meiryo UI" panose="020B0604030504040204" pitchFamily="50" charset="-128"/>
              </a:rPr>
              <a:t>一般利用者</a:t>
            </a:r>
            <a:r>
              <a:rPr lang="ja-JP" altLang="en-US" sz="1200" dirty="0">
                <a:latin typeface="Meiryo UI" panose="020B0604030504040204" pitchFamily="50" charset="-128"/>
                <a:ea typeface="Meiryo UI" panose="020B0604030504040204" pitchFamily="50" charset="-128"/>
              </a:rPr>
              <a:t>　　　</a:t>
            </a:r>
          </a:p>
        </p:txBody>
      </p:sp>
      <p:sp>
        <p:nvSpPr>
          <p:cNvPr id="41" name="AutoShape 8"/>
          <p:cNvSpPr>
            <a:spLocks noChangeArrowheads="1"/>
          </p:cNvSpPr>
          <p:nvPr/>
        </p:nvSpPr>
        <p:spPr bwMode="auto">
          <a:xfrm>
            <a:off x="2193352" y="2494713"/>
            <a:ext cx="1549829" cy="322540"/>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200" b="1" dirty="0">
                <a:latin typeface="Meiryo UI" panose="020B0604030504040204" pitchFamily="50" charset="-128"/>
                <a:ea typeface="Meiryo UI" panose="020B0604030504040204" pitchFamily="50" charset="-128"/>
              </a:rPr>
              <a:t>電子書籍販売</a:t>
            </a:r>
            <a:endParaRPr lang="en-US" altLang="ja-JP" sz="1200" b="1" dirty="0">
              <a:latin typeface="Meiryo UI" panose="020B0604030504040204" pitchFamily="50" charset="-128"/>
              <a:ea typeface="Meiryo UI" panose="020B0604030504040204" pitchFamily="50" charset="-128"/>
            </a:endParaRPr>
          </a:p>
        </p:txBody>
      </p:sp>
      <p:sp>
        <p:nvSpPr>
          <p:cNvPr id="43" name="左矢印 42"/>
          <p:cNvSpPr/>
          <p:nvPr/>
        </p:nvSpPr>
        <p:spPr>
          <a:xfrm rot="5400000">
            <a:off x="5377806" y="1151583"/>
            <a:ext cx="315656" cy="1674893"/>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dirty="0">
              <a:latin typeface="Meiryo UI" panose="020B0604030504040204" pitchFamily="50" charset="-128"/>
              <a:ea typeface="Meiryo UI" panose="020B0604030504040204" pitchFamily="50" charset="-128"/>
            </a:endParaRPr>
          </a:p>
        </p:txBody>
      </p:sp>
      <p:sp>
        <p:nvSpPr>
          <p:cNvPr id="44" name="左矢印 43"/>
          <p:cNvSpPr/>
          <p:nvPr/>
        </p:nvSpPr>
        <p:spPr>
          <a:xfrm rot="5400000">
            <a:off x="2632900" y="1174480"/>
            <a:ext cx="337112" cy="1744713"/>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45" name="AutoShape 8"/>
          <p:cNvSpPr>
            <a:spLocks noChangeArrowheads="1"/>
          </p:cNvSpPr>
          <p:nvPr/>
        </p:nvSpPr>
        <p:spPr bwMode="auto">
          <a:xfrm>
            <a:off x="710641" y="5314342"/>
            <a:ext cx="1316346" cy="537567"/>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200" dirty="0">
                <a:latin typeface="Meiryo UI" panose="020B0604030504040204" pitchFamily="50" charset="-128"/>
                <a:ea typeface="Meiryo UI" panose="020B0604030504040204" pitchFamily="50" charset="-128"/>
              </a:rPr>
              <a:t>出版者</a:t>
            </a:r>
            <a:endParaRPr lang="en-US" altLang="ja-JP" sz="1200" dirty="0">
              <a:latin typeface="Meiryo UI" panose="020B0604030504040204" pitchFamily="50" charset="-128"/>
              <a:ea typeface="Meiryo UI" panose="020B0604030504040204" pitchFamily="50" charset="-128"/>
            </a:endParaRPr>
          </a:p>
          <a:p>
            <a:pPr marL="342900" indent="-342900" algn="ctr">
              <a:defRPr/>
            </a:pPr>
            <a:endParaRPr lang="ja-JP" altLang="en-US" sz="1200" dirty="0">
              <a:latin typeface="Meiryo UI" panose="020B0604030504040204" pitchFamily="50" charset="-128"/>
              <a:ea typeface="Meiryo UI" panose="020B0604030504040204" pitchFamily="50" charset="-128"/>
            </a:endParaRPr>
          </a:p>
        </p:txBody>
      </p:sp>
      <p:sp>
        <p:nvSpPr>
          <p:cNvPr id="47" name="左矢印 46"/>
          <p:cNvSpPr/>
          <p:nvPr/>
        </p:nvSpPr>
        <p:spPr>
          <a:xfrm rot="5400000">
            <a:off x="741350" y="4724651"/>
            <a:ext cx="593407" cy="206812"/>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48" name="左右矢印 47"/>
          <p:cNvSpPr/>
          <p:nvPr/>
        </p:nvSpPr>
        <p:spPr>
          <a:xfrm>
            <a:off x="2010051" y="5222620"/>
            <a:ext cx="626372" cy="236928"/>
          </a:xfrm>
          <a:prstGeom prst="leftRightArrow">
            <a:avLst>
              <a:gd name="adj1" fmla="val 50000"/>
              <a:gd name="adj2" fmla="val 73177"/>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49" name="左矢印 48"/>
          <p:cNvSpPr/>
          <p:nvPr/>
        </p:nvSpPr>
        <p:spPr>
          <a:xfrm rot="5400000">
            <a:off x="2629000" y="2930576"/>
            <a:ext cx="553393" cy="405391"/>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50" name="正方形/長方形 49"/>
          <p:cNvSpPr/>
          <p:nvPr/>
        </p:nvSpPr>
        <p:spPr>
          <a:xfrm>
            <a:off x="3118465" y="2902736"/>
            <a:ext cx="1371270" cy="43088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⑤配信・流通機能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（電子書籍配信）</a:t>
            </a:r>
            <a:endParaRPr lang="en-US" altLang="ja-JP" sz="1100" dirty="0">
              <a:latin typeface="Meiryo UI" panose="020B0604030504040204" pitchFamily="50" charset="-128"/>
              <a:ea typeface="Meiryo UI" panose="020B0604030504040204" pitchFamily="50" charset="-128"/>
            </a:endParaRPr>
          </a:p>
        </p:txBody>
      </p:sp>
      <p:sp>
        <p:nvSpPr>
          <p:cNvPr id="51" name="フローチャート : 磁気ディスク 13"/>
          <p:cNvSpPr/>
          <p:nvPr/>
        </p:nvSpPr>
        <p:spPr>
          <a:xfrm>
            <a:off x="5412988" y="5768077"/>
            <a:ext cx="1534539" cy="656479"/>
          </a:xfrm>
          <a:prstGeom prst="flowChartMagneticDisk">
            <a:avLst/>
          </a:prstGeom>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恒久保存用アーカイブ</a:t>
            </a:r>
          </a:p>
        </p:txBody>
      </p:sp>
      <p:sp>
        <p:nvSpPr>
          <p:cNvPr id="52" name="フローチャート : 磁気ディスク 53"/>
          <p:cNvSpPr/>
          <p:nvPr/>
        </p:nvSpPr>
        <p:spPr>
          <a:xfrm>
            <a:off x="3564401" y="6114718"/>
            <a:ext cx="1094836" cy="519160"/>
          </a:xfrm>
          <a:prstGeom prst="flowChartMagneticDisk">
            <a:avLst/>
          </a:prstGeom>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権利情報</a:t>
            </a:r>
            <a:r>
              <a:rPr lang="en-US" altLang="ja-JP" sz="1100" dirty="0">
                <a:latin typeface="Meiryo UI" panose="020B0604030504040204" pitchFamily="50" charset="-128"/>
                <a:ea typeface="Meiryo UI" panose="020B0604030504040204" pitchFamily="50" charset="-128"/>
              </a:rPr>
              <a:t>DB</a:t>
            </a:r>
          </a:p>
        </p:txBody>
      </p:sp>
      <p:sp>
        <p:nvSpPr>
          <p:cNvPr id="53" name="フローチャート : 磁気ディスク 13"/>
          <p:cNvSpPr/>
          <p:nvPr/>
        </p:nvSpPr>
        <p:spPr>
          <a:xfrm>
            <a:off x="2316940" y="3497742"/>
            <a:ext cx="1343244" cy="488477"/>
          </a:xfrm>
          <a:prstGeom prst="flowChartMagneticDisk">
            <a:avLst/>
          </a:prstGeom>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提供用コンテンツ</a:t>
            </a:r>
          </a:p>
        </p:txBody>
      </p:sp>
      <p:sp>
        <p:nvSpPr>
          <p:cNvPr id="54" name="正方形/長方形 53"/>
          <p:cNvSpPr/>
          <p:nvPr/>
        </p:nvSpPr>
        <p:spPr>
          <a:xfrm>
            <a:off x="4588787" y="4056219"/>
            <a:ext cx="1663523" cy="43088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②収集機能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（オンライン資料の収集）</a:t>
            </a:r>
          </a:p>
        </p:txBody>
      </p:sp>
      <p:sp>
        <p:nvSpPr>
          <p:cNvPr id="55" name="フローチャート : 磁気ディスク 53"/>
          <p:cNvSpPr/>
          <p:nvPr/>
        </p:nvSpPr>
        <p:spPr>
          <a:xfrm>
            <a:off x="6262213" y="3528219"/>
            <a:ext cx="1435888" cy="497577"/>
          </a:xfrm>
          <a:prstGeom prst="flowChartMagneticDisk">
            <a:avLst/>
          </a:prstGeom>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書誌情報・所在情報</a:t>
            </a:r>
            <a:endParaRPr lang="en-US" altLang="ja-JP" sz="1100" dirty="0">
              <a:latin typeface="Meiryo UI" panose="020B0604030504040204" pitchFamily="50" charset="-128"/>
              <a:ea typeface="Meiryo UI" panose="020B0604030504040204" pitchFamily="50" charset="-128"/>
            </a:endParaRPr>
          </a:p>
        </p:txBody>
      </p:sp>
      <p:sp>
        <p:nvSpPr>
          <p:cNvPr id="56" name="曲折矢印 55"/>
          <p:cNvSpPr/>
          <p:nvPr/>
        </p:nvSpPr>
        <p:spPr>
          <a:xfrm flipH="1" flipV="1">
            <a:off x="4509254" y="3880902"/>
            <a:ext cx="3103992" cy="2760523"/>
          </a:xfrm>
          <a:prstGeom prst="bentArrow">
            <a:avLst>
              <a:gd name="adj1" fmla="val 1914"/>
              <a:gd name="adj2" fmla="val 5441"/>
              <a:gd name="adj3" fmla="val 5189"/>
              <a:gd name="adj4" fmla="val 4375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ja-JP" altLang="en-US" sz="1400">
              <a:solidFill>
                <a:schemeClr val="tx1"/>
              </a:solidFill>
              <a:latin typeface="Meiryo UI" panose="020B0604030504040204" pitchFamily="50" charset="-128"/>
              <a:ea typeface="Meiryo UI" panose="020B0604030504040204" pitchFamily="50" charset="-128"/>
            </a:endParaRPr>
          </a:p>
        </p:txBody>
      </p:sp>
      <p:sp>
        <p:nvSpPr>
          <p:cNvPr id="57" name="正方形/長方形 56"/>
          <p:cNvSpPr/>
          <p:nvPr/>
        </p:nvSpPr>
        <p:spPr>
          <a:xfrm>
            <a:off x="5140871" y="1900922"/>
            <a:ext cx="748923" cy="26161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marL="342900" indent="-342900" algn="ctr">
              <a:defRPr/>
            </a:pPr>
            <a:r>
              <a:rPr lang="ja-JP" altLang="en-US" sz="1050" dirty="0" smtClean="0">
                <a:latin typeface="Meiryo UI" panose="020B0604030504040204" pitchFamily="50" charset="-128"/>
                <a:ea typeface="Meiryo UI" panose="020B0604030504040204" pitchFamily="50" charset="-128"/>
              </a:rPr>
              <a:t>絶版</a:t>
            </a:r>
            <a:r>
              <a:rPr lang="ja-JP" altLang="en-US" sz="1050" dirty="0">
                <a:latin typeface="Meiryo UI" panose="020B0604030504040204" pitchFamily="50" charset="-128"/>
                <a:ea typeface="Meiryo UI" panose="020B0604030504040204" pitchFamily="50" charset="-128"/>
              </a:rPr>
              <a:t>資料</a:t>
            </a:r>
          </a:p>
        </p:txBody>
      </p:sp>
      <p:sp>
        <p:nvSpPr>
          <p:cNvPr id="61" name="曲折矢印 60"/>
          <p:cNvSpPr/>
          <p:nvPr/>
        </p:nvSpPr>
        <p:spPr>
          <a:xfrm flipH="1">
            <a:off x="4481926" y="3267689"/>
            <a:ext cx="1163556" cy="1969747"/>
          </a:xfrm>
          <a:prstGeom prst="bentArrow">
            <a:avLst>
              <a:gd name="adj1" fmla="val 5594"/>
              <a:gd name="adj2" fmla="val 11750"/>
              <a:gd name="adj3" fmla="val 9395"/>
              <a:gd name="adj4" fmla="val 4375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solidFill>
                <a:schemeClr val="tx1"/>
              </a:solidFill>
              <a:latin typeface="Meiryo UI" panose="020B0604030504040204" pitchFamily="50" charset="-128"/>
              <a:ea typeface="Meiryo UI" panose="020B0604030504040204" pitchFamily="50" charset="-128"/>
            </a:endParaRPr>
          </a:p>
        </p:txBody>
      </p:sp>
      <p:sp>
        <p:nvSpPr>
          <p:cNvPr id="62" name="正方形/長方形 61"/>
          <p:cNvSpPr/>
          <p:nvPr/>
        </p:nvSpPr>
        <p:spPr>
          <a:xfrm>
            <a:off x="2433038" y="1947280"/>
            <a:ext cx="748923" cy="26161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marL="342900" indent="-342900" algn="ctr">
              <a:defRPr/>
            </a:pPr>
            <a:r>
              <a:rPr lang="ja-JP" altLang="en-US" sz="1050" dirty="0">
                <a:latin typeface="Meiryo UI" panose="020B0604030504040204" pitchFamily="50" charset="-128"/>
                <a:ea typeface="Meiryo UI" panose="020B0604030504040204" pitchFamily="50" charset="-128"/>
              </a:rPr>
              <a:t>電子書籍</a:t>
            </a:r>
          </a:p>
        </p:txBody>
      </p:sp>
      <p:sp>
        <p:nvSpPr>
          <p:cNvPr id="63" name="左矢印 62"/>
          <p:cNvSpPr/>
          <p:nvPr/>
        </p:nvSpPr>
        <p:spPr>
          <a:xfrm rot="10800000">
            <a:off x="4799738" y="1348961"/>
            <a:ext cx="436020" cy="325441"/>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65" name="曲折矢印 64"/>
          <p:cNvSpPr/>
          <p:nvPr/>
        </p:nvSpPr>
        <p:spPr>
          <a:xfrm rot="16200000">
            <a:off x="3637206" y="1967600"/>
            <a:ext cx="203620" cy="5301779"/>
          </a:xfrm>
          <a:prstGeom prst="bentArrow">
            <a:avLst>
              <a:gd name="adj1" fmla="val 32201"/>
              <a:gd name="adj2" fmla="val 50000"/>
              <a:gd name="adj3" fmla="val 44955"/>
              <a:gd name="adj4" fmla="val 4375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solidFill>
                <a:schemeClr val="tx1"/>
              </a:solidFill>
              <a:latin typeface="Meiryo UI" panose="020B0604030504040204" pitchFamily="50" charset="-128"/>
              <a:ea typeface="Meiryo UI" panose="020B0604030504040204" pitchFamily="50" charset="-128"/>
            </a:endParaRPr>
          </a:p>
        </p:txBody>
      </p:sp>
      <p:sp>
        <p:nvSpPr>
          <p:cNvPr id="67" name="左矢印 66"/>
          <p:cNvSpPr/>
          <p:nvPr/>
        </p:nvSpPr>
        <p:spPr>
          <a:xfrm rot="10800000">
            <a:off x="1881476" y="4140971"/>
            <a:ext cx="350139" cy="175167"/>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59" name="円/楕円 58"/>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0" name="正方形/長方形 59"/>
          <p:cNvSpPr/>
          <p:nvPr/>
        </p:nvSpPr>
        <p:spPr>
          <a:xfrm>
            <a:off x="3852947" y="2276444"/>
            <a:ext cx="2859216" cy="26161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smtClean="0">
                <a:latin typeface="Meiryo UI" panose="020B0604030504040204" pitchFamily="50" charset="-128"/>
                <a:ea typeface="Meiryo UI" panose="020B0604030504040204" pitchFamily="50" charset="-128"/>
              </a:rPr>
              <a:t>⑤配信・流通機能（</a:t>
            </a:r>
            <a:r>
              <a:rPr lang="ja-JP" altLang="en-US" sz="1100" dirty="0">
                <a:latin typeface="Meiryo UI" panose="020B0604030504040204" pitchFamily="50" charset="-128"/>
                <a:ea typeface="Meiryo UI" panose="020B0604030504040204" pitchFamily="50" charset="-128"/>
              </a:rPr>
              <a:t>所在</a:t>
            </a:r>
            <a:r>
              <a:rPr lang="ja-JP" altLang="en-US" sz="1100" dirty="0" smtClean="0">
                <a:latin typeface="Meiryo UI" panose="020B0604030504040204" pitchFamily="50" charset="-128"/>
                <a:ea typeface="Meiryo UI" panose="020B0604030504040204" pitchFamily="50" charset="-128"/>
              </a:rPr>
              <a:t>情報）</a:t>
            </a:r>
            <a:endParaRPr lang="en-US" altLang="ja-JP" sz="1100" dirty="0">
              <a:latin typeface="Meiryo UI" panose="020B0604030504040204" pitchFamily="50" charset="-128"/>
              <a:ea typeface="Meiryo UI" panose="020B0604030504040204" pitchFamily="50" charset="-128"/>
            </a:endParaRPr>
          </a:p>
        </p:txBody>
      </p:sp>
      <p:sp>
        <p:nvSpPr>
          <p:cNvPr id="64" name="左矢印 63"/>
          <p:cNvSpPr/>
          <p:nvPr/>
        </p:nvSpPr>
        <p:spPr>
          <a:xfrm rot="5400000">
            <a:off x="4117706" y="1123934"/>
            <a:ext cx="357361" cy="1734548"/>
          </a:xfrm>
          <a:prstGeom prst="leftArrow">
            <a:avLst>
              <a:gd name="adj1" fmla="val 50000"/>
              <a:gd name="adj2" fmla="val 56886"/>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69" name="正方形/長方形 68"/>
          <p:cNvSpPr/>
          <p:nvPr/>
        </p:nvSpPr>
        <p:spPr>
          <a:xfrm>
            <a:off x="3891205" y="1908279"/>
            <a:ext cx="748923" cy="26161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marL="342900" indent="-342900" algn="ctr">
              <a:defRPr/>
            </a:pPr>
            <a:r>
              <a:rPr lang="ja-JP" altLang="en-US" sz="1050" dirty="0" smtClean="0">
                <a:solidFill>
                  <a:schemeClr val="bg1"/>
                </a:solidFill>
                <a:latin typeface="Meiryo UI" panose="020B0604030504040204" pitchFamily="50" charset="-128"/>
                <a:ea typeface="Meiryo UI" panose="020B0604030504040204" pitchFamily="50" charset="-128"/>
              </a:rPr>
              <a:t>所在情報</a:t>
            </a:r>
            <a:endParaRPr lang="ja-JP" altLang="en-US" sz="1050" dirty="0">
              <a:solidFill>
                <a:schemeClr val="bg1"/>
              </a:solidFill>
              <a:latin typeface="Meiryo UI" panose="020B0604030504040204" pitchFamily="50" charset="-128"/>
              <a:ea typeface="Meiryo UI" panose="020B0604030504040204" pitchFamily="50" charset="-128"/>
            </a:endParaRPr>
          </a:p>
        </p:txBody>
      </p:sp>
      <p:sp>
        <p:nvSpPr>
          <p:cNvPr id="68" name="左矢印 67"/>
          <p:cNvSpPr/>
          <p:nvPr/>
        </p:nvSpPr>
        <p:spPr>
          <a:xfrm rot="10800000">
            <a:off x="4137263" y="4186012"/>
            <a:ext cx="416988" cy="206155"/>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70" name="左矢印 69"/>
          <p:cNvSpPr/>
          <p:nvPr/>
        </p:nvSpPr>
        <p:spPr>
          <a:xfrm rot="7835224">
            <a:off x="4199007" y="4832657"/>
            <a:ext cx="898472" cy="218499"/>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71" name="左矢印 70"/>
          <p:cNvSpPr/>
          <p:nvPr/>
        </p:nvSpPr>
        <p:spPr>
          <a:xfrm rot="16200000">
            <a:off x="3426320" y="4040674"/>
            <a:ext cx="1557274" cy="136090"/>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58" name="左矢印 57"/>
          <p:cNvSpPr/>
          <p:nvPr/>
        </p:nvSpPr>
        <p:spPr>
          <a:xfrm rot="16200000" flipH="1" flipV="1">
            <a:off x="2984540" y="3963654"/>
            <a:ext cx="2808969" cy="114970"/>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6" name="曲折矢印 65"/>
          <p:cNvSpPr/>
          <p:nvPr/>
        </p:nvSpPr>
        <p:spPr>
          <a:xfrm flipH="1">
            <a:off x="6742382" y="2308150"/>
            <a:ext cx="827889" cy="1277581"/>
          </a:xfrm>
          <a:prstGeom prst="bentArrow">
            <a:avLst>
              <a:gd name="adj1" fmla="val 4699"/>
              <a:gd name="adj2" fmla="val 8923"/>
              <a:gd name="adj3" fmla="val 5189"/>
              <a:gd name="adj4" fmla="val 4375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676102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p:cTn id="7" dur="500" fill="hold"/>
                                        <p:tgtEl>
                                          <p:spTgt spid="48"/>
                                        </p:tgtEl>
                                        <p:attrNameLst>
                                          <p:attrName>ppt_w</p:attrName>
                                        </p:attrNameLst>
                                      </p:cBhvr>
                                      <p:tavLst>
                                        <p:tav tm="0">
                                          <p:val>
                                            <p:fltVal val="0"/>
                                          </p:val>
                                        </p:tav>
                                        <p:tav tm="100000">
                                          <p:val>
                                            <p:strVal val="#ppt_w"/>
                                          </p:val>
                                        </p:tav>
                                      </p:tavLst>
                                    </p:anim>
                                    <p:anim calcmode="lin" valueType="num">
                                      <p:cBhvr>
                                        <p:cTn id="8" dur="500" fill="hold"/>
                                        <p:tgtEl>
                                          <p:spTgt spid="48"/>
                                        </p:tgtEl>
                                        <p:attrNameLst>
                                          <p:attrName>ppt_h</p:attrName>
                                        </p:attrNameLst>
                                      </p:cBhvr>
                                      <p:tavLst>
                                        <p:tav tm="0">
                                          <p:val>
                                            <p:fltVal val="0"/>
                                          </p:val>
                                        </p:tav>
                                        <p:tav tm="100000">
                                          <p:val>
                                            <p:strVal val="#ppt_h"/>
                                          </p:val>
                                        </p:tav>
                                      </p:tavLst>
                                    </p:anim>
                                    <p:animEffect transition="in" filter="fade">
                                      <p:cBhvr>
                                        <p:cTn id="9" dur="500"/>
                                        <p:tgtEl>
                                          <p:spTgt spid="4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p:cTn id="12" dur="500" fill="hold"/>
                                        <p:tgtEl>
                                          <p:spTgt spid="31"/>
                                        </p:tgtEl>
                                        <p:attrNameLst>
                                          <p:attrName>ppt_w</p:attrName>
                                        </p:attrNameLst>
                                      </p:cBhvr>
                                      <p:tavLst>
                                        <p:tav tm="0">
                                          <p:val>
                                            <p:fltVal val="0"/>
                                          </p:val>
                                        </p:tav>
                                        <p:tav tm="100000">
                                          <p:val>
                                            <p:strVal val="#ppt_w"/>
                                          </p:val>
                                        </p:tav>
                                      </p:tavLst>
                                    </p:anim>
                                    <p:anim calcmode="lin" valueType="num">
                                      <p:cBhvr>
                                        <p:cTn id="13" dur="500" fill="hold"/>
                                        <p:tgtEl>
                                          <p:spTgt spid="31"/>
                                        </p:tgtEl>
                                        <p:attrNameLst>
                                          <p:attrName>ppt_h</p:attrName>
                                        </p:attrNameLst>
                                      </p:cBhvr>
                                      <p:tavLst>
                                        <p:tav tm="0">
                                          <p:val>
                                            <p:fltVal val="0"/>
                                          </p:val>
                                        </p:tav>
                                        <p:tav tm="100000">
                                          <p:val>
                                            <p:strVal val="#ppt_h"/>
                                          </p:val>
                                        </p:tav>
                                      </p:tavLst>
                                    </p:anim>
                                    <p:animEffect transition="in" filter="fade">
                                      <p:cBhvr>
                                        <p:cTn id="14" dur="500"/>
                                        <p:tgtEl>
                                          <p:spTgt spid="31"/>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anim calcmode="lin" valueType="num">
                                      <p:cBhvr>
                                        <p:cTn id="17" dur="500" fill="hold"/>
                                        <p:tgtEl>
                                          <p:spTgt spid="56"/>
                                        </p:tgtEl>
                                        <p:attrNameLst>
                                          <p:attrName>ppt_w</p:attrName>
                                        </p:attrNameLst>
                                      </p:cBhvr>
                                      <p:tavLst>
                                        <p:tav tm="0">
                                          <p:val>
                                            <p:fltVal val="0"/>
                                          </p:val>
                                        </p:tav>
                                        <p:tav tm="100000">
                                          <p:val>
                                            <p:strVal val="#ppt_w"/>
                                          </p:val>
                                        </p:tav>
                                      </p:tavLst>
                                    </p:anim>
                                    <p:anim calcmode="lin" valueType="num">
                                      <p:cBhvr>
                                        <p:cTn id="18" dur="500" fill="hold"/>
                                        <p:tgtEl>
                                          <p:spTgt spid="56"/>
                                        </p:tgtEl>
                                        <p:attrNameLst>
                                          <p:attrName>ppt_h</p:attrName>
                                        </p:attrNameLst>
                                      </p:cBhvr>
                                      <p:tavLst>
                                        <p:tav tm="0">
                                          <p:val>
                                            <p:fltVal val="0"/>
                                          </p:val>
                                        </p:tav>
                                        <p:tav tm="100000">
                                          <p:val>
                                            <p:strVal val="#ppt_h"/>
                                          </p:val>
                                        </p:tav>
                                      </p:tavLst>
                                    </p:anim>
                                    <p:animEffect transition="in" filter="fade">
                                      <p:cBhvr>
                                        <p:cTn id="19" dur="500"/>
                                        <p:tgtEl>
                                          <p:spTgt spid="5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
                                            <p:txEl>
                                              <p:pRg st="0" end="0"/>
                                            </p:txEl>
                                          </p:spTgt>
                                        </p:tgtEl>
                                        <p:attrNameLst>
                                          <p:attrName>style.visibility</p:attrName>
                                        </p:attrNameLst>
                                      </p:cBhvr>
                                      <p:to>
                                        <p:strVal val="visible"/>
                                      </p:to>
                                    </p:set>
                                    <p:anim calcmode="lin" valueType="num">
                                      <p:cBhvr>
                                        <p:cTn id="22"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23" dur="50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24" dur="500"/>
                                        <p:tgtEl>
                                          <p:spTgt spid="2">
                                            <p:txEl>
                                              <p:pRg st="0" end="0"/>
                                            </p:txEl>
                                          </p:spTgt>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anim calcmode="lin" valueType="num">
                                      <p:cBhvr>
                                        <p:cTn id="27" dur="500" fill="hold"/>
                                        <p:tgtEl>
                                          <p:spTgt spid="2">
                                            <p:txEl>
                                              <p:pRg st="1" end="1"/>
                                            </p:txEl>
                                          </p:spTgt>
                                        </p:tgtEl>
                                        <p:attrNameLst>
                                          <p:attrName>ppt_w</p:attrName>
                                        </p:attrNameLst>
                                      </p:cBhvr>
                                      <p:tavLst>
                                        <p:tav tm="0">
                                          <p:val>
                                            <p:fltVal val="0"/>
                                          </p:val>
                                        </p:tav>
                                        <p:tav tm="100000">
                                          <p:val>
                                            <p:strVal val="#ppt_w"/>
                                          </p:val>
                                        </p:tav>
                                      </p:tavLst>
                                    </p:anim>
                                    <p:anim calcmode="lin" valueType="num">
                                      <p:cBhvr>
                                        <p:cTn id="28" dur="500" fill="hold"/>
                                        <p:tgtEl>
                                          <p:spTgt spid="2">
                                            <p:txEl>
                                              <p:pRg st="1" end="1"/>
                                            </p:txEl>
                                          </p:spTgt>
                                        </p:tgtEl>
                                        <p:attrNameLst>
                                          <p:attrName>ppt_h</p:attrName>
                                        </p:attrNameLst>
                                      </p:cBhvr>
                                      <p:tavLst>
                                        <p:tav tm="0">
                                          <p:val>
                                            <p:fltVal val="0"/>
                                          </p:val>
                                        </p:tav>
                                        <p:tav tm="100000">
                                          <p:val>
                                            <p:strVal val="#ppt_h"/>
                                          </p:val>
                                        </p:tav>
                                      </p:tavLst>
                                    </p:anim>
                                    <p:animEffect transition="in" filter="fade">
                                      <p:cBhvr>
                                        <p:cTn id="29" dur="500"/>
                                        <p:tgtEl>
                                          <p:spTgt spid="2">
                                            <p:txEl>
                                              <p:pRg st="1" end="1"/>
                                            </p:txEl>
                                          </p:spTgt>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
                                            <p:txEl>
                                              <p:pRg st="2" end="2"/>
                                            </p:txEl>
                                          </p:spTgt>
                                        </p:tgtEl>
                                        <p:attrNameLst>
                                          <p:attrName>style.visibility</p:attrName>
                                        </p:attrNameLst>
                                      </p:cBhvr>
                                      <p:to>
                                        <p:strVal val="visible"/>
                                      </p:to>
                                    </p:set>
                                    <p:anim calcmode="lin" valueType="num">
                                      <p:cBhvr>
                                        <p:cTn id="32" dur="500" fill="hold"/>
                                        <p:tgtEl>
                                          <p:spTgt spid="2">
                                            <p:txEl>
                                              <p:pRg st="2" end="2"/>
                                            </p:txEl>
                                          </p:spTgt>
                                        </p:tgtEl>
                                        <p:attrNameLst>
                                          <p:attrName>ppt_w</p:attrName>
                                        </p:attrNameLst>
                                      </p:cBhvr>
                                      <p:tavLst>
                                        <p:tav tm="0">
                                          <p:val>
                                            <p:fltVal val="0"/>
                                          </p:val>
                                        </p:tav>
                                        <p:tav tm="100000">
                                          <p:val>
                                            <p:strVal val="#ppt_w"/>
                                          </p:val>
                                        </p:tav>
                                      </p:tavLst>
                                    </p:anim>
                                    <p:anim calcmode="lin" valueType="num">
                                      <p:cBhvr>
                                        <p:cTn id="33" dur="500" fill="hold"/>
                                        <p:tgtEl>
                                          <p:spTgt spid="2">
                                            <p:txEl>
                                              <p:pRg st="2" end="2"/>
                                            </p:txEl>
                                          </p:spTgt>
                                        </p:tgtEl>
                                        <p:attrNameLst>
                                          <p:attrName>ppt_h</p:attrName>
                                        </p:attrNameLst>
                                      </p:cBhvr>
                                      <p:tavLst>
                                        <p:tav tm="0">
                                          <p:val>
                                            <p:fltVal val="0"/>
                                          </p:val>
                                        </p:tav>
                                        <p:tav tm="100000">
                                          <p:val>
                                            <p:strVal val="#ppt_h"/>
                                          </p:val>
                                        </p:tav>
                                      </p:tavLst>
                                    </p:anim>
                                    <p:animEffect transition="in" filter="fade">
                                      <p:cBhvr>
                                        <p:cTn id="34" dur="500"/>
                                        <p:tgtEl>
                                          <p:spTgt spid="2">
                                            <p:txEl>
                                              <p:pRg st="2" end="2"/>
                                            </p:txEl>
                                          </p:spTgt>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
                                            <p:txEl>
                                              <p:pRg st="3" end="3"/>
                                            </p:txEl>
                                          </p:spTgt>
                                        </p:tgtEl>
                                        <p:attrNameLst>
                                          <p:attrName>style.visibility</p:attrName>
                                        </p:attrNameLst>
                                      </p:cBhvr>
                                      <p:to>
                                        <p:strVal val="visible"/>
                                      </p:to>
                                    </p:set>
                                    <p:anim calcmode="lin" valueType="num">
                                      <p:cBhvr>
                                        <p:cTn id="37" dur="500" fill="hold"/>
                                        <p:tgtEl>
                                          <p:spTgt spid="2">
                                            <p:txEl>
                                              <p:pRg st="3" end="3"/>
                                            </p:txEl>
                                          </p:spTgt>
                                        </p:tgtEl>
                                        <p:attrNameLst>
                                          <p:attrName>ppt_w</p:attrName>
                                        </p:attrNameLst>
                                      </p:cBhvr>
                                      <p:tavLst>
                                        <p:tav tm="0">
                                          <p:val>
                                            <p:fltVal val="0"/>
                                          </p:val>
                                        </p:tav>
                                        <p:tav tm="100000">
                                          <p:val>
                                            <p:strVal val="#ppt_w"/>
                                          </p:val>
                                        </p:tav>
                                      </p:tavLst>
                                    </p:anim>
                                    <p:anim calcmode="lin" valueType="num">
                                      <p:cBhvr>
                                        <p:cTn id="38" dur="500" fill="hold"/>
                                        <p:tgtEl>
                                          <p:spTgt spid="2">
                                            <p:txEl>
                                              <p:pRg st="3" end="3"/>
                                            </p:txEl>
                                          </p:spTgt>
                                        </p:tgtEl>
                                        <p:attrNameLst>
                                          <p:attrName>ppt_h</p:attrName>
                                        </p:attrNameLst>
                                      </p:cBhvr>
                                      <p:tavLst>
                                        <p:tav tm="0">
                                          <p:val>
                                            <p:fltVal val="0"/>
                                          </p:val>
                                        </p:tav>
                                        <p:tav tm="100000">
                                          <p:val>
                                            <p:strVal val="#ppt_h"/>
                                          </p:val>
                                        </p:tav>
                                      </p:tavLst>
                                    </p:anim>
                                    <p:animEffect transition="in" filter="fade">
                                      <p:cBhvr>
                                        <p:cTn id="39" dur="500"/>
                                        <p:tgtEl>
                                          <p:spTgt spid="2">
                                            <p:txEl>
                                              <p:pRg st="3" end="3"/>
                                            </p:txEl>
                                          </p:spTgt>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
                                            <p:txEl>
                                              <p:pRg st="4" end="4"/>
                                            </p:txEl>
                                          </p:spTgt>
                                        </p:tgtEl>
                                        <p:attrNameLst>
                                          <p:attrName>style.visibility</p:attrName>
                                        </p:attrNameLst>
                                      </p:cBhvr>
                                      <p:to>
                                        <p:strVal val="visible"/>
                                      </p:to>
                                    </p:set>
                                    <p:anim calcmode="lin" valueType="num">
                                      <p:cBhvr>
                                        <p:cTn id="42" dur="500" fill="hold"/>
                                        <p:tgtEl>
                                          <p:spTgt spid="2">
                                            <p:txEl>
                                              <p:pRg st="4" end="4"/>
                                            </p:txEl>
                                          </p:spTgt>
                                        </p:tgtEl>
                                        <p:attrNameLst>
                                          <p:attrName>ppt_w</p:attrName>
                                        </p:attrNameLst>
                                      </p:cBhvr>
                                      <p:tavLst>
                                        <p:tav tm="0">
                                          <p:val>
                                            <p:fltVal val="0"/>
                                          </p:val>
                                        </p:tav>
                                        <p:tav tm="100000">
                                          <p:val>
                                            <p:strVal val="#ppt_w"/>
                                          </p:val>
                                        </p:tav>
                                      </p:tavLst>
                                    </p:anim>
                                    <p:anim calcmode="lin" valueType="num">
                                      <p:cBhvr>
                                        <p:cTn id="43" dur="500" fill="hold"/>
                                        <p:tgtEl>
                                          <p:spTgt spid="2">
                                            <p:txEl>
                                              <p:pRg st="4" end="4"/>
                                            </p:txEl>
                                          </p:spTgt>
                                        </p:tgtEl>
                                        <p:attrNameLst>
                                          <p:attrName>ppt_h</p:attrName>
                                        </p:attrNameLst>
                                      </p:cBhvr>
                                      <p:tavLst>
                                        <p:tav tm="0">
                                          <p:val>
                                            <p:fltVal val="0"/>
                                          </p:val>
                                        </p:tav>
                                        <p:tav tm="100000">
                                          <p:val>
                                            <p:strVal val="#ppt_h"/>
                                          </p:val>
                                        </p:tav>
                                      </p:tavLst>
                                    </p:anim>
                                    <p:animEffect transition="in" filter="fade">
                                      <p:cBhvr>
                                        <p:cTn id="44" dur="500"/>
                                        <p:tgtEl>
                                          <p:spTgt spid="2">
                                            <p:txEl>
                                              <p:pRg st="4" end="4"/>
                                            </p:txEl>
                                          </p:spTgt>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
                                            <p:txEl>
                                              <p:pRg st="5" end="5"/>
                                            </p:txEl>
                                          </p:spTgt>
                                        </p:tgtEl>
                                        <p:attrNameLst>
                                          <p:attrName>style.visibility</p:attrName>
                                        </p:attrNameLst>
                                      </p:cBhvr>
                                      <p:to>
                                        <p:strVal val="visible"/>
                                      </p:to>
                                    </p:set>
                                    <p:anim calcmode="lin" valueType="num">
                                      <p:cBhvr>
                                        <p:cTn id="47" dur="500" fill="hold"/>
                                        <p:tgtEl>
                                          <p:spTgt spid="2">
                                            <p:txEl>
                                              <p:pRg st="5" end="5"/>
                                            </p:txEl>
                                          </p:spTgt>
                                        </p:tgtEl>
                                        <p:attrNameLst>
                                          <p:attrName>ppt_w</p:attrName>
                                        </p:attrNameLst>
                                      </p:cBhvr>
                                      <p:tavLst>
                                        <p:tav tm="0">
                                          <p:val>
                                            <p:fltVal val="0"/>
                                          </p:val>
                                        </p:tav>
                                        <p:tav tm="100000">
                                          <p:val>
                                            <p:strVal val="#ppt_w"/>
                                          </p:val>
                                        </p:tav>
                                      </p:tavLst>
                                    </p:anim>
                                    <p:anim calcmode="lin" valueType="num">
                                      <p:cBhvr>
                                        <p:cTn id="48" dur="500" fill="hold"/>
                                        <p:tgtEl>
                                          <p:spTgt spid="2">
                                            <p:txEl>
                                              <p:pRg st="5" end="5"/>
                                            </p:txEl>
                                          </p:spTgt>
                                        </p:tgtEl>
                                        <p:attrNameLst>
                                          <p:attrName>ppt_h</p:attrName>
                                        </p:attrNameLst>
                                      </p:cBhvr>
                                      <p:tavLst>
                                        <p:tav tm="0">
                                          <p:val>
                                            <p:fltVal val="0"/>
                                          </p:val>
                                        </p:tav>
                                        <p:tav tm="100000">
                                          <p:val>
                                            <p:strVal val="#ppt_h"/>
                                          </p:val>
                                        </p:tav>
                                      </p:tavLst>
                                    </p:anim>
                                    <p:animEffect transition="in" filter="fade">
                                      <p:cBhvr>
                                        <p:cTn id="49" dur="500"/>
                                        <p:tgtEl>
                                          <p:spTgt spid="2">
                                            <p:txEl>
                                              <p:pRg st="5" end="5"/>
                                            </p:txEl>
                                          </p:spTgt>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2">
                                            <p:txEl>
                                              <p:pRg st="6" end="6"/>
                                            </p:txEl>
                                          </p:spTgt>
                                        </p:tgtEl>
                                        <p:attrNameLst>
                                          <p:attrName>style.visibility</p:attrName>
                                        </p:attrNameLst>
                                      </p:cBhvr>
                                      <p:to>
                                        <p:strVal val="visible"/>
                                      </p:to>
                                    </p:set>
                                    <p:anim calcmode="lin" valueType="num">
                                      <p:cBhvr>
                                        <p:cTn id="52" dur="500" fill="hold"/>
                                        <p:tgtEl>
                                          <p:spTgt spid="2">
                                            <p:txEl>
                                              <p:pRg st="6" end="6"/>
                                            </p:txEl>
                                          </p:spTgt>
                                        </p:tgtEl>
                                        <p:attrNameLst>
                                          <p:attrName>ppt_w</p:attrName>
                                        </p:attrNameLst>
                                      </p:cBhvr>
                                      <p:tavLst>
                                        <p:tav tm="0">
                                          <p:val>
                                            <p:fltVal val="0"/>
                                          </p:val>
                                        </p:tav>
                                        <p:tav tm="100000">
                                          <p:val>
                                            <p:strVal val="#ppt_w"/>
                                          </p:val>
                                        </p:tav>
                                      </p:tavLst>
                                    </p:anim>
                                    <p:anim calcmode="lin" valueType="num">
                                      <p:cBhvr>
                                        <p:cTn id="53" dur="500" fill="hold"/>
                                        <p:tgtEl>
                                          <p:spTgt spid="2">
                                            <p:txEl>
                                              <p:pRg st="6" end="6"/>
                                            </p:txEl>
                                          </p:spTgt>
                                        </p:tgtEl>
                                        <p:attrNameLst>
                                          <p:attrName>ppt_h</p:attrName>
                                        </p:attrNameLst>
                                      </p:cBhvr>
                                      <p:tavLst>
                                        <p:tav tm="0">
                                          <p:val>
                                            <p:fltVal val="0"/>
                                          </p:val>
                                        </p:tav>
                                        <p:tav tm="100000">
                                          <p:val>
                                            <p:strVal val="#ppt_h"/>
                                          </p:val>
                                        </p:tav>
                                      </p:tavLst>
                                    </p:anim>
                                    <p:animEffect transition="in" filter="fade">
                                      <p:cBhvr>
                                        <p:cTn id="54" dur="500"/>
                                        <p:tgtEl>
                                          <p:spTgt spid="2">
                                            <p:txEl>
                                              <p:pRg st="6" end="6"/>
                                            </p:txEl>
                                          </p:spTgt>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2">
                                            <p:txEl>
                                              <p:pRg st="7" end="7"/>
                                            </p:txEl>
                                          </p:spTgt>
                                        </p:tgtEl>
                                        <p:attrNameLst>
                                          <p:attrName>style.visibility</p:attrName>
                                        </p:attrNameLst>
                                      </p:cBhvr>
                                      <p:to>
                                        <p:strVal val="visible"/>
                                      </p:to>
                                    </p:set>
                                    <p:anim calcmode="lin" valueType="num">
                                      <p:cBhvr>
                                        <p:cTn id="57" dur="500" fill="hold"/>
                                        <p:tgtEl>
                                          <p:spTgt spid="2">
                                            <p:txEl>
                                              <p:pRg st="7" end="7"/>
                                            </p:txEl>
                                          </p:spTgt>
                                        </p:tgtEl>
                                        <p:attrNameLst>
                                          <p:attrName>ppt_w</p:attrName>
                                        </p:attrNameLst>
                                      </p:cBhvr>
                                      <p:tavLst>
                                        <p:tav tm="0">
                                          <p:val>
                                            <p:fltVal val="0"/>
                                          </p:val>
                                        </p:tav>
                                        <p:tav tm="100000">
                                          <p:val>
                                            <p:strVal val="#ppt_w"/>
                                          </p:val>
                                        </p:tav>
                                      </p:tavLst>
                                    </p:anim>
                                    <p:anim calcmode="lin" valueType="num">
                                      <p:cBhvr>
                                        <p:cTn id="58" dur="500" fill="hold"/>
                                        <p:tgtEl>
                                          <p:spTgt spid="2">
                                            <p:txEl>
                                              <p:pRg st="7" end="7"/>
                                            </p:txEl>
                                          </p:spTgt>
                                        </p:tgtEl>
                                        <p:attrNameLst>
                                          <p:attrName>ppt_h</p:attrName>
                                        </p:attrNameLst>
                                      </p:cBhvr>
                                      <p:tavLst>
                                        <p:tav tm="0">
                                          <p:val>
                                            <p:fltVal val="0"/>
                                          </p:val>
                                        </p:tav>
                                        <p:tav tm="100000">
                                          <p:val>
                                            <p:strVal val="#ppt_h"/>
                                          </p:val>
                                        </p:tav>
                                      </p:tavLst>
                                    </p:anim>
                                    <p:animEffect transition="in" filter="fade">
                                      <p:cBhvr>
                                        <p:cTn id="59" dur="500"/>
                                        <p:tgtEl>
                                          <p:spTgt spid="2">
                                            <p:txEl>
                                              <p:pRg st="7" end="7"/>
                                            </p:txEl>
                                          </p:spTgt>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
                                            <p:txEl>
                                              <p:pRg st="8" end="8"/>
                                            </p:txEl>
                                          </p:spTgt>
                                        </p:tgtEl>
                                        <p:attrNameLst>
                                          <p:attrName>style.visibility</p:attrName>
                                        </p:attrNameLst>
                                      </p:cBhvr>
                                      <p:to>
                                        <p:strVal val="visible"/>
                                      </p:to>
                                    </p:set>
                                    <p:anim calcmode="lin" valueType="num">
                                      <p:cBhvr>
                                        <p:cTn id="62" dur="500" fill="hold"/>
                                        <p:tgtEl>
                                          <p:spTgt spid="2">
                                            <p:txEl>
                                              <p:pRg st="8" end="8"/>
                                            </p:txEl>
                                          </p:spTgt>
                                        </p:tgtEl>
                                        <p:attrNameLst>
                                          <p:attrName>ppt_w</p:attrName>
                                        </p:attrNameLst>
                                      </p:cBhvr>
                                      <p:tavLst>
                                        <p:tav tm="0">
                                          <p:val>
                                            <p:fltVal val="0"/>
                                          </p:val>
                                        </p:tav>
                                        <p:tav tm="100000">
                                          <p:val>
                                            <p:strVal val="#ppt_w"/>
                                          </p:val>
                                        </p:tav>
                                      </p:tavLst>
                                    </p:anim>
                                    <p:anim calcmode="lin" valueType="num">
                                      <p:cBhvr>
                                        <p:cTn id="63" dur="500" fill="hold"/>
                                        <p:tgtEl>
                                          <p:spTgt spid="2">
                                            <p:txEl>
                                              <p:pRg st="8" end="8"/>
                                            </p:txEl>
                                          </p:spTgt>
                                        </p:tgtEl>
                                        <p:attrNameLst>
                                          <p:attrName>ppt_h</p:attrName>
                                        </p:attrNameLst>
                                      </p:cBhvr>
                                      <p:tavLst>
                                        <p:tav tm="0">
                                          <p:val>
                                            <p:fltVal val="0"/>
                                          </p:val>
                                        </p:tav>
                                        <p:tav tm="100000">
                                          <p:val>
                                            <p:strVal val="#ppt_h"/>
                                          </p:val>
                                        </p:tav>
                                      </p:tavLst>
                                    </p:anim>
                                    <p:animEffect transition="in" filter="fade">
                                      <p:cBhvr>
                                        <p:cTn id="64" dur="500"/>
                                        <p:tgtEl>
                                          <p:spTgt spid="2">
                                            <p:txEl>
                                              <p:pRg st="8" end="8"/>
                                            </p:txEl>
                                          </p:spTgt>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2">
                                            <p:txEl>
                                              <p:pRg st="9" end="9"/>
                                            </p:txEl>
                                          </p:spTgt>
                                        </p:tgtEl>
                                        <p:attrNameLst>
                                          <p:attrName>style.visibility</p:attrName>
                                        </p:attrNameLst>
                                      </p:cBhvr>
                                      <p:to>
                                        <p:strVal val="visible"/>
                                      </p:to>
                                    </p:set>
                                    <p:anim calcmode="lin" valueType="num">
                                      <p:cBhvr>
                                        <p:cTn id="67" dur="500" fill="hold"/>
                                        <p:tgtEl>
                                          <p:spTgt spid="2">
                                            <p:txEl>
                                              <p:pRg st="9" end="9"/>
                                            </p:txEl>
                                          </p:spTgt>
                                        </p:tgtEl>
                                        <p:attrNameLst>
                                          <p:attrName>ppt_w</p:attrName>
                                        </p:attrNameLst>
                                      </p:cBhvr>
                                      <p:tavLst>
                                        <p:tav tm="0">
                                          <p:val>
                                            <p:fltVal val="0"/>
                                          </p:val>
                                        </p:tav>
                                        <p:tav tm="100000">
                                          <p:val>
                                            <p:strVal val="#ppt_w"/>
                                          </p:val>
                                        </p:tav>
                                      </p:tavLst>
                                    </p:anim>
                                    <p:anim calcmode="lin" valueType="num">
                                      <p:cBhvr>
                                        <p:cTn id="68" dur="500" fill="hold"/>
                                        <p:tgtEl>
                                          <p:spTgt spid="2">
                                            <p:txEl>
                                              <p:pRg st="9" end="9"/>
                                            </p:txEl>
                                          </p:spTgt>
                                        </p:tgtEl>
                                        <p:attrNameLst>
                                          <p:attrName>ppt_h</p:attrName>
                                        </p:attrNameLst>
                                      </p:cBhvr>
                                      <p:tavLst>
                                        <p:tav tm="0">
                                          <p:val>
                                            <p:fltVal val="0"/>
                                          </p:val>
                                        </p:tav>
                                        <p:tav tm="100000">
                                          <p:val>
                                            <p:strVal val="#ppt_h"/>
                                          </p:val>
                                        </p:tav>
                                      </p:tavLst>
                                    </p:anim>
                                    <p:animEffect transition="in" filter="fade">
                                      <p:cBhvr>
                                        <p:cTn id="69" dur="500"/>
                                        <p:tgtEl>
                                          <p:spTgt spid="2">
                                            <p:txEl>
                                              <p:pRg st="9" end="9"/>
                                            </p:txEl>
                                          </p:spTgt>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2">
                                            <p:txEl>
                                              <p:pRg st="10" end="10"/>
                                            </p:txEl>
                                          </p:spTgt>
                                        </p:tgtEl>
                                        <p:attrNameLst>
                                          <p:attrName>style.visibility</p:attrName>
                                        </p:attrNameLst>
                                      </p:cBhvr>
                                      <p:to>
                                        <p:strVal val="visible"/>
                                      </p:to>
                                    </p:set>
                                    <p:anim calcmode="lin" valueType="num">
                                      <p:cBhvr>
                                        <p:cTn id="72" dur="500" fill="hold"/>
                                        <p:tgtEl>
                                          <p:spTgt spid="2">
                                            <p:txEl>
                                              <p:pRg st="10" end="10"/>
                                            </p:txEl>
                                          </p:spTgt>
                                        </p:tgtEl>
                                        <p:attrNameLst>
                                          <p:attrName>ppt_w</p:attrName>
                                        </p:attrNameLst>
                                      </p:cBhvr>
                                      <p:tavLst>
                                        <p:tav tm="0">
                                          <p:val>
                                            <p:fltVal val="0"/>
                                          </p:val>
                                        </p:tav>
                                        <p:tav tm="100000">
                                          <p:val>
                                            <p:strVal val="#ppt_w"/>
                                          </p:val>
                                        </p:tav>
                                      </p:tavLst>
                                    </p:anim>
                                    <p:anim calcmode="lin" valueType="num">
                                      <p:cBhvr>
                                        <p:cTn id="73" dur="500" fill="hold"/>
                                        <p:tgtEl>
                                          <p:spTgt spid="2">
                                            <p:txEl>
                                              <p:pRg st="10" end="10"/>
                                            </p:txEl>
                                          </p:spTgt>
                                        </p:tgtEl>
                                        <p:attrNameLst>
                                          <p:attrName>ppt_h</p:attrName>
                                        </p:attrNameLst>
                                      </p:cBhvr>
                                      <p:tavLst>
                                        <p:tav tm="0">
                                          <p:val>
                                            <p:fltVal val="0"/>
                                          </p:val>
                                        </p:tav>
                                        <p:tav tm="100000">
                                          <p:val>
                                            <p:strVal val="#ppt_h"/>
                                          </p:val>
                                        </p:tav>
                                      </p:tavLst>
                                    </p:anim>
                                    <p:animEffect transition="in" filter="fade">
                                      <p:cBhvr>
                                        <p:cTn id="74" dur="500"/>
                                        <p:tgtEl>
                                          <p:spTgt spid="2">
                                            <p:txEl>
                                              <p:pRg st="10" end="10"/>
                                            </p:txEl>
                                          </p:spTgt>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2">
                                            <p:txEl>
                                              <p:pRg st="11" end="11"/>
                                            </p:txEl>
                                          </p:spTgt>
                                        </p:tgtEl>
                                        <p:attrNameLst>
                                          <p:attrName>style.visibility</p:attrName>
                                        </p:attrNameLst>
                                      </p:cBhvr>
                                      <p:to>
                                        <p:strVal val="visible"/>
                                      </p:to>
                                    </p:set>
                                    <p:anim calcmode="lin" valueType="num">
                                      <p:cBhvr>
                                        <p:cTn id="77" dur="500" fill="hold"/>
                                        <p:tgtEl>
                                          <p:spTgt spid="2">
                                            <p:txEl>
                                              <p:pRg st="11" end="11"/>
                                            </p:txEl>
                                          </p:spTgt>
                                        </p:tgtEl>
                                        <p:attrNameLst>
                                          <p:attrName>ppt_w</p:attrName>
                                        </p:attrNameLst>
                                      </p:cBhvr>
                                      <p:tavLst>
                                        <p:tav tm="0">
                                          <p:val>
                                            <p:fltVal val="0"/>
                                          </p:val>
                                        </p:tav>
                                        <p:tav tm="100000">
                                          <p:val>
                                            <p:strVal val="#ppt_w"/>
                                          </p:val>
                                        </p:tav>
                                      </p:tavLst>
                                    </p:anim>
                                    <p:anim calcmode="lin" valueType="num">
                                      <p:cBhvr>
                                        <p:cTn id="78" dur="500" fill="hold"/>
                                        <p:tgtEl>
                                          <p:spTgt spid="2">
                                            <p:txEl>
                                              <p:pRg st="11" end="11"/>
                                            </p:txEl>
                                          </p:spTgt>
                                        </p:tgtEl>
                                        <p:attrNameLst>
                                          <p:attrName>ppt_h</p:attrName>
                                        </p:attrNameLst>
                                      </p:cBhvr>
                                      <p:tavLst>
                                        <p:tav tm="0">
                                          <p:val>
                                            <p:fltVal val="0"/>
                                          </p:val>
                                        </p:tav>
                                        <p:tav tm="100000">
                                          <p:val>
                                            <p:strVal val="#ppt_h"/>
                                          </p:val>
                                        </p:tav>
                                      </p:tavLst>
                                    </p:anim>
                                    <p:animEffect transition="in" filter="fade">
                                      <p:cBhvr>
                                        <p:cTn id="79" dur="500"/>
                                        <p:tgtEl>
                                          <p:spTgt spid="2">
                                            <p:txEl>
                                              <p:pRg st="11" end="11"/>
                                            </p:txEl>
                                          </p:spTgt>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2">
                                            <p:txEl>
                                              <p:pRg st="12" end="12"/>
                                            </p:txEl>
                                          </p:spTgt>
                                        </p:tgtEl>
                                        <p:attrNameLst>
                                          <p:attrName>style.visibility</p:attrName>
                                        </p:attrNameLst>
                                      </p:cBhvr>
                                      <p:to>
                                        <p:strVal val="visible"/>
                                      </p:to>
                                    </p:set>
                                    <p:anim calcmode="lin" valueType="num">
                                      <p:cBhvr>
                                        <p:cTn id="82" dur="500" fill="hold"/>
                                        <p:tgtEl>
                                          <p:spTgt spid="2">
                                            <p:txEl>
                                              <p:pRg st="12" end="12"/>
                                            </p:txEl>
                                          </p:spTgt>
                                        </p:tgtEl>
                                        <p:attrNameLst>
                                          <p:attrName>ppt_w</p:attrName>
                                        </p:attrNameLst>
                                      </p:cBhvr>
                                      <p:tavLst>
                                        <p:tav tm="0">
                                          <p:val>
                                            <p:fltVal val="0"/>
                                          </p:val>
                                        </p:tav>
                                        <p:tav tm="100000">
                                          <p:val>
                                            <p:strVal val="#ppt_w"/>
                                          </p:val>
                                        </p:tav>
                                      </p:tavLst>
                                    </p:anim>
                                    <p:anim calcmode="lin" valueType="num">
                                      <p:cBhvr>
                                        <p:cTn id="83" dur="500" fill="hold"/>
                                        <p:tgtEl>
                                          <p:spTgt spid="2">
                                            <p:txEl>
                                              <p:pRg st="12" end="12"/>
                                            </p:txEl>
                                          </p:spTgt>
                                        </p:tgtEl>
                                        <p:attrNameLst>
                                          <p:attrName>ppt_h</p:attrName>
                                        </p:attrNameLst>
                                      </p:cBhvr>
                                      <p:tavLst>
                                        <p:tav tm="0">
                                          <p:val>
                                            <p:fltVal val="0"/>
                                          </p:val>
                                        </p:tav>
                                        <p:tav tm="100000">
                                          <p:val>
                                            <p:strVal val="#ppt_h"/>
                                          </p:val>
                                        </p:tav>
                                      </p:tavLst>
                                    </p:anim>
                                    <p:animEffect transition="in" filter="fade">
                                      <p:cBhvr>
                                        <p:cTn id="84" dur="500"/>
                                        <p:tgtEl>
                                          <p:spTgt spid="2">
                                            <p:txEl>
                                              <p:pRg st="12" end="12"/>
                                            </p:txEl>
                                          </p:spTgt>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2">
                                            <p:txEl>
                                              <p:pRg st="13" end="13"/>
                                            </p:txEl>
                                          </p:spTgt>
                                        </p:tgtEl>
                                        <p:attrNameLst>
                                          <p:attrName>style.visibility</p:attrName>
                                        </p:attrNameLst>
                                      </p:cBhvr>
                                      <p:to>
                                        <p:strVal val="visible"/>
                                      </p:to>
                                    </p:set>
                                    <p:anim calcmode="lin" valueType="num">
                                      <p:cBhvr>
                                        <p:cTn id="87" dur="500" fill="hold"/>
                                        <p:tgtEl>
                                          <p:spTgt spid="2">
                                            <p:txEl>
                                              <p:pRg st="13" end="13"/>
                                            </p:txEl>
                                          </p:spTgt>
                                        </p:tgtEl>
                                        <p:attrNameLst>
                                          <p:attrName>ppt_w</p:attrName>
                                        </p:attrNameLst>
                                      </p:cBhvr>
                                      <p:tavLst>
                                        <p:tav tm="0">
                                          <p:val>
                                            <p:fltVal val="0"/>
                                          </p:val>
                                        </p:tav>
                                        <p:tav tm="100000">
                                          <p:val>
                                            <p:strVal val="#ppt_w"/>
                                          </p:val>
                                        </p:tav>
                                      </p:tavLst>
                                    </p:anim>
                                    <p:anim calcmode="lin" valueType="num">
                                      <p:cBhvr>
                                        <p:cTn id="88" dur="500" fill="hold"/>
                                        <p:tgtEl>
                                          <p:spTgt spid="2">
                                            <p:txEl>
                                              <p:pRg st="13" end="13"/>
                                            </p:txEl>
                                          </p:spTgt>
                                        </p:tgtEl>
                                        <p:attrNameLst>
                                          <p:attrName>ppt_h</p:attrName>
                                        </p:attrNameLst>
                                      </p:cBhvr>
                                      <p:tavLst>
                                        <p:tav tm="0">
                                          <p:val>
                                            <p:fltVal val="0"/>
                                          </p:val>
                                        </p:tav>
                                        <p:tav tm="100000">
                                          <p:val>
                                            <p:strVal val="#ppt_h"/>
                                          </p:val>
                                        </p:tav>
                                      </p:tavLst>
                                    </p:anim>
                                    <p:animEffect transition="in" filter="fade">
                                      <p:cBhvr>
                                        <p:cTn id="89" dur="500"/>
                                        <p:tgtEl>
                                          <p:spTgt spid="2">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1" grpId="0" animBg="1"/>
      <p:bldP spid="48" grpId="0" animBg="1"/>
      <p:bldP spid="5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121921" y="29845"/>
            <a:ext cx="4122593" cy="742315"/>
          </a:xfrm>
        </p:spPr>
        <p:txBody>
          <a:bodyPr>
            <a:normAutofit/>
          </a:bodyPr>
          <a:lstStyle/>
          <a:p>
            <a:r>
              <a:rPr lang="ja-JP" altLang="en-US" sz="4000" dirty="0" smtClean="0"/>
              <a:t>☆配信・流通機能</a:t>
            </a:r>
            <a:endParaRPr lang="ja-JP" altLang="en-US" sz="4000" dirty="0"/>
          </a:p>
        </p:txBody>
      </p:sp>
      <p:sp>
        <p:nvSpPr>
          <p:cNvPr id="2" name="コンテンツ プレースホルダー 1"/>
          <p:cNvSpPr>
            <a:spLocks noGrp="1"/>
          </p:cNvSpPr>
          <p:nvPr>
            <p:ph idx="1"/>
          </p:nvPr>
        </p:nvSpPr>
        <p:spPr>
          <a:xfrm>
            <a:off x="8248899" y="242888"/>
            <a:ext cx="3779008" cy="6020521"/>
          </a:xfrm>
        </p:spPr>
        <p:txBody>
          <a:bodyPr>
            <a:normAutofit fontScale="92500" lnSpcReduction="10000"/>
          </a:bodyPr>
          <a:lstStyle/>
          <a:p>
            <a:r>
              <a:rPr kumimoji="1" lang="ja-JP" altLang="en-US" dirty="0" smtClean="0"/>
              <a:t>出版界</a:t>
            </a:r>
            <a:endParaRPr kumimoji="1" lang="en-US" altLang="ja-JP" dirty="0" smtClean="0"/>
          </a:p>
          <a:p>
            <a:pPr lvl="1"/>
            <a:r>
              <a:rPr lang="ja-JP" altLang="en-US" dirty="0" smtClean="0"/>
              <a:t>各電子書籍販売サイトから、インターネット利用者へ提供</a:t>
            </a:r>
            <a:endParaRPr lang="en-US" altLang="ja-JP" dirty="0" smtClean="0"/>
          </a:p>
          <a:p>
            <a:pPr lvl="1"/>
            <a:r>
              <a:rPr kumimoji="1" lang="ja-JP" altLang="en-US" dirty="0" smtClean="0"/>
              <a:t>商用の電子図書館サービスサイトから、公共図書館利用者へ提供</a:t>
            </a:r>
            <a:endParaRPr kumimoji="1" lang="en-US" altLang="ja-JP" dirty="0" smtClean="0"/>
          </a:p>
          <a:p>
            <a:r>
              <a:rPr lang="en-US" altLang="ja-JP" dirty="0" smtClean="0"/>
              <a:t>NDL</a:t>
            </a:r>
          </a:p>
          <a:p>
            <a:pPr lvl="1"/>
            <a:r>
              <a:rPr kumimoji="1" lang="ja-JP" altLang="en-US" dirty="0" smtClean="0"/>
              <a:t>著作権切れデジタル化資料をインターネット利用者へ提供</a:t>
            </a:r>
            <a:endParaRPr kumimoji="1" lang="en-US" altLang="ja-JP" dirty="0" smtClean="0"/>
          </a:p>
          <a:p>
            <a:pPr lvl="1"/>
            <a:r>
              <a:rPr lang="ja-JP" altLang="en-US" dirty="0" smtClean="0"/>
              <a:t>絶版デジタル化資料を公共図書館利用者へ提供</a:t>
            </a:r>
            <a:endParaRPr lang="en-US" altLang="ja-JP" dirty="0" smtClean="0"/>
          </a:p>
          <a:p>
            <a:r>
              <a:rPr lang="ja-JP" altLang="en-US" dirty="0" smtClean="0"/>
              <a:t>連携</a:t>
            </a:r>
            <a:endParaRPr lang="en-US" altLang="ja-JP" dirty="0" smtClean="0"/>
          </a:p>
          <a:p>
            <a:pPr lvl="1"/>
            <a:r>
              <a:rPr lang="ja-JP" altLang="en-US" dirty="0" smtClean="0"/>
              <a:t>利用者の閲覧環境の共通化</a:t>
            </a:r>
            <a:r>
              <a:rPr lang="ja-JP" altLang="en-US" dirty="0"/>
              <a:t>（私見）</a:t>
            </a:r>
            <a:endParaRPr lang="en-US" altLang="ja-JP" dirty="0"/>
          </a:p>
          <a:p>
            <a:pPr lvl="2"/>
            <a:r>
              <a:rPr lang="en-US" altLang="ja-JP" dirty="0" smtClean="0"/>
              <a:t>NDL</a:t>
            </a:r>
            <a:r>
              <a:rPr lang="ja-JP" altLang="en-US" dirty="0" smtClean="0"/>
              <a:t>デジタル化資料の商用電子書籍ビューアでの閲覧</a:t>
            </a:r>
            <a:endParaRPr kumimoji="1" lang="ja-JP" altLang="en-US" dirty="0"/>
          </a:p>
        </p:txBody>
      </p:sp>
      <p:sp>
        <p:nvSpPr>
          <p:cNvPr id="4" name="スライド番号プレースホルダー 3"/>
          <p:cNvSpPr>
            <a:spLocks noGrp="1"/>
          </p:cNvSpPr>
          <p:nvPr>
            <p:ph type="sldNum" sz="quarter" idx="12"/>
          </p:nvPr>
        </p:nvSpPr>
        <p:spPr/>
        <p:txBody>
          <a:bodyPr/>
          <a:lstStyle/>
          <a:p>
            <a:fld id="{042AED99-7FB4-404E-8A97-64753DCE42EC}" type="slidenum">
              <a:rPr lang="en-US" smtClean="0"/>
              <a:pPr/>
              <a:t>88</a:t>
            </a:fld>
            <a:endParaRPr lang="en-US" dirty="0"/>
          </a:p>
        </p:txBody>
      </p:sp>
      <p:sp>
        <p:nvSpPr>
          <p:cNvPr id="24" name="AutoShape 8"/>
          <p:cNvSpPr>
            <a:spLocks noChangeArrowheads="1"/>
          </p:cNvSpPr>
          <p:nvPr/>
        </p:nvSpPr>
        <p:spPr bwMode="auto">
          <a:xfrm>
            <a:off x="94594" y="1915570"/>
            <a:ext cx="4266540" cy="4842820"/>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pPr marL="342900" indent="-342900">
              <a:defRPr/>
            </a:pPr>
            <a:r>
              <a:rPr lang="ja-JP" altLang="en-US" sz="1400" b="1" dirty="0">
                <a:latin typeface="Meiryo UI" panose="020B0604030504040204" pitchFamily="50" charset="-128"/>
                <a:ea typeface="Meiryo UI" panose="020B0604030504040204" pitchFamily="50" charset="-128"/>
              </a:rPr>
              <a:t>出版界</a:t>
            </a:r>
            <a:endParaRPr lang="en-US" altLang="ja-JP" sz="1200" dirty="0">
              <a:latin typeface="Meiryo UI" panose="020B0604030504040204" pitchFamily="50" charset="-128"/>
              <a:ea typeface="Meiryo UI" panose="020B0604030504040204" pitchFamily="50" charset="-128"/>
            </a:endParaRPr>
          </a:p>
        </p:txBody>
      </p:sp>
      <p:sp>
        <p:nvSpPr>
          <p:cNvPr id="25" name="AutoShape 8"/>
          <p:cNvSpPr>
            <a:spLocks noChangeArrowheads="1"/>
          </p:cNvSpPr>
          <p:nvPr/>
        </p:nvSpPr>
        <p:spPr bwMode="auto">
          <a:xfrm>
            <a:off x="117707" y="3483698"/>
            <a:ext cx="4065245" cy="1222558"/>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pPr marL="342900" indent="-342900">
              <a:defRPr/>
            </a:pPr>
            <a:r>
              <a:rPr lang="ja-JP" altLang="en-US" sz="1400" b="1" dirty="0">
                <a:latin typeface="Meiryo UI" panose="020B0604030504040204" pitchFamily="50" charset="-128"/>
                <a:ea typeface="Meiryo UI" panose="020B0604030504040204" pitchFamily="50" charset="-128"/>
              </a:rPr>
              <a:t>電子出版支援組織</a:t>
            </a:r>
            <a:endParaRPr lang="en-US" altLang="ja-JP" sz="1200" dirty="0">
              <a:latin typeface="Meiryo UI" panose="020B0604030504040204" pitchFamily="50" charset="-128"/>
              <a:ea typeface="Meiryo UI" panose="020B0604030504040204" pitchFamily="50" charset="-128"/>
            </a:endParaRPr>
          </a:p>
        </p:txBody>
      </p:sp>
      <p:sp>
        <p:nvSpPr>
          <p:cNvPr id="26" name="AutoShape 8"/>
          <p:cNvSpPr>
            <a:spLocks noChangeArrowheads="1"/>
          </p:cNvSpPr>
          <p:nvPr/>
        </p:nvSpPr>
        <p:spPr bwMode="auto">
          <a:xfrm>
            <a:off x="4744092" y="2267051"/>
            <a:ext cx="3162499" cy="4310236"/>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pPr marL="342900" indent="-342900">
              <a:defRPr/>
            </a:pPr>
            <a:r>
              <a:rPr lang="ja-JP" altLang="en-US" sz="1400" b="1" dirty="0">
                <a:latin typeface="Meiryo UI" panose="020B0604030504040204" pitchFamily="50" charset="-128"/>
                <a:ea typeface="Meiryo UI" panose="020B0604030504040204" pitchFamily="50" charset="-128"/>
              </a:rPr>
              <a:t>国立国会図書館</a:t>
            </a:r>
            <a:endParaRPr lang="en-US" altLang="ja-JP" sz="1200" dirty="0">
              <a:latin typeface="Meiryo UI" panose="020B0604030504040204" pitchFamily="50" charset="-128"/>
              <a:ea typeface="Meiryo UI" panose="020B0604030504040204" pitchFamily="50" charset="-128"/>
            </a:endParaRPr>
          </a:p>
        </p:txBody>
      </p:sp>
      <p:sp>
        <p:nvSpPr>
          <p:cNvPr id="27" name="AutoShape 8"/>
          <p:cNvSpPr>
            <a:spLocks noChangeArrowheads="1"/>
          </p:cNvSpPr>
          <p:nvPr/>
        </p:nvSpPr>
        <p:spPr bwMode="auto">
          <a:xfrm>
            <a:off x="2303395" y="4887356"/>
            <a:ext cx="1941119" cy="752594"/>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200" b="1" dirty="0" smtClean="0">
                <a:latin typeface="Meiryo UI" panose="020B0604030504040204" pitchFamily="50" charset="-128"/>
                <a:ea typeface="Meiryo UI" panose="020B0604030504040204" pitchFamily="50" charset="-128"/>
              </a:rPr>
              <a:t>出版・権利</a:t>
            </a:r>
            <a:r>
              <a:rPr lang="ja-JP" altLang="en-US" sz="1200" b="1" dirty="0">
                <a:latin typeface="Meiryo UI" panose="020B0604030504040204" pitchFamily="50" charset="-128"/>
                <a:ea typeface="Meiryo UI" panose="020B0604030504040204" pitchFamily="50" charset="-128"/>
              </a:rPr>
              <a:t>情報管理組織</a:t>
            </a:r>
            <a:endParaRPr lang="en-US" altLang="ja-JP" sz="1200" b="1" dirty="0">
              <a:latin typeface="Meiryo UI" panose="020B0604030504040204" pitchFamily="50" charset="-128"/>
              <a:ea typeface="Meiryo UI" panose="020B0604030504040204" pitchFamily="50" charset="-128"/>
            </a:endParaRPr>
          </a:p>
          <a:p>
            <a:pPr marL="342900" indent="-342900" algn="ctr">
              <a:defRPr/>
            </a:pPr>
            <a:endParaRPr lang="en-US" altLang="ja-JP" sz="1200" dirty="0">
              <a:latin typeface="Meiryo UI" panose="020B0604030504040204" pitchFamily="50" charset="-128"/>
              <a:ea typeface="Meiryo UI" panose="020B0604030504040204" pitchFamily="50" charset="-128"/>
            </a:endParaRPr>
          </a:p>
          <a:p>
            <a:pPr marL="342900" indent="-342900" algn="ctr">
              <a:defRPr/>
            </a:pPr>
            <a:endParaRPr lang="en-US" altLang="ja-JP" sz="1200" dirty="0">
              <a:latin typeface="Meiryo UI" panose="020B0604030504040204" pitchFamily="50" charset="-128"/>
              <a:ea typeface="Meiryo UI" panose="020B0604030504040204" pitchFamily="50" charset="-128"/>
            </a:endParaRPr>
          </a:p>
        </p:txBody>
      </p:sp>
      <p:sp>
        <p:nvSpPr>
          <p:cNvPr id="28" name="AutoShape 8"/>
          <p:cNvSpPr>
            <a:spLocks noChangeArrowheads="1"/>
          </p:cNvSpPr>
          <p:nvPr/>
        </p:nvSpPr>
        <p:spPr bwMode="auto">
          <a:xfrm>
            <a:off x="2040952" y="2342313"/>
            <a:ext cx="1549829" cy="322540"/>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200" b="1" dirty="0">
                <a:latin typeface="Meiryo UI" panose="020B0604030504040204" pitchFamily="50" charset="-128"/>
                <a:ea typeface="Meiryo UI" panose="020B0604030504040204" pitchFamily="50" charset="-128"/>
              </a:rPr>
              <a:t>電子書籍販売</a:t>
            </a:r>
            <a:endParaRPr lang="en-US" altLang="ja-JP" sz="1200" b="1" dirty="0">
              <a:latin typeface="Meiryo UI" panose="020B0604030504040204" pitchFamily="50" charset="-128"/>
              <a:ea typeface="Meiryo UI" panose="020B0604030504040204" pitchFamily="50" charset="-128"/>
            </a:endParaRPr>
          </a:p>
        </p:txBody>
      </p:sp>
      <p:sp>
        <p:nvSpPr>
          <p:cNvPr id="29" name="正方形/長方形 28"/>
          <p:cNvSpPr/>
          <p:nvPr/>
        </p:nvSpPr>
        <p:spPr>
          <a:xfrm>
            <a:off x="6349123" y="4301235"/>
            <a:ext cx="1606431" cy="43088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①コンテンツの生成機能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所蔵資料のデジタル化）</a:t>
            </a:r>
            <a:endParaRPr lang="en-US" altLang="ja-JP" sz="1100" dirty="0">
              <a:latin typeface="Meiryo UI" panose="020B0604030504040204" pitchFamily="50" charset="-128"/>
              <a:ea typeface="Meiryo UI" panose="020B0604030504040204" pitchFamily="50" charset="-128"/>
            </a:endParaRPr>
          </a:p>
        </p:txBody>
      </p:sp>
      <p:sp>
        <p:nvSpPr>
          <p:cNvPr id="30" name="正方形/長方形 29"/>
          <p:cNvSpPr/>
          <p:nvPr/>
        </p:nvSpPr>
        <p:spPr>
          <a:xfrm>
            <a:off x="2287777" y="4049248"/>
            <a:ext cx="1815824" cy="43088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②収集・一時保存機能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（提供用コンテンツの管理）</a:t>
            </a:r>
          </a:p>
        </p:txBody>
      </p:sp>
      <p:sp>
        <p:nvSpPr>
          <p:cNvPr id="31" name="正方形/長方形 30"/>
          <p:cNvSpPr/>
          <p:nvPr/>
        </p:nvSpPr>
        <p:spPr>
          <a:xfrm>
            <a:off x="2840236" y="5295726"/>
            <a:ext cx="1682196" cy="769441"/>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④権利情報・管理情報の収集・管理機能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（出版情報・権利情報・販売情報の管理）</a:t>
            </a:r>
            <a:endParaRPr lang="en-US" altLang="ja-JP" sz="1100" dirty="0">
              <a:latin typeface="Meiryo UI" panose="020B0604030504040204" pitchFamily="50" charset="-128"/>
              <a:ea typeface="Meiryo UI" panose="020B0604030504040204" pitchFamily="50" charset="-128"/>
            </a:endParaRPr>
          </a:p>
        </p:txBody>
      </p:sp>
      <p:sp>
        <p:nvSpPr>
          <p:cNvPr id="32" name="正方形/長方形 31"/>
          <p:cNvSpPr/>
          <p:nvPr/>
        </p:nvSpPr>
        <p:spPr>
          <a:xfrm>
            <a:off x="5092900" y="5298281"/>
            <a:ext cx="1700112" cy="769441"/>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③恒久保存機能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（保存コンテンツの管理）</a:t>
            </a:r>
            <a:endParaRPr lang="en-US" altLang="ja-JP" sz="1100" dirty="0">
              <a:latin typeface="Meiryo UI" panose="020B0604030504040204" pitchFamily="50" charset="-128"/>
              <a:ea typeface="Meiryo UI" panose="020B0604030504040204" pitchFamily="50" charset="-128"/>
            </a:endParaRPr>
          </a:p>
          <a:p>
            <a:pPr algn="ctr"/>
            <a:endParaRPr lang="en-US" altLang="ja-JP" sz="1100" dirty="0">
              <a:latin typeface="Meiryo UI" panose="020B0604030504040204" pitchFamily="50" charset="-128"/>
              <a:ea typeface="Meiryo UI" panose="020B0604030504040204" pitchFamily="50" charset="-128"/>
            </a:endParaRPr>
          </a:p>
          <a:p>
            <a:pPr algn="ctr"/>
            <a:endParaRPr lang="ja-JP" altLang="en-US" sz="1100" dirty="0">
              <a:latin typeface="Meiryo UI" panose="020B0604030504040204" pitchFamily="50" charset="-128"/>
              <a:ea typeface="Meiryo UI" panose="020B0604030504040204" pitchFamily="50" charset="-128"/>
            </a:endParaRPr>
          </a:p>
        </p:txBody>
      </p:sp>
      <p:sp>
        <p:nvSpPr>
          <p:cNvPr id="33" name="正方形/長方形 32"/>
          <p:cNvSpPr/>
          <p:nvPr/>
        </p:nvSpPr>
        <p:spPr>
          <a:xfrm>
            <a:off x="270229" y="4025960"/>
            <a:ext cx="1611247" cy="43088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①コンテンツの生成機能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（電子書籍化）</a:t>
            </a:r>
          </a:p>
        </p:txBody>
      </p:sp>
      <p:sp>
        <p:nvSpPr>
          <p:cNvPr id="34" name="AutoShape 8"/>
          <p:cNvSpPr>
            <a:spLocks noChangeArrowheads="1"/>
          </p:cNvSpPr>
          <p:nvPr/>
        </p:nvSpPr>
        <p:spPr bwMode="auto">
          <a:xfrm>
            <a:off x="558241" y="5161942"/>
            <a:ext cx="1316346" cy="537567"/>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200" dirty="0">
                <a:latin typeface="Meiryo UI" panose="020B0604030504040204" pitchFamily="50" charset="-128"/>
                <a:ea typeface="Meiryo UI" panose="020B0604030504040204" pitchFamily="50" charset="-128"/>
              </a:rPr>
              <a:t>出版者</a:t>
            </a:r>
            <a:endParaRPr lang="en-US" altLang="ja-JP" sz="1200" dirty="0">
              <a:latin typeface="Meiryo UI" panose="020B0604030504040204" pitchFamily="50" charset="-128"/>
              <a:ea typeface="Meiryo UI" panose="020B0604030504040204" pitchFamily="50" charset="-128"/>
            </a:endParaRPr>
          </a:p>
          <a:p>
            <a:pPr marL="342900" indent="-342900" algn="ctr">
              <a:defRPr/>
            </a:pPr>
            <a:endParaRPr lang="ja-JP" altLang="en-US" sz="1200" dirty="0">
              <a:latin typeface="Meiryo UI" panose="020B0604030504040204" pitchFamily="50" charset="-128"/>
              <a:ea typeface="Meiryo UI" panose="020B0604030504040204" pitchFamily="50" charset="-128"/>
            </a:endParaRPr>
          </a:p>
        </p:txBody>
      </p:sp>
      <p:sp>
        <p:nvSpPr>
          <p:cNvPr id="35" name="正方形/長方形 34"/>
          <p:cNvSpPr/>
          <p:nvPr/>
        </p:nvSpPr>
        <p:spPr>
          <a:xfrm>
            <a:off x="4950014" y="2995493"/>
            <a:ext cx="2427688" cy="430887"/>
          </a:xfrm>
          <a:prstGeom prst="rect">
            <a:avLst/>
          </a:prstGeom>
        </p:spPr>
        <p:style>
          <a:lnRef idx="0">
            <a:schemeClr val="accent3"/>
          </a:lnRef>
          <a:fillRef idx="3">
            <a:schemeClr val="accent3"/>
          </a:fillRef>
          <a:effectRef idx="3">
            <a:schemeClr val="accent3"/>
          </a:effectRef>
          <a:fontRef idx="minor">
            <a:schemeClr val="lt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⑤配信・流通機能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（所在情報、</a:t>
            </a:r>
            <a:r>
              <a:rPr lang="en-US" altLang="ja-JP" sz="1100" dirty="0">
                <a:latin typeface="Meiryo UI" panose="020B0604030504040204" pitchFamily="50" charset="-128"/>
                <a:ea typeface="Meiryo UI" panose="020B0604030504040204" pitchFamily="50" charset="-128"/>
              </a:rPr>
              <a:t>PD</a:t>
            </a:r>
            <a:r>
              <a:rPr lang="ja-JP" altLang="en-US" sz="1100" dirty="0">
                <a:latin typeface="Meiryo UI" panose="020B0604030504040204" pitchFamily="50" charset="-128"/>
                <a:ea typeface="Meiryo UI" panose="020B0604030504040204" pitchFamily="50" charset="-128"/>
              </a:rPr>
              <a:t>・絶版資料の配信）</a:t>
            </a:r>
            <a:endParaRPr lang="en-US" altLang="ja-JP" sz="1100" dirty="0">
              <a:latin typeface="Meiryo UI" panose="020B0604030504040204" pitchFamily="50" charset="-128"/>
              <a:ea typeface="Meiryo UI" panose="020B0604030504040204" pitchFamily="50" charset="-128"/>
            </a:endParaRPr>
          </a:p>
        </p:txBody>
      </p:sp>
      <p:sp>
        <p:nvSpPr>
          <p:cNvPr id="36" name="AutoShape 8"/>
          <p:cNvSpPr>
            <a:spLocks noChangeArrowheads="1"/>
          </p:cNvSpPr>
          <p:nvPr/>
        </p:nvSpPr>
        <p:spPr bwMode="auto">
          <a:xfrm>
            <a:off x="1568893" y="874109"/>
            <a:ext cx="5107535" cy="935622"/>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pPr marL="342900" indent="-342900">
              <a:defRPr/>
            </a:pPr>
            <a:r>
              <a:rPr lang="ja-JP" altLang="en-US" sz="1400" b="1" dirty="0">
                <a:latin typeface="Meiryo UI" panose="020B0604030504040204" pitchFamily="50" charset="-128"/>
                <a:ea typeface="Meiryo UI" panose="020B0604030504040204" pitchFamily="50" charset="-128"/>
              </a:rPr>
              <a:t>利用者</a:t>
            </a:r>
            <a:endParaRPr lang="en-US" altLang="ja-JP" sz="1200" dirty="0">
              <a:latin typeface="Meiryo UI" panose="020B0604030504040204" pitchFamily="50" charset="-128"/>
              <a:ea typeface="Meiryo UI" panose="020B0604030504040204" pitchFamily="50" charset="-128"/>
            </a:endParaRPr>
          </a:p>
        </p:txBody>
      </p:sp>
      <p:sp>
        <p:nvSpPr>
          <p:cNvPr id="37" name="左矢印 36"/>
          <p:cNvSpPr/>
          <p:nvPr/>
        </p:nvSpPr>
        <p:spPr>
          <a:xfrm>
            <a:off x="2932525" y="1393271"/>
            <a:ext cx="578575" cy="296457"/>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38" name="AutoShape 8"/>
          <p:cNvSpPr>
            <a:spLocks noChangeArrowheads="1"/>
          </p:cNvSpPr>
          <p:nvPr/>
        </p:nvSpPr>
        <p:spPr bwMode="auto">
          <a:xfrm>
            <a:off x="3523358" y="1027932"/>
            <a:ext cx="1222660" cy="698837"/>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100" b="1" dirty="0">
                <a:latin typeface="Meiryo UI" panose="020B0604030504040204" pitchFamily="50" charset="-128"/>
                <a:ea typeface="Meiryo UI" panose="020B0604030504040204" pitchFamily="50" charset="-128"/>
              </a:rPr>
              <a:t>図書館</a:t>
            </a:r>
            <a:endParaRPr lang="en-US" altLang="ja-JP" sz="1100" b="1" dirty="0">
              <a:latin typeface="Meiryo UI" panose="020B0604030504040204" pitchFamily="50" charset="-128"/>
              <a:ea typeface="Meiryo UI" panose="020B0604030504040204" pitchFamily="50" charset="-128"/>
            </a:endParaRPr>
          </a:p>
          <a:p>
            <a:pPr marL="342900" indent="-342900" algn="ctr">
              <a:defRPr/>
            </a:pPr>
            <a:r>
              <a:rPr lang="ja-JP" altLang="en-US" sz="1100" b="1" dirty="0">
                <a:latin typeface="Meiryo UI" panose="020B0604030504040204" pitchFamily="50" charset="-128"/>
                <a:ea typeface="Meiryo UI" panose="020B0604030504040204" pitchFamily="50" charset="-128"/>
              </a:rPr>
              <a:t>（公共・大学・</a:t>
            </a:r>
            <a:endParaRPr lang="en-US" altLang="ja-JP" sz="1100" b="1" dirty="0">
              <a:latin typeface="Meiryo UI" panose="020B0604030504040204" pitchFamily="50" charset="-128"/>
              <a:ea typeface="Meiryo UI" panose="020B0604030504040204" pitchFamily="50" charset="-128"/>
            </a:endParaRPr>
          </a:p>
          <a:p>
            <a:pPr marL="342900" indent="-342900" algn="ctr">
              <a:defRPr/>
            </a:pPr>
            <a:r>
              <a:rPr lang="ja-JP" altLang="en-US" sz="1100" b="1" dirty="0">
                <a:latin typeface="Meiryo UI" panose="020B0604030504040204" pitchFamily="50" charset="-128"/>
                <a:ea typeface="Meiryo UI" panose="020B0604030504040204" pitchFamily="50" charset="-128"/>
              </a:rPr>
              <a:t>学校・専門他）</a:t>
            </a:r>
          </a:p>
        </p:txBody>
      </p:sp>
      <p:sp>
        <p:nvSpPr>
          <p:cNvPr id="39" name="AutoShape 8"/>
          <p:cNvSpPr>
            <a:spLocks noChangeArrowheads="1"/>
          </p:cNvSpPr>
          <p:nvPr/>
        </p:nvSpPr>
        <p:spPr bwMode="auto">
          <a:xfrm>
            <a:off x="5321666" y="1349793"/>
            <a:ext cx="1303633" cy="304621"/>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100" b="1" dirty="0">
                <a:latin typeface="Meiryo UI" panose="020B0604030504040204" pitchFamily="50" charset="-128"/>
                <a:ea typeface="Meiryo UI" panose="020B0604030504040204" pitchFamily="50" charset="-128"/>
              </a:rPr>
              <a:t>視覚障害者等</a:t>
            </a:r>
          </a:p>
        </p:txBody>
      </p:sp>
      <p:sp>
        <p:nvSpPr>
          <p:cNvPr id="40" name="AutoShape 8"/>
          <p:cNvSpPr>
            <a:spLocks noChangeArrowheads="1"/>
          </p:cNvSpPr>
          <p:nvPr/>
        </p:nvSpPr>
        <p:spPr bwMode="auto">
          <a:xfrm>
            <a:off x="1957085" y="1338180"/>
            <a:ext cx="975135" cy="322540"/>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100" b="1" dirty="0">
                <a:latin typeface="Meiryo UI" panose="020B0604030504040204" pitchFamily="50" charset="-128"/>
                <a:ea typeface="Meiryo UI" panose="020B0604030504040204" pitchFamily="50" charset="-128"/>
              </a:rPr>
              <a:t>一般利用者</a:t>
            </a:r>
            <a:r>
              <a:rPr lang="ja-JP" altLang="en-US" sz="1200" dirty="0">
                <a:latin typeface="Meiryo UI" panose="020B0604030504040204" pitchFamily="50" charset="-128"/>
                <a:ea typeface="Meiryo UI" panose="020B0604030504040204" pitchFamily="50" charset="-128"/>
              </a:rPr>
              <a:t>　　　</a:t>
            </a:r>
          </a:p>
        </p:txBody>
      </p:sp>
      <p:sp>
        <p:nvSpPr>
          <p:cNvPr id="41" name="AutoShape 8"/>
          <p:cNvSpPr>
            <a:spLocks noChangeArrowheads="1"/>
          </p:cNvSpPr>
          <p:nvPr/>
        </p:nvSpPr>
        <p:spPr bwMode="auto">
          <a:xfrm>
            <a:off x="2193352" y="2494713"/>
            <a:ext cx="1549829" cy="322540"/>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200" b="1" dirty="0">
                <a:latin typeface="Meiryo UI" panose="020B0604030504040204" pitchFamily="50" charset="-128"/>
                <a:ea typeface="Meiryo UI" panose="020B0604030504040204" pitchFamily="50" charset="-128"/>
              </a:rPr>
              <a:t>電子書籍販売</a:t>
            </a:r>
            <a:endParaRPr lang="en-US" altLang="ja-JP" sz="1200" b="1" dirty="0">
              <a:latin typeface="Meiryo UI" panose="020B0604030504040204" pitchFamily="50" charset="-128"/>
              <a:ea typeface="Meiryo UI" panose="020B0604030504040204" pitchFamily="50" charset="-128"/>
            </a:endParaRPr>
          </a:p>
        </p:txBody>
      </p:sp>
      <p:sp>
        <p:nvSpPr>
          <p:cNvPr id="43" name="左矢印 42"/>
          <p:cNvSpPr/>
          <p:nvPr/>
        </p:nvSpPr>
        <p:spPr>
          <a:xfrm rot="5400000">
            <a:off x="5377806" y="1151583"/>
            <a:ext cx="315656" cy="1674893"/>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sz="1400" dirty="0">
              <a:latin typeface="Meiryo UI" panose="020B0604030504040204" pitchFamily="50" charset="-128"/>
              <a:ea typeface="Meiryo UI" panose="020B0604030504040204" pitchFamily="50" charset="-128"/>
            </a:endParaRPr>
          </a:p>
        </p:txBody>
      </p:sp>
      <p:sp>
        <p:nvSpPr>
          <p:cNvPr id="44" name="左矢印 43"/>
          <p:cNvSpPr/>
          <p:nvPr/>
        </p:nvSpPr>
        <p:spPr>
          <a:xfrm rot="5400000">
            <a:off x="2632900" y="1174480"/>
            <a:ext cx="337112" cy="1744713"/>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45" name="AutoShape 8"/>
          <p:cNvSpPr>
            <a:spLocks noChangeArrowheads="1"/>
          </p:cNvSpPr>
          <p:nvPr/>
        </p:nvSpPr>
        <p:spPr bwMode="auto">
          <a:xfrm>
            <a:off x="710641" y="5314342"/>
            <a:ext cx="1316346" cy="537567"/>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200" dirty="0">
                <a:latin typeface="Meiryo UI" panose="020B0604030504040204" pitchFamily="50" charset="-128"/>
                <a:ea typeface="Meiryo UI" panose="020B0604030504040204" pitchFamily="50" charset="-128"/>
              </a:rPr>
              <a:t>出版者</a:t>
            </a:r>
            <a:endParaRPr lang="en-US" altLang="ja-JP" sz="1200" dirty="0">
              <a:latin typeface="Meiryo UI" panose="020B0604030504040204" pitchFamily="50" charset="-128"/>
              <a:ea typeface="Meiryo UI" panose="020B0604030504040204" pitchFamily="50" charset="-128"/>
            </a:endParaRPr>
          </a:p>
          <a:p>
            <a:pPr marL="342900" indent="-342900" algn="ctr">
              <a:defRPr/>
            </a:pPr>
            <a:endParaRPr lang="ja-JP" altLang="en-US" sz="1200" dirty="0">
              <a:latin typeface="Meiryo UI" panose="020B0604030504040204" pitchFamily="50" charset="-128"/>
              <a:ea typeface="Meiryo UI" panose="020B0604030504040204" pitchFamily="50" charset="-128"/>
            </a:endParaRPr>
          </a:p>
        </p:txBody>
      </p:sp>
      <p:sp>
        <p:nvSpPr>
          <p:cNvPr id="47" name="左矢印 46"/>
          <p:cNvSpPr/>
          <p:nvPr/>
        </p:nvSpPr>
        <p:spPr>
          <a:xfrm rot="5400000">
            <a:off x="741350" y="4724651"/>
            <a:ext cx="593407" cy="206812"/>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48" name="左右矢印 47"/>
          <p:cNvSpPr/>
          <p:nvPr/>
        </p:nvSpPr>
        <p:spPr>
          <a:xfrm>
            <a:off x="2010051" y="5222620"/>
            <a:ext cx="626372" cy="236928"/>
          </a:xfrm>
          <a:prstGeom prst="leftRightArrow">
            <a:avLst>
              <a:gd name="adj1" fmla="val 50000"/>
              <a:gd name="adj2" fmla="val 73177"/>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49" name="左矢印 48"/>
          <p:cNvSpPr/>
          <p:nvPr/>
        </p:nvSpPr>
        <p:spPr>
          <a:xfrm rot="5400000">
            <a:off x="2629000" y="2930576"/>
            <a:ext cx="553393" cy="405391"/>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50" name="正方形/長方形 49"/>
          <p:cNvSpPr/>
          <p:nvPr/>
        </p:nvSpPr>
        <p:spPr>
          <a:xfrm>
            <a:off x="3118465" y="2902736"/>
            <a:ext cx="1371270" cy="430887"/>
          </a:xfrm>
          <a:prstGeom prst="rect">
            <a:avLst/>
          </a:prstGeom>
        </p:spPr>
        <p:style>
          <a:lnRef idx="0">
            <a:schemeClr val="accent3"/>
          </a:lnRef>
          <a:fillRef idx="3">
            <a:schemeClr val="accent3"/>
          </a:fillRef>
          <a:effectRef idx="3">
            <a:schemeClr val="accent3"/>
          </a:effectRef>
          <a:fontRef idx="minor">
            <a:schemeClr val="lt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⑤配信・流通機能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（電子書籍配信）</a:t>
            </a:r>
            <a:endParaRPr lang="en-US" altLang="ja-JP" sz="1100" dirty="0">
              <a:latin typeface="Meiryo UI" panose="020B0604030504040204" pitchFamily="50" charset="-128"/>
              <a:ea typeface="Meiryo UI" panose="020B0604030504040204" pitchFamily="50" charset="-128"/>
            </a:endParaRPr>
          </a:p>
        </p:txBody>
      </p:sp>
      <p:sp>
        <p:nvSpPr>
          <p:cNvPr id="51" name="フローチャート : 磁気ディスク 13"/>
          <p:cNvSpPr/>
          <p:nvPr/>
        </p:nvSpPr>
        <p:spPr>
          <a:xfrm>
            <a:off x="5412988" y="5768077"/>
            <a:ext cx="1534539" cy="656479"/>
          </a:xfrm>
          <a:prstGeom prst="flowChartMagneticDisk">
            <a:avLst/>
          </a:prstGeom>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恒久保存用アーカイブ</a:t>
            </a:r>
          </a:p>
        </p:txBody>
      </p:sp>
      <p:sp>
        <p:nvSpPr>
          <p:cNvPr id="52" name="フローチャート : 磁気ディスク 53"/>
          <p:cNvSpPr/>
          <p:nvPr/>
        </p:nvSpPr>
        <p:spPr>
          <a:xfrm>
            <a:off x="3564401" y="6114718"/>
            <a:ext cx="1094836" cy="519160"/>
          </a:xfrm>
          <a:prstGeom prst="flowChartMagneticDisk">
            <a:avLst/>
          </a:prstGeom>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権利情報</a:t>
            </a:r>
            <a:r>
              <a:rPr lang="en-US" altLang="ja-JP" sz="1100" dirty="0">
                <a:latin typeface="Meiryo UI" panose="020B0604030504040204" pitchFamily="50" charset="-128"/>
                <a:ea typeface="Meiryo UI" panose="020B0604030504040204" pitchFamily="50" charset="-128"/>
              </a:rPr>
              <a:t>DB</a:t>
            </a:r>
          </a:p>
        </p:txBody>
      </p:sp>
      <p:sp>
        <p:nvSpPr>
          <p:cNvPr id="53" name="フローチャート : 磁気ディスク 13"/>
          <p:cNvSpPr/>
          <p:nvPr/>
        </p:nvSpPr>
        <p:spPr>
          <a:xfrm>
            <a:off x="2316940" y="3497742"/>
            <a:ext cx="1343244" cy="488477"/>
          </a:xfrm>
          <a:prstGeom prst="flowChartMagneticDisk">
            <a:avLst/>
          </a:prstGeom>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提供用コンテンツ</a:t>
            </a:r>
          </a:p>
        </p:txBody>
      </p:sp>
      <p:sp>
        <p:nvSpPr>
          <p:cNvPr id="54" name="正方形/長方形 53"/>
          <p:cNvSpPr/>
          <p:nvPr/>
        </p:nvSpPr>
        <p:spPr>
          <a:xfrm>
            <a:off x="4588787" y="4056219"/>
            <a:ext cx="1663523" cy="43088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②収集機能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（オンライン資料の収集）</a:t>
            </a:r>
          </a:p>
        </p:txBody>
      </p:sp>
      <p:sp>
        <p:nvSpPr>
          <p:cNvPr id="55" name="フローチャート : 磁気ディスク 53"/>
          <p:cNvSpPr/>
          <p:nvPr/>
        </p:nvSpPr>
        <p:spPr>
          <a:xfrm>
            <a:off x="6262213" y="3528219"/>
            <a:ext cx="1435888" cy="497577"/>
          </a:xfrm>
          <a:prstGeom prst="flowChartMagneticDisk">
            <a:avLst/>
          </a:prstGeom>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書誌情報・所在情報</a:t>
            </a:r>
            <a:endParaRPr lang="en-US" altLang="ja-JP" sz="1100" dirty="0">
              <a:latin typeface="Meiryo UI" panose="020B0604030504040204" pitchFamily="50" charset="-128"/>
              <a:ea typeface="Meiryo UI" panose="020B0604030504040204" pitchFamily="50" charset="-128"/>
            </a:endParaRPr>
          </a:p>
        </p:txBody>
      </p:sp>
      <p:sp>
        <p:nvSpPr>
          <p:cNvPr id="56" name="曲折矢印 55"/>
          <p:cNvSpPr/>
          <p:nvPr/>
        </p:nvSpPr>
        <p:spPr>
          <a:xfrm flipH="1" flipV="1">
            <a:off x="4509254" y="3880902"/>
            <a:ext cx="3103992" cy="2760523"/>
          </a:xfrm>
          <a:prstGeom prst="bentArrow">
            <a:avLst>
              <a:gd name="adj1" fmla="val 1914"/>
              <a:gd name="adj2" fmla="val 5441"/>
              <a:gd name="adj3" fmla="val 5189"/>
              <a:gd name="adj4" fmla="val 4375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solidFill>
                <a:schemeClr val="tx1"/>
              </a:solidFill>
              <a:latin typeface="Meiryo UI" panose="020B0604030504040204" pitchFamily="50" charset="-128"/>
              <a:ea typeface="Meiryo UI" panose="020B0604030504040204" pitchFamily="50" charset="-128"/>
            </a:endParaRPr>
          </a:p>
        </p:txBody>
      </p:sp>
      <p:sp>
        <p:nvSpPr>
          <p:cNvPr id="57" name="正方形/長方形 56"/>
          <p:cNvSpPr/>
          <p:nvPr/>
        </p:nvSpPr>
        <p:spPr>
          <a:xfrm>
            <a:off x="5140871" y="1900922"/>
            <a:ext cx="748923" cy="261610"/>
          </a:xfrm>
          <a:prstGeom prst="rect">
            <a:avLst/>
          </a:prstGeom>
        </p:spPr>
        <p:txBody>
          <a:bodyPr wrap="none">
            <a:spAutoFit/>
          </a:bodyPr>
          <a:lstStyle/>
          <a:p>
            <a:pPr marL="342900" indent="-342900" algn="ctr">
              <a:defRPr/>
            </a:pPr>
            <a:r>
              <a:rPr lang="ja-JP" altLang="en-US" sz="1050" dirty="0" smtClean="0">
                <a:latin typeface="Meiryo UI" panose="020B0604030504040204" pitchFamily="50" charset="-128"/>
                <a:ea typeface="Meiryo UI" panose="020B0604030504040204" pitchFamily="50" charset="-128"/>
              </a:rPr>
              <a:t>絶版</a:t>
            </a:r>
            <a:r>
              <a:rPr lang="ja-JP" altLang="en-US" sz="1050" dirty="0">
                <a:latin typeface="Meiryo UI" panose="020B0604030504040204" pitchFamily="50" charset="-128"/>
                <a:ea typeface="Meiryo UI" panose="020B0604030504040204" pitchFamily="50" charset="-128"/>
              </a:rPr>
              <a:t>資料</a:t>
            </a:r>
          </a:p>
        </p:txBody>
      </p:sp>
      <p:sp>
        <p:nvSpPr>
          <p:cNvPr id="61" name="曲折矢印 60"/>
          <p:cNvSpPr/>
          <p:nvPr/>
        </p:nvSpPr>
        <p:spPr>
          <a:xfrm flipH="1">
            <a:off x="4481926" y="3267689"/>
            <a:ext cx="1163556" cy="1969747"/>
          </a:xfrm>
          <a:prstGeom prst="bentArrow">
            <a:avLst>
              <a:gd name="adj1" fmla="val 5594"/>
              <a:gd name="adj2" fmla="val 11750"/>
              <a:gd name="adj3" fmla="val 9395"/>
              <a:gd name="adj4" fmla="val 4375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ja-JP" altLang="en-US" sz="1400">
              <a:solidFill>
                <a:schemeClr val="tx1"/>
              </a:solidFill>
              <a:latin typeface="Meiryo UI" panose="020B0604030504040204" pitchFamily="50" charset="-128"/>
              <a:ea typeface="Meiryo UI" panose="020B0604030504040204" pitchFamily="50" charset="-128"/>
            </a:endParaRPr>
          </a:p>
        </p:txBody>
      </p:sp>
      <p:sp>
        <p:nvSpPr>
          <p:cNvPr id="62" name="正方形/長方形 61"/>
          <p:cNvSpPr/>
          <p:nvPr/>
        </p:nvSpPr>
        <p:spPr>
          <a:xfrm>
            <a:off x="2433038" y="1947280"/>
            <a:ext cx="748923" cy="261610"/>
          </a:xfrm>
          <a:prstGeom prst="rect">
            <a:avLst/>
          </a:prstGeom>
        </p:spPr>
        <p:txBody>
          <a:bodyPr wrap="none">
            <a:spAutoFit/>
          </a:bodyPr>
          <a:lstStyle/>
          <a:p>
            <a:pPr marL="342900" indent="-342900" algn="ctr">
              <a:defRPr/>
            </a:pPr>
            <a:r>
              <a:rPr lang="ja-JP" altLang="en-US" sz="1050" dirty="0">
                <a:latin typeface="Meiryo UI" panose="020B0604030504040204" pitchFamily="50" charset="-128"/>
                <a:ea typeface="Meiryo UI" panose="020B0604030504040204" pitchFamily="50" charset="-128"/>
              </a:rPr>
              <a:t>電子書籍</a:t>
            </a:r>
          </a:p>
        </p:txBody>
      </p:sp>
      <p:sp>
        <p:nvSpPr>
          <p:cNvPr id="63" name="左矢印 62"/>
          <p:cNvSpPr/>
          <p:nvPr/>
        </p:nvSpPr>
        <p:spPr>
          <a:xfrm rot="10800000">
            <a:off x="4799738" y="1348961"/>
            <a:ext cx="436020" cy="325441"/>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65" name="曲折矢印 64"/>
          <p:cNvSpPr/>
          <p:nvPr/>
        </p:nvSpPr>
        <p:spPr>
          <a:xfrm rot="16200000">
            <a:off x="3637206" y="1967600"/>
            <a:ext cx="203620" cy="5301779"/>
          </a:xfrm>
          <a:prstGeom prst="bentArrow">
            <a:avLst>
              <a:gd name="adj1" fmla="val 32201"/>
              <a:gd name="adj2" fmla="val 50000"/>
              <a:gd name="adj3" fmla="val 44955"/>
              <a:gd name="adj4" fmla="val 4375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solidFill>
                <a:schemeClr val="tx1"/>
              </a:solidFill>
              <a:latin typeface="Meiryo UI" panose="020B0604030504040204" pitchFamily="50" charset="-128"/>
              <a:ea typeface="Meiryo UI" panose="020B0604030504040204" pitchFamily="50" charset="-128"/>
            </a:endParaRPr>
          </a:p>
        </p:txBody>
      </p:sp>
      <p:sp>
        <p:nvSpPr>
          <p:cNvPr id="67" name="左矢印 66"/>
          <p:cNvSpPr/>
          <p:nvPr/>
        </p:nvSpPr>
        <p:spPr>
          <a:xfrm rot="10800000">
            <a:off x="1881476" y="4140971"/>
            <a:ext cx="350139" cy="175167"/>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59" name="円/楕円 58"/>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0" name="正方形/長方形 59"/>
          <p:cNvSpPr/>
          <p:nvPr/>
        </p:nvSpPr>
        <p:spPr>
          <a:xfrm>
            <a:off x="3852947" y="2276444"/>
            <a:ext cx="2859216" cy="26161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smtClean="0">
                <a:latin typeface="Meiryo UI" panose="020B0604030504040204" pitchFamily="50" charset="-128"/>
                <a:ea typeface="Meiryo UI" panose="020B0604030504040204" pitchFamily="50" charset="-128"/>
              </a:rPr>
              <a:t>⑤配信・流通機能（</a:t>
            </a:r>
            <a:r>
              <a:rPr lang="ja-JP" altLang="en-US" sz="1100" dirty="0">
                <a:latin typeface="Meiryo UI" panose="020B0604030504040204" pitchFamily="50" charset="-128"/>
                <a:ea typeface="Meiryo UI" panose="020B0604030504040204" pitchFamily="50" charset="-128"/>
              </a:rPr>
              <a:t>所在</a:t>
            </a:r>
            <a:r>
              <a:rPr lang="ja-JP" altLang="en-US" sz="1100" dirty="0" smtClean="0">
                <a:latin typeface="Meiryo UI" panose="020B0604030504040204" pitchFamily="50" charset="-128"/>
                <a:ea typeface="Meiryo UI" panose="020B0604030504040204" pitchFamily="50" charset="-128"/>
              </a:rPr>
              <a:t>情報）</a:t>
            </a:r>
            <a:endParaRPr lang="en-US" altLang="ja-JP" sz="1100" dirty="0">
              <a:latin typeface="Meiryo UI" panose="020B0604030504040204" pitchFamily="50" charset="-128"/>
              <a:ea typeface="Meiryo UI" panose="020B0604030504040204" pitchFamily="50" charset="-128"/>
            </a:endParaRPr>
          </a:p>
        </p:txBody>
      </p:sp>
      <p:sp>
        <p:nvSpPr>
          <p:cNvPr id="64" name="左矢印 63"/>
          <p:cNvSpPr/>
          <p:nvPr/>
        </p:nvSpPr>
        <p:spPr>
          <a:xfrm rot="5400000">
            <a:off x="4117706" y="1123934"/>
            <a:ext cx="357361" cy="1734548"/>
          </a:xfrm>
          <a:prstGeom prst="leftArrow">
            <a:avLst>
              <a:gd name="adj1" fmla="val 50000"/>
              <a:gd name="adj2" fmla="val 56886"/>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69" name="正方形/長方形 68"/>
          <p:cNvSpPr/>
          <p:nvPr/>
        </p:nvSpPr>
        <p:spPr>
          <a:xfrm>
            <a:off x="3891205" y="1908279"/>
            <a:ext cx="748923" cy="26161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marL="342900" indent="-342900" algn="ctr">
              <a:defRPr/>
            </a:pPr>
            <a:r>
              <a:rPr lang="ja-JP" altLang="en-US" sz="1050" dirty="0" smtClean="0">
                <a:solidFill>
                  <a:schemeClr val="bg1"/>
                </a:solidFill>
                <a:latin typeface="Meiryo UI" panose="020B0604030504040204" pitchFamily="50" charset="-128"/>
                <a:ea typeface="Meiryo UI" panose="020B0604030504040204" pitchFamily="50" charset="-128"/>
              </a:rPr>
              <a:t>所在情報</a:t>
            </a:r>
            <a:endParaRPr lang="ja-JP" altLang="en-US" sz="1050" dirty="0">
              <a:solidFill>
                <a:schemeClr val="bg1"/>
              </a:solidFill>
              <a:latin typeface="Meiryo UI" panose="020B0604030504040204" pitchFamily="50" charset="-128"/>
              <a:ea typeface="Meiryo UI" panose="020B0604030504040204" pitchFamily="50" charset="-128"/>
            </a:endParaRPr>
          </a:p>
        </p:txBody>
      </p:sp>
      <p:sp>
        <p:nvSpPr>
          <p:cNvPr id="68" name="左矢印 67"/>
          <p:cNvSpPr/>
          <p:nvPr/>
        </p:nvSpPr>
        <p:spPr>
          <a:xfrm rot="10800000">
            <a:off x="4137263" y="4186012"/>
            <a:ext cx="416988" cy="206155"/>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70" name="左矢印 69"/>
          <p:cNvSpPr/>
          <p:nvPr/>
        </p:nvSpPr>
        <p:spPr>
          <a:xfrm rot="7835224">
            <a:off x="4199007" y="4832657"/>
            <a:ext cx="898472" cy="218499"/>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71" name="左矢印 70"/>
          <p:cNvSpPr/>
          <p:nvPr/>
        </p:nvSpPr>
        <p:spPr>
          <a:xfrm rot="16200000">
            <a:off x="3426320" y="4040674"/>
            <a:ext cx="1557274" cy="136090"/>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58" name="左矢印 57"/>
          <p:cNvSpPr/>
          <p:nvPr/>
        </p:nvSpPr>
        <p:spPr>
          <a:xfrm rot="16200000" flipH="1" flipV="1">
            <a:off x="2994327" y="3947177"/>
            <a:ext cx="2808969" cy="114970"/>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6" name="曲折矢印 65"/>
          <p:cNvSpPr/>
          <p:nvPr/>
        </p:nvSpPr>
        <p:spPr>
          <a:xfrm flipH="1">
            <a:off x="6752169" y="2291673"/>
            <a:ext cx="827889" cy="1277581"/>
          </a:xfrm>
          <a:prstGeom prst="bentArrow">
            <a:avLst>
              <a:gd name="adj1" fmla="val 4699"/>
              <a:gd name="adj2" fmla="val 8923"/>
              <a:gd name="adj3" fmla="val 5189"/>
              <a:gd name="adj4" fmla="val 4375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850859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p:cTn id="12" dur="500" fill="hold"/>
                                        <p:tgtEl>
                                          <p:spTgt spid="62"/>
                                        </p:tgtEl>
                                        <p:attrNameLst>
                                          <p:attrName>ppt_w</p:attrName>
                                        </p:attrNameLst>
                                      </p:cBhvr>
                                      <p:tavLst>
                                        <p:tav tm="0">
                                          <p:val>
                                            <p:fltVal val="0"/>
                                          </p:val>
                                        </p:tav>
                                        <p:tav tm="100000">
                                          <p:val>
                                            <p:strVal val="#ppt_w"/>
                                          </p:val>
                                        </p:tav>
                                      </p:tavLst>
                                    </p:anim>
                                    <p:anim calcmode="lin" valueType="num">
                                      <p:cBhvr>
                                        <p:cTn id="13" dur="500" fill="hold"/>
                                        <p:tgtEl>
                                          <p:spTgt spid="62"/>
                                        </p:tgtEl>
                                        <p:attrNameLst>
                                          <p:attrName>ppt_h</p:attrName>
                                        </p:attrNameLst>
                                      </p:cBhvr>
                                      <p:tavLst>
                                        <p:tav tm="0">
                                          <p:val>
                                            <p:fltVal val="0"/>
                                          </p:val>
                                        </p:tav>
                                        <p:tav tm="100000">
                                          <p:val>
                                            <p:strVal val="#ppt_h"/>
                                          </p:val>
                                        </p:tav>
                                      </p:tavLst>
                                    </p:anim>
                                    <p:animEffect transition="in" filter="fade">
                                      <p:cBhvr>
                                        <p:cTn id="14" dur="500"/>
                                        <p:tgtEl>
                                          <p:spTgt spid="6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anim calcmode="lin" valueType="num">
                                      <p:cBhvr>
                                        <p:cTn id="17" dur="500" fill="hold"/>
                                        <p:tgtEl>
                                          <p:spTgt spid="43"/>
                                        </p:tgtEl>
                                        <p:attrNameLst>
                                          <p:attrName>ppt_w</p:attrName>
                                        </p:attrNameLst>
                                      </p:cBhvr>
                                      <p:tavLst>
                                        <p:tav tm="0">
                                          <p:val>
                                            <p:fltVal val="0"/>
                                          </p:val>
                                        </p:tav>
                                        <p:tav tm="100000">
                                          <p:val>
                                            <p:strVal val="#ppt_w"/>
                                          </p:val>
                                        </p:tav>
                                      </p:tavLst>
                                    </p:anim>
                                    <p:anim calcmode="lin" valueType="num">
                                      <p:cBhvr>
                                        <p:cTn id="18" dur="500" fill="hold"/>
                                        <p:tgtEl>
                                          <p:spTgt spid="43"/>
                                        </p:tgtEl>
                                        <p:attrNameLst>
                                          <p:attrName>ppt_h</p:attrName>
                                        </p:attrNameLst>
                                      </p:cBhvr>
                                      <p:tavLst>
                                        <p:tav tm="0">
                                          <p:val>
                                            <p:fltVal val="0"/>
                                          </p:val>
                                        </p:tav>
                                        <p:tav tm="100000">
                                          <p:val>
                                            <p:strVal val="#ppt_h"/>
                                          </p:val>
                                        </p:tav>
                                      </p:tavLst>
                                    </p:anim>
                                    <p:animEffect transition="in" filter="fade">
                                      <p:cBhvr>
                                        <p:cTn id="19" dur="500"/>
                                        <p:tgtEl>
                                          <p:spTgt spid="4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7"/>
                                        </p:tgtEl>
                                        <p:attrNameLst>
                                          <p:attrName>style.visibility</p:attrName>
                                        </p:attrNameLst>
                                      </p:cBhvr>
                                      <p:to>
                                        <p:strVal val="visible"/>
                                      </p:to>
                                    </p:set>
                                    <p:anim calcmode="lin" valueType="num">
                                      <p:cBhvr>
                                        <p:cTn id="22" dur="500" fill="hold"/>
                                        <p:tgtEl>
                                          <p:spTgt spid="57"/>
                                        </p:tgtEl>
                                        <p:attrNameLst>
                                          <p:attrName>ppt_w</p:attrName>
                                        </p:attrNameLst>
                                      </p:cBhvr>
                                      <p:tavLst>
                                        <p:tav tm="0">
                                          <p:val>
                                            <p:fltVal val="0"/>
                                          </p:val>
                                        </p:tav>
                                        <p:tav tm="100000">
                                          <p:val>
                                            <p:strVal val="#ppt_w"/>
                                          </p:val>
                                        </p:tav>
                                      </p:tavLst>
                                    </p:anim>
                                    <p:anim calcmode="lin" valueType="num">
                                      <p:cBhvr>
                                        <p:cTn id="23" dur="500" fill="hold"/>
                                        <p:tgtEl>
                                          <p:spTgt spid="57"/>
                                        </p:tgtEl>
                                        <p:attrNameLst>
                                          <p:attrName>ppt_h</p:attrName>
                                        </p:attrNameLst>
                                      </p:cBhvr>
                                      <p:tavLst>
                                        <p:tav tm="0">
                                          <p:val>
                                            <p:fltVal val="0"/>
                                          </p:val>
                                        </p:tav>
                                        <p:tav tm="100000">
                                          <p:val>
                                            <p:strVal val="#ppt_h"/>
                                          </p:val>
                                        </p:tav>
                                      </p:tavLst>
                                    </p:anim>
                                    <p:animEffect transition="in" filter="fade">
                                      <p:cBhvr>
                                        <p:cTn id="24" dur="500"/>
                                        <p:tgtEl>
                                          <p:spTgt spid="5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p:cTn id="27" dur="500" fill="hold"/>
                                        <p:tgtEl>
                                          <p:spTgt spid="35"/>
                                        </p:tgtEl>
                                        <p:attrNameLst>
                                          <p:attrName>ppt_w</p:attrName>
                                        </p:attrNameLst>
                                      </p:cBhvr>
                                      <p:tavLst>
                                        <p:tav tm="0">
                                          <p:val>
                                            <p:fltVal val="0"/>
                                          </p:val>
                                        </p:tav>
                                        <p:tav tm="100000">
                                          <p:val>
                                            <p:strVal val="#ppt_w"/>
                                          </p:val>
                                        </p:tav>
                                      </p:tavLst>
                                    </p:anim>
                                    <p:anim calcmode="lin" valueType="num">
                                      <p:cBhvr>
                                        <p:cTn id="28" dur="500" fill="hold"/>
                                        <p:tgtEl>
                                          <p:spTgt spid="35"/>
                                        </p:tgtEl>
                                        <p:attrNameLst>
                                          <p:attrName>ppt_h</p:attrName>
                                        </p:attrNameLst>
                                      </p:cBhvr>
                                      <p:tavLst>
                                        <p:tav tm="0">
                                          <p:val>
                                            <p:fltVal val="0"/>
                                          </p:val>
                                        </p:tav>
                                        <p:tav tm="100000">
                                          <p:val>
                                            <p:strVal val="#ppt_h"/>
                                          </p:val>
                                        </p:tav>
                                      </p:tavLst>
                                    </p:anim>
                                    <p:animEffect transition="in" filter="fade">
                                      <p:cBhvr>
                                        <p:cTn id="29" dur="500"/>
                                        <p:tgtEl>
                                          <p:spTgt spid="35"/>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50"/>
                                        </p:tgtEl>
                                        <p:attrNameLst>
                                          <p:attrName>style.visibility</p:attrName>
                                        </p:attrNameLst>
                                      </p:cBhvr>
                                      <p:to>
                                        <p:strVal val="visible"/>
                                      </p:to>
                                    </p:set>
                                    <p:anim calcmode="lin" valueType="num">
                                      <p:cBhvr>
                                        <p:cTn id="32" dur="500" fill="hold"/>
                                        <p:tgtEl>
                                          <p:spTgt spid="50"/>
                                        </p:tgtEl>
                                        <p:attrNameLst>
                                          <p:attrName>ppt_w</p:attrName>
                                        </p:attrNameLst>
                                      </p:cBhvr>
                                      <p:tavLst>
                                        <p:tav tm="0">
                                          <p:val>
                                            <p:fltVal val="0"/>
                                          </p:val>
                                        </p:tav>
                                        <p:tav tm="100000">
                                          <p:val>
                                            <p:strVal val="#ppt_w"/>
                                          </p:val>
                                        </p:tav>
                                      </p:tavLst>
                                    </p:anim>
                                    <p:anim calcmode="lin" valueType="num">
                                      <p:cBhvr>
                                        <p:cTn id="33" dur="500" fill="hold"/>
                                        <p:tgtEl>
                                          <p:spTgt spid="50"/>
                                        </p:tgtEl>
                                        <p:attrNameLst>
                                          <p:attrName>ppt_h</p:attrName>
                                        </p:attrNameLst>
                                      </p:cBhvr>
                                      <p:tavLst>
                                        <p:tav tm="0">
                                          <p:val>
                                            <p:fltVal val="0"/>
                                          </p:val>
                                        </p:tav>
                                        <p:tav tm="100000">
                                          <p:val>
                                            <p:strVal val="#ppt_h"/>
                                          </p:val>
                                        </p:tav>
                                      </p:tavLst>
                                    </p:anim>
                                    <p:animEffect transition="in" filter="fade">
                                      <p:cBhvr>
                                        <p:cTn id="34" dur="500"/>
                                        <p:tgtEl>
                                          <p:spTgt spid="50"/>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anim calcmode="lin" valueType="num">
                                      <p:cBhvr>
                                        <p:cTn id="37" dur="500" fill="hold"/>
                                        <p:tgtEl>
                                          <p:spTgt spid="49"/>
                                        </p:tgtEl>
                                        <p:attrNameLst>
                                          <p:attrName>ppt_w</p:attrName>
                                        </p:attrNameLst>
                                      </p:cBhvr>
                                      <p:tavLst>
                                        <p:tav tm="0">
                                          <p:val>
                                            <p:fltVal val="0"/>
                                          </p:val>
                                        </p:tav>
                                        <p:tav tm="100000">
                                          <p:val>
                                            <p:strVal val="#ppt_w"/>
                                          </p:val>
                                        </p:tav>
                                      </p:tavLst>
                                    </p:anim>
                                    <p:anim calcmode="lin" valueType="num">
                                      <p:cBhvr>
                                        <p:cTn id="38" dur="500" fill="hold"/>
                                        <p:tgtEl>
                                          <p:spTgt spid="49"/>
                                        </p:tgtEl>
                                        <p:attrNameLst>
                                          <p:attrName>ppt_h</p:attrName>
                                        </p:attrNameLst>
                                      </p:cBhvr>
                                      <p:tavLst>
                                        <p:tav tm="0">
                                          <p:val>
                                            <p:fltVal val="0"/>
                                          </p:val>
                                        </p:tav>
                                        <p:tav tm="100000">
                                          <p:val>
                                            <p:strVal val="#ppt_h"/>
                                          </p:val>
                                        </p:tav>
                                      </p:tavLst>
                                    </p:anim>
                                    <p:animEffect transition="in" filter="fade">
                                      <p:cBhvr>
                                        <p:cTn id="39" dur="500"/>
                                        <p:tgtEl>
                                          <p:spTgt spid="49"/>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1"/>
                                        </p:tgtEl>
                                        <p:attrNameLst>
                                          <p:attrName>style.visibility</p:attrName>
                                        </p:attrNameLst>
                                      </p:cBhvr>
                                      <p:to>
                                        <p:strVal val="visible"/>
                                      </p:to>
                                    </p:set>
                                    <p:anim calcmode="lin" valueType="num">
                                      <p:cBhvr>
                                        <p:cTn id="42" dur="500" fill="hold"/>
                                        <p:tgtEl>
                                          <p:spTgt spid="61"/>
                                        </p:tgtEl>
                                        <p:attrNameLst>
                                          <p:attrName>ppt_w</p:attrName>
                                        </p:attrNameLst>
                                      </p:cBhvr>
                                      <p:tavLst>
                                        <p:tav tm="0">
                                          <p:val>
                                            <p:fltVal val="0"/>
                                          </p:val>
                                        </p:tav>
                                        <p:tav tm="100000">
                                          <p:val>
                                            <p:strVal val="#ppt_w"/>
                                          </p:val>
                                        </p:tav>
                                      </p:tavLst>
                                    </p:anim>
                                    <p:anim calcmode="lin" valueType="num">
                                      <p:cBhvr>
                                        <p:cTn id="43" dur="500" fill="hold"/>
                                        <p:tgtEl>
                                          <p:spTgt spid="61"/>
                                        </p:tgtEl>
                                        <p:attrNameLst>
                                          <p:attrName>ppt_h</p:attrName>
                                        </p:attrNameLst>
                                      </p:cBhvr>
                                      <p:tavLst>
                                        <p:tav tm="0">
                                          <p:val>
                                            <p:fltVal val="0"/>
                                          </p:val>
                                        </p:tav>
                                        <p:tav tm="100000">
                                          <p:val>
                                            <p:strVal val="#ppt_h"/>
                                          </p:val>
                                        </p:tav>
                                      </p:tavLst>
                                    </p:anim>
                                    <p:animEffect transition="in" filter="fade">
                                      <p:cBhvr>
                                        <p:cTn id="44" dur="500"/>
                                        <p:tgtEl>
                                          <p:spTgt spid="61"/>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
                                            <p:txEl>
                                              <p:pRg st="0" end="0"/>
                                            </p:txEl>
                                          </p:spTgt>
                                        </p:tgtEl>
                                        <p:attrNameLst>
                                          <p:attrName>style.visibility</p:attrName>
                                        </p:attrNameLst>
                                      </p:cBhvr>
                                      <p:to>
                                        <p:strVal val="visible"/>
                                      </p:to>
                                    </p:set>
                                    <p:anim calcmode="lin" valueType="num">
                                      <p:cBhvr>
                                        <p:cTn id="47"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49" dur="500"/>
                                        <p:tgtEl>
                                          <p:spTgt spid="2">
                                            <p:txEl>
                                              <p:pRg st="0" end="0"/>
                                            </p:txEl>
                                          </p:spTgt>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2">
                                            <p:txEl>
                                              <p:pRg st="1" end="1"/>
                                            </p:txEl>
                                          </p:spTgt>
                                        </p:tgtEl>
                                        <p:attrNameLst>
                                          <p:attrName>style.visibility</p:attrName>
                                        </p:attrNameLst>
                                      </p:cBhvr>
                                      <p:to>
                                        <p:strVal val="visible"/>
                                      </p:to>
                                    </p:set>
                                    <p:anim calcmode="lin" valueType="num">
                                      <p:cBhvr>
                                        <p:cTn id="52" dur="500" fill="hold"/>
                                        <p:tgtEl>
                                          <p:spTgt spid="2">
                                            <p:txEl>
                                              <p:pRg st="1" end="1"/>
                                            </p:txEl>
                                          </p:spTgt>
                                        </p:tgtEl>
                                        <p:attrNameLst>
                                          <p:attrName>ppt_w</p:attrName>
                                        </p:attrNameLst>
                                      </p:cBhvr>
                                      <p:tavLst>
                                        <p:tav tm="0">
                                          <p:val>
                                            <p:fltVal val="0"/>
                                          </p:val>
                                        </p:tav>
                                        <p:tav tm="100000">
                                          <p:val>
                                            <p:strVal val="#ppt_w"/>
                                          </p:val>
                                        </p:tav>
                                      </p:tavLst>
                                    </p:anim>
                                    <p:anim calcmode="lin" valueType="num">
                                      <p:cBhvr>
                                        <p:cTn id="53" dur="500" fill="hold"/>
                                        <p:tgtEl>
                                          <p:spTgt spid="2">
                                            <p:txEl>
                                              <p:pRg st="1" end="1"/>
                                            </p:txEl>
                                          </p:spTgt>
                                        </p:tgtEl>
                                        <p:attrNameLst>
                                          <p:attrName>ppt_h</p:attrName>
                                        </p:attrNameLst>
                                      </p:cBhvr>
                                      <p:tavLst>
                                        <p:tav tm="0">
                                          <p:val>
                                            <p:fltVal val="0"/>
                                          </p:val>
                                        </p:tav>
                                        <p:tav tm="100000">
                                          <p:val>
                                            <p:strVal val="#ppt_h"/>
                                          </p:val>
                                        </p:tav>
                                      </p:tavLst>
                                    </p:anim>
                                    <p:animEffect transition="in" filter="fade">
                                      <p:cBhvr>
                                        <p:cTn id="54" dur="500"/>
                                        <p:tgtEl>
                                          <p:spTgt spid="2">
                                            <p:txEl>
                                              <p:pRg st="1" end="1"/>
                                            </p:txEl>
                                          </p:spTgt>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2">
                                            <p:txEl>
                                              <p:pRg st="2" end="2"/>
                                            </p:txEl>
                                          </p:spTgt>
                                        </p:tgtEl>
                                        <p:attrNameLst>
                                          <p:attrName>style.visibility</p:attrName>
                                        </p:attrNameLst>
                                      </p:cBhvr>
                                      <p:to>
                                        <p:strVal val="visible"/>
                                      </p:to>
                                    </p:set>
                                    <p:anim calcmode="lin" valueType="num">
                                      <p:cBhvr>
                                        <p:cTn id="57" dur="500" fill="hold"/>
                                        <p:tgtEl>
                                          <p:spTgt spid="2">
                                            <p:txEl>
                                              <p:pRg st="2" end="2"/>
                                            </p:txEl>
                                          </p:spTgt>
                                        </p:tgtEl>
                                        <p:attrNameLst>
                                          <p:attrName>ppt_w</p:attrName>
                                        </p:attrNameLst>
                                      </p:cBhvr>
                                      <p:tavLst>
                                        <p:tav tm="0">
                                          <p:val>
                                            <p:fltVal val="0"/>
                                          </p:val>
                                        </p:tav>
                                        <p:tav tm="100000">
                                          <p:val>
                                            <p:strVal val="#ppt_w"/>
                                          </p:val>
                                        </p:tav>
                                      </p:tavLst>
                                    </p:anim>
                                    <p:anim calcmode="lin" valueType="num">
                                      <p:cBhvr>
                                        <p:cTn id="58" dur="500" fill="hold"/>
                                        <p:tgtEl>
                                          <p:spTgt spid="2">
                                            <p:txEl>
                                              <p:pRg st="2" end="2"/>
                                            </p:txEl>
                                          </p:spTgt>
                                        </p:tgtEl>
                                        <p:attrNameLst>
                                          <p:attrName>ppt_h</p:attrName>
                                        </p:attrNameLst>
                                      </p:cBhvr>
                                      <p:tavLst>
                                        <p:tav tm="0">
                                          <p:val>
                                            <p:fltVal val="0"/>
                                          </p:val>
                                        </p:tav>
                                        <p:tav tm="100000">
                                          <p:val>
                                            <p:strVal val="#ppt_h"/>
                                          </p:val>
                                        </p:tav>
                                      </p:tavLst>
                                    </p:anim>
                                    <p:animEffect transition="in" filter="fade">
                                      <p:cBhvr>
                                        <p:cTn id="59" dur="500"/>
                                        <p:tgtEl>
                                          <p:spTgt spid="2">
                                            <p:txEl>
                                              <p:pRg st="2" end="2"/>
                                            </p:txEl>
                                          </p:spTgt>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
                                            <p:txEl>
                                              <p:pRg st="3" end="3"/>
                                            </p:txEl>
                                          </p:spTgt>
                                        </p:tgtEl>
                                        <p:attrNameLst>
                                          <p:attrName>style.visibility</p:attrName>
                                        </p:attrNameLst>
                                      </p:cBhvr>
                                      <p:to>
                                        <p:strVal val="visible"/>
                                      </p:to>
                                    </p:set>
                                    <p:anim calcmode="lin" valueType="num">
                                      <p:cBhvr>
                                        <p:cTn id="62" dur="500" fill="hold"/>
                                        <p:tgtEl>
                                          <p:spTgt spid="2">
                                            <p:txEl>
                                              <p:pRg st="3" end="3"/>
                                            </p:txEl>
                                          </p:spTgt>
                                        </p:tgtEl>
                                        <p:attrNameLst>
                                          <p:attrName>ppt_w</p:attrName>
                                        </p:attrNameLst>
                                      </p:cBhvr>
                                      <p:tavLst>
                                        <p:tav tm="0">
                                          <p:val>
                                            <p:fltVal val="0"/>
                                          </p:val>
                                        </p:tav>
                                        <p:tav tm="100000">
                                          <p:val>
                                            <p:strVal val="#ppt_w"/>
                                          </p:val>
                                        </p:tav>
                                      </p:tavLst>
                                    </p:anim>
                                    <p:anim calcmode="lin" valueType="num">
                                      <p:cBhvr>
                                        <p:cTn id="63" dur="500" fill="hold"/>
                                        <p:tgtEl>
                                          <p:spTgt spid="2">
                                            <p:txEl>
                                              <p:pRg st="3" end="3"/>
                                            </p:txEl>
                                          </p:spTgt>
                                        </p:tgtEl>
                                        <p:attrNameLst>
                                          <p:attrName>ppt_h</p:attrName>
                                        </p:attrNameLst>
                                      </p:cBhvr>
                                      <p:tavLst>
                                        <p:tav tm="0">
                                          <p:val>
                                            <p:fltVal val="0"/>
                                          </p:val>
                                        </p:tav>
                                        <p:tav tm="100000">
                                          <p:val>
                                            <p:strVal val="#ppt_h"/>
                                          </p:val>
                                        </p:tav>
                                      </p:tavLst>
                                    </p:anim>
                                    <p:animEffect transition="in" filter="fade">
                                      <p:cBhvr>
                                        <p:cTn id="64" dur="500"/>
                                        <p:tgtEl>
                                          <p:spTgt spid="2">
                                            <p:txEl>
                                              <p:pRg st="3" end="3"/>
                                            </p:txEl>
                                          </p:spTgt>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2">
                                            <p:txEl>
                                              <p:pRg st="4" end="4"/>
                                            </p:txEl>
                                          </p:spTgt>
                                        </p:tgtEl>
                                        <p:attrNameLst>
                                          <p:attrName>style.visibility</p:attrName>
                                        </p:attrNameLst>
                                      </p:cBhvr>
                                      <p:to>
                                        <p:strVal val="visible"/>
                                      </p:to>
                                    </p:set>
                                    <p:anim calcmode="lin" valueType="num">
                                      <p:cBhvr>
                                        <p:cTn id="67" dur="500" fill="hold"/>
                                        <p:tgtEl>
                                          <p:spTgt spid="2">
                                            <p:txEl>
                                              <p:pRg st="4" end="4"/>
                                            </p:txEl>
                                          </p:spTgt>
                                        </p:tgtEl>
                                        <p:attrNameLst>
                                          <p:attrName>ppt_w</p:attrName>
                                        </p:attrNameLst>
                                      </p:cBhvr>
                                      <p:tavLst>
                                        <p:tav tm="0">
                                          <p:val>
                                            <p:fltVal val="0"/>
                                          </p:val>
                                        </p:tav>
                                        <p:tav tm="100000">
                                          <p:val>
                                            <p:strVal val="#ppt_w"/>
                                          </p:val>
                                        </p:tav>
                                      </p:tavLst>
                                    </p:anim>
                                    <p:anim calcmode="lin" valueType="num">
                                      <p:cBhvr>
                                        <p:cTn id="68" dur="500" fill="hold"/>
                                        <p:tgtEl>
                                          <p:spTgt spid="2">
                                            <p:txEl>
                                              <p:pRg st="4" end="4"/>
                                            </p:txEl>
                                          </p:spTgt>
                                        </p:tgtEl>
                                        <p:attrNameLst>
                                          <p:attrName>ppt_h</p:attrName>
                                        </p:attrNameLst>
                                      </p:cBhvr>
                                      <p:tavLst>
                                        <p:tav tm="0">
                                          <p:val>
                                            <p:fltVal val="0"/>
                                          </p:val>
                                        </p:tav>
                                        <p:tav tm="100000">
                                          <p:val>
                                            <p:strVal val="#ppt_h"/>
                                          </p:val>
                                        </p:tav>
                                      </p:tavLst>
                                    </p:anim>
                                    <p:animEffect transition="in" filter="fade">
                                      <p:cBhvr>
                                        <p:cTn id="69" dur="500"/>
                                        <p:tgtEl>
                                          <p:spTgt spid="2">
                                            <p:txEl>
                                              <p:pRg st="4" end="4"/>
                                            </p:txEl>
                                          </p:spTgt>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2">
                                            <p:txEl>
                                              <p:pRg st="5" end="5"/>
                                            </p:txEl>
                                          </p:spTgt>
                                        </p:tgtEl>
                                        <p:attrNameLst>
                                          <p:attrName>style.visibility</p:attrName>
                                        </p:attrNameLst>
                                      </p:cBhvr>
                                      <p:to>
                                        <p:strVal val="visible"/>
                                      </p:to>
                                    </p:set>
                                    <p:anim calcmode="lin" valueType="num">
                                      <p:cBhvr>
                                        <p:cTn id="72" dur="500" fill="hold"/>
                                        <p:tgtEl>
                                          <p:spTgt spid="2">
                                            <p:txEl>
                                              <p:pRg st="5" end="5"/>
                                            </p:txEl>
                                          </p:spTgt>
                                        </p:tgtEl>
                                        <p:attrNameLst>
                                          <p:attrName>ppt_w</p:attrName>
                                        </p:attrNameLst>
                                      </p:cBhvr>
                                      <p:tavLst>
                                        <p:tav tm="0">
                                          <p:val>
                                            <p:fltVal val="0"/>
                                          </p:val>
                                        </p:tav>
                                        <p:tav tm="100000">
                                          <p:val>
                                            <p:strVal val="#ppt_w"/>
                                          </p:val>
                                        </p:tav>
                                      </p:tavLst>
                                    </p:anim>
                                    <p:anim calcmode="lin" valueType="num">
                                      <p:cBhvr>
                                        <p:cTn id="73" dur="500" fill="hold"/>
                                        <p:tgtEl>
                                          <p:spTgt spid="2">
                                            <p:txEl>
                                              <p:pRg st="5" end="5"/>
                                            </p:txEl>
                                          </p:spTgt>
                                        </p:tgtEl>
                                        <p:attrNameLst>
                                          <p:attrName>ppt_h</p:attrName>
                                        </p:attrNameLst>
                                      </p:cBhvr>
                                      <p:tavLst>
                                        <p:tav tm="0">
                                          <p:val>
                                            <p:fltVal val="0"/>
                                          </p:val>
                                        </p:tav>
                                        <p:tav tm="100000">
                                          <p:val>
                                            <p:strVal val="#ppt_h"/>
                                          </p:val>
                                        </p:tav>
                                      </p:tavLst>
                                    </p:anim>
                                    <p:animEffect transition="in" filter="fade">
                                      <p:cBhvr>
                                        <p:cTn id="74" dur="500"/>
                                        <p:tgtEl>
                                          <p:spTgt spid="2">
                                            <p:txEl>
                                              <p:pRg st="5" end="5"/>
                                            </p:txEl>
                                          </p:spTgt>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2">
                                            <p:txEl>
                                              <p:pRg st="6" end="6"/>
                                            </p:txEl>
                                          </p:spTgt>
                                        </p:tgtEl>
                                        <p:attrNameLst>
                                          <p:attrName>style.visibility</p:attrName>
                                        </p:attrNameLst>
                                      </p:cBhvr>
                                      <p:to>
                                        <p:strVal val="visible"/>
                                      </p:to>
                                    </p:set>
                                    <p:anim calcmode="lin" valueType="num">
                                      <p:cBhvr>
                                        <p:cTn id="77" dur="500" fill="hold"/>
                                        <p:tgtEl>
                                          <p:spTgt spid="2">
                                            <p:txEl>
                                              <p:pRg st="6" end="6"/>
                                            </p:txEl>
                                          </p:spTgt>
                                        </p:tgtEl>
                                        <p:attrNameLst>
                                          <p:attrName>ppt_w</p:attrName>
                                        </p:attrNameLst>
                                      </p:cBhvr>
                                      <p:tavLst>
                                        <p:tav tm="0">
                                          <p:val>
                                            <p:fltVal val="0"/>
                                          </p:val>
                                        </p:tav>
                                        <p:tav tm="100000">
                                          <p:val>
                                            <p:strVal val="#ppt_w"/>
                                          </p:val>
                                        </p:tav>
                                      </p:tavLst>
                                    </p:anim>
                                    <p:anim calcmode="lin" valueType="num">
                                      <p:cBhvr>
                                        <p:cTn id="78" dur="500" fill="hold"/>
                                        <p:tgtEl>
                                          <p:spTgt spid="2">
                                            <p:txEl>
                                              <p:pRg st="6" end="6"/>
                                            </p:txEl>
                                          </p:spTgt>
                                        </p:tgtEl>
                                        <p:attrNameLst>
                                          <p:attrName>ppt_h</p:attrName>
                                        </p:attrNameLst>
                                      </p:cBhvr>
                                      <p:tavLst>
                                        <p:tav tm="0">
                                          <p:val>
                                            <p:fltVal val="0"/>
                                          </p:val>
                                        </p:tav>
                                        <p:tav tm="100000">
                                          <p:val>
                                            <p:strVal val="#ppt_h"/>
                                          </p:val>
                                        </p:tav>
                                      </p:tavLst>
                                    </p:anim>
                                    <p:animEffect transition="in" filter="fade">
                                      <p:cBhvr>
                                        <p:cTn id="79" dur="500"/>
                                        <p:tgtEl>
                                          <p:spTgt spid="2">
                                            <p:txEl>
                                              <p:pRg st="6" end="6"/>
                                            </p:txEl>
                                          </p:spTgt>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2">
                                            <p:txEl>
                                              <p:pRg st="7" end="7"/>
                                            </p:txEl>
                                          </p:spTgt>
                                        </p:tgtEl>
                                        <p:attrNameLst>
                                          <p:attrName>style.visibility</p:attrName>
                                        </p:attrNameLst>
                                      </p:cBhvr>
                                      <p:to>
                                        <p:strVal val="visible"/>
                                      </p:to>
                                    </p:set>
                                    <p:anim calcmode="lin" valueType="num">
                                      <p:cBhvr>
                                        <p:cTn id="82" dur="500" fill="hold"/>
                                        <p:tgtEl>
                                          <p:spTgt spid="2">
                                            <p:txEl>
                                              <p:pRg st="7" end="7"/>
                                            </p:txEl>
                                          </p:spTgt>
                                        </p:tgtEl>
                                        <p:attrNameLst>
                                          <p:attrName>ppt_w</p:attrName>
                                        </p:attrNameLst>
                                      </p:cBhvr>
                                      <p:tavLst>
                                        <p:tav tm="0">
                                          <p:val>
                                            <p:fltVal val="0"/>
                                          </p:val>
                                        </p:tav>
                                        <p:tav tm="100000">
                                          <p:val>
                                            <p:strVal val="#ppt_w"/>
                                          </p:val>
                                        </p:tav>
                                      </p:tavLst>
                                    </p:anim>
                                    <p:anim calcmode="lin" valueType="num">
                                      <p:cBhvr>
                                        <p:cTn id="83" dur="500" fill="hold"/>
                                        <p:tgtEl>
                                          <p:spTgt spid="2">
                                            <p:txEl>
                                              <p:pRg st="7" end="7"/>
                                            </p:txEl>
                                          </p:spTgt>
                                        </p:tgtEl>
                                        <p:attrNameLst>
                                          <p:attrName>ppt_h</p:attrName>
                                        </p:attrNameLst>
                                      </p:cBhvr>
                                      <p:tavLst>
                                        <p:tav tm="0">
                                          <p:val>
                                            <p:fltVal val="0"/>
                                          </p:val>
                                        </p:tav>
                                        <p:tav tm="100000">
                                          <p:val>
                                            <p:strVal val="#ppt_h"/>
                                          </p:val>
                                        </p:tav>
                                      </p:tavLst>
                                    </p:anim>
                                    <p:animEffect transition="in" filter="fade">
                                      <p:cBhvr>
                                        <p:cTn id="84" dur="500"/>
                                        <p:tgtEl>
                                          <p:spTgt spid="2">
                                            <p:txEl>
                                              <p:pRg st="7" end="7"/>
                                            </p:txEl>
                                          </p:spTgt>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2">
                                            <p:txEl>
                                              <p:pRg st="8" end="8"/>
                                            </p:txEl>
                                          </p:spTgt>
                                        </p:tgtEl>
                                        <p:attrNameLst>
                                          <p:attrName>style.visibility</p:attrName>
                                        </p:attrNameLst>
                                      </p:cBhvr>
                                      <p:to>
                                        <p:strVal val="visible"/>
                                      </p:to>
                                    </p:set>
                                    <p:anim calcmode="lin" valueType="num">
                                      <p:cBhvr>
                                        <p:cTn id="87" dur="500" fill="hold"/>
                                        <p:tgtEl>
                                          <p:spTgt spid="2">
                                            <p:txEl>
                                              <p:pRg st="8" end="8"/>
                                            </p:txEl>
                                          </p:spTgt>
                                        </p:tgtEl>
                                        <p:attrNameLst>
                                          <p:attrName>ppt_w</p:attrName>
                                        </p:attrNameLst>
                                      </p:cBhvr>
                                      <p:tavLst>
                                        <p:tav tm="0">
                                          <p:val>
                                            <p:fltVal val="0"/>
                                          </p:val>
                                        </p:tav>
                                        <p:tav tm="100000">
                                          <p:val>
                                            <p:strVal val="#ppt_w"/>
                                          </p:val>
                                        </p:tav>
                                      </p:tavLst>
                                    </p:anim>
                                    <p:anim calcmode="lin" valueType="num">
                                      <p:cBhvr>
                                        <p:cTn id="88" dur="500" fill="hold"/>
                                        <p:tgtEl>
                                          <p:spTgt spid="2">
                                            <p:txEl>
                                              <p:pRg st="8" end="8"/>
                                            </p:txEl>
                                          </p:spTgt>
                                        </p:tgtEl>
                                        <p:attrNameLst>
                                          <p:attrName>ppt_h</p:attrName>
                                        </p:attrNameLst>
                                      </p:cBhvr>
                                      <p:tavLst>
                                        <p:tav tm="0">
                                          <p:val>
                                            <p:fltVal val="0"/>
                                          </p:val>
                                        </p:tav>
                                        <p:tav tm="100000">
                                          <p:val>
                                            <p:strVal val="#ppt_h"/>
                                          </p:val>
                                        </p:tav>
                                      </p:tavLst>
                                    </p:anim>
                                    <p:animEffect transition="in" filter="fade">
                                      <p:cBhvr>
                                        <p:cTn id="89"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5" grpId="0" animBg="1"/>
      <p:bldP spid="43" grpId="0" animBg="1"/>
      <p:bldP spid="44" grpId="0" animBg="1"/>
      <p:bldP spid="49" grpId="0" animBg="1"/>
      <p:bldP spid="50" grpId="0" animBg="1"/>
      <p:bldP spid="57" grpId="0"/>
      <p:bldP spid="61" grpId="0" animBg="1"/>
      <p:bldP spid="6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121921" y="29845"/>
            <a:ext cx="6488218" cy="742315"/>
          </a:xfrm>
        </p:spPr>
        <p:txBody>
          <a:bodyPr>
            <a:normAutofit/>
          </a:bodyPr>
          <a:lstStyle/>
          <a:p>
            <a:r>
              <a:rPr lang="ja-JP" altLang="en-US" sz="4000" dirty="0"/>
              <a:t> </a:t>
            </a:r>
            <a:r>
              <a:rPr lang="ja-JP" altLang="en-US" sz="4000" dirty="0" smtClean="0"/>
              <a:t> 目録および所在情報の提供</a:t>
            </a:r>
            <a:endParaRPr lang="ja-JP" altLang="en-US" sz="4000" dirty="0"/>
          </a:p>
        </p:txBody>
      </p:sp>
      <p:sp>
        <p:nvSpPr>
          <p:cNvPr id="2" name="コンテンツ プレースホルダー 1"/>
          <p:cNvSpPr>
            <a:spLocks noGrp="1"/>
          </p:cNvSpPr>
          <p:nvPr>
            <p:ph idx="1"/>
          </p:nvPr>
        </p:nvSpPr>
        <p:spPr>
          <a:xfrm>
            <a:off x="8004180" y="242888"/>
            <a:ext cx="4023727" cy="6515502"/>
          </a:xfrm>
        </p:spPr>
        <p:txBody>
          <a:bodyPr>
            <a:normAutofit fontScale="70000" lnSpcReduction="20000"/>
          </a:bodyPr>
          <a:lstStyle/>
          <a:p>
            <a:r>
              <a:rPr kumimoji="1" lang="ja-JP" altLang="en-US" dirty="0" smtClean="0"/>
              <a:t>目的</a:t>
            </a:r>
            <a:endParaRPr kumimoji="1" lang="en-US" altLang="ja-JP" dirty="0" smtClean="0"/>
          </a:p>
          <a:p>
            <a:pPr lvl="1"/>
            <a:r>
              <a:rPr kumimoji="1" lang="ja-JP" altLang="en-US" dirty="0" smtClean="0"/>
              <a:t>全ての出版物の存在を可視化</a:t>
            </a:r>
            <a:endParaRPr kumimoji="1" lang="en-US" altLang="ja-JP" dirty="0" smtClean="0"/>
          </a:p>
          <a:p>
            <a:pPr lvl="2"/>
            <a:r>
              <a:rPr kumimoji="1" lang="ja-JP" altLang="en-US" dirty="0" smtClean="0"/>
              <a:t>利用者に対して、所在場所に関わらず、何らかの形で入手可能な著作物を網羅的に見つけ出せるようにする</a:t>
            </a:r>
            <a:endParaRPr kumimoji="1" lang="en-US" altLang="ja-JP" dirty="0" smtClean="0"/>
          </a:p>
          <a:p>
            <a:pPr lvl="1"/>
            <a:r>
              <a:rPr lang="ja-JP" altLang="en-US" dirty="0"/>
              <a:t>利用者の選択肢の</a:t>
            </a:r>
            <a:r>
              <a:rPr lang="ja-JP" altLang="en-US" dirty="0" smtClean="0"/>
              <a:t>確保</a:t>
            </a:r>
            <a:endParaRPr lang="en-US" altLang="ja-JP" dirty="0" smtClean="0"/>
          </a:p>
          <a:p>
            <a:pPr lvl="2"/>
            <a:r>
              <a:rPr lang="ja-JP" altLang="en-US" dirty="0" smtClean="0"/>
              <a:t>利用者</a:t>
            </a:r>
            <a:r>
              <a:rPr kumimoji="1" lang="ja-JP" altLang="en-US" dirty="0" smtClean="0"/>
              <a:t>が必要とする著作物と、その入手先を自由に選択できるようにする</a:t>
            </a:r>
            <a:endParaRPr kumimoji="1" lang="en-US" altLang="ja-JP" dirty="0" smtClean="0"/>
          </a:p>
          <a:p>
            <a:r>
              <a:rPr kumimoji="1" lang="ja-JP" altLang="en-US" dirty="0" smtClean="0"/>
              <a:t>出版界</a:t>
            </a:r>
            <a:endParaRPr kumimoji="1" lang="en-US" altLang="ja-JP" dirty="0" smtClean="0"/>
          </a:p>
          <a:p>
            <a:pPr lvl="1"/>
            <a:r>
              <a:rPr lang="ja-JP" altLang="en-US" dirty="0"/>
              <a:t>絶版</a:t>
            </a:r>
            <a:r>
              <a:rPr lang="ja-JP" altLang="en-US" dirty="0" smtClean="0"/>
              <a:t>になっている出版物も含めて網羅的に検索できるサービスの提供</a:t>
            </a:r>
            <a:endParaRPr lang="en-US" altLang="ja-JP" dirty="0" smtClean="0"/>
          </a:p>
          <a:p>
            <a:pPr lvl="1"/>
            <a:r>
              <a:rPr lang="ja-JP" altLang="en-US" dirty="0" smtClean="0"/>
              <a:t>販売促進</a:t>
            </a:r>
            <a:endParaRPr lang="en-US" altLang="ja-JP" dirty="0" smtClean="0"/>
          </a:p>
          <a:p>
            <a:pPr lvl="2"/>
            <a:r>
              <a:rPr lang="ja-JP" altLang="en-US" dirty="0" smtClean="0"/>
              <a:t>商用出版</a:t>
            </a:r>
            <a:r>
              <a:rPr lang="ja-JP" altLang="en-US" dirty="0"/>
              <a:t>物</a:t>
            </a:r>
            <a:r>
              <a:rPr lang="ja-JP" altLang="en-US" dirty="0" smtClean="0"/>
              <a:t>を優先表示</a:t>
            </a:r>
            <a:endParaRPr lang="en-US" altLang="ja-JP" dirty="0" smtClean="0"/>
          </a:p>
          <a:p>
            <a:r>
              <a:rPr kumimoji="1" lang="en-US" altLang="ja-JP" dirty="0" smtClean="0"/>
              <a:t>NDL</a:t>
            </a:r>
          </a:p>
          <a:p>
            <a:pPr lvl="1"/>
            <a:r>
              <a:rPr kumimoji="1" lang="ja-JP" altLang="en-US" dirty="0" smtClean="0"/>
              <a:t>所蔵していない出版物も含めて網羅的に検索できるサービスの提供</a:t>
            </a:r>
            <a:endParaRPr kumimoji="1" lang="en-US" altLang="ja-JP" dirty="0" smtClean="0"/>
          </a:p>
          <a:p>
            <a:pPr lvl="1"/>
            <a:r>
              <a:rPr lang="ja-JP" altLang="en-US" dirty="0" smtClean="0"/>
              <a:t>利活用の推進</a:t>
            </a:r>
            <a:endParaRPr lang="en-US" altLang="ja-JP" dirty="0" smtClean="0"/>
          </a:p>
          <a:p>
            <a:pPr lvl="2"/>
            <a:r>
              <a:rPr lang="ja-JP" altLang="en-US" dirty="0" smtClean="0"/>
              <a:t>利用者が入手しやすい提供元を優先表示</a:t>
            </a:r>
            <a:endParaRPr lang="en-US" altLang="ja-JP" dirty="0" smtClean="0"/>
          </a:p>
          <a:p>
            <a:r>
              <a:rPr kumimoji="1" lang="ja-JP" altLang="en-US" dirty="0" smtClean="0"/>
              <a:t>連携</a:t>
            </a:r>
            <a:endParaRPr kumimoji="1" lang="en-US" altLang="ja-JP" dirty="0" smtClean="0"/>
          </a:p>
          <a:p>
            <a:pPr lvl="1"/>
            <a:r>
              <a:rPr kumimoji="1" lang="ja-JP" altLang="en-US" dirty="0" smtClean="0"/>
              <a:t>利用者視点で、利用者が資料を探し出すために必要な情報を共有化</a:t>
            </a:r>
            <a:endParaRPr kumimoji="1" lang="en-US" altLang="ja-JP" dirty="0" smtClean="0"/>
          </a:p>
          <a:p>
            <a:pPr lvl="1"/>
            <a:r>
              <a:rPr kumimoji="1" lang="ja-JP" altLang="en-US" dirty="0" smtClean="0"/>
              <a:t>それぞれの利用者の目的に応じた検索サービスの構築を容易にする通信プロトコル、メタデータ仕様の共通化</a:t>
            </a:r>
            <a:endParaRPr kumimoji="1" lang="ja-JP" altLang="en-US" dirty="0"/>
          </a:p>
        </p:txBody>
      </p:sp>
      <p:sp>
        <p:nvSpPr>
          <p:cNvPr id="4" name="スライド番号プレースホルダー 3"/>
          <p:cNvSpPr>
            <a:spLocks noGrp="1"/>
          </p:cNvSpPr>
          <p:nvPr>
            <p:ph type="sldNum" sz="quarter" idx="12"/>
          </p:nvPr>
        </p:nvSpPr>
        <p:spPr/>
        <p:txBody>
          <a:bodyPr/>
          <a:lstStyle/>
          <a:p>
            <a:fld id="{042AED99-7FB4-404E-8A97-64753DCE42EC}" type="slidenum">
              <a:rPr lang="en-US" smtClean="0"/>
              <a:pPr/>
              <a:t>89</a:t>
            </a:fld>
            <a:endParaRPr lang="en-US" dirty="0"/>
          </a:p>
        </p:txBody>
      </p:sp>
      <p:sp>
        <p:nvSpPr>
          <p:cNvPr id="24" name="AutoShape 8"/>
          <p:cNvSpPr>
            <a:spLocks noChangeArrowheads="1"/>
          </p:cNvSpPr>
          <p:nvPr/>
        </p:nvSpPr>
        <p:spPr bwMode="auto">
          <a:xfrm>
            <a:off x="94594" y="1915570"/>
            <a:ext cx="4266540" cy="4842820"/>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pPr marL="342900" indent="-342900">
              <a:defRPr/>
            </a:pPr>
            <a:r>
              <a:rPr lang="ja-JP" altLang="en-US" sz="1400" b="1" dirty="0">
                <a:latin typeface="Meiryo UI" panose="020B0604030504040204" pitchFamily="50" charset="-128"/>
                <a:ea typeface="Meiryo UI" panose="020B0604030504040204" pitchFamily="50" charset="-128"/>
              </a:rPr>
              <a:t>出版界</a:t>
            </a:r>
            <a:endParaRPr lang="en-US" altLang="ja-JP" sz="1200" dirty="0">
              <a:latin typeface="Meiryo UI" panose="020B0604030504040204" pitchFamily="50" charset="-128"/>
              <a:ea typeface="Meiryo UI" panose="020B0604030504040204" pitchFamily="50" charset="-128"/>
            </a:endParaRPr>
          </a:p>
        </p:txBody>
      </p:sp>
      <p:sp>
        <p:nvSpPr>
          <p:cNvPr id="25" name="AutoShape 8"/>
          <p:cNvSpPr>
            <a:spLocks noChangeArrowheads="1"/>
          </p:cNvSpPr>
          <p:nvPr/>
        </p:nvSpPr>
        <p:spPr bwMode="auto">
          <a:xfrm>
            <a:off x="164987" y="3528355"/>
            <a:ext cx="3970686" cy="1133244"/>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pPr marL="342900" indent="-342900">
              <a:defRPr/>
            </a:pPr>
            <a:r>
              <a:rPr lang="ja-JP" altLang="en-US" sz="1400" b="1" dirty="0">
                <a:latin typeface="Meiryo UI" panose="020B0604030504040204" pitchFamily="50" charset="-128"/>
                <a:ea typeface="Meiryo UI" panose="020B0604030504040204" pitchFamily="50" charset="-128"/>
              </a:rPr>
              <a:t>電子出版支援組織</a:t>
            </a:r>
            <a:endParaRPr lang="en-US" altLang="ja-JP" sz="1200" dirty="0">
              <a:latin typeface="Meiryo UI" panose="020B0604030504040204" pitchFamily="50" charset="-128"/>
              <a:ea typeface="Meiryo UI" panose="020B0604030504040204" pitchFamily="50" charset="-128"/>
            </a:endParaRPr>
          </a:p>
        </p:txBody>
      </p:sp>
      <p:sp>
        <p:nvSpPr>
          <p:cNvPr id="26" name="AutoShape 8"/>
          <p:cNvSpPr>
            <a:spLocks noChangeArrowheads="1"/>
          </p:cNvSpPr>
          <p:nvPr/>
        </p:nvSpPr>
        <p:spPr bwMode="auto">
          <a:xfrm>
            <a:off x="4780873" y="2424494"/>
            <a:ext cx="3088938" cy="3995350"/>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pPr marL="342900" indent="-342900">
              <a:defRPr/>
            </a:pPr>
            <a:r>
              <a:rPr lang="ja-JP" altLang="en-US" sz="1400" b="1" dirty="0">
                <a:latin typeface="Meiryo UI" panose="020B0604030504040204" pitchFamily="50" charset="-128"/>
                <a:ea typeface="Meiryo UI" panose="020B0604030504040204" pitchFamily="50" charset="-128"/>
              </a:rPr>
              <a:t>国立国会図書館</a:t>
            </a:r>
            <a:endParaRPr lang="en-US" altLang="ja-JP" sz="1200" dirty="0">
              <a:latin typeface="Meiryo UI" panose="020B0604030504040204" pitchFamily="50" charset="-128"/>
              <a:ea typeface="Meiryo UI" panose="020B0604030504040204" pitchFamily="50" charset="-128"/>
            </a:endParaRPr>
          </a:p>
        </p:txBody>
      </p:sp>
      <p:sp>
        <p:nvSpPr>
          <p:cNvPr id="27" name="AutoShape 8"/>
          <p:cNvSpPr>
            <a:spLocks noChangeArrowheads="1"/>
          </p:cNvSpPr>
          <p:nvPr/>
        </p:nvSpPr>
        <p:spPr bwMode="auto">
          <a:xfrm>
            <a:off x="2325971" y="4887356"/>
            <a:ext cx="1895968" cy="752594"/>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200" b="1" dirty="0" smtClean="0">
                <a:latin typeface="Meiryo UI" panose="020B0604030504040204" pitchFamily="50" charset="-128"/>
                <a:ea typeface="Meiryo UI" panose="020B0604030504040204" pitchFamily="50" charset="-128"/>
              </a:rPr>
              <a:t>出版・権利</a:t>
            </a:r>
            <a:r>
              <a:rPr lang="ja-JP" altLang="en-US" sz="1200" b="1" dirty="0">
                <a:latin typeface="Meiryo UI" panose="020B0604030504040204" pitchFamily="50" charset="-128"/>
                <a:ea typeface="Meiryo UI" panose="020B0604030504040204" pitchFamily="50" charset="-128"/>
              </a:rPr>
              <a:t>情報管理組織</a:t>
            </a:r>
            <a:endParaRPr lang="en-US" altLang="ja-JP" sz="1200" b="1" dirty="0">
              <a:latin typeface="Meiryo UI" panose="020B0604030504040204" pitchFamily="50" charset="-128"/>
              <a:ea typeface="Meiryo UI" panose="020B0604030504040204" pitchFamily="50" charset="-128"/>
            </a:endParaRPr>
          </a:p>
          <a:p>
            <a:pPr marL="342900" indent="-342900" algn="ctr">
              <a:defRPr/>
            </a:pPr>
            <a:endParaRPr lang="en-US" altLang="ja-JP" sz="1200" dirty="0">
              <a:latin typeface="Meiryo UI" panose="020B0604030504040204" pitchFamily="50" charset="-128"/>
              <a:ea typeface="Meiryo UI" panose="020B0604030504040204" pitchFamily="50" charset="-128"/>
            </a:endParaRPr>
          </a:p>
          <a:p>
            <a:pPr marL="342900" indent="-342900" algn="ctr">
              <a:defRPr/>
            </a:pPr>
            <a:endParaRPr lang="en-US" altLang="ja-JP" sz="1200" dirty="0">
              <a:latin typeface="Meiryo UI" panose="020B0604030504040204" pitchFamily="50" charset="-128"/>
              <a:ea typeface="Meiryo UI" panose="020B0604030504040204" pitchFamily="50" charset="-128"/>
            </a:endParaRPr>
          </a:p>
        </p:txBody>
      </p:sp>
      <p:sp>
        <p:nvSpPr>
          <p:cNvPr id="28" name="AutoShape 8"/>
          <p:cNvSpPr>
            <a:spLocks noChangeArrowheads="1"/>
          </p:cNvSpPr>
          <p:nvPr/>
        </p:nvSpPr>
        <p:spPr bwMode="auto">
          <a:xfrm>
            <a:off x="2058978" y="2342313"/>
            <a:ext cx="1513778" cy="322540"/>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200" b="1" dirty="0">
                <a:latin typeface="Meiryo UI" panose="020B0604030504040204" pitchFamily="50" charset="-128"/>
                <a:ea typeface="Meiryo UI" panose="020B0604030504040204" pitchFamily="50" charset="-128"/>
              </a:rPr>
              <a:t>電子書籍販売</a:t>
            </a:r>
            <a:endParaRPr lang="en-US" altLang="ja-JP" sz="1200" b="1" dirty="0">
              <a:latin typeface="Meiryo UI" panose="020B0604030504040204" pitchFamily="50" charset="-128"/>
              <a:ea typeface="Meiryo UI" panose="020B0604030504040204" pitchFamily="50" charset="-128"/>
            </a:endParaRPr>
          </a:p>
        </p:txBody>
      </p:sp>
      <p:sp>
        <p:nvSpPr>
          <p:cNvPr id="29" name="正方形/長方形 28"/>
          <p:cNvSpPr/>
          <p:nvPr/>
        </p:nvSpPr>
        <p:spPr>
          <a:xfrm>
            <a:off x="6367807" y="4216597"/>
            <a:ext cx="1569064" cy="600164"/>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①コンテンツの生成機能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所蔵資料のデジタル化）</a:t>
            </a:r>
            <a:endParaRPr lang="en-US" altLang="ja-JP" sz="1100" dirty="0">
              <a:latin typeface="Meiryo UI" panose="020B0604030504040204" pitchFamily="50" charset="-128"/>
              <a:ea typeface="Meiryo UI" panose="020B0604030504040204" pitchFamily="50" charset="-128"/>
            </a:endParaRPr>
          </a:p>
        </p:txBody>
      </p:sp>
      <p:sp>
        <p:nvSpPr>
          <p:cNvPr id="30" name="正方形/長方形 29"/>
          <p:cNvSpPr/>
          <p:nvPr/>
        </p:nvSpPr>
        <p:spPr>
          <a:xfrm>
            <a:off x="2308895" y="3964610"/>
            <a:ext cx="1773588" cy="600164"/>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②収集・一時保存機能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（提供用コンテンツの管理）</a:t>
            </a:r>
          </a:p>
        </p:txBody>
      </p:sp>
      <p:sp>
        <p:nvSpPr>
          <p:cNvPr id="31" name="正方形/長方形 30"/>
          <p:cNvSpPr/>
          <p:nvPr/>
        </p:nvSpPr>
        <p:spPr>
          <a:xfrm>
            <a:off x="2859800" y="5295727"/>
            <a:ext cx="1643068" cy="769441"/>
          </a:xfrm>
          <a:prstGeom prst="rect">
            <a:avLst/>
          </a:prstGeom>
        </p:spPr>
        <p:style>
          <a:lnRef idx="0">
            <a:schemeClr val="accent6"/>
          </a:lnRef>
          <a:fillRef idx="3">
            <a:schemeClr val="accent6"/>
          </a:fillRef>
          <a:effectRef idx="3">
            <a:schemeClr val="accent6"/>
          </a:effectRef>
          <a:fontRef idx="minor">
            <a:schemeClr val="lt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④権利情報・管理情報の収集・管理機能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（出版情報・権利情報・販売情報の管理）</a:t>
            </a:r>
            <a:endParaRPr lang="en-US" altLang="ja-JP" sz="1100" dirty="0">
              <a:latin typeface="Meiryo UI" panose="020B0604030504040204" pitchFamily="50" charset="-128"/>
              <a:ea typeface="Meiryo UI" panose="020B0604030504040204" pitchFamily="50" charset="-128"/>
            </a:endParaRPr>
          </a:p>
        </p:txBody>
      </p:sp>
      <p:sp>
        <p:nvSpPr>
          <p:cNvPr id="32" name="正方形/長方形 31"/>
          <p:cNvSpPr/>
          <p:nvPr/>
        </p:nvSpPr>
        <p:spPr>
          <a:xfrm>
            <a:off x="5112672" y="5298282"/>
            <a:ext cx="1660568" cy="769441"/>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③恒久保存機能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（保存コンテンツの管理）</a:t>
            </a:r>
            <a:endParaRPr lang="en-US" altLang="ja-JP" sz="1100" dirty="0">
              <a:latin typeface="Meiryo UI" panose="020B0604030504040204" pitchFamily="50" charset="-128"/>
              <a:ea typeface="Meiryo UI" panose="020B0604030504040204" pitchFamily="50" charset="-128"/>
            </a:endParaRPr>
          </a:p>
          <a:p>
            <a:pPr algn="ctr"/>
            <a:endParaRPr lang="en-US" altLang="ja-JP" sz="1100" dirty="0">
              <a:latin typeface="Meiryo UI" panose="020B0604030504040204" pitchFamily="50" charset="-128"/>
              <a:ea typeface="Meiryo UI" panose="020B0604030504040204" pitchFamily="50" charset="-128"/>
            </a:endParaRPr>
          </a:p>
          <a:p>
            <a:pPr algn="ctr"/>
            <a:endParaRPr lang="ja-JP" altLang="en-US" sz="1100" dirty="0">
              <a:latin typeface="Meiryo UI" panose="020B0604030504040204" pitchFamily="50" charset="-128"/>
              <a:ea typeface="Meiryo UI" panose="020B0604030504040204" pitchFamily="50" charset="-128"/>
            </a:endParaRPr>
          </a:p>
        </p:txBody>
      </p:sp>
      <p:sp>
        <p:nvSpPr>
          <p:cNvPr id="33" name="正方形/長方形 32"/>
          <p:cNvSpPr/>
          <p:nvPr/>
        </p:nvSpPr>
        <p:spPr>
          <a:xfrm>
            <a:off x="288969" y="4025961"/>
            <a:ext cx="1573768" cy="43088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①コンテンツの生成機能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（電子書籍化）</a:t>
            </a:r>
          </a:p>
        </p:txBody>
      </p:sp>
      <p:sp>
        <p:nvSpPr>
          <p:cNvPr id="34" name="AutoShape 8"/>
          <p:cNvSpPr>
            <a:spLocks noChangeArrowheads="1"/>
          </p:cNvSpPr>
          <p:nvPr/>
        </p:nvSpPr>
        <p:spPr bwMode="auto">
          <a:xfrm>
            <a:off x="573550" y="5161943"/>
            <a:ext cx="1285728" cy="537567"/>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200" dirty="0">
                <a:latin typeface="Meiryo UI" panose="020B0604030504040204" pitchFamily="50" charset="-128"/>
                <a:ea typeface="Meiryo UI" panose="020B0604030504040204" pitchFamily="50" charset="-128"/>
              </a:rPr>
              <a:t>出版者</a:t>
            </a:r>
            <a:endParaRPr lang="en-US" altLang="ja-JP" sz="1200" dirty="0">
              <a:latin typeface="Meiryo UI" panose="020B0604030504040204" pitchFamily="50" charset="-128"/>
              <a:ea typeface="Meiryo UI" panose="020B0604030504040204" pitchFamily="50" charset="-128"/>
            </a:endParaRPr>
          </a:p>
          <a:p>
            <a:pPr marL="342900" indent="-342900" algn="ctr">
              <a:defRPr/>
            </a:pPr>
            <a:endParaRPr lang="ja-JP" altLang="en-US" sz="1200" dirty="0">
              <a:latin typeface="Meiryo UI" panose="020B0604030504040204" pitchFamily="50" charset="-128"/>
              <a:ea typeface="Meiryo UI" panose="020B0604030504040204" pitchFamily="50" charset="-128"/>
            </a:endParaRPr>
          </a:p>
        </p:txBody>
      </p:sp>
      <p:sp>
        <p:nvSpPr>
          <p:cNvPr id="35" name="正方形/長方形 34"/>
          <p:cNvSpPr/>
          <p:nvPr/>
        </p:nvSpPr>
        <p:spPr>
          <a:xfrm>
            <a:off x="4978248" y="2995494"/>
            <a:ext cx="2371220" cy="43088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⑤配信・流通機能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（所在情報、</a:t>
            </a:r>
            <a:r>
              <a:rPr lang="en-US" altLang="ja-JP" sz="1100" dirty="0">
                <a:latin typeface="Meiryo UI" panose="020B0604030504040204" pitchFamily="50" charset="-128"/>
                <a:ea typeface="Meiryo UI" panose="020B0604030504040204" pitchFamily="50" charset="-128"/>
              </a:rPr>
              <a:t>PD</a:t>
            </a:r>
            <a:r>
              <a:rPr lang="ja-JP" altLang="en-US" sz="1100" dirty="0">
                <a:latin typeface="Meiryo UI" panose="020B0604030504040204" pitchFamily="50" charset="-128"/>
                <a:ea typeface="Meiryo UI" panose="020B0604030504040204" pitchFamily="50" charset="-128"/>
              </a:rPr>
              <a:t>・絶版資料の配信）</a:t>
            </a:r>
            <a:endParaRPr lang="en-US" altLang="ja-JP" sz="1100" dirty="0">
              <a:latin typeface="Meiryo UI" panose="020B0604030504040204" pitchFamily="50" charset="-128"/>
              <a:ea typeface="Meiryo UI" panose="020B0604030504040204" pitchFamily="50" charset="-128"/>
            </a:endParaRPr>
          </a:p>
        </p:txBody>
      </p:sp>
      <p:sp>
        <p:nvSpPr>
          <p:cNvPr id="36" name="AutoShape 8"/>
          <p:cNvSpPr>
            <a:spLocks noChangeArrowheads="1"/>
          </p:cNvSpPr>
          <p:nvPr/>
        </p:nvSpPr>
        <p:spPr bwMode="auto">
          <a:xfrm>
            <a:off x="1628295" y="908285"/>
            <a:ext cx="4988732" cy="867270"/>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pPr marL="342900" indent="-342900">
              <a:defRPr/>
            </a:pPr>
            <a:r>
              <a:rPr lang="ja-JP" altLang="en-US" sz="1400" b="1" dirty="0">
                <a:latin typeface="Meiryo UI" panose="020B0604030504040204" pitchFamily="50" charset="-128"/>
                <a:ea typeface="Meiryo UI" panose="020B0604030504040204" pitchFamily="50" charset="-128"/>
              </a:rPr>
              <a:t>利用者</a:t>
            </a:r>
            <a:endParaRPr lang="en-US" altLang="ja-JP" sz="1200" dirty="0">
              <a:latin typeface="Meiryo UI" panose="020B0604030504040204" pitchFamily="50" charset="-128"/>
              <a:ea typeface="Meiryo UI" panose="020B0604030504040204" pitchFamily="50" charset="-128"/>
            </a:endParaRPr>
          </a:p>
        </p:txBody>
      </p:sp>
      <p:sp>
        <p:nvSpPr>
          <p:cNvPr id="37" name="左矢印 36"/>
          <p:cNvSpPr/>
          <p:nvPr/>
        </p:nvSpPr>
        <p:spPr>
          <a:xfrm>
            <a:off x="2939255" y="1404101"/>
            <a:ext cx="565116" cy="274798"/>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38" name="AutoShape 8"/>
          <p:cNvSpPr>
            <a:spLocks noChangeArrowheads="1"/>
          </p:cNvSpPr>
          <p:nvPr/>
        </p:nvSpPr>
        <p:spPr bwMode="auto">
          <a:xfrm>
            <a:off x="3537578" y="1027933"/>
            <a:ext cx="1194220" cy="698837"/>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100" b="1" dirty="0">
                <a:latin typeface="Meiryo UI" panose="020B0604030504040204" pitchFamily="50" charset="-128"/>
                <a:ea typeface="Meiryo UI" panose="020B0604030504040204" pitchFamily="50" charset="-128"/>
              </a:rPr>
              <a:t>図書館</a:t>
            </a:r>
            <a:endParaRPr lang="en-US" altLang="ja-JP" sz="1100" b="1" dirty="0">
              <a:latin typeface="Meiryo UI" panose="020B0604030504040204" pitchFamily="50" charset="-128"/>
              <a:ea typeface="Meiryo UI" panose="020B0604030504040204" pitchFamily="50" charset="-128"/>
            </a:endParaRPr>
          </a:p>
          <a:p>
            <a:pPr marL="342900" indent="-342900" algn="ctr">
              <a:defRPr/>
            </a:pPr>
            <a:r>
              <a:rPr lang="ja-JP" altLang="en-US" sz="1100" b="1" dirty="0">
                <a:latin typeface="Meiryo UI" panose="020B0604030504040204" pitchFamily="50" charset="-128"/>
                <a:ea typeface="Meiryo UI" panose="020B0604030504040204" pitchFamily="50" charset="-128"/>
              </a:rPr>
              <a:t>（公共・大学・</a:t>
            </a:r>
            <a:endParaRPr lang="en-US" altLang="ja-JP" sz="1100" b="1" dirty="0">
              <a:latin typeface="Meiryo UI" panose="020B0604030504040204" pitchFamily="50" charset="-128"/>
              <a:ea typeface="Meiryo UI" panose="020B0604030504040204" pitchFamily="50" charset="-128"/>
            </a:endParaRPr>
          </a:p>
          <a:p>
            <a:pPr marL="342900" indent="-342900" algn="ctr">
              <a:defRPr/>
            </a:pPr>
            <a:r>
              <a:rPr lang="ja-JP" altLang="en-US" sz="1100" b="1" dirty="0">
                <a:latin typeface="Meiryo UI" panose="020B0604030504040204" pitchFamily="50" charset="-128"/>
                <a:ea typeface="Meiryo UI" panose="020B0604030504040204" pitchFamily="50" charset="-128"/>
              </a:rPr>
              <a:t>学校・専門他）</a:t>
            </a:r>
          </a:p>
        </p:txBody>
      </p:sp>
      <p:sp>
        <p:nvSpPr>
          <p:cNvPr id="39" name="AutoShape 8"/>
          <p:cNvSpPr>
            <a:spLocks noChangeArrowheads="1"/>
          </p:cNvSpPr>
          <p:nvPr/>
        </p:nvSpPr>
        <p:spPr bwMode="auto">
          <a:xfrm>
            <a:off x="5336828" y="1349794"/>
            <a:ext cx="1273310" cy="304621"/>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100" b="1" dirty="0">
                <a:latin typeface="Meiryo UI" panose="020B0604030504040204" pitchFamily="50" charset="-128"/>
                <a:ea typeface="Meiryo UI" panose="020B0604030504040204" pitchFamily="50" charset="-128"/>
              </a:rPr>
              <a:t>視覚障害者等</a:t>
            </a:r>
          </a:p>
        </p:txBody>
      </p:sp>
      <p:sp>
        <p:nvSpPr>
          <p:cNvPr id="40" name="AutoShape 8"/>
          <p:cNvSpPr>
            <a:spLocks noChangeArrowheads="1"/>
          </p:cNvSpPr>
          <p:nvPr/>
        </p:nvSpPr>
        <p:spPr bwMode="auto">
          <a:xfrm>
            <a:off x="1968427" y="1338180"/>
            <a:ext cx="952452" cy="322540"/>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100" b="1" dirty="0">
                <a:latin typeface="Meiryo UI" panose="020B0604030504040204" pitchFamily="50" charset="-128"/>
                <a:ea typeface="Meiryo UI" panose="020B0604030504040204" pitchFamily="50" charset="-128"/>
              </a:rPr>
              <a:t>一般利用者</a:t>
            </a:r>
            <a:r>
              <a:rPr lang="ja-JP" altLang="en-US" sz="1200" dirty="0">
                <a:latin typeface="Meiryo UI" panose="020B0604030504040204" pitchFamily="50" charset="-128"/>
                <a:ea typeface="Meiryo UI" panose="020B0604030504040204" pitchFamily="50" charset="-128"/>
              </a:rPr>
              <a:t>　　　</a:t>
            </a:r>
          </a:p>
        </p:txBody>
      </p:sp>
      <p:sp>
        <p:nvSpPr>
          <p:cNvPr id="41" name="AutoShape 8"/>
          <p:cNvSpPr>
            <a:spLocks noChangeArrowheads="1"/>
          </p:cNvSpPr>
          <p:nvPr/>
        </p:nvSpPr>
        <p:spPr bwMode="auto">
          <a:xfrm>
            <a:off x="2211378" y="2494713"/>
            <a:ext cx="1513778" cy="322540"/>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200" b="1" dirty="0">
                <a:latin typeface="Meiryo UI" panose="020B0604030504040204" pitchFamily="50" charset="-128"/>
                <a:ea typeface="Meiryo UI" panose="020B0604030504040204" pitchFamily="50" charset="-128"/>
              </a:rPr>
              <a:t>電子書籍販売</a:t>
            </a:r>
            <a:endParaRPr lang="en-US" altLang="ja-JP" sz="1200" b="1" dirty="0">
              <a:latin typeface="Meiryo UI" panose="020B0604030504040204" pitchFamily="50" charset="-128"/>
              <a:ea typeface="Meiryo UI" panose="020B0604030504040204" pitchFamily="50" charset="-128"/>
            </a:endParaRPr>
          </a:p>
        </p:txBody>
      </p:sp>
      <p:sp>
        <p:nvSpPr>
          <p:cNvPr id="43" name="左矢印 42"/>
          <p:cNvSpPr/>
          <p:nvPr/>
        </p:nvSpPr>
        <p:spPr>
          <a:xfrm rot="5400000">
            <a:off x="5389338" y="1171062"/>
            <a:ext cx="292592" cy="1635936"/>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dirty="0">
              <a:latin typeface="Meiryo UI" panose="020B0604030504040204" pitchFamily="50" charset="-128"/>
              <a:ea typeface="Meiryo UI" panose="020B0604030504040204" pitchFamily="50" charset="-128"/>
            </a:endParaRPr>
          </a:p>
        </p:txBody>
      </p:sp>
      <p:sp>
        <p:nvSpPr>
          <p:cNvPr id="44" name="左矢印 43"/>
          <p:cNvSpPr/>
          <p:nvPr/>
        </p:nvSpPr>
        <p:spPr>
          <a:xfrm rot="5400000">
            <a:off x="2645216" y="1194771"/>
            <a:ext cx="312480" cy="1704132"/>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45" name="AutoShape 8"/>
          <p:cNvSpPr>
            <a:spLocks noChangeArrowheads="1"/>
          </p:cNvSpPr>
          <p:nvPr/>
        </p:nvSpPr>
        <p:spPr bwMode="auto">
          <a:xfrm>
            <a:off x="725950" y="5314343"/>
            <a:ext cx="1285728" cy="537567"/>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200" dirty="0">
                <a:latin typeface="Meiryo UI" panose="020B0604030504040204" pitchFamily="50" charset="-128"/>
                <a:ea typeface="Meiryo UI" panose="020B0604030504040204" pitchFamily="50" charset="-128"/>
              </a:rPr>
              <a:t>出版者</a:t>
            </a:r>
            <a:endParaRPr lang="en-US" altLang="ja-JP" sz="1200" dirty="0">
              <a:latin typeface="Meiryo UI" panose="020B0604030504040204" pitchFamily="50" charset="-128"/>
              <a:ea typeface="Meiryo UI" panose="020B0604030504040204" pitchFamily="50" charset="-128"/>
            </a:endParaRPr>
          </a:p>
          <a:p>
            <a:pPr marL="342900" indent="-342900" algn="ctr">
              <a:defRPr/>
            </a:pPr>
            <a:endParaRPr lang="ja-JP" altLang="en-US" sz="1200" dirty="0">
              <a:latin typeface="Meiryo UI" panose="020B0604030504040204" pitchFamily="50" charset="-128"/>
              <a:ea typeface="Meiryo UI" panose="020B0604030504040204" pitchFamily="50" charset="-128"/>
            </a:endParaRPr>
          </a:p>
        </p:txBody>
      </p:sp>
      <p:sp>
        <p:nvSpPr>
          <p:cNvPr id="47" name="左矢印 46"/>
          <p:cNvSpPr/>
          <p:nvPr/>
        </p:nvSpPr>
        <p:spPr>
          <a:xfrm rot="5400000">
            <a:off x="763029" y="4727057"/>
            <a:ext cx="550050" cy="202002"/>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48" name="左右矢印 47"/>
          <p:cNvSpPr/>
          <p:nvPr/>
        </p:nvSpPr>
        <p:spPr>
          <a:xfrm>
            <a:off x="2017336" y="5231274"/>
            <a:ext cx="611802" cy="219620"/>
          </a:xfrm>
          <a:prstGeom prst="leftRightArrow">
            <a:avLst>
              <a:gd name="adj1" fmla="val 50000"/>
              <a:gd name="adj2" fmla="val 73177"/>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49" name="左矢印 48"/>
          <p:cNvSpPr/>
          <p:nvPr/>
        </p:nvSpPr>
        <p:spPr>
          <a:xfrm rot="5400000">
            <a:off x="2649214" y="2935291"/>
            <a:ext cx="512964" cy="395962"/>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50" name="正方形/長方形 49"/>
          <p:cNvSpPr/>
          <p:nvPr/>
        </p:nvSpPr>
        <p:spPr>
          <a:xfrm>
            <a:off x="3134413" y="2902737"/>
            <a:ext cx="1339374" cy="43088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⑤配信・流通機能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（電子書籍配信）</a:t>
            </a:r>
            <a:endParaRPr lang="en-US" altLang="ja-JP" sz="1100" dirty="0">
              <a:latin typeface="Meiryo UI" panose="020B0604030504040204" pitchFamily="50" charset="-128"/>
              <a:ea typeface="Meiryo UI" panose="020B0604030504040204" pitchFamily="50" charset="-128"/>
            </a:endParaRPr>
          </a:p>
        </p:txBody>
      </p:sp>
      <p:sp>
        <p:nvSpPr>
          <p:cNvPr id="51" name="フローチャート : 磁気ディスク 13"/>
          <p:cNvSpPr/>
          <p:nvPr/>
        </p:nvSpPr>
        <p:spPr>
          <a:xfrm>
            <a:off x="5430836" y="5792058"/>
            <a:ext cx="1498844" cy="608518"/>
          </a:xfrm>
          <a:prstGeom prst="flowChartMagneticDisk">
            <a:avLst/>
          </a:prstGeom>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恒久保存用アーカイブ</a:t>
            </a:r>
          </a:p>
        </p:txBody>
      </p:sp>
      <p:sp>
        <p:nvSpPr>
          <p:cNvPr id="52" name="フローチャート : 磁気ディスク 53"/>
          <p:cNvSpPr/>
          <p:nvPr/>
        </p:nvSpPr>
        <p:spPr>
          <a:xfrm>
            <a:off x="3577134" y="6133682"/>
            <a:ext cx="1069370" cy="481232"/>
          </a:xfrm>
          <a:prstGeom prst="flowChartMagneticDisk">
            <a:avLst/>
          </a:prstGeom>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権利情報</a:t>
            </a:r>
            <a:r>
              <a:rPr lang="en-US" altLang="ja-JP" sz="1100" dirty="0">
                <a:latin typeface="Meiryo UI" panose="020B0604030504040204" pitchFamily="50" charset="-128"/>
                <a:ea typeface="Meiryo UI" panose="020B0604030504040204" pitchFamily="50" charset="-128"/>
              </a:rPr>
              <a:t>DB</a:t>
            </a:r>
          </a:p>
        </p:txBody>
      </p:sp>
      <p:sp>
        <p:nvSpPr>
          <p:cNvPr id="53" name="フローチャート : 磁気ディスク 13"/>
          <p:cNvSpPr/>
          <p:nvPr/>
        </p:nvSpPr>
        <p:spPr>
          <a:xfrm>
            <a:off x="2332562" y="3515586"/>
            <a:ext cx="1312000" cy="452790"/>
          </a:xfrm>
          <a:prstGeom prst="flowChartMagneticDisk">
            <a:avLst/>
          </a:prstGeom>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提供用コンテンツ</a:t>
            </a:r>
          </a:p>
        </p:txBody>
      </p:sp>
      <p:sp>
        <p:nvSpPr>
          <p:cNvPr id="54" name="正方形/長方形 53"/>
          <p:cNvSpPr/>
          <p:nvPr/>
        </p:nvSpPr>
        <p:spPr>
          <a:xfrm>
            <a:off x="4608135" y="3971581"/>
            <a:ext cx="1624828" cy="600164"/>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②収集機能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（オンライン資料の収集）</a:t>
            </a:r>
          </a:p>
        </p:txBody>
      </p:sp>
      <p:sp>
        <p:nvSpPr>
          <p:cNvPr id="55" name="フローチャート : 磁気ディスク 53"/>
          <p:cNvSpPr/>
          <p:nvPr/>
        </p:nvSpPr>
        <p:spPr>
          <a:xfrm>
            <a:off x="6278913" y="3546395"/>
            <a:ext cx="1402488" cy="461226"/>
          </a:xfrm>
          <a:prstGeom prst="flowChartMagneticDisk">
            <a:avLst/>
          </a:prstGeom>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書誌情報・所在情報</a:t>
            </a:r>
            <a:endParaRPr lang="en-US" altLang="ja-JP" sz="1100" dirty="0">
              <a:latin typeface="Meiryo UI" panose="020B0604030504040204" pitchFamily="50" charset="-128"/>
              <a:ea typeface="Meiryo UI" panose="020B0604030504040204" pitchFamily="50" charset="-128"/>
            </a:endParaRPr>
          </a:p>
        </p:txBody>
      </p:sp>
      <p:sp>
        <p:nvSpPr>
          <p:cNvPr id="56" name="曲折矢印 55"/>
          <p:cNvSpPr/>
          <p:nvPr/>
        </p:nvSpPr>
        <p:spPr>
          <a:xfrm flipH="1" flipV="1">
            <a:off x="4545354" y="3981736"/>
            <a:ext cx="3031792" cy="2558854"/>
          </a:xfrm>
          <a:prstGeom prst="bentArrow">
            <a:avLst>
              <a:gd name="adj1" fmla="val 1914"/>
              <a:gd name="adj2" fmla="val 5441"/>
              <a:gd name="adj3" fmla="val 5189"/>
              <a:gd name="adj4" fmla="val 4375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solidFill>
                <a:schemeClr val="tx1"/>
              </a:solidFill>
              <a:latin typeface="Meiryo UI" panose="020B0604030504040204" pitchFamily="50" charset="-128"/>
              <a:ea typeface="Meiryo UI" panose="020B0604030504040204" pitchFamily="50" charset="-128"/>
            </a:endParaRPr>
          </a:p>
        </p:txBody>
      </p:sp>
      <p:sp>
        <p:nvSpPr>
          <p:cNvPr id="57" name="正方形/長方形 56"/>
          <p:cNvSpPr/>
          <p:nvPr/>
        </p:nvSpPr>
        <p:spPr>
          <a:xfrm>
            <a:off x="5149582" y="1910478"/>
            <a:ext cx="731502" cy="25391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342900" indent="-342900" algn="ctr">
              <a:defRPr/>
            </a:pPr>
            <a:r>
              <a:rPr lang="ja-JP" altLang="en-US" sz="1050" dirty="0" smtClean="0">
                <a:latin typeface="Meiryo UI" panose="020B0604030504040204" pitchFamily="50" charset="-128"/>
                <a:ea typeface="Meiryo UI" panose="020B0604030504040204" pitchFamily="50" charset="-128"/>
              </a:rPr>
              <a:t>絶版</a:t>
            </a:r>
            <a:r>
              <a:rPr lang="ja-JP" altLang="en-US" sz="1050" dirty="0">
                <a:latin typeface="Meiryo UI" panose="020B0604030504040204" pitchFamily="50" charset="-128"/>
                <a:ea typeface="Meiryo UI" panose="020B0604030504040204" pitchFamily="50" charset="-128"/>
              </a:rPr>
              <a:t>資料</a:t>
            </a:r>
          </a:p>
        </p:txBody>
      </p:sp>
      <p:sp>
        <p:nvSpPr>
          <p:cNvPr id="61" name="曲折矢印 60"/>
          <p:cNvSpPr/>
          <p:nvPr/>
        </p:nvSpPr>
        <p:spPr>
          <a:xfrm flipH="1">
            <a:off x="4495458" y="3339640"/>
            <a:ext cx="1136492" cy="1825846"/>
          </a:xfrm>
          <a:prstGeom prst="bentArrow">
            <a:avLst>
              <a:gd name="adj1" fmla="val 5594"/>
              <a:gd name="adj2" fmla="val 11750"/>
              <a:gd name="adj3" fmla="val 9395"/>
              <a:gd name="adj4" fmla="val 4375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solidFill>
                <a:schemeClr val="tx1"/>
              </a:solidFill>
              <a:latin typeface="Meiryo UI" panose="020B0604030504040204" pitchFamily="50" charset="-128"/>
              <a:ea typeface="Meiryo UI" panose="020B0604030504040204" pitchFamily="50" charset="-128"/>
            </a:endParaRPr>
          </a:p>
        </p:txBody>
      </p:sp>
      <p:sp>
        <p:nvSpPr>
          <p:cNvPr id="62" name="正方形/長方形 61"/>
          <p:cNvSpPr/>
          <p:nvPr/>
        </p:nvSpPr>
        <p:spPr>
          <a:xfrm>
            <a:off x="2441749" y="1956836"/>
            <a:ext cx="731502" cy="25391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342900" indent="-342900" algn="ctr">
              <a:defRPr/>
            </a:pPr>
            <a:r>
              <a:rPr lang="ja-JP" altLang="en-US" sz="1050" dirty="0">
                <a:latin typeface="Meiryo UI" panose="020B0604030504040204" pitchFamily="50" charset="-128"/>
                <a:ea typeface="Meiryo UI" panose="020B0604030504040204" pitchFamily="50" charset="-128"/>
              </a:rPr>
              <a:t>電子書籍</a:t>
            </a:r>
          </a:p>
        </p:txBody>
      </p:sp>
      <p:sp>
        <p:nvSpPr>
          <p:cNvPr id="63" name="左矢印 62"/>
          <p:cNvSpPr/>
          <p:nvPr/>
        </p:nvSpPr>
        <p:spPr>
          <a:xfrm rot="10800000">
            <a:off x="4804809" y="1360848"/>
            <a:ext cx="425878" cy="301666"/>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65" name="曲折矢印 64"/>
          <p:cNvSpPr/>
          <p:nvPr/>
        </p:nvSpPr>
        <p:spPr>
          <a:xfrm rot="16200000">
            <a:off x="3644645" y="2029263"/>
            <a:ext cx="188744" cy="5178454"/>
          </a:xfrm>
          <a:prstGeom prst="bentArrow">
            <a:avLst>
              <a:gd name="adj1" fmla="val 32201"/>
              <a:gd name="adj2" fmla="val 50000"/>
              <a:gd name="adj3" fmla="val 44955"/>
              <a:gd name="adj4" fmla="val 4375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solidFill>
                <a:schemeClr val="tx1"/>
              </a:solidFill>
              <a:latin typeface="Meiryo UI" panose="020B0604030504040204" pitchFamily="50" charset="-128"/>
              <a:ea typeface="Meiryo UI" panose="020B0604030504040204" pitchFamily="50" charset="-128"/>
            </a:endParaRPr>
          </a:p>
        </p:txBody>
      </p:sp>
      <p:sp>
        <p:nvSpPr>
          <p:cNvPr id="67" name="左矢印 66"/>
          <p:cNvSpPr/>
          <p:nvPr/>
        </p:nvSpPr>
        <p:spPr>
          <a:xfrm rot="10800000">
            <a:off x="1885547" y="4147368"/>
            <a:ext cx="341996" cy="162372"/>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59" name="円/楕円 58"/>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0" name="正方形/長方形 59"/>
          <p:cNvSpPr/>
          <p:nvPr/>
        </p:nvSpPr>
        <p:spPr>
          <a:xfrm>
            <a:off x="3886200" y="2276444"/>
            <a:ext cx="2792710" cy="261610"/>
          </a:xfrm>
          <a:prstGeom prst="rect">
            <a:avLst/>
          </a:prstGeom>
        </p:spPr>
        <p:style>
          <a:lnRef idx="1">
            <a:schemeClr val="accent6"/>
          </a:lnRef>
          <a:fillRef idx="3">
            <a:schemeClr val="accent6"/>
          </a:fillRef>
          <a:effectRef idx="2">
            <a:schemeClr val="accent6"/>
          </a:effectRef>
          <a:fontRef idx="minor">
            <a:schemeClr val="lt1"/>
          </a:fontRef>
        </p:style>
        <p:txBody>
          <a:bodyPr wrap="square" rtlCol="0" anchor="ctr">
            <a:spAutoFit/>
          </a:bodyPr>
          <a:lstStyle/>
          <a:p>
            <a:pPr algn="ctr"/>
            <a:r>
              <a:rPr lang="ja-JP" altLang="en-US" sz="1100" dirty="0" smtClean="0">
                <a:latin typeface="Meiryo UI" panose="020B0604030504040204" pitchFamily="50" charset="-128"/>
                <a:ea typeface="Meiryo UI" panose="020B0604030504040204" pitchFamily="50" charset="-128"/>
              </a:rPr>
              <a:t>⑤配信・流通機能（</a:t>
            </a:r>
            <a:r>
              <a:rPr lang="ja-JP" altLang="en-US" sz="1100" dirty="0">
                <a:latin typeface="Meiryo UI" panose="020B0604030504040204" pitchFamily="50" charset="-128"/>
                <a:ea typeface="Meiryo UI" panose="020B0604030504040204" pitchFamily="50" charset="-128"/>
              </a:rPr>
              <a:t>所在</a:t>
            </a:r>
            <a:r>
              <a:rPr lang="ja-JP" altLang="en-US" sz="1100" dirty="0" smtClean="0">
                <a:latin typeface="Meiryo UI" panose="020B0604030504040204" pitchFamily="50" charset="-128"/>
                <a:ea typeface="Meiryo UI" panose="020B0604030504040204" pitchFamily="50" charset="-128"/>
              </a:rPr>
              <a:t>情報）</a:t>
            </a:r>
            <a:endParaRPr lang="en-US" altLang="ja-JP" sz="1100" dirty="0">
              <a:latin typeface="Meiryo UI" panose="020B0604030504040204" pitchFamily="50" charset="-128"/>
              <a:ea typeface="Meiryo UI" panose="020B0604030504040204" pitchFamily="50" charset="-128"/>
            </a:endParaRPr>
          </a:p>
        </p:txBody>
      </p:sp>
      <p:sp>
        <p:nvSpPr>
          <p:cNvPr id="64" name="左矢印 63"/>
          <p:cNvSpPr/>
          <p:nvPr/>
        </p:nvSpPr>
        <p:spPr>
          <a:xfrm rot="5400000">
            <a:off x="4117706" y="1123934"/>
            <a:ext cx="357361" cy="1734548"/>
          </a:xfrm>
          <a:prstGeom prst="leftArrow">
            <a:avLst>
              <a:gd name="adj1" fmla="val 50000"/>
              <a:gd name="adj2" fmla="val 56886"/>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69" name="正方形/長方形 68"/>
          <p:cNvSpPr/>
          <p:nvPr/>
        </p:nvSpPr>
        <p:spPr>
          <a:xfrm>
            <a:off x="3891205" y="1908279"/>
            <a:ext cx="748923" cy="261610"/>
          </a:xfrm>
          <a:prstGeom prst="rect">
            <a:avLst/>
          </a:prstGeom>
        </p:spPr>
        <p:txBody>
          <a:bodyPr wrap="none">
            <a:spAutoFit/>
          </a:bodyPr>
          <a:lstStyle/>
          <a:p>
            <a:pPr marL="342900" indent="-342900" algn="ctr">
              <a:defRPr/>
            </a:pPr>
            <a:r>
              <a:rPr lang="ja-JP" altLang="en-US" sz="1050" dirty="0" smtClean="0">
                <a:solidFill>
                  <a:schemeClr val="bg1"/>
                </a:solidFill>
                <a:latin typeface="Meiryo UI" panose="020B0604030504040204" pitchFamily="50" charset="-128"/>
                <a:ea typeface="Meiryo UI" panose="020B0604030504040204" pitchFamily="50" charset="-128"/>
              </a:rPr>
              <a:t>所在情報</a:t>
            </a:r>
            <a:endParaRPr lang="ja-JP" altLang="en-US" sz="1050" dirty="0">
              <a:solidFill>
                <a:schemeClr val="bg1"/>
              </a:solidFill>
              <a:latin typeface="Meiryo UI" panose="020B0604030504040204" pitchFamily="50" charset="-128"/>
              <a:ea typeface="Meiryo UI" panose="020B0604030504040204" pitchFamily="50" charset="-128"/>
            </a:endParaRPr>
          </a:p>
        </p:txBody>
      </p:sp>
      <p:sp>
        <p:nvSpPr>
          <p:cNvPr id="68" name="左矢印 67"/>
          <p:cNvSpPr/>
          <p:nvPr/>
        </p:nvSpPr>
        <p:spPr>
          <a:xfrm rot="10800000">
            <a:off x="4142113" y="4193541"/>
            <a:ext cx="407288" cy="191096"/>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70" name="左矢印 69"/>
          <p:cNvSpPr/>
          <p:nvPr/>
        </p:nvSpPr>
        <p:spPr>
          <a:xfrm rot="7835224">
            <a:off x="4231826" y="4835197"/>
            <a:ext cx="832834" cy="213418"/>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71" name="左矢印 70"/>
          <p:cNvSpPr/>
          <p:nvPr/>
        </p:nvSpPr>
        <p:spPr>
          <a:xfrm rot="16200000">
            <a:off x="3483204" y="4042257"/>
            <a:ext cx="1443506" cy="132924"/>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58" name="左矢印 57"/>
          <p:cNvSpPr/>
          <p:nvPr/>
        </p:nvSpPr>
        <p:spPr>
          <a:xfrm rot="16200000" flipH="1" flipV="1">
            <a:off x="3130373" y="3944684"/>
            <a:ext cx="2603754" cy="112296"/>
          </a:xfrm>
          <a:prstGeom prst="lef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72" name="曲折矢印 71"/>
          <p:cNvSpPr/>
          <p:nvPr/>
        </p:nvSpPr>
        <p:spPr>
          <a:xfrm flipH="1">
            <a:off x="6795234" y="2334510"/>
            <a:ext cx="808634" cy="1184246"/>
          </a:xfrm>
          <a:prstGeom prst="bentArrow">
            <a:avLst>
              <a:gd name="adj1" fmla="val 4699"/>
              <a:gd name="adj2" fmla="val 8923"/>
              <a:gd name="adj3" fmla="val 5189"/>
              <a:gd name="adj4" fmla="val 4375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ja-JP" altLang="en-US" sz="140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77246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8"/>
                                        </p:tgtEl>
                                        <p:attrNameLst>
                                          <p:attrName>style.visibility</p:attrName>
                                        </p:attrNameLst>
                                      </p:cBhvr>
                                      <p:to>
                                        <p:strVal val="visible"/>
                                      </p:to>
                                    </p:set>
                                    <p:anim calcmode="lin" valueType="num">
                                      <p:cBhvr>
                                        <p:cTn id="12" dur="500" fill="hold"/>
                                        <p:tgtEl>
                                          <p:spTgt spid="58"/>
                                        </p:tgtEl>
                                        <p:attrNameLst>
                                          <p:attrName>ppt_w</p:attrName>
                                        </p:attrNameLst>
                                      </p:cBhvr>
                                      <p:tavLst>
                                        <p:tav tm="0">
                                          <p:val>
                                            <p:fltVal val="0"/>
                                          </p:val>
                                        </p:tav>
                                        <p:tav tm="100000">
                                          <p:val>
                                            <p:strVal val="#ppt_w"/>
                                          </p:val>
                                        </p:tav>
                                      </p:tavLst>
                                    </p:anim>
                                    <p:anim calcmode="lin" valueType="num">
                                      <p:cBhvr>
                                        <p:cTn id="13" dur="500" fill="hold"/>
                                        <p:tgtEl>
                                          <p:spTgt spid="58"/>
                                        </p:tgtEl>
                                        <p:attrNameLst>
                                          <p:attrName>ppt_h</p:attrName>
                                        </p:attrNameLst>
                                      </p:cBhvr>
                                      <p:tavLst>
                                        <p:tav tm="0">
                                          <p:val>
                                            <p:fltVal val="0"/>
                                          </p:val>
                                        </p:tav>
                                        <p:tav tm="100000">
                                          <p:val>
                                            <p:strVal val="#ppt_h"/>
                                          </p:val>
                                        </p:tav>
                                      </p:tavLst>
                                    </p:anim>
                                    <p:animEffect transition="in" filter="fade">
                                      <p:cBhvr>
                                        <p:cTn id="14" dur="500"/>
                                        <p:tgtEl>
                                          <p:spTgt spid="5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0"/>
                                        </p:tgtEl>
                                        <p:attrNameLst>
                                          <p:attrName>style.visibility</p:attrName>
                                        </p:attrNameLst>
                                      </p:cBhvr>
                                      <p:to>
                                        <p:strVal val="visible"/>
                                      </p:to>
                                    </p:set>
                                    <p:anim calcmode="lin" valueType="num">
                                      <p:cBhvr>
                                        <p:cTn id="17" dur="500" fill="hold"/>
                                        <p:tgtEl>
                                          <p:spTgt spid="60"/>
                                        </p:tgtEl>
                                        <p:attrNameLst>
                                          <p:attrName>ppt_w</p:attrName>
                                        </p:attrNameLst>
                                      </p:cBhvr>
                                      <p:tavLst>
                                        <p:tav tm="0">
                                          <p:val>
                                            <p:fltVal val="0"/>
                                          </p:val>
                                        </p:tav>
                                        <p:tav tm="100000">
                                          <p:val>
                                            <p:strVal val="#ppt_w"/>
                                          </p:val>
                                        </p:tav>
                                      </p:tavLst>
                                    </p:anim>
                                    <p:anim calcmode="lin" valueType="num">
                                      <p:cBhvr>
                                        <p:cTn id="18" dur="500" fill="hold"/>
                                        <p:tgtEl>
                                          <p:spTgt spid="60"/>
                                        </p:tgtEl>
                                        <p:attrNameLst>
                                          <p:attrName>ppt_h</p:attrName>
                                        </p:attrNameLst>
                                      </p:cBhvr>
                                      <p:tavLst>
                                        <p:tav tm="0">
                                          <p:val>
                                            <p:fltVal val="0"/>
                                          </p:val>
                                        </p:tav>
                                        <p:tav tm="100000">
                                          <p:val>
                                            <p:strVal val="#ppt_h"/>
                                          </p:val>
                                        </p:tav>
                                      </p:tavLst>
                                    </p:anim>
                                    <p:animEffect transition="in" filter="fade">
                                      <p:cBhvr>
                                        <p:cTn id="19" dur="500"/>
                                        <p:tgtEl>
                                          <p:spTgt spid="60"/>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69"/>
                                        </p:tgtEl>
                                        <p:attrNameLst>
                                          <p:attrName>style.visibility</p:attrName>
                                        </p:attrNameLst>
                                      </p:cBhvr>
                                      <p:to>
                                        <p:strVal val="visible"/>
                                      </p:to>
                                    </p:set>
                                    <p:anim calcmode="lin" valueType="num">
                                      <p:cBhvr>
                                        <p:cTn id="22" dur="500" fill="hold"/>
                                        <p:tgtEl>
                                          <p:spTgt spid="69"/>
                                        </p:tgtEl>
                                        <p:attrNameLst>
                                          <p:attrName>ppt_w</p:attrName>
                                        </p:attrNameLst>
                                      </p:cBhvr>
                                      <p:tavLst>
                                        <p:tav tm="0">
                                          <p:val>
                                            <p:fltVal val="0"/>
                                          </p:val>
                                        </p:tav>
                                        <p:tav tm="100000">
                                          <p:val>
                                            <p:strVal val="#ppt_w"/>
                                          </p:val>
                                        </p:tav>
                                      </p:tavLst>
                                    </p:anim>
                                    <p:anim calcmode="lin" valueType="num">
                                      <p:cBhvr>
                                        <p:cTn id="23" dur="500" fill="hold"/>
                                        <p:tgtEl>
                                          <p:spTgt spid="69"/>
                                        </p:tgtEl>
                                        <p:attrNameLst>
                                          <p:attrName>ppt_h</p:attrName>
                                        </p:attrNameLst>
                                      </p:cBhvr>
                                      <p:tavLst>
                                        <p:tav tm="0">
                                          <p:val>
                                            <p:fltVal val="0"/>
                                          </p:val>
                                        </p:tav>
                                        <p:tav tm="100000">
                                          <p:val>
                                            <p:strVal val="#ppt_h"/>
                                          </p:val>
                                        </p:tav>
                                      </p:tavLst>
                                    </p:anim>
                                    <p:animEffect transition="in" filter="fade">
                                      <p:cBhvr>
                                        <p:cTn id="24" dur="500"/>
                                        <p:tgtEl>
                                          <p:spTgt spid="69"/>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
                                            <p:txEl>
                                              <p:pRg st="0" end="0"/>
                                            </p:txEl>
                                          </p:spTgt>
                                        </p:tgtEl>
                                        <p:attrNameLst>
                                          <p:attrName>style.visibility</p:attrName>
                                        </p:attrNameLst>
                                      </p:cBhvr>
                                      <p:to>
                                        <p:strVal val="visible"/>
                                      </p:to>
                                    </p:set>
                                    <p:anim calcmode="lin" valueType="num">
                                      <p:cBhvr>
                                        <p:cTn id="27"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28" dur="50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29" dur="500"/>
                                        <p:tgtEl>
                                          <p:spTgt spid="2">
                                            <p:txEl>
                                              <p:pRg st="0" end="0"/>
                                            </p:txEl>
                                          </p:spTgt>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
                                            <p:txEl>
                                              <p:pRg st="1" end="1"/>
                                            </p:txEl>
                                          </p:spTgt>
                                        </p:tgtEl>
                                        <p:attrNameLst>
                                          <p:attrName>style.visibility</p:attrName>
                                        </p:attrNameLst>
                                      </p:cBhvr>
                                      <p:to>
                                        <p:strVal val="visible"/>
                                      </p:to>
                                    </p:set>
                                    <p:anim calcmode="lin" valueType="num">
                                      <p:cBhvr>
                                        <p:cTn id="32" dur="500" fill="hold"/>
                                        <p:tgtEl>
                                          <p:spTgt spid="2">
                                            <p:txEl>
                                              <p:pRg st="1" end="1"/>
                                            </p:txEl>
                                          </p:spTgt>
                                        </p:tgtEl>
                                        <p:attrNameLst>
                                          <p:attrName>ppt_w</p:attrName>
                                        </p:attrNameLst>
                                      </p:cBhvr>
                                      <p:tavLst>
                                        <p:tav tm="0">
                                          <p:val>
                                            <p:fltVal val="0"/>
                                          </p:val>
                                        </p:tav>
                                        <p:tav tm="100000">
                                          <p:val>
                                            <p:strVal val="#ppt_w"/>
                                          </p:val>
                                        </p:tav>
                                      </p:tavLst>
                                    </p:anim>
                                    <p:anim calcmode="lin" valueType="num">
                                      <p:cBhvr>
                                        <p:cTn id="33" dur="500" fill="hold"/>
                                        <p:tgtEl>
                                          <p:spTgt spid="2">
                                            <p:txEl>
                                              <p:pRg st="1" end="1"/>
                                            </p:txEl>
                                          </p:spTgt>
                                        </p:tgtEl>
                                        <p:attrNameLst>
                                          <p:attrName>ppt_h</p:attrName>
                                        </p:attrNameLst>
                                      </p:cBhvr>
                                      <p:tavLst>
                                        <p:tav tm="0">
                                          <p:val>
                                            <p:fltVal val="0"/>
                                          </p:val>
                                        </p:tav>
                                        <p:tav tm="100000">
                                          <p:val>
                                            <p:strVal val="#ppt_h"/>
                                          </p:val>
                                        </p:tav>
                                      </p:tavLst>
                                    </p:anim>
                                    <p:animEffect transition="in" filter="fade">
                                      <p:cBhvr>
                                        <p:cTn id="34" dur="500"/>
                                        <p:tgtEl>
                                          <p:spTgt spid="2">
                                            <p:txEl>
                                              <p:pRg st="1" end="1"/>
                                            </p:txEl>
                                          </p:spTgt>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
                                            <p:txEl>
                                              <p:pRg st="2" end="2"/>
                                            </p:txEl>
                                          </p:spTgt>
                                        </p:tgtEl>
                                        <p:attrNameLst>
                                          <p:attrName>style.visibility</p:attrName>
                                        </p:attrNameLst>
                                      </p:cBhvr>
                                      <p:to>
                                        <p:strVal val="visible"/>
                                      </p:to>
                                    </p:set>
                                    <p:anim calcmode="lin" valueType="num">
                                      <p:cBhvr>
                                        <p:cTn id="37" dur="500" fill="hold"/>
                                        <p:tgtEl>
                                          <p:spTgt spid="2">
                                            <p:txEl>
                                              <p:pRg st="2" end="2"/>
                                            </p:txEl>
                                          </p:spTgt>
                                        </p:tgtEl>
                                        <p:attrNameLst>
                                          <p:attrName>ppt_w</p:attrName>
                                        </p:attrNameLst>
                                      </p:cBhvr>
                                      <p:tavLst>
                                        <p:tav tm="0">
                                          <p:val>
                                            <p:fltVal val="0"/>
                                          </p:val>
                                        </p:tav>
                                        <p:tav tm="100000">
                                          <p:val>
                                            <p:strVal val="#ppt_w"/>
                                          </p:val>
                                        </p:tav>
                                      </p:tavLst>
                                    </p:anim>
                                    <p:anim calcmode="lin" valueType="num">
                                      <p:cBhvr>
                                        <p:cTn id="38" dur="500" fill="hold"/>
                                        <p:tgtEl>
                                          <p:spTgt spid="2">
                                            <p:txEl>
                                              <p:pRg st="2" end="2"/>
                                            </p:txEl>
                                          </p:spTgt>
                                        </p:tgtEl>
                                        <p:attrNameLst>
                                          <p:attrName>ppt_h</p:attrName>
                                        </p:attrNameLst>
                                      </p:cBhvr>
                                      <p:tavLst>
                                        <p:tav tm="0">
                                          <p:val>
                                            <p:fltVal val="0"/>
                                          </p:val>
                                        </p:tav>
                                        <p:tav tm="100000">
                                          <p:val>
                                            <p:strVal val="#ppt_h"/>
                                          </p:val>
                                        </p:tav>
                                      </p:tavLst>
                                    </p:anim>
                                    <p:animEffect transition="in" filter="fade">
                                      <p:cBhvr>
                                        <p:cTn id="39" dur="500"/>
                                        <p:tgtEl>
                                          <p:spTgt spid="2">
                                            <p:txEl>
                                              <p:pRg st="2" end="2"/>
                                            </p:txEl>
                                          </p:spTgt>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
                                            <p:txEl>
                                              <p:pRg st="3" end="3"/>
                                            </p:txEl>
                                          </p:spTgt>
                                        </p:tgtEl>
                                        <p:attrNameLst>
                                          <p:attrName>style.visibility</p:attrName>
                                        </p:attrNameLst>
                                      </p:cBhvr>
                                      <p:to>
                                        <p:strVal val="visible"/>
                                      </p:to>
                                    </p:set>
                                    <p:anim calcmode="lin" valueType="num">
                                      <p:cBhvr>
                                        <p:cTn id="42" dur="500" fill="hold"/>
                                        <p:tgtEl>
                                          <p:spTgt spid="2">
                                            <p:txEl>
                                              <p:pRg st="3" end="3"/>
                                            </p:txEl>
                                          </p:spTgt>
                                        </p:tgtEl>
                                        <p:attrNameLst>
                                          <p:attrName>ppt_w</p:attrName>
                                        </p:attrNameLst>
                                      </p:cBhvr>
                                      <p:tavLst>
                                        <p:tav tm="0">
                                          <p:val>
                                            <p:fltVal val="0"/>
                                          </p:val>
                                        </p:tav>
                                        <p:tav tm="100000">
                                          <p:val>
                                            <p:strVal val="#ppt_w"/>
                                          </p:val>
                                        </p:tav>
                                      </p:tavLst>
                                    </p:anim>
                                    <p:anim calcmode="lin" valueType="num">
                                      <p:cBhvr>
                                        <p:cTn id="43" dur="500" fill="hold"/>
                                        <p:tgtEl>
                                          <p:spTgt spid="2">
                                            <p:txEl>
                                              <p:pRg st="3" end="3"/>
                                            </p:txEl>
                                          </p:spTgt>
                                        </p:tgtEl>
                                        <p:attrNameLst>
                                          <p:attrName>ppt_h</p:attrName>
                                        </p:attrNameLst>
                                      </p:cBhvr>
                                      <p:tavLst>
                                        <p:tav tm="0">
                                          <p:val>
                                            <p:fltVal val="0"/>
                                          </p:val>
                                        </p:tav>
                                        <p:tav tm="100000">
                                          <p:val>
                                            <p:strVal val="#ppt_h"/>
                                          </p:val>
                                        </p:tav>
                                      </p:tavLst>
                                    </p:anim>
                                    <p:animEffect transition="in" filter="fade">
                                      <p:cBhvr>
                                        <p:cTn id="44" dur="500"/>
                                        <p:tgtEl>
                                          <p:spTgt spid="2">
                                            <p:txEl>
                                              <p:pRg st="3" end="3"/>
                                            </p:txEl>
                                          </p:spTgt>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
                                            <p:txEl>
                                              <p:pRg st="4" end="4"/>
                                            </p:txEl>
                                          </p:spTgt>
                                        </p:tgtEl>
                                        <p:attrNameLst>
                                          <p:attrName>style.visibility</p:attrName>
                                        </p:attrNameLst>
                                      </p:cBhvr>
                                      <p:to>
                                        <p:strVal val="visible"/>
                                      </p:to>
                                    </p:set>
                                    <p:anim calcmode="lin" valueType="num">
                                      <p:cBhvr>
                                        <p:cTn id="47" dur="500" fill="hold"/>
                                        <p:tgtEl>
                                          <p:spTgt spid="2">
                                            <p:txEl>
                                              <p:pRg st="4" end="4"/>
                                            </p:txEl>
                                          </p:spTgt>
                                        </p:tgtEl>
                                        <p:attrNameLst>
                                          <p:attrName>ppt_w</p:attrName>
                                        </p:attrNameLst>
                                      </p:cBhvr>
                                      <p:tavLst>
                                        <p:tav tm="0">
                                          <p:val>
                                            <p:fltVal val="0"/>
                                          </p:val>
                                        </p:tav>
                                        <p:tav tm="100000">
                                          <p:val>
                                            <p:strVal val="#ppt_w"/>
                                          </p:val>
                                        </p:tav>
                                      </p:tavLst>
                                    </p:anim>
                                    <p:anim calcmode="lin" valueType="num">
                                      <p:cBhvr>
                                        <p:cTn id="48" dur="500" fill="hold"/>
                                        <p:tgtEl>
                                          <p:spTgt spid="2">
                                            <p:txEl>
                                              <p:pRg st="4" end="4"/>
                                            </p:txEl>
                                          </p:spTgt>
                                        </p:tgtEl>
                                        <p:attrNameLst>
                                          <p:attrName>ppt_h</p:attrName>
                                        </p:attrNameLst>
                                      </p:cBhvr>
                                      <p:tavLst>
                                        <p:tav tm="0">
                                          <p:val>
                                            <p:fltVal val="0"/>
                                          </p:val>
                                        </p:tav>
                                        <p:tav tm="100000">
                                          <p:val>
                                            <p:strVal val="#ppt_h"/>
                                          </p:val>
                                        </p:tav>
                                      </p:tavLst>
                                    </p:anim>
                                    <p:animEffect transition="in" filter="fade">
                                      <p:cBhvr>
                                        <p:cTn id="49" dur="500"/>
                                        <p:tgtEl>
                                          <p:spTgt spid="2">
                                            <p:txEl>
                                              <p:pRg st="4" end="4"/>
                                            </p:txEl>
                                          </p:spTgt>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2">
                                            <p:txEl>
                                              <p:pRg st="5" end="5"/>
                                            </p:txEl>
                                          </p:spTgt>
                                        </p:tgtEl>
                                        <p:attrNameLst>
                                          <p:attrName>style.visibility</p:attrName>
                                        </p:attrNameLst>
                                      </p:cBhvr>
                                      <p:to>
                                        <p:strVal val="visible"/>
                                      </p:to>
                                    </p:set>
                                    <p:anim calcmode="lin" valueType="num">
                                      <p:cBhvr>
                                        <p:cTn id="52" dur="500" fill="hold"/>
                                        <p:tgtEl>
                                          <p:spTgt spid="2">
                                            <p:txEl>
                                              <p:pRg st="5" end="5"/>
                                            </p:txEl>
                                          </p:spTgt>
                                        </p:tgtEl>
                                        <p:attrNameLst>
                                          <p:attrName>ppt_w</p:attrName>
                                        </p:attrNameLst>
                                      </p:cBhvr>
                                      <p:tavLst>
                                        <p:tav tm="0">
                                          <p:val>
                                            <p:fltVal val="0"/>
                                          </p:val>
                                        </p:tav>
                                        <p:tav tm="100000">
                                          <p:val>
                                            <p:strVal val="#ppt_w"/>
                                          </p:val>
                                        </p:tav>
                                      </p:tavLst>
                                    </p:anim>
                                    <p:anim calcmode="lin" valueType="num">
                                      <p:cBhvr>
                                        <p:cTn id="53" dur="500" fill="hold"/>
                                        <p:tgtEl>
                                          <p:spTgt spid="2">
                                            <p:txEl>
                                              <p:pRg st="5" end="5"/>
                                            </p:txEl>
                                          </p:spTgt>
                                        </p:tgtEl>
                                        <p:attrNameLst>
                                          <p:attrName>ppt_h</p:attrName>
                                        </p:attrNameLst>
                                      </p:cBhvr>
                                      <p:tavLst>
                                        <p:tav tm="0">
                                          <p:val>
                                            <p:fltVal val="0"/>
                                          </p:val>
                                        </p:tav>
                                        <p:tav tm="100000">
                                          <p:val>
                                            <p:strVal val="#ppt_h"/>
                                          </p:val>
                                        </p:tav>
                                      </p:tavLst>
                                    </p:anim>
                                    <p:animEffect transition="in" filter="fade">
                                      <p:cBhvr>
                                        <p:cTn id="54" dur="500"/>
                                        <p:tgtEl>
                                          <p:spTgt spid="2">
                                            <p:txEl>
                                              <p:pRg st="5" end="5"/>
                                            </p:txEl>
                                          </p:spTgt>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2">
                                            <p:txEl>
                                              <p:pRg st="6" end="6"/>
                                            </p:txEl>
                                          </p:spTgt>
                                        </p:tgtEl>
                                        <p:attrNameLst>
                                          <p:attrName>style.visibility</p:attrName>
                                        </p:attrNameLst>
                                      </p:cBhvr>
                                      <p:to>
                                        <p:strVal val="visible"/>
                                      </p:to>
                                    </p:set>
                                    <p:anim calcmode="lin" valueType="num">
                                      <p:cBhvr>
                                        <p:cTn id="57" dur="500" fill="hold"/>
                                        <p:tgtEl>
                                          <p:spTgt spid="2">
                                            <p:txEl>
                                              <p:pRg st="6" end="6"/>
                                            </p:txEl>
                                          </p:spTgt>
                                        </p:tgtEl>
                                        <p:attrNameLst>
                                          <p:attrName>ppt_w</p:attrName>
                                        </p:attrNameLst>
                                      </p:cBhvr>
                                      <p:tavLst>
                                        <p:tav tm="0">
                                          <p:val>
                                            <p:fltVal val="0"/>
                                          </p:val>
                                        </p:tav>
                                        <p:tav tm="100000">
                                          <p:val>
                                            <p:strVal val="#ppt_w"/>
                                          </p:val>
                                        </p:tav>
                                      </p:tavLst>
                                    </p:anim>
                                    <p:anim calcmode="lin" valueType="num">
                                      <p:cBhvr>
                                        <p:cTn id="58" dur="500" fill="hold"/>
                                        <p:tgtEl>
                                          <p:spTgt spid="2">
                                            <p:txEl>
                                              <p:pRg st="6" end="6"/>
                                            </p:txEl>
                                          </p:spTgt>
                                        </p:tgtEl>
                                        <p:attrNameLst>
                                          <p:attrName>ppt_h</p:attrName>
                                        </p:attrNameLst>
                                      </p:cBhvr>
                                      <p:tavLst>
                                        <p:tav tm="0">
                                          <p:val>
                                            <p:fltVal val="0"/>
                                          </p:val>
                                        </p:tav>
                                        <p:tav tm="100000">
                                          <p:val>
                                            <p:strVal val="#ppt_h"/>
                                          </p:val>
                                        </p:tav>
                                      </p:tavLst>
                                    </p:anim>
                                    <p:animEffect transition="in" filter="fade">
                                      <p:cBhvr>
                                        <p:cTn id="59" dur="500"/>
                                        <p:tgtEl>
                                          <p:spTgt spid="2">
                                            <p:txEl>
                                              <p:pRg st="6" end="6"/>
                                            </p:txEl>
                                          </p:spTgt>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
                                            <p:txEl>
                                              <p:pRg st="7" end="7"/>
                                            </p:txEl>
                                          </p:spTgt>
                                        </p:tgtEl>
                                        <p:attrNameLst>
                                          <p:attrName>style.visibility</p:attrName>
                                        </p:attrNameLst>
                                      </p:cBhvr>
                                      <p:to>
                                        <p:strVal val="visible"/>
                                      </p:to>
                                    </p:set>
                                    <p:anim calcmode="lin" valueType="num">
                                      <p:cBhvr>
                                        <p:cTn id="62" dur="500" fill="hold"/>
                                        <p:tgtEl>
                                          <p:spTgt spid="2">
                                            <p:txEl>
                                              <p:pRg st="7" end="7"/>
                                            </p:txEl>
                                          </p:spTgt>
                                        </p:tgtEl>
                                        <p:attrNameLst>
                                          <p:attrName>ppt_w</p:attrName>
                                        </p:attrNameLst>
                                      </p:cBhvr>
                                      <p:tavLst>
                                        <p:tav tm="0">
                                          <p:val>
                                            <p:fltVal val="0"/>
                                          </p:val>
                                        </p:tav>
                                        <p:tav tm="100000">
                                          <p:val>
                                            <p:strVal val="#ppt_w"/>
                                          </p:val>
                                        </p:tav>
                                      </p:tavLst>
                                    </p:anim>
                                    <p:anim calcmode="lin" valueType="num">
                                      <p:cBhvr>
                                        <p:cTn id="63" dur="500" fill="hold"/>
                                        <p:tgtEl>
                                          <p:spTgt spid="2">
                                            <p:txEl>
                                              <p:pRg st="7" end="7"/>
                                            </p:txEl>
                                          </p:spTgt>
                                        </p:tgtEl>
                                        <p:attrNameLst>
                                          <p:attrName>ppt_h</p:attrName>
                                        </p:attrNameLst>
                                      </p:cBhvr>
                                      <p:tavLst>
                                        <p:tav tm="0">
                                          <p:val>
                                            <p:fltVal val="0"/>
                                          </p:val>
                                        </p:tav>
                                        <p:tav tm="100000">
                                          <p:val>
                                            <p:strVal val="#ppt_h"/>
                                          </p:val>
                                        </p:tav>
                                      </p:tavLst>
                                    </p:anim>
                                    <p:animEffect transition="in" filter="fade">
                                      <p:cBhvr>
                                        <p:cTn id="64" dur="500"/>
                                        <p:tgtEl>
                                          <p:spTgt spid="2">
                                            <p:txEl>
                                              <p:pRg st="7" end="7"/>
                                            </p:txEl>
                                          </p:spTgt>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2">
                                            <p:txEl>
                                              <p:pRg st="8" end="8"/>
                                            </p:txEl>
                                          </p:spTgt>
                                        </p:tgtEl>
                                        <p:attrNameLst>
                                          <p:attrName>style.visibility</p:attrName>
                                        </p:attrNameLst>
                                      </p:cBhvr>
                                      <p:to>
                                        <p:strVal val="visible"/>
                                      </p:to>
                                    </p:set>
                                    <p:anim calcmode="lin" valueType="num">
                                      <p:cBhvr>
                                        <p:cTn id="67" dur="500" fill="hold"/>
                                        <p:tgtEl>
                                          <p:spTgt spid="2">
                                            <p:txEl>
                                              <p:pRg st="8" end="8"/>
                                            </p:txEl>
                                          </p:spTgt>
                                        </p:tgtEl>
                                        <p:attrNameLst>
                                          <p:attrName>ppt_w</p:attrName>
                                        </p:attrNameLst>
                                      </p:cBhvr>
                                      <p:tavLst>
                                        <p:tav tm="0">
                                          <p:val>
                                            <p:fltVal val="0"/>
                                          </p:val>
                                        </p:tav>
                                        <p:tav tm="100000">
                                          <p:val>
                                            <p:strVal val="#ppt_w"/>
                                          </p:val>
                                        </p:tav>
                                      </p:tavLst>
                                    </p:anim>
                                    <p:anim calcmode="lin" valueType="num">
                                      <p:cBhvr>
                                        <p:cTn id="68" dur="500" fill="hold"/>
                                        <p:tgtEl>
                                          <p:spTgt spid="2">
                                            <p:txEl>
                                              <p:pRg st="8" end="8"/>
                                            </p:txEl>
                                          </p:spTgt>
                                        </p:tgtEl>
                                        <p:attrNameLst>
                                          <p:attrName>ppt_h</p:attrName>
                                        </p:attrNameLst>
                                      </p:cBhvr>
                                      <p:tavLst>
                                        <p:tav tm="0">
                                          <p:val>
                                            <p:fltVal val="0"/>
                                          </p:val>
                                        </p:tav>
                                        <p:tav tm="100000">
                                          <p:val>
                                            <p:strVal val="#ppt_h"/>
                                          </p:val>
                                        </p:tav>
                                      </p:tavLst>
                                    </p:anim>
                                    <p:animEffect transition="in" filter="fade">
                                      <p:cBhvr>
                                        <p:cTn id="69" dur="500"/>
                                        <p:tgtEl>
                                          <p:spTgt spid="2">
                                            <p:txEl>
                                              <p:pRg st="8" end="8"/>
                                            </p:txEl>
                                          </p:spTgt>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2">
                                            <p:txEl>
                                              <p:pRg st="9" end="9"/>
                                            </p:txEl>
                                          </p:spTgt>
                                        </p:tgtEl>
                                        <p:attrNameLst>
                                          <p:attrName>style.visibility</p:attrName>
                                        </p:attrNameLst>
                                      </p:cBhvr>
                                      <p:to>
                                        <p:strVal val="visible"/>
                                      </p:to>
                                    </p:set>
                                    <p:anim calcmode="lin" valueType="num">
                                      <p:cBhvr>
                                        <p:cTn id="72" dur="500" fill="hold"/>
                                        <p:tgtEl>
                                          <p:spTgt spid="2">
                                            <p:txEl>
                                              <p:pRg st="9" end="9"/>
                                            </p:txEl>
                                          </p:spTgt>
                                        </p:tgtEl>
                                        <p:attrNameLst>
                                          <p:attrName>ppt_w</p:attrName>
                                        </p:attrNameLst>
                                      </p:cBhvr>
                                      <p:tavLst>
                                        <p:tav tm="0">
                                          <p:val>
                                            <p:fltVal val="0"/>
                                          </p:val>
                                        </p:tav>
                                        <p:tav tm="100000">
                                          <p:val>
                                            <p:strVal val="#ppt_w"/>
                                          </p:val>
                                        </p:tav>
                                      </p:tavLst>
                                    </p:anim>
                                    <p:anim calcmode="lin" valueType="num">
                                      <p:cBhvr>
                                        <p:cTn id="73" dur="500" fill="hold"/>
                                        <p:tgtEl>
                                          <p:spTgt spid="2">
                                            <p:txEl>
                                              <p:pRg st="9" end="9"/>
                                            </p:txEl>
                                          </p:spTgt>
                                        </p:tgtEl>
                                        <p:attrNameLst>
                                          <p:attrName>ppt_h</p:attrName>
                                        </p:attrNameLst>
                                      </p:cBhvr>
                                      <p:tavLst>
                                        <p:tav tm="0">
                                          <p:val>
                                            <p:fltVal val="0"/>
                                          </p:val>
                                        </p:tav>
                                        <p:tav tm="100000">
                                          <p:val>
                                            <p:strVal val="#ppt_h"/>
                                          </p:val>
                                        </p:tav>
                                      </p:tavLst>
                                    </p:anim>
                                    <p:animEffect transition="in" filter="fade">
                                      <p:cBhvr>
                                        <p:cTn id="74" dur="500"/>
                                        <p:tgtEl>
                                          <p:spTgt spid="2">
                                            <p:txEl>
                                              <p:pRg st="9" end="9"/>
                                            </p:txEl>
                                          </p:spTgt>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2">
                                            <p:txEl>
                                              <p:pRg st="10" end="10"/>
                                            </p:txEl>
                                          </p:spTgt>
                                        </p:tgtEl>
                                        <p:attrNameLst>
                                          <p:attrName>style.visibility</p:attrName>
                                        </p:attrNameLst>
                                      </p:cBhvr>
                                      <p:to>
                                        <p:strVal val="visible"/>
                                      </p:to>
                                    </p:set>
                                    <p:anim calcmode="lin" valueType="num">
                                      <p:cBhvr>
                                        <p:cTn id="77" dur="500" fill="hold"/>
                                        <p:tgtEl>
                                          <p:spTgt spid="2">
                                            <p:txEl>
                                              <p:pRg st="10" end="10"/>
                                            </p:txEl>
                                          </p:spTgt>
                                        </p:tgtEl>
                                        <p:attrNameLst>
                                          <p:attrName>ppt_w</p:attrName>
                                        </p:attrNameLst>
                                      </p:cBhvr>
                                      <p:tavLst>
                                        <p:tav tm="0">
                                          <p:val>
                                            <p:fltVal val="0"/>
                                          </p:val>
                                        </p:tav>
                                        <p:tav tm="100000">
                                          <p:val>
                                            <p:strVal val="#ppt_w"/>
                                          </p:val>
                                        </p:tav>
                                      </p:tavLst>
                                    </p:anim>
                                    <p:anim calcmode="lin" valueType="num">
                                      <p:cBhvr>
                                        <p:cTn id="78" dur="500" fill="hold"/>
                                        <p:tgtEl>
                                          <p:spTgt spid="2">
                                            <p:txEl>
                                              <p:pRg st="10" end="10"/>
                                            </p:txEl>
                                          </p:spTgt>
                                        </p:tgtEl>
                                        <p:attrNameLst>
                                          <p:attrName>ppt_h</p:attrName>
                                        </p:attrNameLst>
                                      </p:cBhvr>
                                      <p:tavLst>
                                        <p:tav tm="0">
                                          <p:val>
                                            <p:fltVal val="0"/>
                                          </p:val>
                                        </p:tav>
                                        <p:tav tm="100000">
                                          <p:val>
                                            <p:strVal val="#ppt_h"/>
                                          </p:val>
                                        </p:tav>
                                      </p:tavLst>
                                    </p:anim>
                                    <p:animEffect transition="in" filter="fade">
                                      <p:cBhvr>
                                        <p:cTn id="79" dur="500"/>
                                        <p:tgtEl>
                                          <p:spTgt spid="2">
                                            <p:txEl>
                                              <p:pRg st="10" end="10"/>
                                            </p:txEl>
                                          </p:spTgt>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2">
                                            <p:txEl>
                                              <p:pRg st="11" end="11"/>
                                            </p:txEl>
                                          </p:spTgt>
                                        </p:tgtEl>
                                        <p:attrNameLst>
                                          <p:attrName>style.visibility</p:attrName>
                                        </p:attrNameLst>
                                      </p:cBhvr>
                                      <p:to>
                                        <p:strVal val="visible"/>
                                      </p:to>
                                    </p:set>
                                    <p:anim calcmode="lin" valueType="num">
                                      <p:cBhvr>
                                        <p:cTn id="82" dur="500" fill="hold"/>
                                        <p:tgtEl>
                                          <p:spTgt spid="2">
                                            <p:txEl>
                                              <p:pRg st="11" end="11"/>
                                            </p:txEl>
                                          </p:spTgt>
                                        </p:tgtEl>
                                        <p:attrNameLst>
                                          <p:attrName>ppt_w</p:attrName>
                                        </p:attrNameLst>
                                      </p:cBhvr>
                                      <p:tavLst>
                                        <p:tav tm="0">
                                          <p:val>
                                            <p:fltVal val="0"/>
                                          </p:val>
                                        </p:tav>
                                        <p:tav tm="100000">
                                          <p:val>
                                            <p:strVal val="#ppt_w"/>
                                          </p:val>
                                        </p:tav>
                                      </p:tavLst>
                                    </p:anim>
                                    <p:anim calcmode="lin" valueType="num">
                                      <p:cBhvr>
                                        <p:cTn id="83" dur="500" fill="hold"/>
                                        <p:tgtEl>
                                          <p:spTgt spid="2">
                                            <p:txEl>
                                              <p:pRg st="11" end="11"/>
                                            </p:txEl>
                                          </p:spTgt>
                                        </p:tgtEl>
                                        <p:attrNameLst>
                                          <p:attrName>ppt_h</p:attrName>
                                        </p:attrNameLst>
                                      </p:cBhvr>
                                      <p:tavLst>
                                        <p:tav tm="0">
                                          <p:val>
                                            <p:fltVal val="0"/>
                                          </p:val>
                                        </p:tav>
                                        <p:tav tm="100000">
                                          <p:val>
                                            <p:strVal val="#ppt_h"/>
                                          </p:val>
                                        </p:tav>
                                      </p:tavLst>
                                    </p:anim>
                                    <p:animEffect transition="in" filter="fade">
                                      <p:cBhvr>
                                        <p:cTn id="84" dur="500"/>
                                        <p:tgtEl>
                                          <p:spTgt spid="2">
                                            <p:txEl>
                                              <p:pRg st="11" end="11"/>
                                            </p:txEl>
                                          </p:spTgt>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2">
                                            <p:txEl>
                                              <p:pRg st="12" end="12"/>
                                            </p:txEl>
                                          </p:spTgt>
                                        </p:tgtEl>
                                        <p:attrNameLst>
                                          <p:attrName>style.visibility</p:attrName>
                                        </p:attrNameLst>
                                      </p:cBhvr>
                                      <p:to>
                                        <p:strVal val="visible"/>
                                      </p:to>
                                    </p:set>
                                    <p:anim calcmode="lin" valueType="num">
                                      <p:cBhvr>
                                        <p:cTn id="87" dur="500" fill="hold"/>
                                        <p:tgtEl>
                                          <p:spTgt spid="2">
                                            <p:txEl>
                                              <p:pRg st="12" end="12"/>
                                            </p:txEl>
                                          </p:spTgt>
                                        </p:tgtEl>
                                        <p:attrNameLst>
                                          <p:attrName>ppt_w</p:attrName>
                                        </p:attrNameLst>
                                      </p:cBhvr>
                                      <p:tavLst>
                                        <p:tav tm="0">
                                          <p:val>
                                            <p:fltVal val="0"/>
                                          </p:val>
                                        </p:tav>
                                        <p:tav tm="100000">
                                          <p:val>
                                            <p:strVal val="#ppt_w"/>
                                          </p:val>
                                        </p:tav>
                                      </p:tavLst>
                                    </p:anim>
                                    <p:anim calcmode="lin" valueType="num">
                                      <p:cBhvr>
                                        <p:cTn id="88" dur="500" fill="hold"/>
                                        <p:tgtEl>
                                          <p:spTgt spid="2">
                                            <p:txEl>
                                              <p:pRg st="12" end="12"/>
                                            </p:txEl>
                                          </p:spTgt>
                                        </p:tgtEl>
                                        <p:attrNameLst>
                                          <p:attrName>ppt_h</p:attrName>
                                        </p:attrNameLst>
                                      </p:cBhvr>
                                      <p:tavLst>
                                        <p:tav tm="0">
                                          <p:val>
                                            <p:fltVal val="0"/>
                                          </p:val>
                                        </p:tav>
                                        <p:tav tm="100000">
                                          <p:val>
                                            <p:strVal val="#ppt_h"/>
                                          </p:val>
                                        </p:tav>
                                      </p:tavLst>
                                    </p:anim>
                                    <p:animEffect transition="in" filter="fade">
                                      <p:cBhvr>
                                        <p:cTn id="89" dur="500"/>
                                        <p:tgtEl>
                                          <p:spTgt spid="2">
                                            <p:txEl>
                                              <p:pRg st="12" end="12"/>
                                            </p:txEl>
                                          </p:spTgt>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2">
                                            <p:txEl>
                                              <p:pRg st="13" end="13"/>
                                            </p:txEl>
                                          </p:spTgt>
                                        </p:tgtEl>
                                        <p:attrNameLst>
                                          <p:attrName>style.visibility</p:attrName>
                                        </p:attrNameLst>
                                      </p:cBhvr>
                                      <p:to>
                                        <p:strVal val="visible"/>
                                      </p:to>
                                    </p:set>
                                    <p:anim calcmode="lin" valueType="num">
                                      <p:cBhvr>
                                        <p:cTn id="92" dur="500" fill="hold"/>
                                        <p:tgtEl>
                                          <p:spTgt spid="2">
                                            <p:txEl>
                                              <p:pRg st="13" end="13"/>
                                            </p:txEl>
                                          </p:spTgt>
                                        </p:tgtEl>
                                        <p:attrNameLst>
                                          <p:attrName>ppt_w</p:attrName>
                                        </p:attrNameLst>
                                      </p:cBhvr>
                                      <p:tavLst>
                                        <p:tav tm="0">
                                          <p:val>
                                            <p:fltVal val="0"/>
                                          </p:val>
                                        </p:tav>
                                        <p:tav tm="100000">
                                          <p:val>
                                            <p:strVal val="#ppt_w"/>
                                          </p:val>
                                        </p:tav>
                                      </p:tavLst>
                                    </p:anim>
                                    <p:anim calcmode="lin" valueType="num">
                                      <p:cBhvr>
                                        <p:cTn id="93" dur="500" fill="hold"/>
                                        <p:tgtEl>
                                          <p:spTgt spid="2">
                                            <p:txEl>
                                              <p:pRg st="13" end="13"/>
                                            </p:txEl>
                                          </p:spTgt>
                                        </p:tgtEl>
                                        <p:attrNameLst>
                                          <p:attrName>ppt_h</p:attrName>
                                        </p:attrNameLst>
                                      </p:cBhvr>
                                      <p:tavLst>
                                        <p:tav tm="0">
                                          <p:val>
                                            <p:fltVal val="0"/>
                                          </p:val>
                                        </p:tav>
                                        <p:tav tm="100000">
                                          <p:val>
                                            <p:strVal val="#ppt_h"/>
                                          </p:val>
                                        </p:tav>
                                      </p:tavLst>
                                    </p:anim>
                                    <p:animEffect transition="in" filter="fade">
                                      <p:cBhvr>
                                        <p:cTn id="94" dur="500"/>
                                        <p:tgtEl>
                                          <p:spTgt spid="2">
                                            <p:txEl>
                                              <p:pRg st="13" end="13"/>
                                            </p:txEl>
                                          </p:spTgt>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2">
                                            <p:txEl>
                                              <p:pRg st="14" end="14"/>
                                            </p:txEl>
                                          </p:spTgt>
                                        </p:tgtEl>
                                        <p:attrNameLst>
                                          <p:attrName>style.visibility</p:attrName>
                                        </p:attrNameLst>
                                      </p:cBhvr>
                                      <p:to>
                                        <p:strVal val="visible"/>
                                      </p:to>
                                    </p:set>
                                    <p:anim calcmode="lin" valueType="num">
                                      <p:cBhvr>
                                        <p:cTn id="97" dur="500" fill="hold"/>
                                        <p:tgtEl>
                                          <p:spTgt spid="2">
                                            <p:txEl>
                                              <p:pRg st="14" end="14"/>
                                            </p:txEl>
                                          </p:spTgt>
                                        </p:tgtEl>
                                        <p:attrNameLst>
                                          <p:attrName>ppt_w</p:attrName>
                                        </p:attrNameLst>
                                      </p:cBhvr>
                                      <p:tavLst>
                                        <p:tav tm="0">
                                          <p:val>
                                            <p:fltVal val="0"/>
                                          </p:val>
                                        </p:tav>
                                        <p:tav tm="100000">
                                          <p:val>
                                            <p:strVal val="#ppt_w"/>
                                          </p:val>
                                        </p:tav>
                                      </p:tavLst>
                                    </p:anim>
                                    <p:anim calcmode="lin" valueType="num">
                                      <p:cBhvr>
                                        <p:cTn id="98" dur="500" fill="hold"/>
                                        <p:tgtEl>
                                          <p:spTgt spid="2">
                                            <p:txEl>
                                              <p:pRg st="14" end="14"/>
                                            </p:txEl>
                                          </p:spTgt>
                                        </p:tgtEl>
                                        <p:attrNameLst>
                                          <p:attrName>ppt_h</p:attrName>
                                        </p:attrNameLst>
                                      </p:cBhvr>
                                      <p:tavLst>
                                        <p:tav tm="0">
                                          <p:val>
                                            <p:fltVal val="0"/>
                                          </p:val>
                                        </p:tav>
                                        <p:tav tm="100000">
                                          <p:val>
                                            <p:strVal val="#ppt_h"/>
                                          </p:val>
                                        </p:tav>
                                      </p:tavLst>
                                    </p:anim>
                                    <p:animEffect transition="in" filter="fade">
                                      <p:cBhvr>
                                        <p:cTn id="99" dur="500"/>
                                        <p:tgtEl>
                                          <p:spTgt spid="2">
                                            <p:txEl>
                                              <p:pRg st="14" end="14"/>
                                            </p:txEl>
                                          </p:spTgt>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2">
                                            <p:txEl>
                                              <p:pRg st="15" end="15"/>
                                            </p:txEl>
                                          </p:spTgt>
                                        </p:tgtEl>
                                        <p:attrNameLst>
                                          <p:attrName>style.visibility</p:attrName>
                                        </p:attrNameLst>
                                      </p:cBhvr>
                                      <p:to>
                                        <p:strVal val="visible"/>
                                      </p:to>
                                    </p:set>
                                    <p:anim calcmode="lin" valueType="num">
                                      <p:cBhvr>
                                        <p:cTn id="102" dur="500" fill="hold"/>
                                        <p:tgtEl>
                                          <p:spTgt spid="2">
                                            <p:txEl>
                                              <p:pRg st="15" end="15"/>
                                            </p:txEl>
                                          </p:spTgt>
                                        </p:tgtEl>
                                        <p:attrNameLst>
                                          <p:attrName>ppt_w</p:attrName>
                                        </p:attrNameLst>
                                      </p:cBhvr>
                                      <p:tavLst>
                                        <p:tav tm="0">
                                          <p:val>
                                            <p:fltVal val="0"/>
                                          </p:val>
                                        </p:tav>
                                        <p:tav tm="100000">
                                          <p:val>
                                            <p:strVal val="#ppt_w"/>
                                          </p:val>
                                        </p:tav>
                                      </p:tavLst>
                                    </p:anim>
                                    <p:anim calcmode="lin" valueType="num">
                                      <p:cBhvr>
                                        <p:cTn id="103" dur="500" fill="hold"/>
                                        <p:tgtEl>
                                          <p:spTgt spid="2">
                                            <p:txEl>
                                              <p:pRg st="15" end="15"/>
                                            </p:txEl>
                                          </p:spTgt>
                                        </p:tgtEl>
                                        <p:attrNameLst>
                                          <p:attrName>ppt_h</p:attrName>
                                        </p:attrNameLst>
                                      </p:cBhvr>
                                      <p:tavLst>
                                        <p:tav tm="0">
                                          <p:val>
                                            <p:fltVal val="0"/>
                                          </p:val>
                                        </p:tav>
                                        <p:tav tm="100000">
                                          <p:val>
                                            <p:strVal val="#ppt_h"/>
                                          </p:val>
                                        </p:tav>
                                      </p:tavLst>
                                    </p:anim>
                                    <p:animEffect transition="in" filter="fade">
                                      <p:cBhvr>
                                        <p:cTn id="104" dur="500"/>
                                        <p:tgtEl>
                                          <p:spTgt spid="2">
                                            <p:txEl>
                                              <p:pRg st="15" end="15"/>
                                            </p:txEl>
                                          </p:spTgt>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64"/>
                                        </p:tgtEl>
                                        <p:attrNameLst>
                                          <p:attrName>style.visibility</p:attrName>
                                        </p:attrNameLst>
                                      </p:cBhvr>
                                      <p:to>
                                        <p:strVal val="visible"/>
                                      </p:to>
                                    </p:set>
                                    <p:anim calcmode="lin" valueType="num">
                                      <p:cBhvr>
                                        <p:cTn id="107" dur="500" fill="hold"/>
                                        <p:tgtEl>
                                          <p:spTgt spid="64"/>
                                        </p:tgtEl>
                                        <p:attrNameLst>
                                          <p:attrName>ppt_w</p:attrName>
                                        </p:attrNameLst>
                                      </p:cBhvr>
                                      <p:tavLst>
                                        <p:tav tm="0">
                                          <p:val>
                                            <p:fltVal val="0"/>
                                          </p:val>
                                        </p:tav>
                                        <p:tav tm="100000">
                                          <p:val>
                                            <p:strVal val="#ppt_w"/>
                                          </p:val>
                                        </p:tav>
                                      </p:tavLst>
                                    </p:anim>
                                    <p:anim calcmode="lin" valueType="num">
                                      <p:cBhvr>
                                        <p:cTn id="108" dur="500" fill="hold"/>
                                        <p:tgtEl>
                                          <p:spTgt spid="64"/>
                                        </p:tgtEl>
                                        <p:attrNameLst>
                                          <p:attrName>ppt_h</p:attrName>
                                        </p:attrNameLst>
                                      </p:cBhvr>
                                      <p:tavLst>
                                        <p:tav tm="0">
                                          <p:val>
                                            <p:fltVal val="0"/>
                                          </p:val>
                                        </p:tav>
                                        <p:tav tm="100000">
                                          <p:val>
                                            <p:strVal val="#ppt_h"/>
                                          </p:val>
                                        </p:tav>
                                      </p:tavLst>
                                    </p:anim>
                                    <p:animEffect transition="in" filter="fade">
                                      <p:cBhvr>
                                        <p:cTn id="109" dur="500"/>
                                        <p:tgtEl>
                                          <p:spTgt spid="64"/>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72"/>
                                        </p:tgtEl>
                                        <p:attrNameLst>
                                          <p:attrName>style.visibility</p:attrName>
                                        </p:attrNameLst>
                                      </p:cBhvr>
                                      <p:to>
                                        <p:strVal val="visible"/>
                                      </p:to>
                                    </p:set>
                                    <p:anim calcmode="lin" valueType="num">
                                      <p:cBhvr>
                                        <p:cTn id="112" dur="500" fill="hold"/>
                                        <p:tgtEl>
                                          <p:spTgt spid="72"/>
                                        </p:tgtEl>
                                        <p:attrNameLst>
                                          <p:attrName>ppt_w</p:attrName>
                                        </p:attrNameLst>
                                      </p:cBhvr>
                                      <p:tavLst>
                                        <p:tav tm="0">
                                          <p:val>
                                            <p:fltVal val="0"/>
                                          </p:val>
                                        </p:tav>
                                        <p:tav tm="100000">
                                          <p:val>
                                            <p:strVal val="#ppt_w"/>
                                          </p:val>
                                        </p:tav>
                                      </p:tavLst>
                                    </p:anim>
                                    <p:anim calcmode="lin" valueType="num">
                                      <p:cBhvr>
                                        <p:cTn id="113" dur="500" fill="hold"/>
                                        <p:tgtEl>
                                          <p:spTgt spid="72"/>
                                        </p:tgtEl>
                                        <p:attrNameLst>
                                          <p:attrName>ppt_h</p:attrName>
                                        </p:attrNameLst>
                                      </p:cBhvr>
                                      <p:tavLst>
                                        <p:tav tm="0">
                                          <p:val>
                                            <p:fltVal val="0"/>
                                          </p:val>
                                        </p:tav>
                                        <p:tav tm="100000">
                                          <p:val>
                                            <p:strVal val="#ppt_h"/>
                                          </p:val>
                                        </p:tav>
                                      </p:tavLst>
                                    </p:anim>
                                    <p:animEffect transition="in" filter="fade">
                                      <p:cBhvr>
                                        <p:cTn id="114"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1" grpId="0" animBg="1"/>
      <p:bldP spid="60" grpId="0" animBg="1"/>
      <p:bldP spid="64" grpId="0" animBg="1"/>
      <p:bldP spid="69" grpId="0"/>
      <p:bldP spid="58" grpId="0" animBg="1"/>
      <p:bldP spid="7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61915"/>
            <a:ext cx="12192000" cy="701675"/>
          </a:xfrm>
        </p:spPr>
        <p:txBody>
          <a:bodyPr>
            <a:normAutofit fontScale="90000"/>
          </a:bodyPr>
          <a:lstStyle/>
          <a:p>
            <a:r>
              <a:rPr lang="ja-JP" altLang="en-US" dirty="0"/>
              <a:t>　知識インフラ、デジタルアーカイブ、</a:t>
            </a:r>
            <a:r>
              <a:rPr lang="ja-JP" altLang="en-US" dirty="0" smtClean="0"/>
              <a:t>ナショナルアーカイブと</a:t>
            </a:r>
            <a:r>
              <a:rPr lang="ja-JP" altLang="en-US" dirty="0"/>
              <a:t>は　</a:t>
            </a:r>
            <a:endParaRPr kumimoji="1" lang="ja-JP" altLang="en-US" dirty="0"/>
          </a:p>
        </p:txBody>
      </p:sp>
      <p:sp>
        <p:nvSpPr>
          <p:cNvPr id="3" name="コンテンツ プレースホルダー 2"/>
          <p:cNvSpPr>
            <a:spLocks noGrp="1"/>
          </p:cNvSpPr>
          <p:nvPr>
            <p:ph sz="half" idx="1"/>
          </p:nvPr>
        </p:nvSpPr>
        <p:spPr>
          <a:xfrm>
            <a:off x="162560" y="1463040"/>
            <a:ext cx="5857240" cy="5242560"/>
          </a:xfrm>
        </p:spPr>
        <p:txBody>
          <a:bodyPr>
            <a:normAutofit fontScale="92500" lnSpcReduction="10000"/>
          </a:bodyPr>
          <a:lstStyle/>
          <a:p>
            <a:r>
              <a:rPr lang="ja-JP" altLang="en-US" dirty="0"/>
              <a:t>デジタルアーカイブとは</a:t>
            </a:r>
          </a:p>
          <a:p>
            <a:pPr lvl="1"/>
            <a:r>
              <a:rPr lang="ja-JP" altLang="en-US" dirty="0" smtClean="0"/>
              <a:t>一般</a:t>
            </a:r>
            <a:r>
              <a:rPr lang="ja-JP" altLang="en-US" dirty="0"/>
              <a:t>では、情報をデジタル化して保存し利活用できる</a:t>
            </a:r>
            <a:r>
              <a:rPr lang="ja-JP" altLang="en-US" dirty="0" smtClean="0"/>
              <a:t>仕組み（保存だけではない）</a:t>
            </a:r>
            <a:endParaRPr lang="ja-JP" altLang="en-US" dirty="0"/>
          </a:p>
          <a:p>
            <a:pPr lvl="1"/>
            <a:r>
              <a:rPr lang="en-US" altLang="ja-JP" dirty="0" smtClean="0"/>
              <a:t>NDL</a:t>
            </a:r>
            <a:r>
              <a:rPr lang="ja-JP" altLang="en-US" dirty="0"/>
              <a:t>が進めてきた電子図書館事業そのもの</a:t>
            </a:r>
          </a:p>
          <a:p>
            <a:pPr lvl="1"/>
            <a:r>
              <a:rPr lang="ja-JP" altLang="en-US" dirty="0" smtClean="0"/>
              <a:t>出版界</a:t>
            </a:r>
            <a:r>
              <a:rPr lang="ja-JP" altLang="en-US" dirty="0"/>
              <a:t>では、長期保存するという概念はない？</a:t>
            </a:r>
          </a:p>
          <a:p>
            <a:pPr lvl="1"/>
            <a:r>
              <a:rPr lang="ja-JP" altLang="en-US" dirty="0" smtClean="0"/>
              <a:t>出版界</a:t>
            </a:r>
            <a:r>
              <a:rPr lang="ja-JP" altLang="en-US" dirty="0"/>
              <a:t>の「電子図書館サービス」には、図書館界でのデジタルアーカイブという概念は含まれない</a:t>
            </a:r>
            <a:r>
              <a:rPr lang="ja-JP" altLang="en-US" dirty="0" smtClean="0"/>
              <a:t>？</a:t>
            </a:r>
            <a:endParaRPr lang="en-US" altLang="ja-JP" dirty="0" smtClean="0"/>
          </a:p>
          <a:p>
            <a:r>
              <a:rPr lang="ja-JP" altLang="en-US" dirty="0"/>
              <a:t>知識インフラとは</a:t>
            </a:r>
          </a:p>
          <a:p>
            <a:pPr lvl="1"/>
            <a:r>
              <a:rPr lang="ja-JP" altLang="en-US" dirty="0"/>
              <a:t>情報資源を統合して検索・抽出することが可能な</a:t>
            </a:r>
            <a:r>
              <a:rPr lang="ja-JP" altLang="en-US" dirty="0" smtClean="0"/>
              <a:t>基盤の概念</a:t>
            </a:r>
            <a:endParaRPr lang="ja-JP" altLang="en-US" dirty="0"/>
          </a:p>
          <a:p>
            <a:pPr lvl="1"/>
            <a:r>
              <a:rPr lang="ja-JP" altLang="en-US" dirty="0"/>
              <a:t>目指すところは、デジタル文化資源全体のナショナルアーカイブと同じ</a:t>
            </a:r>
          </a:p>
          <a:p>
            <a:pPr lvl="1"/>
            <a:r>
              <a:rPr lang="ja-JP" altLang="en-US" dirty="0"/>
              <a:t>出版物は、知識インフラの中で、最重要視される情報</a:t>
            </a:r>
            <a:r>
              <a:rPr lang="ja-JP" altLang="en-US" dirty="0" smtClean="0"/>
              <a:t>。</a:t>
            </a:r>
            <a:endParaRPr lang="ja-JP" altLang="en-US" dirty="0"/>
          </a:p>
        </p:txBody>
      </p:sp>
      <p:sp>
        <p:nvSpPr>
          <p:cNvPr id="4" name="コンテンツ プレースホルダー 3"/>
          <p:cNvSpPr>
            <a:spLocks noGrp="1"/>
          </p:cNvSpPr>
          <p:nvPr>
            <p:ph sz="half" idx="2"/>
          </p:nvPr>
        </p:nvSpPr>
        <p:spPr>
          <a:xfrm>
            <a:off x="6172200" y="1463040"/>
            <a:ext cx="5847080" cy="4949054"/>
          </a:xfrm>
        </p:spPr>
        <p:txBody>
          <a:bodyPr>
            <a:normAutofit fontScale="92500" lnSpcReduction="10000"/>
          </a:bodyPr>
          <a:lstStyle/>
          <a:p>
            <a:r>
              <a:rPr lang="ja-JP" altLang="en-US" dirty="0" smtClean="0"/>
              <a:t>ナショナルアーカイブ</a:t>
            </a:r>
            <a:r>
              <a:rPr lang="ja-JP" altLang="en-US" dirty="0"/>
              <a:t>とは</a:t>
            </a:r>
          </a:p>
          <a:p>
            <a:pPr lvl="1"/>
            <a:r>
              <a:rPr lang="ja-JP" altLang="en-US" dirty="0"/>
              <a:t>国全体でデジタルアーカイブする仕組み</a:t>
            </a:r>
          </a:p>
          <a:p>
            <a:pPr lvl="1"/>
            <a:r>
              <a:rPr lang="ja-JP" altLang="en-US" dirty="0"/>
              <a:t>各機関が提供するデジタルアーカイブをあたかも</a:t>
            </a:r>
            <a:r>
              <a:rPr lang="en-US" altLang="ja-JP" dirty="0"/>
              <a:t>1</a:t>
            </a:r>
            <a:r>
              <a:rPr lang="ja-JP" altLang="en-US" dirty="0" err="1"/>
              <a:t>つの</a:t>
            </a:r>
            <a:r>
              <a:rPr lang="ja-JP" altLang="en-US" dirty="0"/>
              <a:t>アーカイブとして利活用できる仕組み</a:t>
            </a:r>
          </a:p>
          <a:p>
            <a:pPr lvl="1"/>
            <a:r>
              <a:rPr lang="ja-JP" altLang="en-US" dirty="0" smtClean="0"/>
              <a:t>知識</a:t>
            </a:r>
            <a:r>
              <a:rPr lang="ja-JP" altLang="en-US" dirty="0"/>
              <a:t>インフラ</a:t>
            </a:r>
            <a:r>
              <a:rPr lang="ja-JP" altLang="en-US" dirty="0" smtClean="0"/>
              <a:t>の実現形の１つ</a:t>
            </a:r>
            <a:endParaRPr lang="en-US" altLang="ja-JP" dirty="0" smtClean="0"/>
          </a:p>
          <a:p>
            <a:pPr lvl="2"/>
            <a:r>
              <a:rPr lang="ja-JP" altLang="en-US" dirty="0"/>
              <a:t>電子書籍に絞っては、「電子書籍のナショナルアーカイブ</a:t>
            </a:r>
            <a:r>
              <a:rPr lang="ja-JP" altLang="en-US" dirty="0" smtClean="0"/>
              <a:t>」</a:t>
            </a:r>
            <a:endParaRPr lang="en-US" altLang="ja-JP" dirty="0" smtClean="0"/>
          </a:p>
          <a:p>
            <a:pPr lvl="2"/>
            <a:r>
              <a:rPr lang="ja-JP" altLang="en-US" dirty="0" smtClean="0"/>
              <a:t>文化</a:t>
            </a:r>
            <a:r>
              <a:rPr lang="ja-JP" altLang="en-US" dirty="0"/>
              <a:t>資源全体で、「デジタル文化資源のナショナルアーカイブ</a:t>
            </a:r>
            <a:r>
              <a:rPr lang="ja-JP" altLang="en-US" dirty="0" smtClean="0"/>
              <a:t>」</a:t>
            </a:r>
            <a:endParaRPr lang="en-US" altLang="ja-JP" dirty="0" smtClean="0"/>
          </a:p>
          <a:p>
            <a:r>
              <a:rPr lang="ja-JP" altLang="en-US" dirty="0" smtClean="0"/>
              <a:t>インターナショナルアーカイブ</a:t>
            </a:r>
            <a:endParaRPr lang="en-US" altLang="ja-JP" dirty="0" smtClean="0"/>
          </a:p>
          <a:p>
            <a:pPr lvl="1"/>
            <a:r>
              <a:rPr lang="ja-JP" altLang="en-US" dirty="0"/>
              <a:t>各国</a:t>
            </a:r>
            <a:r>
              <a:rPr lang="ja-JP" altLang="en-US" dirty="0" smtClean="0"/>
              <a:t>のナショナルアーカイブをあたかも１つのアーカイブとして利活用できる仕組み</a:t>
            </a:r>
            <a:endParaRPr lang="ja-JP" altLang="en-US" dirty="0"/>
          </a:p>
          <a:p>
            <a:endParaRPr kumimoji="1" lang="ja-JP" altLang="en-US" dirty="0"/>
          </a:p>
        </p:txBody>
      </p:sp>
      <p:sp>
        <p:nvSpPr>
          <p:cNvPr id="5" name="円/楕円 4"/>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1624947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normAutofit/>
          </a:bodyPr>
          <a:lstStyle/>
          <a:p>
            <a:r>
              <a:rPr lang="ja-JP" altLang="en-US" sz="4000" dirty="0" smtClean="0">
                <a:latin typeface="HG丸ｺﾞｼｯｸM-PRO" pitchFamily="50" charset="-128"/>
                <a:ea typeface="HG丸ｺﾞｼｯｸM-PRO" pitchFamily="50" charset="-128"/>
              </a:rPr>
              <a:t>出版物関連での問題提起と</a:t>
            </a:r>
            <a:r>
              <a:rPr lang="en-US" altLang="ja-JP" sz="4000" dirty="0" smtClean="0">
                <a:latin typeface="HG丸ｺﾞｼｯｸM-PRO" pitchFamily="50" charset="-128"/>
                <a:ea typeface="HG丸ｺﾞｼｯｸM-PRO" pitchFamily="50" charset="-128"/>
              </a:rPr>
              <a:t/>
            </a:r>
            <a:br>
              <a:rPr lang="en-US" altLang="ja-JP" sz="4000" dirty="0" smtClean="0">
                <a:latin typeface="HG丸ｺﾞｼｯｸM-PRO" pitchFamily="50" charset="-128"/>
                <a:ea typeface="HG丸ｺﾞｼｯｸM-PRO" pitchFamily="50" charset="-128"/>
              </a:rPr>
            </a:br>
            <a:r>
              <a:rPr lang="ja-JP" altLang="en-US" sz="4000" dirty="0"/>
              <a:t>課題解決に当たっての私の</a:t>
            </a:r>
            <a:r>
              <a:rPr lang="ja-JP" altLang="en-US" sz="4000" dirty="0" smtClean="0"/>
              <a:t>意識</a:t>
            </a:r>
            <a:endParaRPr lang="ja-JP" altLang="en-US" sz="4000"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90</a:t>
            </a:fld>
            <a:endParaRPr kumimoji="0" lang="en-US"/>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5" name="円/楕円 4"/>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5233848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a:t>
            </a:r>
            <a:r>
              <a:rPr lang="ja-JP" altLang="en-US" dirty="0"/>
              <a:t>背景</a:t>
            </a:r>
            <a:r>
              <a:rPr lang="en-US" altLang="ja-JP" dirty="0" smtClean="0"/>
              <a:t>】</a:t>
            </a:r>
            <a:r>
              <a:rPr lang="ja-JP" altLang="en-US" dirty="0" smtClean="0"/>
              <a:t>私</a:t>
            </a:r>
            <a:r>
              <a:rPr lang="ja-JP" altLang="en-US" dirty="0"/>
              <a:t>が目指してきた電子</a:t>
            </a:r>
            <a:r>
              <a:rPr lang="ja-JP" altLang="en-US" dirty="0" smtClean="0"/>
              <a:t>図書館１</a:t>
            </a:r>
            <a:endParaRPr kumimoji="1" lang="ja-JP" altLang="en-US" dirty="0"/>
          </a:p>
        </p:txBody>
      </p:sp>
      <p:sp>
        <p:nvSpPr>
          <p:cNvPr id="3" name="コンテンツ プレースホルダー 2"/>
          <p:cNvSpPr>
            <a:spLocks noGrp="1"/>
          </p:cNvSpPr>
          <p:nvPr>
            <p:ph idx="1"/>
          </p:nvPr>
        </p:nvSpPr>
        <p:spPr>
          <a:xfrm>
            <a:off x="0" y="772160"/>
            <a:ext cx="12090400" cy="6085840"/>
          </a:xfrm>
        </p:spPr>
        <p:txBody>
          <a:bodyPr>
            <a:normAutofit fontScale="85000" lnSpcReduction="20000"/>
          </a:bodyPr>
          <a:lstStyle/>
          <a:p>
            <a:r>
              <a:rPr lang="ja-JP" altLang="en-US" dirty="0" smtClean="0"/>
              <a:t>目的</a:t>
            </a:r>
            <a:endParaRPr lang="en-US" altLang="ja-JP" dirty="0" smtClean="0"/>
          </a:p>
          <a:p>
            <a:pPr lvl="1"/>
            <a:r>
              <a:rPr lang="ja-JP" altLang="en-US" dirty="0"/>
              <a:t>文化的資産をあらゆる人々が</a:t>
            </a:r>
            <a:r>
              <a:rPr lang="ja-JP" altLang="en-US" dirty="0">
                <a:solidFill>
                  <a:srgbClr val="FF0000"/>
                </a:solidFill>
              </a:rPr>
              <a:t>将来にわたり享受、活用できるように</a:t>
            </a:r>
            <a:r>
              <a:rPr lang="ja-JP" altLang="en-US" dirty="0"/>
              <a:t>し、人々の創造的な活用に貢献する</a:t>
            </a:r>
            <a:endParaRPr lang="en-US" altLang="ja-JP" dirty="0" smtClean="0"/>
          </a:p>
          <a:p>
            <a:r>
              <a:rPr lang="ja-JP" altLang="en-US" dirty="0"/>
              <a:t>背景</a:t>
            </a:r>
            <a:endParaRPr lang="en-US" altLang="ja-JP" dirty="0" smtClean="0"/>
          </a:p>
          <a:p>
            <a:pPr lvl="1"/>
            <a:r>
              <a:rPr lang="ja-JP" altLang="en-US" dirty="0" smtClean="0"/>
              <a:t>デジタル</a:t>
            </a:r>
            <a:r>
              <a:rPr lang="ja-JP" altLang="en-US" dirty="0"/>
              <a:t>情報時代において</a:t>
            </a:r>
            <a:r>
              <a:rPr lang="ja-JP" altLang="en-US" dirty="0" smtClean="0"/>
              <a:t>、マルチメディア化</a:t>
            </a:r>
            <a:r>
              <a:rPr lang="ja-JP" altLang="en-US" dirty="0"/>
              <a:t>されたコンテンツへ移行しつつ</a:t>
            </a:r>
            <a:r>
              <a:rPr lang="ja-JP" altLang="en-US" dirty="0" smtClean="0"/>
              <a:t>ある。</a:t>
            </a:r>
            <a:endParaRPr lang="en-US" altLang="ja-JP" dirty="0" smtClean="0"/>
          </a:p>
          <a:p>
            <a:pPr lvl="1"/>
            <a:r>
              <a:rPr lang="ja-JP" altLang="en-US" dirty="0" smtClean="0"/>
              <a:t>冊子体</a:t>
            </a:r>
            <a:r>
              <a:rPr lang="ja-JP" altLang="en-US" dirty="0"/>
              <a:t>の原資料は文化財として保存するために、</a:t>
            </a:r>
            <a:r>
              <a:rPr lang="ja-JP" altLang="en-US" dirty="0" smtClean="0"/>
              <a:t>デジタル化を進めることとしている</a:t>
            </a:r>
            <a:endParaRPr lang="en-US" altLang="ja-JP" dirty="0" smtClean="0"/>
          </a:p>
          <a:p>
            <a:pPr lvl="1"/>
            <a:r>
              <a:rPr lang="ja-JP" altLang="en-US" dirty="0" smtClean="0"/>
              <a:t>また、他</a:t>
            </a:r>
            <a:r>
              <a:rPr lang="ja-JP" altLang="en-US" dirty="0"/>
              <a:t>の文化財も保有機関において</a:t>
            </a:r>
            <a:r>
              <a:rPr lang="ja-JP" altLang="en-US" dirty="0" smtClean="0"/>
              <a:t>デジタル化を進めるようになった</a:t>
            </a:r>
            <a:endParaRPr lang="en-US" altLang="ja-JP" dirty="0" smtClean="0"/>
          </a:p>
          <a:p>
            <a:r>
              <a:rPr lang="ja-JP" altLang="en-US" dirty="0" smtClean="0"/>
              <a:t>利活用の促進のために</a:t>
            </a:r>
            <a:endParaRPr lang="en-US" altLang="ja-JP" dirty="0" smtClean="0"/>
          </a:p>
          <a:p>
            <a:pPr lvl="1"/>
            <a:r>
              <a:rPr lang="ja-JP" altLang="en-US" dirty="0" smtClean="0"/>
              <a:t>社会</a:t>
            </a:r>
            <a:r>
              <a:rPr lang="ja-JP" altLang="en-US" dirty="0"/>
              <a:t>全体でデジタル情報資源の</a:t>
            </a:r>
            <a:r>
              <a:rPr lang="ja-JP" altLang="en-US" dirty="0">
                <a:solidFill>
                  <a:srgbClr val="FF0000"/>
                </a:solidFill>
              </a:rPr>
              <a:t>「見える化」</a:t>
            </a:r>
            <a:r>
              <a:rPr lang="ja-JP" altLang="en-US" dirty="0"/>
              <a:t>はもとより</a:t>
            </a:r>
            <a:r>
              <a:rPr lang="ja-JP" altLang="en-US" dirty="0" smtClean="0"/>
              <a:t>、</a:t>
            </a:r>
            <a:endParaRPr lang="en-US" altLang="ja-JP" dirty="0" smtClean="0"/>
          </a:p>
          <a:p>
            <a:pPr lvl="1"/>
            <a:r>
              <a:rPr lang="ja-JP" altLang="en-US" dirty="0" smtClean="0"/>
              <a:t>より</a:t>
            </a:r>
            <a:r>
              <a:rPr lang="ja-JP" altLang="en-US" dirty="0"/>
              <a:t>効率的なアクセスの保障に取り組む必要があり、</a:t>
            </a:r>
            <a:r>
              <a:rPr lang="ja-JP" altLang="en-US" dirty="0">
                <a:solidFill>
                  <a:srgbClr val="FF0000"/>
                </a:solidFill>
              </a:rPr>
              <a:t>組織を越えたナショナルアーカイブ</a:t>
            </a:r>
            <a:r>
              <a:rPr lang="ja-JP" altLang="en-US" dirty="0"/>
              <a:t>は重要な役割を</a:t>
            </a:r>
            <a:r>
              <a:rPr lang="ja-JP" altLang="en-US" dirty="0" smtClean="0"/>
              <a:t>果たす。</a:t>
            </a:r>
            <a:endParaRPr lang="ja-JP" altLang="en-US" dirty="0"/>
          </a:p>
          <a:p>
            <a:pPr lvl="1"/>
            <a:r>
              <a:rPr lang="ja-JP" altLang="en-US" dirty="0" smtClean="0"/>
              <a:t>産学官</a:t>
            </a:r>
            <a:r>
              <a:rPr lang="ja-JP" altLang="en-US" dirty="0"/>
              <a:t>のそれぞれの組織は、これらの施策が同一の方向性を持って、</a:t>
            </a:r>
            <a:r>
              <a:rPr lang="ja-JP" altLang="en-US" dirty="0">
                <a:solidFill>
                  <a:srgbClr val="FF0000"/>
                </a:solidFill>
              </a:rPr>
              <a:t>相互に資源を補完</a:t>
            </a:r>
            <a:r>
              <a:rPr lang="ja-JP" altLang="en-US" dirty="0"/>
              <a:t>し合っていく必要が</a:t>
            </a:r>
            <a:r>
              <a:rPr lang="ja-JP" altLang="en-US" dirty="0" smtClean="0"/>
              <a:t>ある。</a:t>
            </a:r>
            <a:endParaRPr lang="en-US" altLang="ja-JP" dirty="0" smtClean="0"/>
          </a:p>
          <a:p>
            <a:pPr lvl="1"/>
            <a:r>
              <a:rPr lang="en-US" altLang="ja-JP" dirty="0" smtClean="0"/>
              <a:t>NDL</a:t>
            </a:r>
            <a:r>
              <a:rPr lang="ja-JP" altLang="en-US" dirty="0"/>
              <a:t>は、ナショナルアーカイブの構築、さらに、世界レベルでの「インターナショナルアーカイブ」の構築へと発展することを目指し、その</a:t>
            </a:r>
            <a:r>
              <a:rPr lang="ja-JP" altLang="en-US" dirty="0">
                <a:solidFill>
                  <a:srgbClr val="FF0000"/>
                </a:solidFill>
              </a:rPr>
              <a:t>中核的な役割を担っていく</a:t>
            </a:r>
            <a:r>
              <a:rPr lang="ja-JP" altLang="en-US" dirty="0" smtClean="0"/>
              <a:t>べき。</a:t>
            </a:r>
            <a:endParaRPr lang="ja-JP" altLang="en-US" dirty="0"/>
          </a:p>
          <a:p>
            <a:r>
              <a:rPr lang="ja-JP" altLang="en-US" dirty="0" smtClean="0"/>
              <a:t>同時</a:t>
            </a:r>
            <a:r>
              <a:rPr lang="ja-JP" altLang="en-US" dirty="0"/>
              <a:t>に、今後</a:t>
            </a:r>
            <a:r>
              <a:rPr lang="en-US" altLang="ja-JP" dirty="0"/>
              <a:t>10</a:t>
            </a:r>
            <a:r>
              <a:rPr lang="ja-JP" altLang="en-US" dirty="0"/>
              <a:t>年のデジタル情報化の進展を見据えつつ</a:t>
            </a:r>
            <a:r>
              <a:rPr lang="ja-JP" altLang="en-US" dirty="0" smtClean="0"/>
              <a:t>、</a:t>
            </a:r>
            <a:endParaRPr lang="en-US" altLang="ja-JP" dirty="0" smtClean="0"/>
          </a:p>
          <a:p>
            <a:pPr lvl="1"/>
            <a:r>
              <a:rPr lang="ja-JP" altLang="en-US" dirty="0" smtClean="0"/>
              <a:t>この</a:t>
            </a:r>
            <a:r>
              <a:rPr lang="ja-JP" altLang="en-US" dirty="0"/>
              <a:t>ようなナショナルアーカイブを利用して知識創造のための情報が入手できる状況になったときに、知識創造を支援する図書館の役割は何か</a:t>
            </a:r>
            <a:r>
              <a:rPr lang="ja-JP" altLang="en-US" dirty="0" smtClean="0"/>
              <a:t>、</a:t>
            </a:r>
            <a:endParaRPr lang="en-US" altLang="ja-JP" dirty="0" smtClean="0"/>
          </a:p>
          <a:p>
            <a:pPr lvl="1"/>
            <a:r>
              <a:rPr lang="ja-JP" altLang="en-US" dirty="0"/>
              <a:t>重要</a:t>
            </a:r>
            <a:r>
              <a:rPr lang="ja-JP" altLang="en-US" dirty="0" smtClean="0"/>
              <a:t>な役割を果たす著作物の利活用が進むようにするために、</a:t>
            </a:r>
            <a:r>
              <a:rPr lang="ja-JP" altLang="en-US" dirty="0" smtClean="0">
                <a:solidFill>
                  <a:srgbClr val="FF0000"/>
                </a:solidFill>
              </a:rPr>
              <a:t>出版界、図書館界は、総論賛成・各論反対ではなく、連携協力を具体的進める</a:t>
            </a:r>
            <a:r>
              <a:rPr lang="ja-JP" altLang="en-US" dirty="0" smtClean="0"/>
              <a:t>必要がある</a:t>
            </a:r>
            <a:endParaRPr lang="en-US" altLang="ja-JP" dirty="0" smtClean="0"/>
          </a:p>
          <a:p>
            <a:r>
              <a:rPr lang="ja-JP" altLang="en-US" dirty="0" smtClean="0"/>
              <a:t>知識インフラとしてのナショナルアーカイブ構築により、出版文化の発展を目指す</a:t>
            </a:r>
            <a:endParaRPr lang="en-US" altLang="ja-JP" dirty="0" smtClean="0"/>
          </a:p>
          <a:p>
            <a:pPr lvl="1"/>
            <a:r>
              <a:rPr lang="ja-JP" altLang="en-US" dirty="0" smtClean="0"/>
              <a:t>著作権者</a:t>
            </a:r>
            <a:r>
              <a:rPr lang="ja-JP" altLang="en-US" dirty="0"/>
              <a:t>、出版社の権利を制限</a:t>
            </a:r>
            <a:r>
              <a:rPr lang="ja-JP" altLang="en-US" dirty="0" smtClean="0"/>
              <a:t>してアーカイブする</a:t>
            </a:r>
            <a:r>
              <a:rPr lang="ja-JP" altLang="en-US" dirty="0"/>
              <a:t>ものでなく</a:t>
            </a:r>
            <a:r>
              <a:rPr lang="ja-JP" altLang="en-US" dirty="0" smtClean="0"/>
              <a:t>、知識インフラとしてのナショナルアーカイブ構築の一環として、</a:t>
            </a:r>
            <a:r>
              <a:rPr lang="ja-JP" altLang="en-US" dirty="0" smtClean="0">
                <a:solidFill>
                  <a:srgbClr val="FF0000"/>
                </a:solidFill>
              </a:rPr>
              <a:t>出版</a:t>
            </a:r>
            <a:r>
              <a:rPr lang="ja-JP" altLang="en-US" dirty="0">
                <a:solidFill>
                  <a:srgbClr val="FF0000"/>
                </a:solidFill>
              </a:rPr>
              <a:t>文化の発展を目指して、出版物の利活用が促進</a:t>
            </a:r>
            <a:r>
              <a:rPr lang="ja-JP" altLang="en-US" dirty="0" smtClean="0">
                <a:solidFill>
                  <a:srgbClr val="FF0000"/>
                </a:solidFill>
              </a:rPr>
              <a:t>される施策を推進</a:t>
            </a:r>
            <a:r>
              <a:rPr lang="ja-JP" altLang="en-US" dirty="0" smtClean="0"/>
              <a:t>することと考える</a:t>
            </a:r>
            <a:endParaRPr lang="en-US" altLang="ja-JP" dirty="0" smtClean="0"/>
          </a:p>
        </p:txBody>
      </p:sp>
      <p:sp>
        <p:nvSpPr>
          <p:cNvPr id="4" name="円/楕円 3"/>
          <p:cNvSpPr/>
          <p:nvPr/>
        </p:nvSpPr>
        <p:spPr>
          <a:xfrm>
            <a:off x="94593" y="61915"/>
            <a:ext cx="622859" cy="571132"/>
          </a:xfrm>
          <a:prstGeom prst="ellipse">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013772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a:t>
            </a:r>
            <a:r>
              <a:rPr lang="ja-JP" altLang="en-US" dirty="0"/>
              <a:t>背景</a:t>
            </a:r>
            <a:r>
              <a:rPr lang="en-US" altLang="ja-JP" dirty="0"/>
              <a:t>】</a:t>
            </a:r>
            <a:r>
              <a:rPr lang="ja-JP" altLang="en-US" dirty="0" smtClean="0"/>
              <a:t>私</a:t>
            </a:r>
            <a:r>
              <a:rPr lang="ja-JP" altLang="en-US" dirty="0"/>
              <a:t>が目指してきた電子</a:t>
            </a:r>
            <a:r>
              <a:rPr lang="ja-JP" altLang="en-US" dirty="0" smtClean="0"/>
              <a:t>図書館２</a:t>
            </a:r>
            <a:endParaRPr kumimoji="1" lang="ja-JP" altLang="en-US" dirty="0"/>
          </a:p>
        </p:txBody>
      </p:sp>
      <p:sp>
        <p:nvSpPr>
          <p:cNvPr id="3" name="コンテンツ プレースホルダー 2"/>
          <p:cNvSpPr>
            <a:spLocks noGrp="1"/>
          </p:cNvSpPr>
          <p:nvPr>
            <p:ph idx="1"/>
          </p:nvPr>
        </p:nvSpPr>
        <p:spPr>
          <a:xfrm>
            <a:off x="121920" y="965200"/>
            <a:ext cx="11968480" cy="5892800"/>
          </a:xfrm>
        </p:spPr>
        <p:txBody>
          <a:bodyPr>
            <a:normAutofit fontScale="85000" lnSpcReduction="20000"/>
          </a:bodyPr>
          <a:lstStyle/>
          <a:p>
            <a:r>
              <a:rPr kumimoji="1" lang="ja-JP" altLang="en-US" dirty="0" smtClean="0"/>
              <a:t>出版文化の発展に向けた具体的なアクション</a:t>
            </a:r>
            <a:endParaRPr kumimoji="1" lang="en-US" altLang="ja-JP" dirty="0" smtClean="0"/>
          </a:p>
          <a:p>
            <a:pPr lvl="1"/>
            <a:r>
              <a:rPr lang="ja-JP" altLang="en-US" dirty="0" smtClean="0"/>
              <a:t>出版界、図書館界の</a:t>
            </a:r>
            <a:r>
              <a:rPr lang="ja-JP" altLang="en-US" dirty="0"/>
              <a:t>事業の実施においては、最終的な大きな枠組みの中で、</a:t>
            </a:r>
            <a:r>
              <a:rPr lang="ja-JP" altLang="en-US" dirty="0">
                <a:solidFill>
                  <a:srgbClr val="FF0000"/>
                </a:solidFill>
              </a:rPr>
              <a:t>整合性を持って効率的に</a:t>
            </a:r>
            <a:r>
              <a:rPr lang="ja-JP" altLang="en-US" dirty="0"/>
              <a:t>組み込まれることを常に意識する</a:t>
            </a:r>
            <a:r>
              <a:rPr lang="ja-JP" altLang="en-US" dirty="0" smtClean="0"/>
              <a:t>。</a:t>
            </a:r>
            <a:endParaRPr lang="en-US" altLang="ja-JP" dirty="0" smtClean="0"/>
          </a:p>
          <a:p>
            <a:pPr lvl="1"/>
            <a:r>
              <a:rPr lang="ja-JP" altLang="en-US" dirty="0" smtClean="0"/>
              <a:t>著作物の網羅的な検索と、</a:t>
            </a:r>
            <a:r>
              <a:rPr lang="ja-JP" altLang="en-US" dirty="0" smtClean="0">
                <a:solidFill>
                  <a:srgbClr val="FF0000"/>
                </a:solidFill>
              </a:rPr>
              <a:t>利用者に最適な形態の情報へ</a:t>
            </a:r>
            <a:r>
              <a:rPr lang="ja-JP" altLang="en-US" dirty="0" smtClean="0"/>
              <a:t>のナビゲーション</a:t>
            </a:r>
            <a:endParaRPr lang="en-US" altLang="ja-JP" dirty="0" smtClean="0"/>
          </a:p>
          <a:p>
            <a:pPr lvl="2"/>
            <a:r>
              <a:rPr lang="ja-JP" altLang="en-US" dirty="0" smtClean="0"/>
              <a:t>紙・デジタル、有償・無償を問わず、所蔵機関に寄らず、情報の所在を可視化し、いつでも、どこにいても、利用のシチュエーションにあった形態の情報の入手先にナビゲートする</a:t>
            </a:r>
            <a:endParaRPr lang="en-US" altLang="ja-JP" dirty="0" smtClean="0"/>
          </a:p>
          <a:p>
            <a:pPr lvl="2"/>
            <a:r>
              <a:rPr lang="ja-JP" altLang="en-US" dirty="0"/>
              <a:t>検索</a:t>
            </a:r>
            <a:r>
              <a:rPr lang="ja-JP" altLang="en-US" dirty="0" smtClean="0"/>
              <a:t>は、図書館書誌情報のみ</a:t>
            </a:r>
            <a:r>
              <a:rPr lang="ja-JP" altLang="en-US" dirty="0"/>
              <a:t>ならず</a:t>
            </a:r>
            <a:r>
              <a:rPr lang="ja-JP" altLang="en-US" dirty="0" smtClean="0"/>
              <a:t>、出版情報、著作単位、章節項単位の目次、まえがき、あとがき、であれば本文全文を。</a:t>
            </a:r>
            <a:endParaRPr lang="en-US" altLang="ja-JP" dirty="0" smtClean="0"/>
          </a:p>
          <a:p>
            <a:pPr lvl="2"/>
            <a:r>
              <a:rPr lang="ja-JP" altLang="en-US" dirty="0"/>
              <a:t>情報</a:t>
            </a:r>
            <a:r>
              <a:rPr lang="ja-JP" altLang="en-US" dirty="0" smtClean="0"/>
              <a:t>と情報の内容を意味的に関連付けて、芋づる的に、必要な情報へたどり着けるようにする</a:t>
            </a:r>
            <a:endParaRPr lang="en-US" altLang="ja-JP" dirty="0" smtClean="0"/>
          </a:p>
          <a:p>
            <a:pPr lvl="1"/>
            <a:r>
              <a:rPr lang="ja-JP" altLang="en-US" dirty="0" smtClean="0"/>
              <a:t>公共的書誌情報基盤の構築</a:t>
            </a:r>
            <a:endParaRPr lang="en-US" altLang="ja-JP" dirty="0" smtClean="0"/>
          </a:p>
          <a:p>
            <a:pPr lvl="2"/>
            <a:r>
              <a:rPr lang="ja-JP" altLang="en-US" dirty="0" smtClean="0">
                <a:solidFill>
                  <a:srgbClr val="FF0000"/>
                </a:solidFill>
              </a:rPr>
              <a:t>出版</a:t>
            </a:r>
            <a:r>
              <a:rPr lang="ja-JP" altLang="en-US" dirty="0">
                <a:solidFill>
                  <a:srgbClr val="FF0000"/>
                </a:solidFill>
              </a:rPr>
              <a:t>情報と図書館書誌情報の相互交換</a:t>
            </a:r>
            <a:r>
              <a:rPr lang="ja-JP" altLang="en-US" dirty="0"/>
              <a:t>（</a:t>
            </a:r>
            <a:r>
              <a:rPr lang="en-US" altLang="ja-JP" dirty="0"/>
              <a:t>ONIX←→DC←→MARC</a:t>
            </a:r>
            <a:r>
              <a:rPr lang="ja-JP" altLang="en-US" dirty="0" smtClean="0"/>
              <a:t>）</a:t>
            </a:r>
            <a:endParaRPr lang="en-US" altLang="ja-JP" dirty="0" smtClean="0"/>
          </a:p>
          <a:p>
            <a:pPr lvl="2"/>
            <a:r>
              <a:rPr kumimoji="1" lang="en-US" altLang="ja-JP" dirty="0" smtClean="0"/>
              <a:t>JPO</a:t>
            </a:r>
            <a:r>
              <a:rPr kumimoji="1" lang="ja-JP" altLang="en-US" dirty="0" smtClean="0"/>
              <a:t>近刊図書情報の提供、</a:t>
            </a:r>
            <a:r>
              <a:rPr lang="en-US" altLang="ja-JP" dirty="0" smtClean="0"/>
              <a:t>ND</a:t>
            </a:r>
            <a:r>
              <a:rPr lang="en-US" altLang="ja-JP" dirty="0"/>
              <a:t>L</a:t>
            </a:r>
            <a:r>
              <a:rPr lang="ja-JP" altLang="en-US" dirty="0" smtClean="0"/>
              <a:t>納本</a:t>
            </a:r>
            <a:r>
              <a:rPr lang="ja-JP" altLang="en-US" dirty="0"/>
              <a:t>資料の書誌情報をインプロセス段階から提供</a:t>
            </a:r>
            <a:endParaRPr kumimoji="1" lang="en-US" altLang="ja-JP" dirty="0" smtClean="0"/>
          </a:p>
          <a:p>
            <a:pPr lvl="1"/>
            <a:r>
              <a:rPr lang="ja-JP" altLang="en-US" dirty="0" smtClean="0"/>
              <a:t>電子</a:t>
            </a:r>
            <a:r>
              <a:rPr lang="ja-JP" altLang="en-US" dirty="0"/>
              <a:t>書籍フォーマットの業界標準策定支援（</a:t>
            </a:r>
            <a:r>
              <a:rPr lang="en-US" altLang="ja-JP" dirty="0"/>
              <a:t>EPUB</a:t>
            </a:r>
            <a:r>
              <a:rPr lang="ja-JP" altLang="en-US" dirty="0"/>
              <a:t>サブセット仕様等</a:t>
            </a:r>
            <a:r>
              <a:rPr lang="ja-JP" altLang="en-US" dirty="0" smtClean="0"/>
              <a:t>）</a:t>
            </a:r>
            <a:endParaRPr lang="en-US" altLang="ja-JP" dirty="0" smtClean="0"/>
          </a:p>
          <a:p>
            <a:pPr lvl="2"/>
            <a:r>
              <a:rPr lang="ja-JP" altLang="en-US" dirty="0" smtClean="0"/>
              <a:t>「電子書籍の標準化の調査」</a:t>
            </a:r>
            <a:r>
              <a:rPr lang="en-US" altLang="ja-JP" dirty="0" smtClean="0"/>
              <a:t>JEPA</a:t>
            </a:r>
            <a:r>
              <a:rPr lang="ja-JP" altLang="en-US" dirty="0" smtClean="0"/>
              <a:t>に委託（</a:t>
            </a:r>
            <a:r>
              <a:rPr lang="en-US" altLang="ja-JP" dirty="0" smtClean="0"/>
              <a:t>2010</a:t>
            </a:r>
            <a:r>
              <a:rPr lang="ja-JP" altLang="en-US" dirty="0" smtClean="0"/>
              <a:t>年</a:t>
            </a:r>
            <a:r>
              <a:rPr lang="en-US" altLang="ja-JP" dirty="0" smtClean="0"/>
              <a:t>2</a:t>
            </a:r>
            <a:r>
              <a:rPr lang="ja-JP" altLang="en-US" dirty="0" smtClean="0"/>
              <a:t>月）</a:t>
            </a:r>
            <a:endParaRPr lang="en-US" altLang="ja-JP" dirty="0" smtClean="0"/>
          </a:p>
          <a:p>
            <a:pPr lvl="1"/>
            <a:r>
              <a:rPr lang="ja-JP" altLang="en-US" dirty="0">
                <a:solidFill>
                  <a:srgbClr val="FF0000"/>
                </a:solidFill>
              </a:rPr>
              <a:t>出版社、古書店、電子書籍、商用</a:t>
            </a:r>
            <a:r>
              <a:rPr lang="ja-JP" altLang="en-US" dirty="0" smtClean="0">
                <a:solidFill>
                  <a:srgbClr val="FF0000"/>
                </a:solidFill>
              </a:rPr>
              <a:t>データベースサイトとの連携、ナビゲーション</a:t>
            </a:r>
            <a:endParaRPr lang="en-US" altLang="ja-JP" dirty="0">
              <a:solidFill>
                <a:srgbClr val="FF0000"/>
              </a:solidFill>
            </a:endParaRPr>
          </a:p>
          <a:p>
            <a:pPr lvl="2"/>
            <a:r>
              <a:rPr lang="ja-JP" altLang="en-US" dirty="0"/>
              <a:t>統合検索：</a:t>
            </a:r>
            <a:r>
              <a:rPr lang="en-US" altLang="ja-JP" dirty="0"/>
              <a:t>hon.jp</a:t>
            </a:r>
            <a:r>
              <a:rPr lang="ja-JP" altLang="en-US" dirty="0"/>
              <a:t>との相互連携</a:t>
            </a:r>
            <a:r>
              <a:rPr lang="en-US" altLang="ja-JP" dirty="0"/>
              <a:t>, </a:t>
            </a:r>
            <a:r>
              <a:rPr lang="en-US" altLang="ja-JP" dirty="0" err="1"/>
              <a:t>JapanKnowLedge</a:t>
            </a:r>
            <a:r>
              <a:rPr lang="en-US" altLang="ja-JP" dirty="0"/>
              <a:t>, </a:t>
            </a:r>
            <a:r>
              <a:rPr lang="ja-JP" altLang="en-US" dirty="0"/>
              <a:t>近刊情報センター</a:t>
            </a:r>
            <a:r>
              <a:rPr lang="en-US" altLang="ja-JP" dirty="0"/>
              <a:t>, </a:t>
            </a:r>
            <a:r>
              <a:rPr lang="ja-JP" altLang="en-US" dirty="0"/>
              <a:t>インターネットマガジン（インプレス</a:t>
            </a:r>
            <a:r>
              <a:rPr lang="en-US" altLang="ja-JP" dirty="0"/>
              <a:t>R&amp;D</a:t>
            </a:r>
            <a:r>
              <a:rPr lang="ja-JP" altLang="en-US" dirty="0"/>
              <a:t>）</a:t>
            </a:r>
            <a:r>
              <a:rPr lang="en-US" altLang="ja-JP" dirty="0"/>
              <a:t>, </a:t>
            </a:r>
            <a:r>
              <a:rPr lang="ja-JP" altLang="en-US" dirty="0"/>
              <a:t>新書マップ</a:t>
            </a:r>
            <a:r>
              <a:rPr lang="en-US" altLang="ja-JP" dirty="0"/>
              <a:t>, </a:t>
            </a:r>
            <a:r>
              <a:rPr lang="ja-JP" altLang="en-US" dirty="0"/>
              <a:t>日本ペンクラブ文芸館、</a:t>
            </a:r>
          </a:p>
          <a:p>
            <a:pPr lvl="2"/>
            <a:r>
              <a:rPr lang="ja-JP" altLang="en-US" dirty="0"/>
              <a:t>検索結果からのナビゲーション（リンクリゾルバ）：</a:t>
            </a:r>
            <a:r>
              <a:rPr lang="en-US" altLang="ja-JP" dirty="0"/>
              <a:t>Amazon</a:t>
            </a:r>
            <a:r>
              <a:rPr lang="ja-JP" altLang="en-US" dirty="0" err="1"/>
              <a:t>、</a:t>
            </a:r>
            <a:r>
              <a:rPr lang="en-US" altLang="ja-JP" dirty="0"/>
              <a:t>Books.or.jp, </a:t>
            </a:r>
            <a:r>
              <a:rPr lang="en-US" altLang="ja-JP" dirty="0" err="1"/>
              <a:t>honto</a:t>
            </a:r>
            <a:r>
              <a:rPr lang="en-US" altLang="ja-JP" dirty="0"/>
              <a:t>, </a:t>
            </a:r>
            <a:r>
              <a:rPr lang="ja-JP" altLang="en-US" dirty="0"/>
              <a:t>紀伊国屋書店</a:t>
            </a:r>
            <a:r>
              <a:rPr lang="en-US" altLang="ja-JP" dirty="0" err="1"/>
              <a:t>BookWeb</a:t>
            </a:r>
            <a:r>
              <a:rPr lang="en-US" altLang="ja-JP" dirty="0"/>
              <a:t>, </a:t>
            </a:r>
            <a:r>
              <a:rPr lang="ja-JP" altLang="en-US" dirty="0"/>
              <a:t>ジュンク堂書店</a:t>
            </a:r>
            <a:r>
              <a:rPr lang="en-US" altLang="ja-JP" dirty="0"/>
              <a:t>, Honya_Club.com, e-hon, </a:t>
            </a:r>
            <a:r>
              <a:rPr lang="ja-JP" altLang="en-US" dirty="0"/>
              <a:t>版元ドットコム</a:t>
            </a:r>
            <a:r>
              <a:rPr lang="en-US" altLang="ja-JP" dirty="0"/>
              <a:t>, </a:t>
            </a:r>
            <a:r>
              <a:rPr lang="ja-JP" altLang="en-US" dirty="0"/>
              <a:t>日本の古本屋</a:t>
            </a:r>
            <a:r>
              <a:rPr lang="en-US" altLang="ja-JP" dirty="0"/>
              <a:t>, </a:t>
            </a:r>
            <a:r>
              <a:rPr lang="en-US" altLang="ja-JP" dirty="0" err="1"/>
              <a:t>Boogle</a:t>
            </a:r>
            <a:r>
              <a:rPr lang="en-US" altLang="ja-JP" dirty="0"/>
              <a:t> Book Search, Google Scholar</a:t>
            </a:r>
            <a:endParaRPr lang="ja-JP" altLang="en-US" dirty="0"/>
          </a:p>
          <a:p>
            <a:pPr lvl="1"/>
            <a:r>
              <a:rPr lang="ja-JP" altLang="en-US" dirty="0" smtClean="0">
                <a:solidFill>
                  <a:srgbClr val="FF0000"/>
                </a:solidFill>
              </a:rPr>
              <a:t>各機関のデジタルアーカイブのバックアップサイト</a:t>
            </a:r>
            <a:r>
              <a:rPr lang="ja-JP" altLang="en-US" dirty="0" smtClean="0"/>
              <a:t>（商用に関しては未実施）</a:t>
            </a:r>
            <a:endParaRPr lang="en-US" altLang="ja-JP" dirty="0" smtClean="0"/>
          </a:p>
          <a:p>
            <a:pPr lvl="2"/>
            <a:r>
              <a:rPr lang="ja-JP" altLang="en-US" dirty="0"/>
              <a:t>国等の機関のインターネット情報の収集保存</a:t>
            </a:r>
          </a:p>
          <a:p>
            <a:pPr lvl="2"/>
            <a:r>
              <a:rPr lang="ja-JP" altLang="en-US" dirty="0" smtClean="0"/>
              <a:t>民間の無償オンライン資料の収集保存</a:t>
            </a:r>
            <a:endParaRPr lang="en-US" altLang="ja-JP" dirty="0" smtClean="0"/>
          </a:p>
          <a:p>
            <a:pPr lvl="2"/>
            <a:r>
              <a:rPr kumimoji="1" lang="ja-JP" altLang="en-US" dirty="0" smtClean="0"/>
              <a:t>残るは、有償オンライン資料の収集保存（有償の資料はすぐに消滅しないと思われる）</a:t>
            </a:r>
            <a:endParaRPr kumimoji="1" lang="en-US" altLang="ja-JP" dirty="0" smtClean="0"/>
          </a:p>
          <a:p>
            <a:pPr lvl="1"/>
            <a:endParaRPr kumimoji="1" lang="ja-JP" altLang="en-US" dirty="0"/>
          </a:p>
        </p:txBody>
      </p:sp>
      <p:sp>
        <p:nvSpPr>
          <p:cNvPr id="4" name="円/楕円 3"/>
          <p:cNvSpPr/>
          <p:nvPr/>
        </p:nvSpPr>
        <p:spPr>
          <a:xfrm>
            <a:off x="94593" y="61915"/>
            <a:ext cx="622859" cy="571132"/>
          </a:xfrm>
          <a:prstGeom prst="ellipse">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1168200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AutoShape 8"/>
          <p:cNvSpPr>
            <a:spLocks noChangeArrowheads="1"/>
          </p:cNvSpPr>
          <p:nvPr/>
        </p:nvSpPr>
        <p:spPr bwMode="auto">
          <a:xfrm>
            <a:off x="121025" y="5461888"/>
            <a:ext cx="11734500" cy="1422649"/>
          </a:xfrm>
          <a:prstGeom prst="roundRect">
            <a:avLst>
              <a:gd name="adj" fmla="val 0"/>
            </a:avLst>
          </a:prstGeom>
          <a:ln>
            <a:headEnd/>
            <a:tailEnd/>
          </a:ln>
        </p:spPr>
        <p:style>
          <a:lnRef idx="1">
            <a:schemeClr val="accent3"/>
          </a:lnRef>
          <a:fillRef idx="2">
            <a:schemeClr val="accent3"/>
          </a:fillRef>
          <a:effectRef idx="1">
            <a:schemeClr val="accent3"/>
          </a:effectRef>
          <a:fontRef idx="minor">
            <a:schemeClr val="dk1"/>
          </a:fontRef>
        </p:style>
        <p:txBody>
          <a:bodyPr wrap="square" anchor="b" anchorCtr="0">
            <a:noAutofit/>
          </a:bodyPr>
          <a:lstStyle/>
          <a:p>
            <a:pPr marL="342900" indent="-342900">
              <a:defRPr/>
            </a:pPr>
            <a:r>
              <a:rPr lang="ja-JP" altLang="en-US" b="1" dirty="0" smtClean="0">
                <a:latin typeface="メイリオ" panose="020B0604030504040204" pitchFamily="50" charset="-128"/>
                <a:ea typeface="メイリオ" panose="020B0604030504040204" pitchFamily="50" charset="-128"/>
              </a:rPr>
              <a:t>ナショナル</a:t>
            </a:r>
            <a:endParaRPr lang="en-US" altLang="ja-JP" b="1" dirty="0" smtClean="0">
              <a:latin typeface="メイリオ" panose="020B0604030504040204" pitchFamily="50" charset="-128"/>
              <a:ea typeface="メイリオ" panose="020B0604030504040204" pitchFamily="50" charset="-128"/>
            </a:endParaRPr>
          </a:p>
          <a:p>
            <a:pPr marL="342900" indent="-342900">
              <a:defRPr/>
            </a:pPr>
            <a:r>
              <a:rPr lang="ja-JP" altLang="en-US" b="1" dirty="0" smtClean="0">
                <a:latin typeface="メイリオ" panose="020B0604030504040204" pitchFamily="50" charset="-128"/>
                <a:ea typeface="メイリオ" panose="020B0604030504040204" pitchFamily="50" charset="-128"/>
              </a:rPr>
              <a:t>アーカイブの一部</a:t>
            </a:r>
            <a:endParaRPr lang="en-US" altLang="ja-JP" b="1" dirty="0">
              <a:latin typeface="メイリオ" panose="020B0604030504040204" pitchFamily="50" charset="-128"/>
              <a:ea typeface="メイリオ" panose="020B0604030504040204" pitchFamily="50" charset="-128"/>
            </a:endParaRPr>
          </a:p>
        </p:txBody>
      </p:sp>
      <p:sp>
        <p:nvSpPr>
          <p:cNvPr id="2" name="タイトル 1"/>
          <p:cNvSpPr>
            <a:spLocks noGrp="1"/>
          </p:cNvSpPr>
          <p:nvPr>
            <p:ph type="title"/>
          </p:nvPr>
        </p:nvSpPr>
        <p:spPr>
          <a:xfrm>
            <a:off x="81280" y="79692"/>
            <a:ext cx="12029440" cy="696912"/>
          </a:xfrm>
        </p:spPr>
        <p:txBody>
          <a:bodyPr>
            <a:normAutofit fontScale="90000"/>
          </a:bodyPr>
          <a:lstStyle/>
          <a:p>
            <a:r>
              <a:rPr lang="ja-JP" altLang="en-US" dirty="0"/>
              <a:t>☆</a:t>
            </a:r>
            <a:r>
              <a:rPr kumimoji="1" lang="en-US" altLang="ja-JP" dirty="0" smtClean="0"/>
              <a:t>【</a:t>
            </a:r>
            <a:r>
              <a:rPr kumimoji="1" lang="ja-JP" altLang="en-US" dirty="0" smtClean="0"/>
              <a:t>問題提起</a:t>
            </a:r>
            <a:r>
              <a:rPr kumimoji="1" lang="en-US" altLang="ja-JP" dirty="0" smtClean="0"/>
              <a:t>】</a:t>
            </a:r>
            <a:r>
              <a:rPr kumimoji="1" lang="ja-JP" altLang="en-US" dirty="0" smtClean="0"/>
              <a:t>一般国民の情報へのアクセスを保証</a:t>
            </a:r>
            <a:r>
              <a:rPr kumimoji="1" lang="en-US" altLang="ja-JP" dirty="0" smtClean="0"/>
              <a:t/>
            </a:r>
            <a:br>
              <a:rPr kumimoji="1" lang="en-US" altLang="ja-JP" dirty="0" smtClean="0"/>
            </a:br>
            <a:r>
              <a:rPr kumimoji="1" lang="ja-JP" altLang="en-US" sz="3100" dirty="0" smtClean="0"/>
              <a:t>（</a:t>
            </a:r>
            <a:r>
              <a:rPr kumimoji="1" lang="en-US" altLang="ja-JP" sz="3100" dirty="0" smtClean="0"/>
              <a:t>NDL</a:t>
            </a:r>
            <a:r>
              <a:rPr kumimoji="1" lang="ja-JP" altLang="en-US" sz="3100" dirty="0" smtClean="0"/>
              <a:t>・県立図書館へ行けない国民の情報格差の是正）</a:t>
            </a:r>
            <a:endParaRPr kumimoji="1" lang="ja-JP" altLang="en-US" sz="3100" dirty="0"/>
          </a:p>
        </p:txBody>
      </p:sp>
      <p:sp>
        <p:nvSpPr>
          <p:cNvPr id="12" name="フローチャート: 磁気ディスク 11"/>
          <p:cNvSpPr/>
          <p:nvPr/>
        </p:nvSpPr>
        <p:spPr>
          <a:xfrm>
            <a:off x="7909296" y="5530996"/>
            <a:ext cx="1204256" cy="585498"/>
          </a:xfrm>
          <a:prstGeom prst="flowChartMagneticDisk">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県所蔵</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地域資料</a:t>
            </a:r>
            <a:endParaRPr lang="en-US" altLang="ja-JP" sz="1400" dirty="0">
              <a:latin typeface="メイリオ" panose="020B0604030504040204" pitchFamily="50" charset="-128"/>
              <a:ea typeface="メイリオ" panose="020B0604030504040204" pitchFamily="50" charset="-128"/>
            </a:endParaRPr>
          </a:p>
        </p:txBody>
      </p:sp>
      <p:sp>
        <p:nvSpPr>
          <p:cNvPr id="13" name="フローチャート: 磁気ディスク 12"/>
          <p:cNvSpPr/>
          <p:nvPr/>
        </p:nvSpPr>
        <p:spPr>
          <a:xfrm>
            <a:off x="6765882" y="5471642"/>
            <a:ext cx="1074476" cy="971867"/>
          </a:xfrm>
          <a:prstGeom prst="flowChartMagneticDisk">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NDL</a:t>
            </a:r>
          </a:p>
          <a:p>
            <a:pPr algn="ctr"/>
            <a:r>
              <a:rPr lang="ja-JP" altLang="en-US" sz="1400" dirty="0" smtClean="0">
                <a:latin typeface="メイリオ" panose="020B0604030504040204" pitchFamily="50" charset="-128"/>
                <a:ea typeface="メイリオ" panose="020B0604030504040204" pitchFamily="50" charset="-128"/>
              </a:rPr>
              <a:t>デジタル化</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パブリック</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ドメイン</a:t>
            </a:r>
            <a:endParaRPr lang="en-US" altLang="ja-JP" sz="1400" dirty="0" smtClean="0">
              <a:latin typeface="メイリオ" panose="020B0604030504040204" pitchFamily="50" charset="-128"/>
              <a:ea typeface="メイリオ" panose="020B0604030504040204" pitchFamily="50" charset="-128"/>
            </a:endParaRPr>
          </a:p>
        </p:txBody>
      </p:sp>
      <p:sp>
        <p:nvSpPr>
          <p:cNvPr id="14" name="フローチャート: 磁気ディスク 13"/>
          <p:cNvSpPr/>
          <p:nvPr/>
        </p:nvSpPr>
        <p:spPr>
          <a:xfrm>
            <a:off x="3965579" y="5394842"/>
            <a:ext cx="1511863" cy="775055"/>
          </a:xfrm>
          <a:prstGeom prst="flowChartMagneticDisk">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NDL</a:t>
            </a:r>
            <a:r>
              <a:rPr lang="ja-JP" altLang="en-US" sz="1400" dirty="0" smtClean="0">
                <a:latin typeface="メイリオ" panose="020B0604030504040204" pitchFamily="50" charset="-128"/>
                <a:ea typeface="メイリオ" panose="020B0604030504040204" pitchFamily="50" charset="-128"/>
              </a:rPr>
              <a:t>デジタル化</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冊子体絶版本</a:t>
            </a:r>
            <a:endParaRPr lang="en-US" altLang="ja-JP" sz="1400" dirty="0">
              <a:latin typeface="メイリオ" panose="020B0604030504040204" pitchFamily="50" charset="-128"/>
              <a:ea typeface="メイリオ" panose="020B0604030504040204" pitchFamily="50" charset="-128"/>
            </a:endParaRPr>
          </a:p>
        </p:txBody>
      </p:sp>
      <p:sp>
        <p:nvSpPr>
          <p:cNvPr id="15" name="フローチャート: 磁気ディスク 14"/>
          <p:cNvSpPr/>
          <p:nvPr/>
        </p:nvSpPr>
        <p:spPr>
          <a:xfrm>
            <a:off x="2422136" y="5350227"/>
            <a:ext cx="1456880" cy="1000825"/>
          </a:xfrm>
          <a:prstGeom prst="flowChartMagneticDisk">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NDL</a:t>
            </a:r>
            <a:r>
              <a:rPr lang="ja-JP" altLang="en-US" sz="1400" dirty="0" smtClean="0">
                <a:latin typeface="メイリオ" panose="020B0604030504040204" pitchFamily="50" charset="-128"/>
                <a:ea typeface="メイリオ" panose="020B0604030504040204" pitchFamily="50" charset="-128"/>
              </a:rPr>
              <a:t>デジタル化</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冊子体販売中</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（商用電子書籍</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なし）</a:t>
            </a:r>
            <a:endParaRPr lang="en-US" altLang="ja-JP" sz="1400" dirty="0">
              <a:latin typeface="メイリオ" panose="020B0604030504040204" pitchFamily="50" charset="-128"/>
              <a:ea typeface="メイリオ" panose="020B0604030504040204" pitchFamily="50" charset="-128"/>
            </a:endParaRPr>
          </a:p>
        </p:txBody>
      </p:sp>
      <p:sp>
        <p:nvSpPr>
          <p:cNvPr id="16" name="フローチャート: 磁気ディスク 15"/>
          <p:cNvSpPr/>
          <p:nvPr/>
        </p:nvSpPr>
        <p:spPr>
          <a:xfrm>
            <a:off x="5582114" y="5451482"/>
            <a:ext cx="1119104" cy="585498"/>
          </a:xfrm>
          <a:prstGeom prst="flowChartMagneticDisk">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無償</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電子</a:t>
            </a:r>
            <a:r>
              <a:rPr lang="ja-JP" altLang="en-US" sz="1400" dirty="0">
                <a:latin typeface="メイリオ" panose="020B0604030504040204" pitchFamily="50" charset="-128"/>
                <a:ea typeface="メイリオ" panose="020B0604030504040204" pitchFamily="50" charset="-128"/>
              </a:rPr>
              <a:t>出版物</a:t>
            </a:r>
            <a:endParaRPr lang="en-US" altLang="ja-JP" sz="1400" dirty="0">
              <a:latin typeface="メイリオ" panose="020B0604030504040204" pitchFamily="50" charset="-128"/>
              <a:ea typeface="メイリオ" panose="020B0604030504040204" pitchFamily="50" charset="-128"/>
            </a:endParaRPr>
          </a:p>
        </p:txBody>
      </p:sp>
      <p:sp>
        <p:nvSpPr>
          <p:cNvPr id="17" name="フローチャート: 磁気ディスク 16"/>
          <p:cNvSpPr/>
          <p:nvPr/>
        </p:nvSpPr>
        <p:spPr>
          <a:xfrm>
            <a:off x="445667" y="5545163"/>
            <a:ext cx="1661227" cy="585498"/>
          </a:xfrm>
          <a:prstGeom prst="flowChartMagneticDisk">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tLang="ja-JP" sz="1400" dirty="0">
              <a:latin typeface="メイリオ" panose="020B0604030504040204" pitchFamily="50" charset="-128"/>
              <a:ea typeface="メイリオ" panose="020B0604030504040204" pitchFamily="50" charset="-128"/>
            </a:endParaRPr>
          </a:p>
        </p:txBody>
      </p:sp>
      <p:sp>
        <p:nvSpPr>
          <p:cNvPr id="18" name="フローチャート: 磁気ディスク 17"/>
          <p:cNvSpPr/>
          <p:nvPr/>
        </p:nvSpPr>
        <p:spPr>
          <a:xfrm>
            <a:off x="10494111" y="5545163"/>
            <a:ext cx="1204256" cy="585498"/>
          </a:xfrm>
          <a:prstGeom prst="flowChartMagneticDisk">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市町村所蔵</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地域資料</a:t>
            </a:r>
            <a:endParaRPr lang="en-US" altLang="ja-JP" sz="1400" dirty="0">
              <a:latin typeface="メイリオ" panose="020B0604030504040204" pitchFamily="50" charset="-128"/>
              <a:ea typeface="メイリオ" panose="020B0604030504040204" pitchFamily="50" charset="-128"/>
            </a:endParaRPr>
          </a:p>
        </p:txBody>
      </p:sp>
      <p:sp>
        <p:nvSpPr>
          <p:cNvPr id="19" name="フローチャート: 磁気ディスク 18"/>
          <p:cNvSpPr/>
          <p:nvPr/>
        </p:nvSpPr>
        <p:spPr>
          <a:xfrm>
            <a:off x="9182490" y="5548301"/>
            <a:ext cx="1204256" cy="585498"/>
          </a:xfrm>
          <a:prstGeom prst="flowChartMagneticDisk">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他地域所蔵</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地域資料</a:t>
            </a:r>
            <a:endParaRPr lang="en-US" altLang="ja-JP" sz="1400" dirty="0">
              <a:latin typeface="メイリオ" panose="020B0604030504040204" pitchFamily="50" charset="-128"/>
              <a:ea typeface="メイリオ" panose="020B0604030504040204" pitchFamily="50" charset="-128"/>
            </a:endParaRPr>
          </a:p>
        </p:txBody>
      </p:sp>
      <p:sp>
        <p:nvSpPr>
          <p:cNvPr id="20" name="AutoShape 8"/>
          <p:cNvSpPr>
            <a:spLocks noChangeArrowheads="1"/>
          </p:cNvSpPr>
          <p:nvPr/>
        </p:nvSpPr>
        <p:spPr bwMode="auto">
          <a:xfrm>
            <a:off x="86322" y="840339"/>
            <a:ext cx="11827734" cy="2510491"/>
          </a:xfrm>
          <a:prstGeom prst="roundRect">
            <a:avLst>
              <a:gd name="adj" fmla="val 16311"/>
            </a:avLst>
          </a:prstGeom>
          <a:ln>
            <a:headEnd/>
            <a:tailEnd/>
          </a:ln>
        </p:spPr>
        <p:style>
          <a:lnRef idx="1">
            <a:schemeClr val="accent6"/>
          </a:lnRef>
          <a:fillRef idx="2">
            <a:schemeClr val="accent6"/>
          </a:fillRef>
          <a:effectRef idx="1">
            <a:schemeClr val="accent6"/>
          </a:effectRef>
          <a:fontRef idx="minor">
            <a:schemeClr val="dk1"/>
          </a:fontRef>
        </p:style>
        <p:txBody>
          <a:bodyPr wrap="square" anchor="t" anchorCtr="0">
            <a:noAutofit/>
          </a:bodyPr>
          <a:lstStyle/>
          <a:p>
            <a:pPr marL="342900" indent="-342900">
              <a:defRPr/>
            </a:pPr>
            <a:r>
              <a:rPr lang="ja-JP" altLang="en-US" b="1" dirty="0" smtClean="0">
                <a:latin typeface="メイリオ" panose="020B0604030504040204" pitchFamily="50" charset="-128"/>
                <a:ea typeface="メイリオ" panose="020B0604030504040204" pitchFamily="50" charset="-128"/>
              </a:rPr>
              <a:t>一般国民の利用環境</a:t>
            </a:r>
            <a:endParaRPr lang="en-US" altLang="ja-JP" sz="1600" dirty="0">
              <a:latin typeface="メイリオ" panose="020B0604030504040204" pitchFamily="50" charset="-128"/>
              <a:ea typeface="メイリオ" panose="020B0604030504040204" pitchFamily="50" charset="-128"/>
            </a:endParaRPr>
          </a:p>
        </p:txBody>
      </p:sp>
      <p:sp>
        <p:nvSpPr>
          <p:cNvPr id="21" name="AutoShape 8"/>
          <p:cNvSpPr>
            <a:spLocks noChangeArrowheads="1"/>
          </p:cNvSpPr>
          <p:nvPr/>
        </p:nvSpPr>
        <p:spPr bwMode="auto">
          <a:xfrm>
            <a:off x="201707" y="3356757"/>
            <a:ext cx="11394756" cy="928330"/>
          </a:xfrm>
          <a:prstGeom prst="roundRect">
            <a:avLst>
              <a:gd name="adj" fmla="val 16311"/>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smtClean="0">
                <a:latin typeface="メイリオ" panose="020B0604030504040204" pitchFamily="50" charset="-128"/>
                <a:ea typeface="メイリオ" panose="020B0604030504040204" pitchFamily="50" charset="-128"/>
              </a:rPr>
              <a:t>県民の電子図書館</a:t>
            </a:r>
            <a:endParaRPr lang="en-US" altLang="ja-JP" sz="1600" dirty="0">
              <a:latin typeface="メイリオ" panose="020B0604030504040204" pitchFamily="50" charset="-128"/>
              <a:ea typeface="メイリオ" panose="020B0604030504040204" pitchFamily="50" charset="-128"/>
            </a:endParaRPr>
          </a:p>
        </p:txBody>
      </p:sp>
      <p:sp>
        <p:nvSpPr>
          <p:cNvPr id="22" name="AutoShape 8"/>
          <p:cNvSpPr>
            <a:spLocks noChangeArrowheads="1"/>
          </p:cNvSpPr>
          <p:nvPr/>
        </p:nvSpPr>
        <p:spPr bwMode="auto">
          <a:xfrm>
            <a:off x="188259" y="2348796"/>
            <a:ext cx="11394756" cy="912106"/>
          </a:xfrm>
          <a:prstGeom prst="roundRect">
            <a:avLst>
              <a:gd name="adj" fmla="val 16311"/>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a:latin typeface="メイリオ" panose="020B0604030504040204" pitchFamily="50" charset="-128"/>
                <a:ea typeface="メイリオ" panose="020B0604030504040204" pitchFamily="50" charset="-128"/>
              </a:rPr>
              <a:t>市区町</a:t>
            </a:r>
            <a:r>
              <a:rPr lang="ja-JP" altLang="en-US" b="1" dirty="0" smtClean="0">
                <a:latin typeface="メイリオ" panose="020B0604030504040204" pitchFamily="50" charset="-128"/>
                <a:ea typeface="メイリオ" panose="020B0604030504040204" pitchFamily="50" charset="-128"/>
              </a:rPr>
              <a:t>村民の電子図書館</a:t>
            </a:r>
            <a:endParaRPr lang="en-US" altLang="ja-JP" sz="1600" dirty="0">
              <a:latin typeface="メイリオ" panose="020B0604030504040204" pitchFamily="50" charset="-128"/>
              <a:ea typeface="メイリオ" panose="020B0604030504040204" pitchFamily="50" charset="-128"/>
            </a:endParaRPr>
          </a:p>
        </p:txBody>
      </p:sp>
      <p:sp>
        <p:nvSpPr>
          <p:cNvPr id="23" name="AutoShape 8"/>
          <p:cNvSpPr>
            <a:spLocks noChangeArrowheads="1"/>
          </p:cNvSpPr>
          <p:nvPr/>
        </p:nvSpPr>
        <p:spPr bwMode="auto">
          <a:xfrm>
            <a:off x="81280" y="4354000"/>
            <a:ext cx="8323132" cy="936496"/>
          </a:xfrm>
          <a:prstGeom prst="roundRect">
            <a:avLst>
              <a:gd name="adj" fmla="val 15524"/>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en-US" altLang="ja-JP" b="1" dirty="0" smtClean="0">
                <a:latin typeface="メイリオ" panose="020B0604030504040204" pitchFamily="50" charset="-128"/>
                <a:ea typeface="メイリオ" panose="020B0604030504040204" pitchFamily="50" charset="-128"/>
              </a:rPr>
              <a:t>NDL</a:t>
            </a:r>
            <a:r>
              <a:rPr lang="ja-JP" altLang="en-US" b="1" dirty="0" smtClean="0">
                <a:latin typeface="メイリオ" panose="020B0604030504040204" pitchFamily="50" charset="-128"/>
                <a:ea typeface="メイリオ" panose="020B0604030504040204" pitchFamily="50" charset="-128"/>
              </a:rPr>
              <a:t>：国民の電子図書館</a:t>
            </a:r>
            <a:endParaRPr lang="en-US" altLang="ja-JP" sz="1600" dirty="0">
              <a:latin typeface="メイリオ" panose="020B0604030504040204" pitchFamily="50" charset="-128"/>
              <a:ea typeface="メイリオ" panose="020B0604030504040204" pitchFamily="50" charset="-128"/>
            </a:endParaRPr>
          </a:p>
        </p:txBody>
      </p:sp>
      <p:sp>
        <p:nvSpPr>
          <p:cNvPr id="24" name="フローチャート: 端子 23"/>
          <p:cNvSpPr/>
          <p:nvPr/>
        </p:nvSpPr>
        <p:spPr>
          <a:xfrm>
            <a:off x="501215" y="4690009"/>
            <a:ext cx="2451894" cy="441435"/>
          </a:xfrm>
          <a:prstGeom prst="flowChartTermina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ja-JP" altLang="en-US" sz="1400" dirty="0" smtClean="0"/>
              <a:t>図書館向け商用電子書籍</a:t>
            </a:r>
            <a:endParaRPr kumimoji="1" lang="en-US" altLang="ja-JP" sz="1400" dirty="0" smtClean="0"/>
          </a:p>
          <a:p>
            <a:pPr algn="ctr"/>
            <a:r>
              <a:rPr lang="ja-JP" altLang="en-US" sz="1400" dirty="0"/>
              <a:t>配信</a:t>
            </a:r>
            <a:r>
              <a:rPr kumimoji="1" lang="ja-JP" altLang="en-US" sz="1400" dirty="0" smtClean="0"/>
              <a:t>サービス</a:t>
            </a:r>
            <a:endParaRPr kumimoji="1" lang="ja-JP" altLang="en-US" sz="1400" dirty="0"/>
          </a:p>
        </p:txBody>
      </p:sp>
      <p:sp>
        <p:nvSpPr>
          <p:cNvPr id="25" name="フローチャート: 端子 24"/>
          <p:cNvSpPr/>
          <p:nvPr/>
        </p:nvSpPr>
        <p:spPr>
          <a:xfrm>
            <a:off x="211077" y="3783287"/>
            <a:ext cx="2370721" cy="441435"/>
          </a:xfrm>
          <a:prstGeom prst="flowChartTermina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ja-JP" altLang="en-US" sz="1400" dirty="0" smtClean="0"/>
              <a:t>図書館向け商用電子書籍</a:t>
            </a:r>
            <a:endParaRPr kumimoji="1" lang="en-US" altLang="ja-JP" sz="1400" dirty="0" smtClean="0"/>
          </a:p>
          <a:p>
            <a:pPr algn="ctr"/>
            <a:r>
              <a:rPr lang="ja-JP" altLang="en-US" sz="1400" dirty="0"/>
              <a:t>配信</a:t>
            </a:r>
            <a:r>
              <a:rPr kumimoji="1" lang="ja-JP" altLang="en-US" sz="1400" dirty="0" smtClean="0"/>
              <a:t>サービス</a:t>
            </a:r>
            <a:endParaRPr kumimoji="1" lang="ja-JP" altLang="en-US" sz="1400" dirty="0"/>
          </a:p>
        </p:txBody>
      </p:sp>
      <p:sp>
        <p:nvSpPr>
          <p:cNvPr id="26" name="フローチャート: 端子 25"/>
          <p:cNvSpPr/>
          <p:nvPr/>
        </p:nvSpPr>
        <p:spPr>
          <a:xfrm>
            <a:off x="595089" y="2695474"/>
            <a:ext cx="2474771" cy="441435"/>
          </a:xfrm>
          <a:prstGeom prst="flowChartTermina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ja-JP" altLang="en-US" sz="1400" dirty="0" smtClean="0"/>
              <a:t>図書館向け商用電子書籍</a:t>
            </a:r>
            <a:endParaRPr kumimoji="1" lang="en-US" altLang="ja-JP" sz="1400" dirty="0" smtClean="0"/>
          </a:p>
          <a:p>
            <a:pPr algn="ctr"/>
            <a:r>
              <a:rPr lang="ja-JP" altLang="en-US" sz="1400" dirty="0"/>
              <a:t>配信</a:t>
            </a:r>
            <a:r>
              <a:rPr kumimoji="1" lang="ja-JP" altLang="en-US" sz="1400" dirty="0" smtClean="0"/>
              <a:t>サービス</a:t>
            </a:r>
            <a:endParaRPr kumimoji="1" lang="ja-JP" altLang="en-US" sz="1400" dirty="0"/>
          </a:p>
        </p:txBody>
      </p:sp>
      <p:sp>
        <p:nvSpPr>
          <p:cNvPr id="27" name="フローチャート: 端子 26"/>
          <p:cNvSpPr/>
          <p:nvPr/>
        </p:nvSpPr>
        <p:spPr>
          <a:xfrm>
            <a:off x="3202397" y="4434038"/>
            <a:ext cx="2245887" cy="714415"/>
          </a:xfrm>
          <a:prstGeom prst="flowChartTerminator">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en-US" altLang="ja-JP" sz="1400" dirty="0" smtClean="0"/>
              <a:t>NDL</a:t>
            </a:r>
            <a:r>
              <a:rPr kumimoji="1" lang="ja-JP" altLang="en-US" sz="1400" dirty="0" smtClean="0"/>
              <a:t>デジタルコレクション</a:t>
            </a:r>
            <a:endParaRPr kumimoji="1" lang="en-US" altLang="ja-JP" sz="1400" dirty="0" smtClean="0"/>
          </a:p>
          <a:p>
            <a:pPr algn="ctr"/>
            <a:r>
              <a:rPr kumimoji="1" lang="ja-JP" altLang="en-US" sz="1400" dirty="0" smtClean="0"/>
              <a:t>（</a:t>
            </a:r>
            <a:r>
              <a:rPr kumimoji="1" lang="en-US" altLang="ja-JP" sz="1400" dirty="0" smtClean="0"/>
              <a:t>NDL</a:t>
            </a:r>
            <a:r>
              <a:rPr kumimoji="1" lang="ja-JP" altLang="en-US" sz="1400" dirty="0" smtClean="0"/>
              <a:t>デジタル化・無償電子書籍類）</a:t>
            </a:r>
            <a:endParaRPr kumimoji="1" lang="ja-JP" altLang="en-US" sz="1400" dirty="0"/>
          </a:p>
        </p:txBody>
      </p:sp>
      <p:sp>
        <p:nvSpPr>
          <p:cNvPr id="28" name="フローチャート: 端子 27"/>
          <p:cNvSpPr/>
          <p:nvPr/>
        </p:nvSpPr>
        <p:spPr>
          <a:xfrm>
            <a:off x="3009575" y="3458121"/>
            <a:ext cx="2539811" cy="714415"/>
          </a:xfrm>
          <a:prstGeom prst="flowChartTerminator">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en-US" altLang="ja-JP" sz="1400" dirty="0" smtClean="0"/>
              <a:t>NDL</a:t>
            </a:r>
            <a:r>
              <a:rPr kumimoji="1" lang="ja-JP" altLang="en-US" sz="1400" dirty="0" smtClean="0"/>
              <a:t>デジタルコレクション</a:t>
            </a:r>
            <a:endParaRPr kumimoji="1" lang="en-US" altLang="ja-JP" sz="1400" dirty="0" smtClean="0"/>
          </a:p>
          <a:p>
            <a:pPr algn="ctr"/>
            <a:r>
              <a:rPr kumimoji="1" lang="ja-JP" altLang="en-US" sz="1400" dirty="0" smtClean="0"/>
              <a:t>（商用電子図書館サービスで入手できない電子書籍）</a:t>
            </a:r>
            <a:endParaRPr kumimoji="1" lang="ja-JP" altLang="en-US" sz="1400" dirty="0"/>
          </a:p>
        </p:txBody>
      </p:sp>
      <p:sp>
        <p:nvSpPr>
          <p:cNvPr id="29" name="フローチャート: 端子 28"/>
          <p:cNvSpPr/>
          <p:nvPr/>
        </p:nvSpPr>
        <p:spPr>
          <a:xfrm>
            <a:off x="3176839" y="2500641"/>
            <a:ext cx="2539811" cy="714415"/>
          </a:xfrm>
          <a:prstGeom prst="flowChartTerminator">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en-US" altLang="ja-JP" sz="1400" dirty="0" smtClean="0"/>
              <a:t>NDL</a:t>
            </a:r>
            <a:r>
              <a:rPr kumimoji="1" lang="ja-JP" altLang="en-US" sz="1400" dirty="0" smtClean="0"/>
              <a:t>デジタルコレクション</a:t>
            </a:r>
            <a:endParaRPr kumimoji="1" lang="en-US" altLang="ja-JP" sz="1400" dirty="0" smtClean="0"/>
          </a:p>
          <a:p>
            <a:pPr algn="ctr"/>
            <a:r>
              <a:rPr kumimoji="1" lang="ja-JP" altLang="en-US" sz="1400" dirty="0" smtClean="0"/>
              <a:t>（商用電子図書館サービスで入手できない電子書籍）</a:t>
            </a:r>
            <a:endParaRPr kumimoji="1" lang="ja-JP" altLang="en-US" sz="1400" dirty="0"/>
          </a:p>
        </p:txBody>
      </p:sp>
      <p:sp>
        <p:nvSpPr>
          <p:cNvPr id="30" name="AutoShape 8"/>
          <p:cNvSpPr>
            <a:spLocks noChangeArrowheads="1"/>
          </p:cNvSpPr>
          <p:nvPr/>
        </p:nvSpPr>
        <p:spPr bwMode="auto">
          <a:xfrm>
            <a:off x="247547" y="1308911"/>
            <a:ext cx="11463347" cy="896665"/>
          </a:xfrm>
          <a:prstGeom prst="roundRect">
            <a:avLst>
              <a:gd name="adj" fmla="val 16311"/>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smtClean="0">
                <a:latin typeface="メイリオ" panose="020B0604030504040204" pitchFamily="50" charset="-128"/>
                <a:ea typeface="メイリオ" panose="020B0604030504040204" pitchFamily="50" charset="-128"/>
              </a:rPr>
              <a:t>インターネット版電子図書館サービス</a:t>
            </a:r>
            <a:endParaRPr lang="en-US" altLang="ja-JP" b="1" dirty="0">
              <a:latin typeface="メイリオ" panose="020B0604030504040204" pitchFamily="50" charset="-128"/>
              <a:ea typeface="メイリオ" panose="020B0604030504040204" pitchFamily="50" charset="-128"/>
            </a:endParaRPr>
          </a:p>
        </p:txBody>
      </p:sp>
      <p:pic>
        <p:nvPicPr>
          <p:cNvPr id="31" name="Picture 7" descr="C:\Program Files\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98511" y="1451093"/>
            <a:ext cx="718229" cy="733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フローチャート: 端子 31"/>
          <p:cNvSpPr/>
          <p:nvPr/>
        </p:nvSpPr>
        <p:spPr>
          <a:xfrm>
            <a:off x="7268918" y="3595347"/>
            <a:ext cx="2333577" cy="441435"/>
          </a:xfrm>
          <a:prstGeom prst="flowChartTermina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ja-JP" altLang="en-US" sz="1400" dirty="0" smtClean="0"/>
              <a:t>県に関連する</a:t>
            </a:r>
            <a:r>
              <a:rPr kumimoji="1" lang="ja-JP" altLang="en-US" sz="1400" dirty="0" smtClean="0"/>
              <a:t>地域資料</a:t>
            </a:r>
            <a:endParaRPr kumimoji="1" lang="en-US" altLang="ja-JP" sz="1400" dirty="0" smtClean="0"/>
          </a:p>
          <a:p>
            <a:pPr algn="ctr"/>
            <a:r>
              <a:rPr kumimoji="1" lang="ja-JP" altLang="en-US" sz="1400" dirty="0" smtClean="0"/>
              <a:t>閲覧サービス</a:t>
            </a:r>
            <a:endParaRPr kumimoji="1" lang="ja-JP" altLang="en-US" sz="1400" dirty="0"/>
          </a:p>
        </p:txBody>
      </p:sp>
      <p:sp>
        <p:nvSpPr>
          <p:cNvPr id="33" name="フローチャート: 端子 32"/>
          <p:cNvSpPr/>
          <p:nvPr/>
        </p:nvSpPr>
        <p:spPr>
          <a:xfrm>
            <a:off x="7476975" y="2602230"/>
            <a:ext cx="1781827" cy="441435"/>
          </a:xfrm>
          <a:prstGeom prst="flowChartTermina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ja-JP" altLang="en-US" sz="1400" dirty="0" smtClean="0"/>
              <a:t>県の</a:t>
            </a:r>
            <a:r>
              <a:rPr kumimoji="1" lang="ja-JP" altLang="en-US" sz="1400" dirty="0" smtClean="0"/>
              <a:t>地域資料</a:t>
            </a:r>
            <a:endParaRPr kumimoji="1" lang="en-US" altLang="ja-JP" sz="1400" dirty="0" smtClean="0"/>
          </a:p>
          <a:p>
            <a:pPr algn="ctr"/>
            <a:r>
              <a:rPr kumimoji="1" lang="ja-JP" altLang="en-US" sz="1400" dirty="0" smtClean="0"/>
              <a:t>閲覧サービス</a:t>
            </a:r>
            <a:endParaRPr kumimoji="1" lang="ja-JP" altLang="en-US" sz="1400" dirty="0"/>
          </a:p>
        </p:txBody>
      </p:sp>
      <p:sp>
        <p:nvSpPr>
          <p:cNvPr id="34" name="フローチャート: 端子 33"/>
          <p:cNvSpPr/>
          <p:nvPr/>
        </p:nvSpPr>
        <p:spPr>
          <a:xfrm>
            <a:off x="9401357" y="2602230"/>
            <a:ext cx="2283595" cy="441435"/>
          </a:xfrm>
          <a:prstGeom prst="flowChartTermina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ja-JP" altLang="en-US" sz="1400" dirty="0" smtClean="0"/>
              <a:t>市町村が収集した</a:t>
            </a:r>
            <a:endParaRPr lang="en-US" altLang="ja-JP" sz="1400" dirty="0" smtClean="0"/>
          </a:p>
          <a:p>
            <a:pPr algn="ctr"/>
            <a:r>
              <a:rPr kumimoji="1" lang="ja-JP" altLang="en-US" sz="1400" dirty="0" smtClean="0"/>
              <a:t>地域資料閲覧サービス</a:t>
            </a:r>
            <a:endParaRPr kumimoji="1" lang="ja-JP" altLang="en-US" sz="1400" dirty="0"/>
          </a:p>
        </p:txBody>
      </p:sp>
      <p:cxnSp>
        <p:nvCxnSpPr>
          <p:cNvPr id="42" name="曲線コネクタ 41"/>
          <p:cNvCxnSpPr>
            <a:stCxn id="17" idx="1"/>
            <a:endCxn id="25" idx="2"/>
          </p:cNvCxnSpPr>
          <p:nvPr/>
        </p:nvCxnSpPr>
        <p:spPr>
          <a:xfrm flipV="1">
            <a:off x="1276281" y="4224722"/>
            <a:ext cx="120157" cy="1320441"/>
          </a:xfrm>
          <a:prstGeom prst="straightConnector1">
            <a:avLst/>
          </a:prstGeom>
          <a:ln w="57150">
            <a:solidFill>
              <a:schemeClr val="accent2">
                <a:lumMod val="50000"/>
              </a:schemeClr>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55" name="曲線コネクタ 41"/>
          <p:cNvCxnSpPr>
            <a:stCxn id="14" idx="1"/>
            <a:endCxn id="28" idx="2"/>
          </p:cNvCxnSpPr>
          <p:nvPr/>
        </p:nvCxnSpPr>
        <p:spPr>
          <a:xfrm flipH="1" flipV="1">
            <a:off x="4279481" y="4172536"/>
            <a:ext cx="442030" cy="1222306"/>
          </a:xfrm>
          <a:prstGeom prst="straightConnector1">
            <a:avLst/>
          </a:prstGeom>
          <a:ln w="57150">
            <a:solidFill>
              <a:schemeClr val="accent5">
                <a:lumMod val="50000"/>
              </a:schemeClr>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61" name="曲線コネクタ 41"/>
          <p:cNvCxnSpPr>
            <a:stCxn id="14" idx="1"/>
            <a:endCxn id="29" idx="2"/>
          </p:cNvCxnSpPr>
          <p:nvPr/>
        </p:nvCxnSpPr>
        <p:spPr>
          <a:xfrm flipH="1" flipV="1">
            <a:off x="4446745" y="3215056"/>
            <a:ext cx="274766" cy="2179786"/>
          </a:xfrm>
          <a:prstGeom prst="straightConnector1">
            <a:avLst/>
          </a:prstGeom>
          <a:ln w="57150">
            <a:solidFill>
              <a:schemeClr val="accent5">
                <a:lumMod val="50000"/>
              </a:schemeClr>
            </a:solidFill>
            <a:tailEnd type="triangle" w="lg" len="lg"/>
          </a:ln>
        </p:spPr>
        <p:style>
          <a:lnRef idx="3">
            <a:schemeClr val="accent2"/>
          </a:lnRef>
          <a:fillRef idx="0">
            <a:schemeClr val="accent2"/>
          </a:fillRef>
          <a:effectRef idx="2">
            <a:schemeClr val="accent2"/>
          </a:effectRef>
          <a:fontRef idx="minor">
            <a:schemeClr val="tx1"/>
          </a:fontRef>
        </p:style>
      </p:cxnSp>
      <p:sp>
        <p:nvSpPr>
          <p:cNvPr id="64" name="フローチャート: 端子 63"/>
          <p:cNvSpPr/>
          <p:nvPr/>
        </p:nvSpPr>
        <p:spPr>
          <a:xfrm>
            <a:off x="3958441" y="1854357"/>
            <a:ext cx="2539811" cy="365204"/>
          </a:xfrm>
          <a:prstGeom prst="flowChartTerminator">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ja-JP" altLang="en-US" sz="1400" dirty="0" smtClean="0"/>
              <a:t>インターネット版</a:t>
            </a:r>
            <a:endParaRPr kumimoji="1" lang="en-US" altLang="ja-JP" sz="1400" dirty="0" smtClean="0"/>
          </a:p>
          <a:p>
            <a:pPr algn="ctr"/>
            <a:r>
              <a:rPr kumimoji="1" lang="en-US" altLang="ja-JP" sz="1400" dirty="0" smtClean="0"/>
              <a:t>NDL</a:t>
            </a:r>
            <a:r>
              <a:rPr kumimoji="1" lang="ja-JP" altLang="en-US" sz="1400" dirty="0" smtClean="0"/>
              <a:t>デジタルコレクション</a:t>
            </a:r>
            <a:endParaRPr kumimoji="1" lang="en-US" altLang="ja-JP" sz="1400" dirty="0" smtClean="0"/>
          </a:p>
        </p:txBody>
      </p:sp>
      <p:cxnSp>
        <p:nvCxnSpPr>
          <p:cNvPr id="65" name="曲線コネクタ 41"/>
          <p:cNvCxnSpPr>
            <a:stCxn id="16" idx="1"/>
            <a:endCxn id="64" idx="2"/>
          </p:cNvCxnSpPr>
          <p:nvPr/>
        </p:nvCxnSpPr>
        <p:spPr>
          <a:xfrm flipH="1" flipV="1">
            <a:off x="5228347" y="2219561"/>
            <a:ext cx="913319" cy="3231921"/>
          </a:xfrm>
          <a:prstGeom prst="straightConnector1">
            <a:avLst/>
          </a:prstGeom>
          <a:ln w="57150">
            <a:solidFill>
              <a:schemeClr val="accent5">
                <a:lumMod val="50000"/>
              </a:schemeClr>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68" name="曲線コネクタ 41"/>
          <p:cNvCxnSpPr>
            <a:stCxn id="13" idx="1"/>
            <a:endCxn id="64" idx="2"/>
          </p:cNvCxnSpPr>
          <p:nvPr/>
        </p:nvCxnSpPr>
        <p:spPr>
          <a:xfrm flipH="1" flipV="1">
            <a:off x="5228347" y="2219561"/>
            <a:ext cx="2074773" cy="3252081"/>
          </a:xfrm>
          <a:prstGeom prst="straightConnector1">
            <a:avLst/>
          </a:prstGeom>
          <a:ln w="57150">
            <a:solidFill>
              <a:schemeClr val="accent5">
                <a:lumMod val="50000"/>
              </a:schemeClr>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79" name="曲線コネクタ 41"/>
          <p:cNvCxnSpPr>
            <a:stCxn id="18" idx="1"/>
            <a:endCxn id="34" idx="2"/>
          </p:cNvCxnSpPr>
          <p:nvPr/>
        </p:nvCxnSpPr>
        <p:spPr>
          <a:xfrm flipH="1" flipV="1">
            <a:off x="10543155" y="3043665"/>
            <a:ext cx="553084" cy="2501498"/>
          </a:xfrm>
          <a:prstGeom prst="straightConnector1">
            <a:avLst/>
          </a:prstGeom>
          <a:ln w="57150">
            <a:solidFill>
              <a:schemeClr val="accent6">
                <a:lumMod val="75000"/>
              </a:schemeClr>
            </a:solidFill>
            <a:tailEnd type="triangle" w="lg" len="lg"/>
          </a:ln>
        </p:spPr>
        <p:style>
          <a:lnRef idx="3">
            <a:schemeClr val="accent2"/>
          </a:lnRef>
          <a:fillRef idx="0">
            <a:schemeClr val="accent2"/>
          </a:fillRef>
          <a:effectRef idx="2">
            <a:schemeClr val="accent2"/>
          </a:effectRef>
          <a:fontRef idx="minor">
            <a:schemeClr val="tx1"/>
          </a:fontRef>
        </p:style>
      </p:cxnSp>
      <p:sp>
        <p:nvSpPr>
          <p:cNvPr id="82" name="フローチャート: 端子 81"/>
          <p:cNvSpPr/>
          <p:nvPr/>
        </p:nvSpPr>
        <p:spPr>
          <a:xfrm>
            <a:off x="1634355" y="1762624"/>
            <a:ext cx="2184805" cy="441435"/>
          </a:xfrm>
          <a:prstGeom prst="flowChartTermina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ja-JP" altLang="en-US" sz="1400" dirty="0" smtClean="0"/>
              <a:t>個人向け商用電子書籍</a:t>
            </a:r>
            <a:endParaRPr kumimoji="1" lang="en-US" altLang="ja-JP" sz="1400" dirty="0" smtClean="0"/>
          </a:p>
          <a:p>
            <a:pPr algn="ctr"/>
            <a:r>
              <a:rPr kumimoji="1" lang="ja-JP" altLang="en-US" sz="1400" dirty="0" smtClean="0"/>
              <a:t>配信サービス</a:t>
            </a:r>
            <a:endParaRPr kumimoji="1" lang="ja-JP" altLang="en-US" sz="1400" dirty="0"/>
          </a:p>
        </p:txBody>
      </p:sp>
      <p:cxnSp>
        <p:nvCxnSpPr>
          <p:cNvPr id="83" name="曲線コネクタ 41"/>
          <p:cNvCxnSpPr>
            <a:stCxn id="17" idx="1"/>
            <a:endCxn id="82" idx="2"/>
          </p:cNvCxnSpPr>
          <p:nvPr/>
        </p:nvCxnSpPr>
        <p:spPr>
          <a:xfrm flipV="1">
            <a:off x="1276281" y="2204059"/>
            <a:ext cx="1450477" cy="3341104"/>
          </a:xfrm>
          <a:prstGeom prst="straightConnector1">
            <a:avLst/>
          </a:prstGeom>
          <a:ln w="57150">
            <a:solidFill>
              <a:schemeClr val="accent2">
                <a:lumMod val="50000"/>
              </a:schemeClr>
            </a:solidFill>
            <a:tailEnd type="triangle" w="lg" len="lg"/>
          </a:ln>
        </p:spPr>
        <p:style>
          <a:lnRef idx="3">
            <a:schemeClr val="accent2"/>
          </a:lnRef>
          <a:fillRef idx="0">
            <a:schemeClr val="accent2"/>
          </a:fillRef>
          <a:effectRef idx="2">
            <a:schemeClr val="accent2"/>
          </a:effectRef>
          <a:fontRef idx="minor">
            <a:schemeClr val="tx1"/>
          </a:fontRef>
        </p:style>
      </p:cxnSp>
      <p:sp>
        <p:nvSpPr>
          <p:cNvPr id="90" name="フローチャート: 端子 89"/>
          <p:cNvSpPr/>
          <p:nvPr/>
        </p:nvSpPr>
        <p:spPr>
          <a:xfrm>
            <a:off x="7507455" y="1804707"/>
            <a:ext cx="2734829" cy="375882"/>
          </a:xfrm>
          <a:prstGeom prst="flowChartTermina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ja-JP" altLang="en-US" sz="1400" dirty="0" smtClean="0"/>
              <a:t>全国の地域資料閲覧サービス</a:t>
            </a:r>
            <a:endParaRPr kumimoji="1" lang="ja-JP" altLang="en-US" sz="1400" dirty="0"/>
          </a:p>
        </p:txBody>
      </p:sp>
      <p:sp>
        <p:nvSpPr>
          <p:cNvPr id="91" name="フローチャート: 端子 90"/>
          <p:cNvSpPr/>
          <p:nvPr/>
        </p:nvSpPr>
        <p:spPr>
          <a:xfrm>
            <a:off x="4081360" y="1374207"/>
            <a:ext cx="4473599" cy="365204"/>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ja-JP" altLang="en-US" sz="1400" dirty="0" smtClean="0"/>
              <a:t>統合検索サービス（全ての書籍の存在と所在場所）</a:t>
            </a:r>
            <a:endParaRPr kumimoji="1" lang="en-US" altLang="ja-JP" sz="1400" dirty="0" smtClean="0"/>
          </a:p>
        </p:txBody>
      </p:sp>
      <p:cxnSp>
        <p:nvCxnSpPr>
          <p:cNvPr id="92" name="曲線コネクタ 41"/>
          <p:cNvCxnSpPr>
            <a:stCxn id="12" idx="1"/>
            <a:endCxn id="32" idx="2"/>
          </p:cNvCxnSpPr>
          <p:nvPr/>
        </p:nvCxnSpPr>
        <p:spPr>
          <a:xfrm flipH="1" flipV="1">
            <a:off x="8435707" y="4036782"/>
            <a:ext cx="75717" cy="1494214"/>
          </a:xfrm>
          <a:prstGeom prst="straightConnector1">
            <a:avLst/>
          </a:prstGeom>
          <a:ln w="57150">
            <a:solidFill>
              <a:schemeClr val="accent6">
                <a:lumMod val="75000"/>
              </a:schemeClr>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99" name="曲線コネクタ 41"/>
          <p:cNvCxnSpPr>
            <a:stCxn id="33" idx="0"/>
            <a:endCxn id="90" idx="2"/>
          </p:cNvCxnSpPr>
          <p:nvPr/>
        </p:nvCxnSpPr>
        <p:spPr>
          <a:xfrm flipV="1">
            <a:off x="8367889" y="2180589"/>
            <a:ext cx="506981" cy="421641"/>
          </a:xfrm>
          <a:prstGeom prst="straightConnector1">
            <a:avLst/>
          </a:prstGeom>
          <a:ln w="57150">
            <a:solidFill>
              <a:schemeClr val="accent6">
                <a:lumMod val="75000"/>
              </a:schemeClr>
            </a:solidFill>
            <a:tailEnd type="triangle" w="lg" len="lg"/>
          </a:ln>
        </p:spPr>
        <p:style>
          <a:lnRef idx="3">
            <a:schemeClr val="accent2"/>
          </a:lnRef>
          <a:fillRef idx="0">
            <a:schemeClr val="accent2"/>
          </a:fillRef>
          <a:effectRef idx="2">
            <a:schemeClr val="accent2"/>
          </a:effectRef>
          <a:fontRef idx="minor">
            <a:schemeClr val="tx1"/>
          </a:fontRef>
        </p:style>
      </p:cxnSp>
      <p:sp>
        <p:nvSpPr>
          <p:cNvPr id="102" name="フローチャート: 磁気ディスク 101"/>
          <p:cNvSpPr/>
          <p:nvPr/>
        </p:nvSpPr>
        <p:spPr>
          <a:xfrm>
            <a:off x="5227320" y="6394850"/>
            <a:ext cx="1732873" cy="457227"/>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公的機関</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ウェブアーカイブ</a:t>
            </a:r>
            <a:endParaRPr lang="en-US" altLang="ja-JP" sz="1400" dirty="0">
              <a:latin typeface="メイリオ" panose="020B0604030504040204" pitchFamily="50" charset="-128"/>
              <a:ea typeface="メイリオ" panose="020B0604030504040204" pitchFamily="50" charset="-128"/>
            </a:endParaRPr>
          </a:p>
        </p:txBody>
      </p:sp>
      <p:cxnSp>
        <p:nvCxnSpPr>
          <p:cNvPr id="103" name="曲線コネクタ 41"/>
          <p:cNvCxnSpPr>
            <a:stCxn id="102" idx="1"/>
            <a:endCxn id="64" idx="2"/>
          </p:cNvCxnSpPr>
          <p:nvPr/>
        </p:nvCxnSpPr>
        <p:spPr>
          <a:xfrm flipH="1" flipV="1">
            <a:off x="5228347" y="2219561"/>
            <a:ext cx="865410" cy="4175289"/>
          </a:xfrm>
          <a:prstGeom prst="straightConnector1">
            <a:avLst/>
          </a:prstGeom>
          <a:ln w="12700">
            <a:solidFill>
              <a:srgbClr val="0070C0"/>
            </a:solidFill>
            <a:tailEnd type="triangle" w="lg" len="lg"/>
          </a:ln>
        </p:spPr>
        <p:style>
          <a:lnRef idx="3">
            <a:schemeClr val="accent2"/>
          </a:lnRef>
          <a:fillRef idx="0">
            <a:schemeClr val="accent2"/>
          </a:fillRef>
          <a:effectRef idx="2">
            <a:schemeClr val="accent2"/>
          </a:effectRef>
          <a:fontRef idx="minor">
            <a:schemeClr val="tx1"/>
          </a:fontRef>
        </p:style>
      </p:cxnSp>
      <p:sp>
        <p:nvSpPr>
          <p:cNvPr id="106" name="フローチャート: 磁気ディスク 105"/>
          <p:cNvSpPr/>
          <p:nvPr/>
        </p:nvSpPr>
        <p:spPr>
          <a:xfrm>
            <a:off x="2045835" y="6403274"/>
            <a:ext cx="1397988" cy="457227"/>
          </a:xfrm>
          <a:prstGeom prst="flowChartMagneticDisk">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商用電子書籍</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アーカイブ</a:t>
            </a:r>
            <a:endParaRPr lang="en-US" altLang="ja-JP" sz="1400" dirty="0">
              <a:latin typeface="メイリオ" panose="020B0604030504040204" pitchFamily="50" charset="-128"/>
              <a:ea typeface="メイリオ" panose="020B0604030504040204" pitchFamily="50" charset="-128"/>
            </a:endParaRPr>
          </a:p>
        </p:txBody>
      </p:sp>
      <p:sp>
        <p:nvSpPr>
          <p:cNvPr id="107" name="フローチャート: 磁気ディスク 106"/>
          <p:cNvSpPr/>
          <p:nvPr/>
        </p:nvSpPr>
        <p:spPr>
          <a:xfrm>
            <a:off x="3542599" y="6405256"/>
            <a:ext cx="1616566" cy="457227"/>
          </a:xfrm>
          <a:prstGeom prst="flowChartMagneticDisk">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民間</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ウェブアーカイブ</a:t>
            </a:r>
            <a:endParaRPr lang="en-US" altLang="ja-JP" sz="1400" dirty="0">
              <a:latin typeface="メイリオ" panose="020B0604030504040204" pitchFamily="50" charset="-128"/>
              <a:ea typeface="メイリオ" panose="020B0604030504040204" pitchFamily="50" charset="-128"/>
            </a:endParaRPr>
          </a:p>
        </p:txBody>
      </p:sp>
      <p:cxnSp>
        <p:nvCxnSpPr>
          <p:cNvPr id="112" name="曲線コネクタ 41"/>
          <p:cNvCxnSpPr>
            <a:stCxn id="14" idx="1"/>
            <a:endCxn id="27" idx="2"/>
          </p:cNvCxnSpPr>
          <p:nvPr/>
        </p:nvCxnSpPr>
        <p:spPr>
          <a:xfrm flipH="1" flipV="1">
            <a:off x="4325341" y="5148453"/>
            <a:ext cx="396170" cy="246389"/>
          </a:xfrm>
          <a:prstGeom prst="straightConnector1">
            <a:avLst/>
          </a:prstGeom>
          <a:ln w="12700">
            <a:solidFill>
              <a:srgbClr val="0070C0"/>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115" name="曲線コネクタ 41"/>
          <p:cNvCxnSpPr>
            <a:stCxn id="15" idx="1"/>
            <a:endCxn id="27" idx="2"/>
          </p:cNvCxnSpPr>
          <p:nvPr/>
        </p:nvCxnSpPr>
        <p:spPr>
          <a:xfrm flipV="1">
            <a:off x="3150576" y="5148453"/>
            <a:ext cx="1174765" cy="201774"/>
          </a:xfrm>
          <a:prstGeom prst="straightConnector1">
            <a:avLst/>
          </a:prstGeom>
          <a:ln w="12700">
            <a:solidFill>
              <a:srgbClr val="0070C0"/>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119" name="曲線コネクタ 41"/>
          <p:cNvCxnSpPr>
            <a:stCxn id="16" idx="1"/>
            <a:endCxn id="27" idx="2"/>
          </p:cNvCxnSpPr>
          <p:nvPr/>
        </p:nvCxnSpPr>
        <p:spPr>
          <a:xfrm flipH="1" flipV="1">
            <a:off x="4325341" y="5148453"/>
            <a:ext cx="1816325" cy="303029"/>
          </a:xfrm>
          <a:prstGeom prst="straightConnector1">
            <a:avLst/>
          </a:prstGeom>
          <a:ln w="12700">
            <a:solidFill>
              <a:srgbClr val="0070C0"/>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122" name="曲線コネクタ 41"/>
          <p:cNvCxnSpPr>
            <a:stCxn id="13" idx="1"/>
            <a:endCxn id="27" idx="3"/>
          </p:cNvCxnSpPr>
          <p:nvPr/>
        </p:nvCxnSpPr>
        <p:spPr>
          <a:xfrm flipH="1" flipV="1">
            <a:off x="5448284" y="4791246"/>
            <a:ext cx="1854836" cy="680396"/>
          </a:xfrm>
          <a:prstGeom prst="straightConnector1">
            <a:avLst/>
          </a:prstGeom>
          <a:ln w="12700">
            <a:solidFill>
              <a:srgbClr val="0070C0"/>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126" name="曲線コネクタ 41"/>
          <p:cNvCxnSpPr>
            <a:stCxn id="102" idx="1"/>
            <a:endCxn id="28" idx="2"/>
          </p:cNvCxnSpPr>
          <p:nvPr/>
        </p:nvCxnSpPr>
        <p:spPr>
          <a:xfrm flipH="1" flipV="1">
            <a:off x="4279481" y="4172536"/>
            <a:ext cx="1814276" cy="2222314"/>
          </a:xfrm>
          <a:prstGeom prst="straightConnector1">
            <a:avLst/>
          </a:prstGeom>
          <a:ln w="12700">
            <a:solidFill>
              <a:srgbClr val="0070C0"/>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129" name="曲線コネクタ 41"/>
          <p:cNvCxnSpPr>
            <a:stCxn id="102" idx="1"/>
            <a:endCxn id="29" idx="2"/>
          </p:cNvCxnSpPr>
          <p:nvPr/>
        </p:nvCxnSpPr>
        <p:spPr>
          <a:xfrm flipH="1" flipV="1">
            <a:off x="4446745" y="3215056"/>
            <a:ext cx="1647012" cy="3179794"/>
          </a:xfrm>
          <a:prstGeom prst="straightConnector1">
            <a:avLst/>
          </a:prstGeom>
          <a:ln w="12700">
            <a:solidFill>
              <a:srgbClr val="0070C0"/>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153" name="曲線コネクタ 41"/>
          <p:cNvCxnSpPr>
            <a:stCxn id="14" idx="1"/>
            <a:endCxn id="64" idx="2"/>
          </p:cNvCxnSpPr>
          <p:nvPr/>
        </p:nvCxnSpPr>
        <p:spPr>
          <a:xfrm flipV="1">
            <a:off x="4721511" y="2219561"/>
            <a:ext cx="506836" cy="3175281"/>
          </a:xfrm>
          <a:prstGeom prst="straightConnector1">
            <a:avLst/>
          </a:prstGeom>
          <a:ln w="57150">
            <a:solidFill>
              <a:srgbClr val="FF0000"/>
            </a:solidFill>
            <a:prstDash val="sysDash"/>
            <a:tailEnd type="triangle" w="lg" len="lg"/>
          </a:ln>
        </p:spPr>
        <p:style>
          <a:lnRef idx="3">
            <a:schemeClr val="accent2"/>
          </a:lnRef>
          <a:fillRef idx="0">
            <a:schemeClr val="accent2"/>
          </a:fillRef>
          <a:effectRef idx="2">
            <a:schemeClr val="accent2"/>
          </a:effectRef>
          <a:fontRef idx="minor">
            <a:schemeClr val="tx1"/>
          </a:fontRef>
        </p:style>
      </p:cxnSp>
      <p:cxnSp>
        <p:nvCxnSpPr>
          <p:cNvPr id="156" name="曲線コネクタ 41"/>
          <p:cNvCxnSpPr>
            <a:stCxn id="17" idx="3"/>
            <a:endCxn id="106" idx="2"/>
          </p:cNvCxnSpPr>
          <p:nvPr/>
        </p:nvCxnSpPr>
        <p:spPr>
          <a:xfrm>
            <a:off x="1276281" y="6130661"/>
            <a:ext cx="769554" cy="501227"/>
          </a:xfrm>
          <a:prstGeom prst="straightConnector1">
            <a:avLst/>
          </a:prstGeom>
          <a:ln w="57150">
            <a:solidFill>
              <a:srgbClr val="FF0000"/>
            </a:solidFill>
            <a:prstDash val="sysDash"/>
            <a:tailEnd type="triangle" w="lg" len="lg"/>
          </a:ln>
        </p:spPr>
        <p:style>
          <a:lnRef idx="3">
            <a:schemeClr val="accent2"/>
          </a:lnRef>
          <a:fillRef idx="0">
            <a:schemeClr val="accent2"/>
          </a:fillRef>
          <a:effectRef idx="2">
            <a:schemeClr val="accent2"/>
          </a:effectRef>
          <a:fontRef idx="minor">
            <a:schemeClr val="tx1"/>
          </a:fontRef>
        </p:style>
      </p:cxnSp>
      <p:cxnSp>
        <p:nvCxnSpPr>
          <p:cNvPr id="159" name="曲線コネクタ 41"/>
          <p:cNvCxnSpPr>
            <a:stCxn id="17" idx="1"/>
            <a:endCxn id="24" idx="2"/>
          </p:cNvCxnSpPr>
          <p:nvPr/>
        </p:nvCxnSpPr>
        <p:spPr>
          <a:xfrm flipV="1">
            <a:off x="1276281" y="5131444"/>
            <a:ext cx="450881" cy="413719"/>
          </a:xfrm>
          <a:prstGeom prst="straightConnector1">
            <a:avLst/>
          </a:prstGeom>
          <a:ln w="57150">
            <a:solidFill>
              <a:srgbClr val="FF0000"/>
            </a:solidFill>
            <a:prstDash val="sysDash"/>
            <a:tailEnd type="triangle" w="lg" len="lg"/>
          </a:ln>
        </p:spPr>
        <p:style>
          <a:lnRef idx="3">
            <a:schemeClr val="accent2"/>
          </a:lnRef>
          <a:fillRef idx="0">
            <a:schemeClr val="accent2"/>
          </a:fillRef>
          <a:effectRef idx="2">
            <a:schemeClr val="accent2"/>
          </a:effectRef>
          <a:fontRef idx="minor">
            <a:schemeClr val="tx1"/>
          </a:fontRef>
        </p:style>
      </p:cxnSp>
      <p:cxnSp>
        <p:nvCxnSpPr>
          <p:cNvPr id="162" name="曲線コネクタ 41"/>
          <p:cNvCxnSpPr>
            <a:stCxn id="25" idx="0"/>
            <a:endCxn id="26" idx="2"/>
          </p:cNvCxnSpPr>
          <p:nvPr/>
        </p:nvCxnSpPr>
        <p:spPr>
          <a:xfrm flipV="1">
            <a:off x="1396438" y="3136909"/>
            <a:ext cx="436037" cy="646378"/>
          </a:xfrm>
          <a:prstGeom prst="straightConnector1">
            <a:avLst/>
          </a:prstGeom>
          <a:ln w="57150">
            <a:solidFill>
              <a:srgbClr val="FF0000"/>
            </a:solidFill>
            <a:prstDash val="sysDash"/>
            <a:tailEnd type="triangle" w="lg" len="lg"/>
          </a:ln>
        </p:spPr>
        <p:style>
          <a:lnRef idx="3">
            <a:schemeClr val="accent2"/>
          </a:lnRef>
          <a:fillRef idx="0">
            <a:schemeClr val="accent2"/>
          </a:fillRef>
          <a:effectRef idx="2">
            <a:schemeClr val="accent2"/>
          </a:effectRef>
          <a:fontRef idx="minor">
            <a:schemeClr val="tx1"/>
          </a:fontRef>
        </p:style>
      </p:cxnSp>
      <p:sp>
        <p:nvSpPr>
          <p:cNvPr id="165" name="横巻き 164"/>
          <p:cNvSpPr/>
          <p:nvPr/>
        </p:nvSpPr>
        <p:spPr>
          <a:xfrm>
            <a:off x="8404412" y="6156835"/>
            <a:ext cx="3144981" cy="771391"/>
          </a:xfrm>
          <a:prstGeom prst="horizontalScroll">
            <a:avLst/>
          </a:prstGeom>
        </p:spPr>
        <p:style>
          <a:lnRef idx="0">
            <a:schemeClr val="dk1"/>
          </a:lnRef>
          <a:fillRef idx="3">
            <a:schemeClr val="dk1"/>
          </a:fillRef>
          <a:effectRef idx="3">
            <a:schemeClr val="dk1"/>
          </a:effectRef>
          <a:fontRef idx="minor">
            <a:schemeClr val="lt1"/>
          </a:fontRef>
        </p:style>
        <p:txBody>
          <a:bodyPr rtlCol="0" anchor="ctr"/>
          <a:lstStyle/>
          <a:p>
            <a:r>
              <a:rPr kumimoji="1" lang="ja-JP" altLang="en-US" sz="1200" dirty="0" smtClean="0">
                <a:latin typeface="メイリオ" panose="020B0604030504040204" pitchFamily="50" charset="-128"/>
                <a:ea typeface="メイリオ" panose="020B0604030504040204" pitchFamily="50" charset="-128"/>
              </a:rPr>
              <a:t>各館のコアコンピタンスは、各館の利用者のために収集した情報。</a:t>
            </a:r>
            <a:endParaRPr kumimoji="1" lang="en-US" altLang="ja-JP" sz="1200" dirty="0" smtClean="0">
              <a:latin typeface="メイリオ" panose="020B0604030504040204" pitchFamily="50" charset="-128"/>
              <a:ea typeface="メイリオ" panose="020B0604030504040204" pitchFamily="50" charset="-128"/>
            </a:endParaRPr>
          </a:p>
          <a:p>
            <a:r>
              <a:rPr kumimoji="1" lang="ja-JP" altLang="en-US" sz="1200" dirty="0" smtClean="0">
                <a:latin typeface="メイリオ" panose="020B0604030504040204" pitchFamily="50" charset="-128"/>
                <a:ea typeface="メイリオ" panose="020B0604030504040204" pitchFamily="50" charset="-128"/>
              </a:rPr>
              <a:t>今後、赤の破線部分は実現できないか？</a:t>
            </a:r>
            <a:endParaRPr lang="en-US" altLang="ja-JP" sz="1200" dirty="0">
              <a:latin typeface="メイリオ" panose="020B0604030504040204" pitchFamily="50" charset="-128"/>
              <a:ea typeface="メイリオ" panose="020B0604030504040204" pitchFamily="50" charset="-128"/>
            </a:endParaRPr>
          </a:p>
        </p:txBody>
      </p:sp>
      <p:cxnSp>
        <p:nvCxnSpPr>
          <p:cNvPr id="167" name="曲線コネクタ 41"/>
          <p:cNvCxnSpPr>
            <a:stCxn id="32" idx="0"/>
            <a:endCxn id="33" idx="2"/>
          </p:cNvCxnSpPr>
          <p:nvPr/>
        </p:nvCxnSpPr>
        <p:spPr>
          <a:xfrm flipH="1" flipV="1">
            <a:off x="8367889" y="3043665"/>
            <a:ext cx="67818" cy="551682"/>
          </a:xfrm>
          <a:prstGeom prst="straightConnector1">
            <a:avLst/>
          </a:prstGeom>
          <a:ln w="57150">
            <a:solidFill>
              <a:schemeClr val="accent6">
                <a:lumMod val="75000"/>
              </a:schemeClr>
            </a:solidFill>
            <a:tailEnd type="triangle" w="lg" len="lg"/>
          </a:ln>
        </p:spPr>
        <p:style>
          <a:lnRef idx="3">
            <a:schemeClr val="accent2"/>
          </a:lnRef>
          <a:fillRef idx="0">
            <a:schemeClr val="accent2"/>
          </a:fillRef>
          <a:effectRef idx="2">
            <a:schemeClr val="accent2"/>
          </a:effectRef>
          <a:fontRef idx="minor">
            <a:schemeClr val="tx1"/>
          </a:fontRef>
        </p:style>
      </p:cxnSp>
      <p:sp>
        <p:nvSpPr>
          <p:cNvPr id="172" name="フローチャート: 端子 171"/>
          <p:cNvSpPr/>
          <p:nvPr/>
        </p:nvSpPr>
        <p:spPr>
          <a:xfrm>
            <a:off x="8625605" y="1381175"/>
            <a:ext cx="2002259" cy="349062"/>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ja-JP" altLang="en-US" sz="1400" dirty="0" smtClean="0"/>
              <a:t>目的別検索サービス</a:t>
            </a:r>
            <a:endParaRPr kumimoji="1" lang="en-US" altLang="ja-JP" sz="1400" dirty="0" smtClean="0"/>
          </a:p>
        </p:txBody>
      </p:sp>
      <p:cxnSp>
        <p:nvCxnSpPr>
          <p:cNvPr id="173" name="曲線コネクタ 41"/>
          <p:cNvCxnSpPr>
            <a:stCxn id="18" idx="1"/>
            <a:endCxn id="32" idx="2"/>
          </p:cNvCxnSpPr>
          <p:nvPr/>
        </p:nvCxnSpPr>
        <p:spPr>
          <a:xfrm flipH="1" flipV="1">
            <a:off x="8435707" y="4036782"/>
            <a:ext cx="2660532" cy="1508381"/>
          </a:xfrm>
          <a:prstGeom prst="straightConnector1">
            <a:avLst/>
          </a:prstGeom>
          <a:ln w="57150">
            <a:solidFill>
              <a:schemeClr val="accent6">
                <a:lumMod val="75000"/>
              </a:schemeClr>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176" name="曲線コネクタ 41"/>
          <p:cNvCxnSpPr>
            <a:stCxn id="19" idx="1"/>
            <a:endCxn id="32" idx="2"/>
          </p:cNvCxnSpPr>
          <p:nvPr/>
        </p:nvCxnSpPr>
        <p:spPr>
          <a:xfrm flipH="1" flipV="1">
            <a:off x="8435707" y="4036782"/>
            <a:ext cx="1348911" cy="1511519"/>
          </a:xfrm>
          <a:prstGeom prst="straightConnector1">
            <a:avLst/>
          </a:prstGeom>
          <a:ln w="57150">
            <a:solidFill>
              <a:schemeClr val="accent6">
                <a:lumMod val="75000"/>
              </a:schemeClr>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179" name="曲線コネクタ 41"/>
          <p:cNvCxnSpPr>
            <a:stCxn id="28" idx="3"/>
            <a:endCxn id="32" idx="1"/>
          </p:cNvCxnSpPr>
          <p:nvPr/>
        </p:nvCxnSpPr>
        <p:spPr>
          <a:xfrm>
            <a:off x="5549386" y="3815329"/>
            <a:ext cx="1719532" cy="736"/>
          </a:xfrm>
          <a:prstGeom prst="straightConnector1">
            <a:avLst/>
          </a:prstGeom>
          <a:ln w="57150">
            <a:solidFill>
              <a:schemeClr val="accent6">
                <a:lumMod val="75000"/>
              </a:schemeClr>
            </a:solidFill>
            <a:prstDash val="sysDash"/>
            <a:tailEnd type="triangle" w="lg" len="lg"/>
          </a:ln>
        </p:spPr>
        <p:style>
          <a:lnRef idx="3">
            <a:schemeClr val="accent2"/>
          </a:lnRef>
          <a:fillRef idx="0">
            <a:schemeClr val="accent2"/>
          </a:fillRef>
          <a:effectRef idx="2">
            <a:schemeClr val="accent2"/>
          </a:effectRef>
          <a:fontRef idx="minor">
            <a:schemeClr val="tx1"/>
          </a:fontRef>
        </p:style>
      </p:cxnSp>
      <p:cxnSp>
        <p:nvCxnSpPr>
          <p:cNvPr id="69" name="曲線コネクタ 41"/>
          <p:cNvCxnSpPr>
            <a:stCxn id="34" idx="0"/>
            <a:endCxn id="90" idx="2"/>
          </p:cNvCxnSpPr>
          <p:nvPr/>
        </p:nvCxnSpPr>
        <p:spPr>
          <a:xfrm flipH="1" flipV="1">
            <a:off x="8874870" y="2180589"/>
            <a:ext cx="1668285" cy="421641"/>
          </a:xfrm>
          <a:prstGeom prst="straightConnector1">
            <a:avLst/>
          </a:prstGeom>
          <a:ln w="57150">
            <a:solidFill>
              <a:schemeClr val="accent6">
                <a:lumMod val="75000"/>
              </a:schemeClr>
            </a:solidFill>
            <a:tailEnd type="triangle" w="lg" len="lg"/>
          </a:ln>
        </p:spPr>
        <p:style>
          <a:lnRef idx="3">
            <a:schemeClr val="accent2"/>
          </a:lnRef>
          <a:fillRef idx="0">
            <a:schemeClr val="accent2"/>
          </a:fillRef>
          <a:effectRef idx="2">
            <a:schemeClr val="accent2"/>
          </a:effectRef>
          <a:fontRef idx="minor">
            <a:schemeClr val="tx1"/>
          </a:fontRef>
        </p:style>
      </p:cxnSp>
      <p:sp>
        <p:nvSpPr>
          <p:cNvPr id="77" name="フローチャート: 磁気ディスク 76"/>
          <p:cNvSpPr/>
          <p:nvPr/>
        </p:nvSpPr>
        <p:spPr>
          <a:xfrm>
            <a:off x="163640" y="5731931"/>
            <a:ext cx="1629352" cy="585498"/>
          </a:xfrm>
          <a:prstGeom prst="flowChartMagneticDisk">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商用電子出版物</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商用データベース</a:t>
            </a:r>
            <a:endParaRPr lang="en-US" altLang="ja-JP" sz="1400" dirty="0">
              <a:latin typeface="メイリオ" panose="020B0604030504040204" pitchFamily="50" charset="-128"/>
              <a:ea typeface="メイリオ" panose="020B0604030504040204" pitchFamily="50" charset="-128"/>
            </a:endParaRPr>
          </a:p>
        </p:txBody>
      </p:sp>
      <p:sp>
        <p:nvSpPr>
          <p:cNvPr id="66" name="円/楕円 65"/>
          <p:cNvSpPr/>
          <p:nvPr/>
        </p:nvSpPr>
        <p:spPr>
          <a:xfrm>
            <a:off x="94593" y="61915"/>
            <a:ext cx="622859" cy="571132"/>
          </a:xfrm>
          <a:prstGeom prst="ellipse">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cxnSp>
        <p:nvCxnSpPr>
          <p:cNvPr id="72" name="曲線コネクタ 41"/>
          <p:cNvCxnSpPr>
            <a:stCxn id="15" idx="2"/>
            <a:endCxn id="77" idx="4"/>
          </p:cNvCxnSpPr>
          <p:nvPr/>
        </p:nvCxnSpPr>
        <p:spPr>
          <a:xfrm flipH="1">
            <a:off x="1792992" y="5850640"/>
            <a:ext cx="629144" cy="174040"/>
          </a:xfrm>
          <a:prstGeom prst="straightConnector1">
            <a:avLst/>
          </a:prstGeom>
          <a:ln w="57150">
            <a:solidFill>
              <a:srgbClr val="FF0000"/>
            </a:solidFill>
            <a:prstDash val="sysDash"/>
            <a:tailEnd type="triangle" w="lg" len="lg"/>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42398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79"/>
                                        </p:tgtEl>
                                        <p:attrNameLst>
                                          <p:attrName>style.visibility</p:attrName>
                                        </p:attrNameLst>
                                      </p:cBhvr>
                                      <p:to>
                                        <p:strVal val="visible"/>
                                      </p:to>
                                    </p:set>
                                    <p:anim calcmode="lin" valueType="num">
                                      <p:cBhvr>
                                        <p:cTn id="7" dur="500" fill="hold"/>
                                        <p:tgtEl>
                                          <p:spTgt spid="179"/>
                                        </p:tgtEl>
                                        <p:attrNameLst>
                                          <p:attrName>ppt_w</p:attrName>
                                        </p:attrNameLst>
                                      </p:cBhvr>
                                      <p:tavLst>
                                        <p:tav tm="0">
                                          <p:val>
                                            <p:fltVal val="0"/>
                                          </p:val>
                                        </p:tav>
                                        <p:tav tm="100000">
                                          <p:val>
                                            <p:strVal val="#ppt_w"/>
                                          </p:val>
                                        </p:tav>
                                      </p:tavLst>
                                    </p:anim>
                                    <p:anim calcmode="lin" valueType="num">
                                      <p:cBhvr>
                                        <p:cTn id="8" dur="500" fill="hold"/>
                                        <p:tgtEl>
                                          <p:spTgt spid="179"/>
                                        </p:tgtEl>
                                        <p:attrNameLst>
                                          <p:attrName>ppt_h</p:attrName>
                                        </p:attrNameLst>
                                      </p:cBhvr>
                                      <p:tavLst>
                                        <p:tav tm="0">
                                          <p:val>
                                            <p:fltVal val="0"/>
                                          </p:val>
                                        </p:tav>
                                        <p:tav tm="100000">
                                          <p:val>
                                            <p:strVal val="#ppt_h"/>
                                          </p:val>
                                        </p:tav>
                                      </p:tavLst>
                                    </p:anim>
                                    <p:animEffect transition="in" filter="fade">
                                      <p:cBhvr>
                                        <p:cTn id="9" dur="500"/>
                                        <p:tgtEl>
                                          <p:spTgt spid="179"/>
                                        </p:tgtEl>
                                      </p:cBhvr>
                                    </p:animEffect>
                                  </p:childTnLst>
                                </p:cTn>
                              </p:par>
                              <p:par>
                                <p:cTn id="10" presetID="53" presetClass="entr" presetSubtype="16" fill="hold" nodeType="withEffect">
                                  <p:stCondLst>
                                    <p:cond delay="0"/>
                                  </p:stCondLst>
                                  <p:childTnLst>
                                    <p:set>
                                      <p:cBhvr>
                                        <p:cTn id="11" dur="1" fill="hold">
                                          <p:stCondLst>
                                            <p:cond delay="0"/>
                                          </p:stCondLst>
                                        </p:cTn>
                                        <p:tgtEl>
                                          <p:spTgt spid="153"/>
                                        </p:tgtEl>
                                        <p:attrNameLst>
                                          <p:attrName>style.visibility</p:attrName>
                                        </p:attrNameLst>
                                      </p:cBhvr>
                                      <p:to>
                                        <p:strVal val="visible"/>
                                      </p:to>
                                    </p:set>
                                    <p:anim calcmode="lin" valueType="num">
                                      <p:cBhvr>
                                        <p:cTn id="12" dur="500" fill="hold"/>
                                        <p:tgtEl>
                                          <p:spTgt spid="153"/>
                                        </p:tgtEl>
                                        <p:attrNameLst>
                                          <p:attrName>ppt_w</p:attrName>
                                        </p:attrNameLst>
                                      </p:cBhvr>
                                      <p:tavLst>
                                        <p:tav tm="0">
                                          <p:val>
                                            <p:fltVal val="0"/>
                                          </p:val>
                                        </p:tav>
                                        <p:tav tm="100000">
                                          <p:val>
                                            <p:strVal val="#ppt_w"/>
                                          </p:val>
                                        </p:tav>
                                      </p:tavLst>
                                    </p:anim>
                                    <p:anim calcmode="lin" valueType="num">
                                      <p:cBhvr>
                                        <p:cTn id="13" dur="500" fill="hold"/>
                                        <p:tgtEl>
                                          <p:spTgt spid="153"/>
                                        </p:tgtEl>
                                        <p:attrNameLst>
                                          <p:attrName>ppt_h</p:attrName>
                                        </p:attrNameLst>
                                      </p:cBhvr>
                                      <p:tavLst>
                                        <p:tav tm="0">
                                          <p:val>
                                            <p:fltVal val="0"/>
                                          </p:val>
                                        </p:tav>
                                        <p:tav tm="100000">
                                          <p:val>
                                            <p:strVal val="#ppt_h"/>
                                          </p:val>
                                        </p:tav>
                                      </p:tavLst>
                                    </p:anim>
                                    <p:animEffect transition="in" filter="fade">
                                      <p:cBhvr>
                                        <p:cTn id="14" dur="500"/>
                                        <p:tgtEl>
                                          <p:spTgt spid="153"/>
                                        </p:tgtEl>
                                      </p:cBhvr>
                                    </p:animEffect>
                                  </p:childTnLst>
                                </p:cTn>
                              </p:par>
                              <p:par>
                                <p:cTn id="15" presetID="53" presetClass="entr" presetSubtype="16" fill="hold" nodeType="withEffect">
                                  <p:stCondLst>
                                    <p:cond delay="0"/>
                                  </p:stCondLst>
                                  <p:childTnLst>
                                    <p:set>
                                      <p:cBhvr>
                                        <p:cTn id="16" dur="1" fill="hold">
                                          <p:stCondLst>
                                            <p:cond delay="0"/>
                                          </p:stCondLst>
                                        </p:cTn>
                                        <p:tgtEl>
                                          <p:spTgt spid="159"/>
                                        </p:tgtEl>
                                        <p:attrNameLst>
                                          <p:attrName>style.visibility</p:attrName>
                                        </p:attrNameLst>
                                      </p:cBhvr>
                                      <p:to>
                                        <p:strVal val="visible"/>
                                      </p:to>
                                    </p:set>
                                    <p:anim calcmode="lin" valueType="num">
                                      <p:cBhvr>
                                        <p:cTn id="17" dur="500" fill="hold"/>
                                        <p:tgtEl>
                                          <p:spTgt spid="159"/>
                                        </p:tgtEl>
                                        <p:attrNameLst>
                                          <p:attrName>ppt_w</p:attrName>
                                        </p:attrNameLst>
                                      </p:cBhvr>
                                      <p:tavLst>
                                        <p:tav tm="0">
                                          <p:val>
                                            <p:fltVal val="0"/>
                                          </p:val>
                                        </p:tav>
                                        <p:tav tm="100000">
                                          <p:val>
                                            <p:strVal val="#ppt_w"/>
                                          </p:val>
                                        </p:tav>
                                      </p:tavLst>
                                    </p:anim>
                                    <p:anim calcmode="lin" valueType="num">
                                      <p:cBhvr>
                                        <p:cTn id="18" dur="500" fill="hold"/>
                                        <p:tgtEl>
                                          <p:spTgt spid="159"/>
                                        </p:tgtEl>
                                        <p:attrNameLst>
                                          <p:attrName>ppt_h</p:attrName>
                                        </p:attrNameLst>
                                      </p:cBhvr>
                                      <p:tavLst>
                                        <p:tav tm="0">
                                          <p:val>
                                            <p:fltVal val="0"/>
                                          </p:val>
                                        </p:tav>
                                        <p:tav tm="100000">
                                          <p:val>
                                            <p:strVal val="#ppt_h"/>
                                          </p:val>
                                        </p:tav>
                                      </p:tavLst>
                                    </p:anim>
                                    <p:animEffect transition="in" filter="fade">
                                      <p:cBhvr>
                                        <p:cTn id="19" dur="500"/>
                                        <p:tgtEl>
                                          <p:spTgt spid="159"/>
                                        </p:tgtEl>
                                      </p:cBhvr>
                                    </p:animEffect>
                                  </p:childTnLst>
                                </p:cTn>
                              </p:par>
                              <p:par>
                                <p:cTn id="20" presetID="53" presetClass="entr" presetSubtype="16" fill="hold" nodeType="withEffect">
                                  <p:stCondLst>
                                    <p:cond delay="0"/>
                                  </p:stCondLst>
                                  <p:childTnLst>
                                    <p:set>
                                      <p:cBhvr>
                                        <p:cTn id="21" dur="1" fill="hold">
                                          <p:stCondLst>
                                            <p:cond delay="0"/>
                                          </p:stCondLst>
                                        </p:cTn>
                                        <p:tgtEl>
                                          <p:spTgt spid="156"/>
                                        </p:tgtEl>
                                        <p:attrNameLst>
                                          <p:attrName>style.visibility</p:attrName>
                                        </p:attrNameLst>
                                      </p:cBhvr>
                                      <p:to>
                                        <p:strVal val="visible"/>
                                      </p:to>
                                    </p:set>
                                    <p:anim calcmode="lin" valueType="num">
                                      <p:cBhvr>
                                        <p:cTn id="22" dur="500" fill="hold"/>
                                        <p:tgtEl>
                                          <p:spTgt spid="156"/>
                                        </p:tgtEl>
                                        <p:attrNameLst>
                                          <p:attrName>ppt_w</p:attrName>
                                        </p:attrNameLst>
                                      </p:cBhvr>
                                      <p:tavLst>
                                        <p:tav tm="0">
                                          <p:val>
                                            <p:fltVal val="0"/>
                                          </p:val>
                                        </p:tav>
                                        <p:tav tm="100000">
                                          <p:val>
                                            <p:strVal val="#ppt_w"/>
                                          </p:val>
                                        </p:tav>
                                      </p:tavLst>
                                    </p:anim>
                                    <p:anim calcmode="lin" valueType="num">
                                      <p:cBhvr>
                                        <p:cTn id="23" dur="500" fill="hold"/>
                                        <p:tgtEl>
                                          <p:spTgt spid="156"/>
                                        </p:tgtEl>
                                        <p:attrNameLst>
                                          <p:attrName>ppt_h</p:attrName>
                                        </p:attrNameLst>
                                      </p:cBhvr>
                                      <p:tavLst>
                                        <p:tav tm="0">
                                          <p:val>
                                            <p:fltVal val="0"/>
                                          </p:val>
                                        </p:tav>
                                        <p:tav tm="100000">
                                          <p:val>
                                            <p:strVal val="#ppt_h"/>
                                          </p:val>
                                        </p:tav>
                                      </p:tavLst>
                                    </p:anim>
                                    <p:animEffect transition="in" filter="fade">
                                      <p:cBhvr>
                                        <p:cTn id="24" dur="500"/>
                                        <p:tgtEl>
                                          <p:spTgt spid="156"/>
                                        </p:tgtEl>
                                      </p:cBhvr>
                                    </p:animEffect>
                                  </p:childTnLst>
                                </p:cTn>
                              </p:par>
                              <p:par>
                                <p:cTn id="25" presetID="53" presetClass="entr" presetSubtype="16" fill="hold" nodeType="withEffect">
                                  <p:stCondLst>
                                    <p:cond delay="0"/>
                                  </p:stCondLst>
                                  <p:childTnLst>
                                    <p:set>
                                      <p:cBhvr>
                                        <p:cTn id="26" dur="1" fill="hold">
                                          <p:stCondLst>
                                            <p:cond delay="0"/>
                                          </p:stCondLst>
                                        </p:cTn>
                                        <p:tgtEl>
                                          <p:spTgt spid="162"/>
                                        </p:tgtEl>
                                        <p:attrNameLst>
                                          <p:attrName>style.visibility</p:attrName>
                                        </p:attrNameLst>
                                      </p:cBhvr>
                                      <p:to>
                                        <p:strVal val="visible"/>
                                      </p:to>
                                    </p:set>
                                    <p:anim calcmode="lin" valueType="num">
                                      <p:cBhvr>
                                        <p:cTn id="27" dur="500" fill="hold"/>
                                        <p:tgtEl>
                                          <p:spTgt spid="162"/>
                                        </p:tgtEl>
                                        <p:attrNameLst>
                                          <p:attrName>ppt_w</p:attrName>
                                        </p:attrNameLst>
                                      </p:cBhvr>
                                      <p:tavLst>
                                        <p:tav tm="0">
                                          <p:val>
                                            <p:fltVal val="0"/>
                                          </p:val>
                                        </p:tav>
                                        <p:tav tm="100000">
                                          <p:val>
                                            <p:strVal val="#ppt_w"/>
                                          </p:val>
                                        </p:tav>
                                      </p:tavLst>
                                    </p:anim>
                                    <p:anim calcmode="lin" valueType="num">
                                      <p:cBhvr>
                                        <p:cTn id="28" dur="500" fill="hold"/>
                                        <p:tgtEl>
                                          <p:spTgt spid="162"/>
                                        </p:tgtEl>
                                        <p:attrNameLst>
                                          <p:attrName>ppt_h</p:attrName>
                                        </p:attrNameLst>
                                      </p:cBhvr>
                                      <p:tavLst>
                                        <p:tav tm="0">
                                          <p:val>
                                            <p:fltVal val="0"/>
                                          </p:val>
                                        </p:tav>
                                        <p:tav tm="100000">
                                          <p:val>
                                            <p:strVal val="#ppt_h"/>
                                          </p:val>
                                        </p:tav>
                                      </p:tavLst>
                                    </p:anim>
                                    <p:animEffect transition="in" filter="fade">
                                      <p:cBhvr>
                                        <p:cTn id="29" dur="500"/>
                                        <p:tgtEl>
                                          <p:spTgt spid="162"/>
                                        </p:tgtEl>
                                      </p:cBhvr>
                                    </p:animEffect>
                                  </p:childTnLst>
                                </p:cTn>
                              </p:par>
                              <p:par>
                                <p:cTn id="30" presetID="53" presetClass="entr" presetSubtype="16" fill="hold" nodeType="withEffect">
                                  <p:stCondLst>
                                    <p:cond delay="0"/>
                                  </p:stCondLst>
                                  <p:childTnLst>
                                    <p:set>
                                      <p:cBhvr>
                                        <p:cTn id="31" dur="1" fill="hold">
                                          <p:stCondLst>
                                            <p:cond delay="0"/>
                                          </p:stCondLst>
                                        </p:cTn>
                                        <p:tgtEl>
                                          <p:spTgt spid="72"/>
                                        </p:tgtEl>
                                        <p:attrNameLst>
                                          <p:attrName>style.visibility</p:attrName>
                                        </p:attrNameLst>
                                      </p:cBhvr>
                                      <p:to>
                                        <p:strVal val="visible"/>
                                      </p:to>
                                    </p:set>
                                    <p:anim calcmode="lin" valueType="num">
                                      <p:cBhvr>
                                        <p:cTn id="32" dur="500" fill="hold"/>
                                        <p:tgtEl>
                                          <p:spTgt spid="72"/>
                                        </p:tgtEl>
                                        <p:attrNameLst>
                                          <p:attrName>ppt_w</p:attrName>
                                        </p:attrNameLst>
                                      </p:cBhvr>
                                      <p:tavLst>
                                        <p:tav tm="0">
                                          <p:val>
                                            <p:fltVal val="0"/>
                                          </p:val>
                                        </p:tav>
                                        <p:tav tm="100000">
                                          <p:val>
                                            <p:strVal val="#ppt_w"/>
                                          </p:val>
                                        </p:tav>
                                      </p:tavLst>
                                    </p:anim>
                                    <p:anim calcmode="lin" valueType="num">
                                      <p:cBhvr>
                                        <p:cTn id="33" dur="500" fill="hold"/>
                                        <p:tgtEl>
                                          <p:spTgt spid="72"/>
                                        </p:tgtEl>
                                        <p:attrNameLst>
                                          <p:attrName>ppt_h</p:attrName>
                                        </p:attrNameLst>
                                      </p:cBhvr>
                                      <p:tavLst>
                                        <p:tav tm="0">
                                          <p:val>
                                            <p:fltVal val="0"/>
                                          </p:val>
                                        </p:tav>
                                        <p:tav tm="100000">
                                          <p:val>
                                            <p:strVal val="#ppt_h"/>
                                          </p:val>
                                        </p:tav>
                                      </p:tavLst>
                                    </p:anim>
                                    <p:animEffect transition="in" filter="fade">
                                      <p:cBhvr>
                                        <p:cTn id="34"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☆問題提起</a:t>
            </a:r>
            <a:endParaRPr kumimoji="1" lang="ja-JP" altLang="en-US" dirty="0"/>
          </a:p>
        </p:txBody>
      </p:sp>
      <p:sp>
        <p:nvSpPr>
          <p:cNvPr id="3" name="コンテンツ プレースホルダー 2"/>
          <p:cNvSpPr>
            <a:spLocks noGrp="1"/>
          </p:cNvSpPr>
          <p:nvPr>
            <p:ph idx="1"/>
          </p:nvPr>
        </p:nvSpPr>
        <p:spPr>
          <a:xfrm>
            <a:off x="838200" y="965200"/>
            <a:ext cx="10515600" cy="5746496"/>
          </a:xfrm>
        </p:spPr>
        <p:txBody>
          <a:bodyPr>
            <a:normAutofit fontScale="92500" lnSpcReduction="10000"/>
          </a:bodyPr>
          <a:lstStyle/>
          <a:p>
            <a:r>
              <a:rPr lang="ja-JP" altLang="en-US" dirty="0"/>
              <a:t>理念</a:t>
            </a:r>
            <a:endParaRPr lang="en-US" altLang="ja-JP" dirty="0"/>
          </a:p>
          <a:p>
            <a:pPr lvl="1"/>
            <a:r>
              <a:rPr lang="ja-JP" altLang="en-US" dirty="0"/>
              <a:t>権利（権限）を持つものは、実施の責任と義務がある</a:t>
            </a:r>
            <a:endParaRPr lang="en-US" altLang="ja-JP" dirty="0"/>
          </a:p>
          <a:p>
            <a:r>
              <a:rPr lang="ja-JP" altLang="en-US" dirty="0" smtClean="0"/>
              <a:t>出版界</a:t>
            </a:r>
            <a:endParaRPr lang="en-US" altLang="ja-JP" dirty="0"/>
          </a:p>
          <a:p>
            <a:pPr lvl="1"/>
            <a:r>
              <a:rPr lang="ja-JP" altLang="en-US" dirty="0" smtClean="0"/>
              <a:t>電子</a:t>
            </a:r>
            <a:r>
              <a:rPr lang="ja-JP" altLang="en-US" dirty="0"/>
              <a:t>出版権は、出版社の権利ではあるが、それは、利用者に対して、電子出版の義務でもあるのではないか？</a:t>
            </a:r>
            <a:endParaRPr lang="en-US" altLang="ja-JP" dirty="0"/>
          </a:p>
          <a:p>
            <a:pPr lvl="1"/>
            <a:r>
              <a:rPr lang="en-US" altLang="ja-JP" dirty="0" smtClean="0"/>
              <a:t>NDL</a:t>
            </a:r>
            <a:r>
              <a:rPr lang="ja-JP" altLang="en-US" dirty="0"/>
              <a:t>がデジタル化資料のうち、絶版になっている資料の公開範囲を広げられないか</a:t>
            </a:r>
            <a:r>
              <a:rPr lang="ja-JP" altLang="en-US" dirty="0" smtClean="0"/>
              <a:t>？</a:t>
            </a:r>
            <a:endParaRPr lang="en-US" altLang="ja-JP" dirty="0" smtClean="0"/>
          </a:p>
          <a:p>
            <a:r>
              <a:rPr lang="en-US" altLang="ja-JP" dirty="0" smtClean="0"/>
              <a:t>NDL</a:t>
            </a:r>
          </a:p>
          <a:p>
            <a:pPr lvl="1"/>
            <a:r>
              <a:rPr lang="ja-JP" altLang="en-US" dirty="0" smtClean="0"/>
              <a:t>ストックとして</a:t>
            </a:r>
            <a:r>
              <a:rPr lang="ja-JP" altLang="en-US" dirty="0"/>
              <a:t>、</a:t>
            </a:r>
            <a:r>
              <a:rPr lang="ja-JP" altLang="en-US" dirty="0" smtClean="0"/>
              <a:t>将来の利用を保証するために、国民</a:t>
            </a:r>
            <a:r>
              <a:rPr lang="ja-JP" altLang="en-US" dirty="0"/>
              <a:t>には国内刊行物を納本義務があり、また、</a:t>
            </a:r>
            <a:r>
              <a:rPr lang="en-US" altLang="ja-JP" dirty="0"/>
              <a:t>NDL</a:t>
            </a:r>
            <a:r>
              <a:rPr lang="ja-JP" altLang="en-US" dirty="0"/>
              <a:t>は網羅的に収集して</a:t>
            </a:r>
            <a:r>
              <a:rPr lang="ja-JP" altLang="en-US" dirty="0" smtClean="0"/>
              <a:t>保存する責任と義務があるが、単独では不可能</a:t>
            </a:r>
            <a:endParaRPr lang="en-US" altLang="ja-JP" dirty="0" smtClean="0"/>
          </a:p>
          <a:p>
            <a:pPr lvl="1"/>
            <a:r>
              <a:rPr lang="ja-JP" altLang="en-US" dirty="0" smtClean="0"/>
              <a:t>フローとして、現在の利用者に対しての利用の保証は、すでに各機関で分担してビジネスモデルがある</a:t>
            </a:r>
            <a:endParaRPr lang="en-US" altLang="ja-JP" dirty="0"/>
          </a:p>
          <a:p>
            <a:r>
              <a:rPr lang="ja-JP" altLang="en-US" dirty="0" smtClean="0"/>
              <a:t>市区町村</a:t>
            </a:r>
            <a:r>
              <a:rPr lang="ja-JP" altLang="en-US" dirty="0"/>
              <a:t>立</a:t>
            </a:r>
            <a:r>
              <a:rPr lang="ja-JP" altLang="en-US" dirty="0" smtClean="0"/>
              <a:t>図書館</a:t>
            </a:r>
            <a:r>
              <a:rPr lang="ja-JP" altLang="en-US" dirty="0"/>
              <a:t>（地域住民サービス、地域活性化の拠点）</a:t>
            </a:r>
            <a:endParaRPr lang="en-US" altLang="ja-JP" dirty="0"/>
          </a:p>
          <a:p>
            <a:pPr lvl="1"/>
            <a:r>
              <a:rPr lang="ja-JP" altLang="en-US" dirty="0" smtClean="0"/>
              <a:t>新刊書の充実より、身近な図書館として、</a:t>
            </a:r>
            <a:r>
              <a:rPr lang="en-US" altLang="ja-JP" dirty="0" smtClean="0"/>
              <a:t>IT</a:t>
            </a:r>
            <a:r>
              <a:rPr lang="ja-JP" altLang="en-US" dirty="0"/>
              <a:t>を活用して、様々な情報を得られる場の</a:t>
            </a:r>
            <a:r>
              <a:rPr lang="ja-JP" altLang="en-US" dirty="0" smtClean="0"/>
              <a:t>充実</a:t>
            </a:r>
            <a:endParaRPr lang="en-US" altLang="ja-JP" dirty="0" smtClean="0"/>
          </a:p>
          <a:p>
            <a:r>
              <a:rPr lang="ja-JP" altLang="en-US" dirty="0"/>
              <a:t>県立図書館</a:t>
            </a:r>
            <a:endParaRPr lang="en-US" altLang="ja-JP" dirty="0"/>
          </a:p>
          <a:p>
            <a:pPr lvl="1"/>
            <a:r>
              <a:rPr lang="ja-JP" altLang="en-US" dirty="0"/>
              <a:t>市区町村図書館</a:t>
            </a:r>
            <a:r>
              <a:rPr lang="ja-JP" altLang="en-US" dirty="0" smtClean="0"/>
              <a:t>で</a:t>
            </a:r>
            <a:r>
              <a:rPr lang="ja-JP" altLang="en-US" dirty="0"/>
              <a:t>の</a:t>
            </a:r>
            <a:r>
              <a:rPr lang="ja-JP" altLang="en-US" dirty="0" smtClean="0"/>
              <a:t>電子図書館</a:t>
            </a:r>
            <a:r>
              <a:rPr lang="ja-JP" altLang="en-US" dirty="0"/>
              <a:t>サービス</a:t>
            </a:r>
            <a:r>
              <a:rPr lang="ja-JP" altLang="en-US" dirty="0" smtClean="0"/>
              <a:t>の導入支援</a:t>
            </a:r>
            <a:endParaRPr lang="en-US" altLang="ja-JP" dirty="0"/>
          </a:p>
          <a:p>
            <a:pPr lvl="1"/>
            <a:endParaRPr lang="en-US" altLang="ja-JP" dirty="0"/>
          </a:p>
          <a:p>
            <a:pPr lvl="1"/>
            <a:endParaRPr lang="en-US" altLang="ja-JP" dirty="0"/>
          </a:p>
        </p:txBody>
      </p:sp>
      <p:sp>
        <p:nvSpPr>
          <p:cNvPr id="4" name="円/楕円 3"/>
          <p:cNvSpPr/>
          <p:nvPr/>
        </p:nvSpPr>
        <p:spPr>
          <a:xfrm>
            <a:off x="94593" y="61915"/>
            <a:ext cx="622859" cy="571132"/>
          </a:xfrm>
          <a:prstGeom prst="ellipse">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9185943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課題</a:t>
            </a:r>
            <a:r>
              <a:rPr lang="ja-JP" altLang="en-US" dirty="0"/>
              <a:t>解決</a:t>
            </a:r>
            <a:r>
              <a:rPr lang="ja-JP" altLang="en-US" dirty="0" smtClean="0"/>
              <a:t>に当たって</a:t>
            </a:r>
            <a:r>
              <a:rPr lang="ja-JP" altLang="en-US" dirty="0"/>
              <a:t>の</a:t>
            </a:r>
            <a:r>
              <a:rPr lang="ja-JP" altLang="en-US" dirty="0" smtClean="0"/>
              <a:t>私の意識１</a:t>
            </a:r>
            <a:endParaRPr kumimoji="1" lang="ja-JP" altLang="en-US" dirty="0"/>
          </a:p>
        </p:txBody>
      </p:sp>
      <p:sp>
        <p:nvSpPr>
          <p:cNvPr id="3" name="コンテンツ プレースホルダー 2"/>
          <p:cNvSpPr>
            <a:spLocks noGrp="1"/>
          </p:cNvSpPr>
          <p:nvPr>
            <p:ph idx="1"/>
          </p:nvPr>
        </p:nvSpPr>
        <p:spPr>
          <a:xfrm>
            <a:off x="342900" y="965200"/>
            <a:ext cx="11747500" cy="5892800"/>
          </a:xfrm>
        </p:spPr>
        <p:txBody>
          <a:bodyPr>
            <a:normAutofit/>
          </a:bodyPr>
          <a:lstStyle/>
          <a:p>
            <a:r>
              <a:rPr lang="ja-JP" altLang="en-US" dirty="0" smtClean="0"/>
              <a:t>事業</a:t>
            </a:r>
            <a:r>
              <a:rPr lang="ja-JP" altLang="en-US" dirty="0"/>
              <a:t>の</a:t>
            </a:r>
            <a:r>
              <a:rPr lang="ja-JP" altLang="en-US" dirty="0" smtClean="0"/>
              <a:t>目標</a:t>
            </a:r>
            <a:endParaRPr lang="en-US" altLang="ja-JP" dirty="0" smtClean="0"/>
          </a:p>
          <a:p>
            <a:pPr lvl="1"/>
            <a:r>
              <a:rPr lang="ja-JP" altLang="en-US" dirty="0" smtClean="0"/>
              <a:t>様々</a:t>
            </a:r>
            <a:r>
              <a:rPr lang="ja-JP" altLang="en-US" dirty="0"/>
              <a:t>な分野のあらゆる記録を情報として集約して、</a:t>
            </a:r>
            <a:r>
              <a:rPr lang="ja-JP" altLang="en-US" dirty="0">
                <a:solidFill>
                  <a:srgbClr val="FF0000"/>
                </a:solidFill>
              </a:rPr>
              <a:t>相互に関連付けて知識化し、将来にわたって利用を保証</a:t>
            </a:r>
            <a:r>
              <a:rPr lang="ja-JP" altLang="en-US" dirty="0"/>
              <a:t>して、「社会・経済的な価値を創出」できる「新たな知識の創造と還流」の仕組みを構築</a:t>
            </a:r>
            <a:r>
              <a:rPr lang="ja-JP" altLang="en-US" dirty="0" smtClean="0"/>
              <a:t>する</a:t>
            </a:r>
            <a:endParaRPr lang="en-US" altLang="ja-JP" dirty="0" smtClean="0"/>
          </a:p>
          <a:p>
            <a:pPr lvl="2"/>
            <a:r>
              <a:rPr lang="ja-JP" altLang="en-US" dirty="0"/>
              <a:t>「私たちの使命」、「知識インフラの構築」、「知識情報基盤」、「知の共有化」、「国としての蔵書構築」、「ナショナルアーカイブ」、「新たな知識の創造と還流」</a:t>
            </a:r>
            <a:r>
              <a:rPr lang="ja-JP" altLang="en-US" dirty="0" err="1"/>
              <a:t>、、、</a:t>
            </a:r>
            <a:r>
              <a:rPr lang="ja-JP" altLang="en-US" dirty="0"/>
              <a:t>の方向性は同じか</a:t>
            </a:r>
            <a:r>
              <a:rPr lang="ja-JP" altLang="en-US" dirty="0" smtClean="0"/>
              <a:t>？</a:t>
            </a:r>
            <a:endParaRPr lang="en-US" altLang="ja-JP" dirty="0" smtClean="0"/>
          </a:p>
          <a:p>
            <a:r>
              <a:rPr lang="ja-JP" altLang="en-US" dirty="0" smtClean="0"/>
              <a:t>課題解決にあたっての姿勢</a:t>
            </a:r>
            <a:endParaRPr lang="ja-JP" altLang="en-US" dirty="0"/>
          </a:p>
          <a:p>
            <a:pPr lvl="1"/>
            <a:r>
              <a:rPr lang="ja-JP" altLang="en-US" dirty="0" smtClean="0"/>
              <a:t>電子</a:t>
            </a:r>
            <a:r>
              <a:rPr lang="ja-JP" altLang="en-US" dirty="0"/>
              <a:t>図書館中期計画</a:t>
            </a:r>
            <a:r>
              <a:rPr lang="en-US" altLang="ja-JP" dirty="0"/>
              <a:t>2004</a:t>
            </a:r>
            <a:r>
              <a:rPr lang="ja-JP" altLang="en-US" dirty="0"/>
              <a:t>の</a:t>
            </a:r>
            <a:r>
              <a:rPr lang="ja-JP" altLang="en-US" dirty="0" smtClean="0"/>
              <a:t>達成</a:t>
            </a:r>
            <a:endParaRPr lang="en-US" altLang="ja-JP" dirty="0" smtClean="0"/>
          </a:p>
          <a:p>
            <a:pPr lvl="2"/>
            <a:r>
              <a:rPr lang="ja-JP" altLang="en-US" dirty="0" smtClean="0">
                <a:solidFill>
                  <a:srgbClr val="FF0000"/>
                </a:solidFill>
              </a:rPr>
              <a:t>国全体で、「電子図書館構想」を実現</a:t>
            </a:r>
            <a:endParaRPr lang="en-US" altLang="ja-JP" dirty="0" smtClean="0">
              <a:solidFill>
                <a:srgbClr val="FF0000"/>
              </a:solidFill>
            </a:endParaRPr>
          </a:p>
          <a:p>
            <a:pPr lvl="2"/>
            <a:r>
              <a:rPr lang="en-US" altLang="ja-JP" dirty="0" smtClean="0"/>
              <a:t>NDL</a:t>
            </a:r>
            <a:r>
              <a:rPr lang="ja-JP" altLang="en-US" dirty="0" smtClean="0"/>
              <a:t>は、データプロバイダ</a:t>
            </a:r>
            <a:r>
              <a:rPr lang="ja-JP" altLang="en-US" dirty="0"/>
              <a:t>としての位置づけ</a:t>
            </a:r>
            <a:r>
              <a:rPr lang="ja-JP" altLang="en-US" dirty="0" smtClean="0"/>
              <a:t>、「知の共有化」のための連携</a:t>
            </a:r>
            <a:r>
              <a:rPr lang="ja-JP" altLang="en-US" dirty="0"/>
              <a:t>のインキュベータとしての</a:t>
            </a:r>
            <a:r>
              <a:rPr lang="ja-JP" altLang="en-US" dirty="0" smtClean="0"/>
              <a:t>役割</a:t>
            </a:r>
            <a:endParaRPr lang="en-US" altLang="ja-JP" dirty="0" smtClean="0"/>
          </a:p>
          <a:p>
            <a:pPr lvl="1"/>
            <a:r>
              <a:rPr lang="ja-JP" altLang="en-US" dirty="0" smtClean="0"/>
              <a:t>事業</a:t>
            </a:r>
            <a:r>
              <a:rPr lang="ja-JP" altLang="en-US" dirty="0"/>
              <a:t>継続計画の</a:t>
            </a:r>
            <a:r>
              <a:rPr lang="ja-JP" altLang="en-US" dirty="0" smtClean="0"/>
              <a:t>観点</a:t>
            </a:r>
            <a:endParaRPr lang="en-US" altLang="ja-JP" dirty="0" smtClean="0"/>
          </a:p>
          <a:p>
            <a:pPr lvl="2"/>
            <a:r>
              <a:rPr lang="ja-JP" altLang="en-US" dirty="0"/>
              <a:t>法律により当館に与えられた「権限」には、「実施の責任と義務」がある。</a:t>
            </a:r>
          </a:p>
          <a:p>
            <a:pPr lvl="2"/>
            <a:r>
              <a:rPr lang="ja-JP" altLang="en-US" dirty="0" smtClean="0"/>
              <a:t>その</a:t>
            </a:r>
            <a:r>
              <a:rPr lang="ja-JP" altLang="en-US" dirty="0"/>
              <a:t>義務を果たしてきた実績に裏打ちされて、当館への新たな期待も寄せられている</a:t>
            </a:r>
            <a:r>
              <a:rPr lang="ja-JP" altLang="en-US" dirty="0" smtClean="0"/>
              <a:t>。</a:t>
            </a:r>
            <a:endParaRPr lang="en-US" altLang="ja-JP" dirty="0" smtClean="0"/>
          </a:p>
          <a:p>
            <a:pPr lvl="2"/>
            <a:r>
              <a:rPr lang="ja-JP" altLang="en-US" dirty="0" smtClean="0"/>
              <a:t>その</a:t>
            </a:r>
            <a:r>
              <a:rPr lang="ja-JP" altLang="en-US" dirty="0"/>
              <a:t>期待に応えなければ、国会・国民から「権限は持っているが、責任と義務を果たさない組織」として存立意義を疑われる事態になりかねない。</a:t>
            </a:r>
          </a:p>
          <a:p>
            <a:pPr lvl="2"/>
            <a:endParaRPr lang="en-US" altLang="ja-JP" dirty="0" smtClean="0"/>
          </a:p>
          <a:p>
            <a:pPr lvl="2"/>
            <a:endParaRPr kumimoji="1" lang="ja-JP" altLang="en-US" dirty="0"/>
          </a:p>
        </p:txBody>
      </p:sp>
      <p:sp>
        <p:nvSpPr>
          <p:cNvPr id="4" name="円/楕円 3"/>
          <p:cNvSpPr/>
          <p:nvPr/>
        </p:nvSpPr>
        <p:spPr>
          <a:xfrm>
            <a:off x="94593" y="61915"/>
            <a:ext cx="622859" cy="571132"/>
          </a:xfrm>
          <a:prstGeom prst="ellipse">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28032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課題解決に当たっての私の</a:t>
            </a:r>
            <a:r>
              <a:rPr lang="ja-JP" altLang="en-US" dirty="0" smtClean="0"/>
              <a:t>意識２</a:t>
            </a:r>
            <a:endParaRPr kumimoji="1" lang="ja-JP" altLang="en-US" dirty="0"/>
          </a:p>
        </p:txBody>
      </p:sp>
      <p:sp>
        <p:nvSpPr>
          <p:cNvPr id="3" name="コンテンツ プレースホルダー 2"/>
          <p:cNvSpPr>
            <a:spLocks noGrp="1"/>
          </p:cNvSpPr>
          <p:nvPr>
            <p:ph idx="1"/>
          </p:nvPr>
        </p:nvSpPr>
        <p:spPr>
          <a:xfrm>
            <a:off x="342900" y="965200"/>
            <a:ext cx="11747500" cy="5892800"/>
          </a:xfrm>
        </p:spPr>
        <p:txBody>
          <a:bodyPr>
            <a:normAutofit fontScale="92500" lnSpcReduction="20000"/>
          </a:bodyPr>
          <a:lstStyle/>
          <a:p>
            <a:r>
              <a:rPr lang="ja-JP" altLang="en-US" dirty="0" smtClean="0"/>
              <a:t>資源の確保</a:t>
            </a:r>
            <a:endParaRPr lang="en-US" altLang="ja-JP" dirty="0" smtClean="0"/>
          </a:p>
          <a:p>
            <a:pPr lvl="1"/>
            <a:r>
              <a:rPr lang="ja-JP" altLang="en-US" dirty="0" smtClean="0"/>
              <a:t>緊縮</a:t>
            </a:r>
            <a:r>
              <a:rPr lang="ja-JP" altLang="en-US" dirty="0"/>
              <a:t>財政の中で、如何にして、利用可能な資源を確保し、事業を継続していくか</a:t>
            </a:r>
          </a:p>
          <a:p>
            <a:r>
              <a:rPr lang="ja-JP" altLang="en-US" dirty="0" smtClean="0"/>
              <a:t>世界の中の日本、日本の中の</a:t>
            </a:r>
            <a:r>
              <a:rPr lang="en-US" altLang="ja-JP" dirty="0" err="1" smtClean="0"/>
              <a:t>OneOfThem</a:t>
            </a:r>
            <a:r>
              <a:rPr lang="ja-JP" altLang="en-US" dirty="0" smtClean="0"/>
              <a:t>？</a:t>
            </a:r>
            <a:endParaRPr lang="en-US" altLang="ja-JP" dirty="0" smtClean="0"/>
          </a:p>
          <a:p>
            <a:pPr lvl="1"/>
            <a:r>
              <a:rPr lang="ja-JP" altLang="en-US" dirty="0" smtClean="0"/>
              <a:t>世界</a:t>
            </a:r>
            <a:r>
              <a:rPr lang="ja-JP" altLang="en-US" dirty="0"/>
              <a:t>規模での文化的な情報資源、知識の共有化の方向性の中で当館の位置づけは？中核的な役割を果たすのか、</a:t>
            </a:r>
            <a:r>
              <a:rPr lang="en-US" altLang="ja-JP" dirty="0" err="1"/>
              <a:t>OneOfThem</a:t>
            </a:r>
            <a:r>
              <a:rPr lang="ja-JP" altLang="en-US" dirty="0"/>
              <a:t>として一翼を担うのか</a:t>
            </a:r>
            <a:r>
              <a:rPr lang="ja-JP" altLang="en-US" dirty="0" smtClean="0"/>
              <a:t>？</a:t>
            </a:r>
            <a:endParaRPr lang="en-US" altLang="ja-JP" dirty="0" smtClean="0"/>
          </a:p>
          <a:p>
            <a:r>
              <a:rPr lang="ja-JP" altLang="en-US" dirty="0" smtClean="0"/>
              <a:t>サービス</a:t>
            </a:r>
            <a:r>
              <a:rPr lang="ja-JP" altLang="en-US" dirty="0"/>
              <a:t>向上、業務・システムの効率化に資する</a:t>
            </a:r>
            <a:r>
              <a:rPr lang="en-US" altLang="ja-JP" dirty="0"/>
              <a:t>IT</a:t>
            </a:r>
            <a:r>
              <a:rPr lang="ja-JP" altLang="en-US" dirty="0"/>
              <a:t>関連の新しいソリューションをどのように取り込むか</a:t>
            </a:r>
            <a:r>
              <a:rPr lang="ja-JP" altLang="en-US" dirty="0" smtClean="0"/>
              <a:t>？</a:t>
            </a:r>
            <a:endParaRPr lang="en-US" altLang="ja-JP" dirty="0" smtClean="0"/>
          </a:p>
          <a:p>
            <a:pPr lvl="1"/>
            <a:r>
              <a:rPr lang="ja-JP" altLang="en-US" dirty="0"/>
              <a:t>① </a:t>
            </a:r>
            <a:r>
              <a:rPr lang="ja-JP" altLang="en-US" dirty="0" smtClean="0"/>
              <a:t>クラウドソーシング、</a:t>
            </a:r>
            <a:r>
              <a:rPr lang="en-US" altLang="ja-JP" dirty="0"/>
              <a:t>② BYOD  (Bring your own device</a:t>
            </a:r>
            <a:r>
              <a:rPr lang="en-US" altLang="ja-JP" dirty="0" smtClean="0"/>
              <a:t>)</a:t>
            </a:r>
            <a:r>
              <a:rPr lang="ja-JP" altLang="en-US" dirty="0" err="1"/>
              <a:t>、</a:t>
            </a:r>
            <a:r>
              <a:rPr lang="ja-JP" altLang="en-US" dirty="0"/>
              <a:t>③ ビッグデータ、④ セマンティックウェブ技術、⑤ サービスの</a:t>
            </a:r>
            <a:r>
              <a:rPr lang="ja-JP" altLang="en-US" dirty="0" smtClean="0"/>
              <a:t>マッシュアップ、</a:t>
            </a:r>
            <a:r>
              <a:rPr lang="en-US" altLang="ja-JP" dirty="0"/>
              <a:t>⑥ </a:t>
            </a:r>
            <a:r>
              <a:rPr lang="en-US" altLang="ja-JP" dirty="0" smtClean="0"/>
              <a:t>ERP</a:t>
            </a:r>
            <a:r>
              <a:rPr lang="ja-JP" altLang="en-US" dirty="0" err="1" smtClean="0"/>
              <a:t>、</a:t>
            </a:r>
            <a:r>
              <a:rPr lang="ja-JP" altLang="en-US" dirty="0" smtClean="0"/>
              <a:t>⑦</a:t>
            </a:r>
            <a:r>
              <a:rPr lang="en-US" altLang="ja-JP" dirty="0"/>
              <a:t>Digital </a:t>
            </a:r>
            <a:r>
              <a:rPr lang="en-US" altLang="ja-JP" dirty="0" smtClean="0"/>
              <a:t>Transformation</a:t>
            </a:r>
            <a:r>
              <a:rPr lang="ja-JP" altLang="en-US" dirty="0" err="1" smtClean="0"/>
              <a:t>、、、</a:t>
            </a:r>
            <a:endParaRPr lang="en-US" altLang="ja-JP" dirty="0" smtClean="0"/>
          </a:p>
          <a:p>
            <a:r>
              <a:rPr lang="ja-JP" altLang="en-US" dirty="0" smtClean="0"/>
              <a:t>デジタル</a:t>
            </a:r>
            <a:r>
              <a:rPr lang="ja-JP" altLang="en-US" dirty="0"/>
              <a:t>情報時代を踏まえた基本的な考え方</a:t>
            </a:r>
            <a:endParaRPr lang="en-US" altLang="ja-JP" dirty="0" smtClean="0"/>
          </a:p>
          <a:p>
            <a:pPr lvl="1"/>
            <a:r>
              <a:rPr lang="ja-JP" altLang="en-US" dirty="0" smtClean="0"/>
              <a:t>物</a:t>
            </a:r>
            <a:r>
              <a:rPr lang="ja-JP" altLang="en-US" dirty="0"/>
              <a:t>の収集から情報（コンテンツ）の収集へ。</a:t>
            </a:r>
          </a:p>
          <a:p>
            <a:pPr lvl="1"/>
            <a:r>
              <a:rPr lang="ja-JP" altLang="en-US" dirty="0"/>
              <a:t>保存は物理媒体、利用は情報（コンテンツ）</a:t>
            </a:r>
          </a:p>
          <a:p>
            <a:pPr lvl="1"/>
            <a:r>
              <a:rPr lang="ja-JP" altLang="en-US" dirty="0"/>
              <a:t>図書館は</a:t>
            </a:r>
            <a:r>
              <a:rPr lang="ja-JP" altLang="en-US" dirty="0">
                <a:solidFill>
                  <a:srgbClr val="FF0000"/>
                </a:solidFill>
              </a:rPr>
              <a:t>本を集めて提供する組織から、コンテンツを集約して</a:t>
            </a:r>
            <a:r>
              <a:rPr lang="ja-JP" altLang="en-US" dirty="0" smtClean="0">
                <a:solidFill>
                  <a:srgbClr val="FF0000"/>
                </a:solidFill>
              </a:rPr>
              <a:t>、知識</a:t>
            </a:r>
            <a:r>
              <a:rPr lang="ja-JP" altLang="en-US" dirty="0">
                <a:solidFill>
                  <a:srgbClr val="FF0000"/>
                </a:solidFill>
              </a:rPr>
              <a:t>として提供する機関</a:t>
            </a:r>
            <a:r>
              <a:rPr lang="ja-JP" altLang="en-US" dirty="0" smtClean="0"/>
              <a:t>へ</a:t>
            </a:r>
            <a:endParaRPr lang="en-US" altLang="ja-JP" dirty="0" smtClean="0"/>
          </a:p>
          <a:p>
            <a:r>
              <a:rPr lang="ja-JP" altLang="en-US" dirty="0" smtClean="0"/>
              <a:t>図書館</a:t>
            </a:r>
            <a:r>
              <a:rPr lang="ja-JP" altLang="en-US" dirty="0"/>
              <a:t>の実施姿勢</a:t>
            </a:r>
          </a:p>
          <a:p>
            <a:pPr lvl="1"/>
            <a:r>
              <a:rPr lang="ja-JP" altLang="en-US" dirty="0"/>
              <a:t>今</a:t>
            </a:r>
            <a:r>
              <a:rPr lang="ja-JP" altLang="en-US" dirty="0" smtClean="0"/>
              <a:t>まで</a:t>
            </a:r>
            <a:r>
              <a:rPr lang="en-US" altLang="ja-JP" dirty="0" smtClean="0"/>
              <a:t>ND</a:t>
            </a:r>
            <a:r>
              <a:rPr lang="en-US" altLang="ja-JP" dirty="0"/>
              <a:t>L</a:t>
            </a:r>
            <a:r>
              <a:rPr lang="ja-JP" altLang="en-US" dirty="0" smtClean="0"/>
              <a:t>単独</a:t>
            </a:r>
            <a:r>
              <a:rPr lang="ja-JP" altLang="en-US" dirty="0"/>
              <a:t>でやれることをやれる範囲でコツコツとやってきたのではないか？</a:t>
            </a:r>
          </a:p>
          <a:p>
            <a:pPr lvl="1"/>
            <a:r>
              <a:rPr lang="ja-JP" altLang="en-US" dirty="0"/>
              <a:t>創造力を駆使して、大局観で課題に取り組んできたか？</a:t>
            </a:r>
          </a:p>
          <a:p>
            <a:pPr lvl="1"/>
            <a:r>
              <a:rPr lang="ja-JP" altLang="en-US" dirty="0"/>
              <a:t>新たな事業展開にあたってのリスクの許容レベルは？リスクを恐れて、大きく踏み出せなかったのではないか？</a:t>
            </a:r>
          </a:p>
          <a:p>
            <a:endParaRPr lang="en-US" altLang="ja-JP" dirty="0" smtClean="0"/>
          </a:p>
          <a:p>
            <a:pPr lvl="1"/>
            <a:endParaRPr lang="ja-JP" altLang="en-US" dirty="0"/>
          </a:p>
          <a:p>
            <a:pPr lvl="1"/>
            <a:endParaRPr kumimoji="1" lang="ja-JP" altLang="en-US" dirty="0"/>
          </a:p>
        </p:txBody>
      </p:sp>
      <p:sp>
        <p:nvSpPr>
          <p:cNvPr id="4" name="円/楕円 3"/>
          <p:cNvSpPr/>
          <p:nvPr/>
        </p:nvSpPr>
        <p:spPr>
          <a:xfrm>
            <a:off x="94593" y="61915"/>
            <a:ext cx="622859" cy="571132"/>
          </a:xfrm>
          <a:prstGeom prst="ellipse">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89454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課題解決に当たっての私の</a:t>
            </a:r>
            <a:r>
              <a:rPr lang="ja-JP" altLang="en-US" dirty="0" smtClean="0"/>
              <a:t>意識３</a:t>
            </a:r>
            <a:endParaRPr kumimoji="1" lang="ja-JP" altLang="en-US" dirty="0"/>
          </a:p>
        </p:txBody>
      </p:sp>
      <p:sp>
        <p:nvSpPr>
          <p:cNvPr id="3" name="コンテンツ プレースホルダー 2"/>
          <p:cNvSpPr>
            <a:spLocks noGrp="1"/>
          </p:cNvSpPr>
          <p:nvPr>
            <p:ph idx="1"/>
          </p:nvPr>
        </p:nvSpPr>
        <p:spPr>
          <a:xfrm>
            <a:off x="121920" y="772160"/>
            <a:ext cx="11968480" cy="6085840"/>
          </a:xfrm>
        </p:spPr>
        <p:txBody>
          <a:bodyPr>
            <a:normAutofit lnSpcReduction="10000"/>
          </a:bodyPr>
          <a:lstStyle/>
          <a:p>
            <a:r>
              <a:rPr lang="en-US" altLang="ja-JP" dirty="0" smtClean="0"/>
              <a:t>MLA</a:t>
            </a:r>
            <a:r>
              <a:rPr lang="ja-JP" altLang="en-US" dirty="0"/>
              <a:t>連携</a:t>
            </a:r>
          </a:p>
          <a:p>
            <a:pPr lvl="1"/>
            <a:r>
              <a:rPr lang="ja-JP" altLang="en-US" dirty="0" smtClean="0"/>
              <a:t>国</a:t>
            </a:r>
            <a:r>
              <a:rPr lang="ja-JP" altLang="en-US" dirty="0"/>
              <a:t>としてのアーカイブ構築事業の枠組みの中で、</a:t>
            </a:r>
            <a:r>
              <a:rPr lang="en-US" altLang="ja-JP" dirty="0"/>
              <a:t>MLA</a:t>
            </a:r>
            <a:r>
              <a:rPr lang="ja-JP" altLang="en-US" dirty="0" err="1"/>
              <a:t>、</a:t>
            </a:r>
            <a:r>
              <a:rPr lang="en-US" altLang="ja-JP" dirty="0"/>
              <a:t>MALUI</a:t>
            </a:r>
            <a:r>
              <a:rPr lang="ja-JP" altLang="en-US" dirty="0" err="1"/>
              <a:t>、</a:t>
            </a:r>
            <a:r>
              <a:rPr lang="en-US" altLang="ja-JP" dirty="0"/>
              <a:t>GLAM</a:t>
            </a:r>
            <a:r>
              <a:rPr lang="ja-JP" altLang="en-US" dirty="0"/>
              <a:t>等との連携協力を推進</a:t>
            </a:r>
            <a:r>
              <a:rPr lang="ja-JP" altLang="en-US" dirty="0" smtClean="0"/>
              <a:t>する</a:t>
            </a:r>
            <a:endParaRPr lang="en-US" altLang="ja-JP" dirty="0" smtClean="0"/>
          </a:p>
          <a:p>
            <a:r>
              <a:rPr lang="ja-JP" altLang="en-US" dirty="0" smtClean="0"/>
              <a:t>出版界</a:t>
            </a:r>
            <a:r>
              <a:rPr lang="ja-JP" altLang="en-US" dirty="0"/>
              <a:t>との連携の推進</a:t>
            </a:r>
          </a:p>
          <a:p>
            <a:pPr lvl="1"/>
            <a:r>
              <a:rPr lang="ja-JP" altLang="en-US" dirty="0" smtClean="0"/>
              <a:t>読書</a:t>
            </a:r>
            <a:r>
              <a:rPr lang="ja-JP" altLang="en-US" dirty="0"/>
              <a:t>機会の拡大による出版文化の発展を目指して、出版物、電子書籍等の販売拡大に直接繋がる形で出版界を支援。共存共栄の観点で出版界を補完したサービスを提供</a:t>
            </a:r>
            <a:r>
              <a:rPr lang="ja-JP" altLang="en-US" dirty="0" smtClean="0"/>
              <a:t>する</a:t>
            </a:r>
            <a:endParaRPr lang="en-US" altLang="ja-JP" dirty="0" smtClean="0"/>
          </a:p>
          <a:p>
            <a:pPr lvl="1"/>
            <a:r>
              <a:rPr lang="ja-JP" altLang="en-US" dirty="0" smtClean="0">
                <a:solidFill>
                  <a:srgbClr val="FF0000"/>
                </a:solidFill>
              </a:rPr>
              <a:t>長期的</a:t>
            </a:r>
            <a:r>
              <a:rPr lang="ja-JP" altLang="en-US" dirty="0">
                <a:solidFill>
                  <a:srgbClr val="FF0000"/>
                </a:solidFill>
              </a:rPr>
              <a:t>な展望での出版文化の発展につながる施策と、短期的に出版界の利益になる</a:t>
            </a:r>
            <a:r>
              <a:rPr lang="ja-JP" altLang="en-US" dirty="0" smtClean="0">
                <a:solidFill>
                  <a:srgbClr val="FF0000"/>
                </a:solidFill>
              </a:rPr>
              <a:t>ことを選択的</a:t>
            </a:r>
            <a:r>
              <a:rPr lang="ja-JP" altLang="en-US" dirty="0">
                <a:solidFill>
                  <a:srgbClr val="FF0000"/>
                </a:solidFill>
              </a:rPr>
              <a:t>に</a:t>
            </a:r>
            <a:r>
              <a:rPr lang="ja-JP" altLang="en-US" dirty="0"/>
              <a:t>行う</a:t>
            </a:r>
            <a:r>
              <a:rPr lang="ja-JP" altLang="en-US" dirty="0" smtClean="0"/>
              <a:t>。</a:t>
            </a:r>
            <a:endParaRPr lang="ja-JP" altLang="en-US" dirty="0"/>
          </a:p>
          <a:p>
            <a:pPr lvl="2"/>
            <a:r>
              <a:rPr lang="ja-JP" altLang="en-US" dirty="0" smtClean="0"/>
              <a:t>例えば</a:t>
            </a:r>
            <a:r>
              <a:rPr lang="ja-JP" altLang="en-US" dirty="0"/>
              <a:t>、</a:t>
            </a:r>
            <a:r>
              <a:rPr lang="en-US" altLang="ja-JP" dirty="0"/>
              <a:t>JDLS</a:t>
            </a:r>
            <a:r>
              <a:rPr lang="ja-JP" altLang="en-US" dirty="0"/>
              <a:t>のサービス</a:t>
            </a:r>
            <a:r>
              <a:rPr lang="ja-JP" altLang="en-US" dirty="0" smtClean="0"/>
              <a:t>構築への助言（</a:t>
            </a:r>
            <a:r>
              <a:rPr lang="en-US" altLang="ja-JP" dirty="0" smtClean="0"/>
              <a:t>NDL</a:t>
            </a:r>
            <a:r>
              <a:rPr lang="ja-JP" altLang="en-US" dirty="0" smtClean="0"/>
              <a:t>デジタルコレクションの統合検索、閲覧環境の共通化）</a:t>
            </a:r>
          </a:p>
          <a:p>
            <a:pPr lvl="2"/>
            <a:r>
              <a:rPr lang="ja-JP" altLang="en-US" dirty="0" smtClean="0"/>
              <a:t>出版情報と図書館書誌情報の相互交換（</a:t>
            </a:r>
            <a:r>
              <a:rPr lang="en-US" altLang="ja-JP" dirty="0" smtClean="0"/>
              <a:t>ONIX←→DC←→MARC</a:t>
            </a:r>
            <a:r>
              <a:rPr lang="ja-JP" altLang="en-US" dirty="0" smtClean="0"/>
              <a:t>）</a:t>
            </a:r>
          </a:p>
          <a:p>
            <a:pPr lvl="2"/>
            <a:r>
              <a:rPr lang="ja-JP" altLang="en-US" dirty="0" smtClean="0"/>
              <a:t>電子</a:t>
            </a:r>
            <a:r>
              <a:rPr lang="ja-JP" altLang="en-US" dirty="0"/>
              <a:t>書籍フォーマットの業界標準策定支援（</a:t>
            </a:r>
            <a:r>
              <a:rPr lang="en-US" altLang="ja-JP" dirty="0"/>
              <a:t>EPUB</a:t>
            </a:r>
            <a:r>
              <a:rPr lang="ja-JP" altLang="en-US" dirty="0"/>
              <a:t>サブセット仕様等）</a:t>
            </a:r>
          </a:p>
          <a:p>
            <a:pPr lvl="2"/>
            <a:r>
              <a:rPr lang="ja-JP" altLang="en-US" dirty="0" smtClean="0"/>
              <a:t>当館</a:t>
            </a:r>
            <a:r>
              <a:rPr lang="ja-JP" altLang="en-US" dirty="0"/>
              <a:t>デジタル化資料を活用</a:t>
            </a:r>
            <a:r>
              <a:rPr lang="ja-JP" altLang="en-US" dirty="0" smtClean="0"/>
              <a:t>した電子</a:t>
            </a:r>
            <a:r>
              <a:rPr lang="ja-JP" altLang="en-US" dirty="0"/>
              <a:t>書籍作成、配信</a:t>
            </a:r>
          </a:p>
          <a:p>
            <a:pPr lvl="1"/>
            <a:r>
              <a:rPr lang="ja-JP" altLang="en-US" dirty="0" smtClean="0"/>
              <a:t>電子書籍自動作成システムの構築（現在、個別技術調査研究中）</a:t>
            </a:r>
            <a:endParaRPr lang="en-US" altLang="ja-JP" dirty="0" smtClean="0"/>
          </a:p>
          <a:p>
            <a:pPr lvl="2"/>
            <a:r>
              <a:rPr lang="ja-JP" altLang="en-US" dirty="0" smtClean="0"/>
              <a:t>イメージ</a:t>
            </a:r>
            <a:r>
              <a:rPr lang="ja-JP" altLang="en-US" dirty="0"/>
              <a:t>画像→ページ切出し→テキスト化→構造化→標準</a:t>
            </a:r>
            <a:r>
              <a:rPr lang="en-US" altLang="ja-JP" dirty="0"/>
              <a:t>EPUB→</a:t>
            </a:r>
            <a:r>
              <a:rPr lang="ja-JP" altLang="en-US" dirty="0"/>
              <a:t>テキスト</a:t>
            </a:r>
            <a:r>
              <a:rPr lang="en-US" altLang="ja-JP" dirty="0"/>
              <a:t>DAISY</a:t>
            </a:r>
            <a:r>
              <a:rPr lang="ja-JP" altLang="en-US" dirty="0" err="1"/>
              <a:t>、</a:t>
            </a:r>
            <a:r>
              <a:rPr lang="ja-JP" altLang="en-US" dirty="0"/>
              <a:t>リフロー型</a:t>
            </a:r>
            <a:r>
              <a:rPr lang="en-US" altLang="ja-JP" dirty="0"/>
              <a:t>EPUB</a:t>
            </a:r>
            <a:r>
              <a:rPr lang="ja-JP" altLang="en-US" dirty="0" err="1"/>
              <a:t>、</a:t>
            </a:r>
            <a:r>
              <a:rPr lang="en-US" altLang="ja-JP" dirty="0"/>
              <a:t>PDF</a:t>
            </a:r>
            <a:r>
              <a:rPr lang="ja-JP" altLang="en-US" dirty="0"/>
              <a:t>（フィックス型</a:t>
            </a:r>
            <a:r>
              <a:rPr lang="en-US" altLang="ja-JP" dirty="0"/>
              <a:t>EPUB</a:t>
            </a:r>
            <a:r>
              <a:rPr lang="ja-JP" altLang="en-US" dirty="0"/>
              <a:t>）→配信</a:t>
            </a:r>
          </a:p>
          <a:p>
            <a:pPr lvl="1"/>
            <a:r>
              <a:rPr lang="ja-JP" altLang="en-US" dirty="0" smtClean="0"/>
              <a:t>出版社</a:t>
            </a:r>
            <a:r>
              <a:rPr lang="ja-JP" altLang="en-US" dirty="0"/>
              <a:t>、古書店、電子</a:t>
            </a:r>
            <a:r>
              <a:rPr lang="ja-JP" altLang="en-US" dirty="0" smtClean="0"/>
              <a:t>書籍、商用データベースサイト</a:t>
            </a:r>
            <a:r>
              <a:rPr lang="ja-JP" altLang="en-US" dirty="0"/>
              <a:t>への</a:t>
            </a:r>
            <a:r>
              <a:rPr lang="ja-JP" altLang="en-US" dirty="0" smtClean="0"/>
              <a:t>ナビゲーション</a:t>
            </a:r>
            <a:endParaRPr lang="en-US" altLang="ja-JP" dirty="0" smtClean="0"/>
          </a:p>
          <a:p>
            <a:pPr lvl="2"/>
            <a:r>
              <a:rPr lang="ja-JP" altLang="en-US" dirty="0" smtClean="0"/>
              <a:t>利用者視点で、商用サイトとの積極的な連携と、サイト内情報へのナビゲーションの拡大</a:t>
            </a:r>
            <a:endParaRPr lang="en-US" altLang="ja-JP" dirty="0" smtClean="0"/>
          </a:p>
          <a:p>
            <a:pPr lvl="1"/>
            <a:endParaRPr kumimoji="1" lang="ja-JP" altLang="en-US" dirty="0"/>
          </a:p>
        </p:txBody>
      </p:sp>
      <p:sp>
        <p:nvSpPr>
          <p:cNvPr id="4" name="円/楕円 3"/>
          <p:cNvSpPr/>
          <p:nvPr/>
        </p:nvSpPr>
        <p:spPr>
          <a:xfrm>
            <a:off x="94593" y="61915"/>
            <a:ext cx="622859" cy="571132"/>
          </a:xfrm>
          <a:prstGeom prst="ellipse">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206918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AutoShape 14"/>
          <p:cNvSpPr>
            <a:spLocks noChangeArrowheads="1"/>
          </p:cNvSpPr>
          <p:nvPr/>
        </p:nvSpPr>
        <p:spPr bwMode="auto">
          <a:xfrm>
            <a:off x="7347248" y="2147175"/>
            <a:ext cx="3320752" cy="4032448"/>
          </a:xfrm>
          <a:prstGeom prst="roundRect">
            <a:avLst>
              <a:gd name="adj" fmla="val 20750"/>
            </a:avLst>
          </a:prstGeom>
          <a:ln>
            <a:headEnd/>
            <a:tailEnd/>
          </a:ln>
        </p:spPr>
        <p:style>
          <a:lnRef idx="1">
            <a:schemeClr val="accent1"/>
          </a:lnRef>
          <a:fillRef idx="2">
            <a:schemeClr val="accent1"/>
          </a:fillRef>
          <a:effectRef idx="1">
            <a:schemeClr val="accent1"/>
          </a:effectRef>
          <a:fontRef idx="minor">
            <a:schemeClr val="dk1"/>
          </a:fontRef>
        </p:style>
        <p:txBody>
          <a:bodyPr wrap="none"/>
          <a:lstStyle/>
          <a:p>
            <a:pPr algn="ctr"/>
            <a:r>
              <a:rPr lang="ja-JP" altLang="en-US" sz="2400" b="1" dirty="0">
                <a:solidFill>
                  <a:schemeClr val="tx1"/>
                </a:solidFill>
                <a:latin typeface="Meiryo UI" panose="020B0604030504040204" pitchFamily="50" charset="-128"/>
                <a:ea typeface="Meiryo UI" panose="020B0604030504040204" pitchFamily="50" charset="-128"/>
              </a:rPr>
              <a:t>国立国会図書館</a:t>
            </a:r>
            <a:endParaRPr lang="ja-JP" altLang="en-US" b="1" dirty="0">
              <a:solidFill>
                <a:schemeClr val="tx1"/>
              </a:solidFill>
              <a:latin typeface="Meiryo UI" panose="020B0604030504040204" pitchFamily="50" charset="-128"/>
              <a:ea typeface="Meiryo UI" panose="020B0604030504040204" pitchFamily="50" charset="-128"/>
            </a:endParaRPr>
          </a:p>
        </p:txBody>
      </p:sp>
      <p:sp>
        <p:nvSpPr>
          <p:cNvPr id="54" name="AutoShape 14"/>
          <p:cNvSpPr>
            <a:spLocks noChangeArrowheads="1"/>
          </p:cNvSpPr>
          <p:nvPr/>
        </p:nvSpPr>
        <p:spPr bwMode="auto">
          <a:xfrm>
            <a:off x="1524000" y="2147175"/>
            <a:ext cx="2987824" cy="4032448"/>
          </a:xfrm>
          <a:prstGeom prst="roundRect">
            <a:avLst>
              <a:gd name="adj" fmla="val 20750"/>
            </a:avLst>
          </a:prstGeom>
          <a:ln>
            <a:headEnd/>
            <a:tailEnd/>
          </a:ln>
        </p:spPr>
        <p:style>
          <a:lnRef idx="1">
            <a:schemeClr val="accent4"/>
          </a:lnRef>
          <a:fillRef idx="2">
            <a:schemeClr val="accent4"/>
          </a:fillRef>
          <a:effectRef idx="1">
            <a:schemeClr val="accent4"/>
          </a:effectRef>
          <a:fontRef idx="minor">
            <a:schemeClr val="dk1"/>
          </a:fontRef>
        </p:style>
        <p:txBody>
          <a:bodyPr wrap="none"/>
          <a:lstStyle/>
          <a:p>
            <a:pPr algn="ctr"/>
            <a:r>
              <a:rPr lang="ja-JP" altLang="en-US" sz="2000" b="1" dirty="0">
                <a:solidFill>
                  <a:schemeClr val="tx1"/>
                </a:solidFill>
                <a:latin typeface="Meiryo UI" panose="020B0604030504040204" pitchFamily="50" charset="-128"/>
                <a:ea typeface="Meiryo UI" panose="020B0604030504040204" pitchFamily="50" charset="-128"/>
              </a:rPr>
              <a:t>出版者・著作者</a:t>
            </a:r>
          </a:p>
        </p:txBody>
      </p:sp>
      <p:sp>
        <p:nvSpPr>
          <p:cNvPr id="10242" name="タイトル 2"/>
          <p:cNvSpPr>
            <a:spLocks noGrp="1"/>
          </p:cNvSpPr>
          <p:nvPr>
            <p:ph type="title"/>
          </p:nvPr>
        </p:nvSpPr>
        <p:spPr>
          <a:xfrm>
            <a:off x="94593" y="0"/>
            <a:ext cx="12111072" cy="928688"/>
          </a:xfrm>
        </p:spPr>
        <p:txBody>
          <a:bodyPr>
            <a:normAutofit/>
          </a:bodyPr>
          <a:lstStyle/>
          <a:p>
            <a:r>
              <a:rPr lang="ja-JP" altLang="en-US" dirty="0" smtClean="0"/>
              <a:t>出版界と図書館界の役割分担と連携協力</a:t>
            </a:r>
          </a:p>
        </p:txBody>
      </p:sp>
      <p:sp>
        <p:nvSpPr>
          <p:cNvPr id="6" name="スライド番号プレースホルダ 5"/>
          <p:cNvSpPr>
            <a:spLocks noGrp="1"/>
          </p:cNvSpPr>
          <p:nvPr>
            <p:ph type="sldNum" sz="quarter" idx="4294967295"/>
          </p:nvPr>
        </p:nvSpPr>
        <p:spPr>
          <a:xfrm>
            <a:off x="8882064" y="6154646"/>
            <a:ext cx="1328737" cy="365125"/>
          </a:xfrm>
          <a:prstGeom prst="rect">
            <a:avLst/>
          </a:prstGeom>
        </p:spPr>
        <p:txBody>
          <a:bodyPr/>
          <a:lstStyle/>
          <a:p>
            <a:pPr>
              <a:defRPr/>
            </a:pPr>
            <a:fld id="{BE15A605-07C9-40F0-9E04-17195E3A886A}" type="slidenum">
              <a:rPr lang="ja-JP" altLang="en-US"/>
              <a:pPr>
                <a:defRPr/>
              </a:pPr>
              <a:t>98</a:t>
            </a:fld>
            <a:endParaRPr lang="ja-JP" altLang="en-US" dirty="0"/>
          </a:p>
        </p:txBody>
      </p:sp>
      <p:grpSp>
        <p:nvGrpSpPr>
          <p:cNvPr id="2" name="グループ化 156"/>
          <p:cNvGrpSpPr>
            <a:grpSpLocks/>
          </p:cNvGrpSpPr>
          <p:nvPr/>
        </p:nvGrpSpPr>
        <p:grpSpPr bwMode="auto">
          <a:xfrm flipH="1">
            <a:off x="6168008" y="2075167"/>
            <a:ext cx="1296144" cy="360041"/>
            <a:chOff x="6072193" y="2357433"/>
            <a:chExt cx="1357312" cy="1785945"/>
          </a:xfrm>
        </p:grpSpPr>
        <p:cxnSp>
          <p:nvCxnSpPr>
            <p:cNvPr id="104" name="直線矢印コネクタ 103"/>
            <p:cNvCxnSpPr/>
            <p:nvPr/>
          </p:nvCxnSpPr>
          <p:spPr bwMode="auto">
            <a:xfrm rot="5400000" flipH="1" flipV="1">
              <a:off x="6500727" y="2500550"/>
              <a:ext cx="1071895" cy="785661"/>
            </a:xfrm>
            <a:prstGeom prst="straightConnector1">
              <a:avLst/>
            </a:prstGeom>
            <a:ln w="88900" cmpd="sng">
              <a:solidFill>
                <a:schemeClr val="accent1"/>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直線矢印コネクタ 104"/>
            <p:cNvCxnSpPr/>
            <p:nvPr/>
          </p:nvCxnSpPr>
          <p:spPr bwMode="auto">
            <a:xfrm rot="5400000" flipH="1" flipV="1">
              <a:off x="6000993" y="3500527"/>
              <a:ext cx="714050" cy="571651"/>
            </a:xfrm>
            <a:prstGeom prst="straightConnector1">
              <a:avLst/>
            </a:prstGeom>
            <a:ln w="88900">
              <a:solidFill>
                <a:schemeClr val="accent1"/>
              </a:solidFill>
              <a:prstDash val="solid"/>
              <a:headEnd type="none"/>
              <a:tailEnd type="none" w="lg" len="med"/>
            </a:ln>
          </p:spPr>
          <p:style>
            <a:lnRef idx="1">
              <a:schemeClr val="accent1"/>
            </a:lnRef>
            <a:fillRef idx="0">
              <a:schemeClr val="accent1"/>
            </a:fillRef>
            <a:effectRef idx="0">
              <a:schemeClr val="accent1"/>
            </a:effectRef>
            <a:fontRef idx="minor">
              <a:schemeClr val="tx1"/>
            </a:fontRef>
          </p:style>
        </p:cxnSp>
      </p:grpSp>
      <p:cxnSp>
        <p:nvCxnSpPr>
          <p:cNvPr id="107" name="直線矢印コネクタ 106"/>
          <p:cNvCxnSpPr>
            <a:stCxn id="57" idx="0"/>
            <a:endCxn id="45" idx="2"/>
          </p:cNvCxnSpPr>
          <p:nvPr/>
        </p:nvCxnSpPr>
        <p:spPr bwMode="auto">
          <a:xfrm rot="16200000" flipV="1">
            <a:off x="6885739" y="25289"/>
            <a:ext cx="936105" cy="3307668"/>
          </a:xfrm>
          <a:prstGeom prst="straightConnector1">
            <a:avLst/>
          </a:prstGeom>
          <a:ln w="101600">
            <a:headEnd type="none"/>
            <a:tailEnd type="triangle" w="med" len="med"/>
          </a:ln>
        </p:spPr>
        <p:style>
          <a:lnRef idx="3">
            <a:schemeClr val="accent1"/>
          </a:lnRef>
          <a:fillRef idx="0">
            <a:schemeClr val="accent1"/>
          </a:fillRef>
          <a:effectRef idx="2">
            <a:schemeClr val="accent1"/>
          </a:effectRef>
          <a:fontRef idx="minor">
            <a:schemeClr val="tx1"/>
          </a:fontRef>
        </p:style>
      </p:cxnSp>
      <p:sp>
        <p:nvSpPr>
          <p:cNvPr id="10253" name="AutoShape 14"/>
          <p:cNvSpPr>
            <a:spLocks noChangeArrowheads="1"/>
          </p:cNvSpPr>
          <p:nvPr/>
        </p:nvSpPr>
        <p:spPr bwMode="auto">
          <a:xfrm>
            <a:off x="7859688" y="2795247"/>
            <a:ext cx="2520280" cy="936104"/>
          </a:xfrm>
          <a:prstGeom prst="roundRect">
            <a:avLst>
              <a:gd name="adj" fmla="val 20750"/>
            </a:avLst>
          </a:prstGeom>
          <a:gradFill rotWithShape="1">
            <a:gsLst>
              <a:gs pos="0">
                <a:srgbClr val="3366CC"/>
              </a:gs>
              <a:gs pos="100000">
                <a:srgbClr val="112244"/>
              </a:gs>
            </a:gsLst>
            <a:lin ang="16200000" scaled="1"/>
          </a:gradFill>
          <a:ln w="19050" algn="ctr">
            <a:noFill/>
            <a:round/>
            <a:headEnd/>
            <a:tailEnd/>
          </a:ln>
        </p:spPr>
        <p:txBody>
          <a:bodyPr wrap="none"/>
          <a:lstStyle/>
          <a:p>
            <a:pPr algn="ctr"/>
            <a:r>
              <a:rPr lang="en-US" altLang="ja-JP" dirty="0">
                <a:solidFill>
                  <a:schemeClr val="bg1"/>
                </a:solidFill>
                <a:latin typeface="Meiryo UI" panose="020B0604030504040204" pitchFamily="50" charset="-128"/>
                <a:ea typeface="Meiryo UI" panose="020B0604030504040204" pitchFamily="50" charset="-128"/>
              </a:rPr>
              <a:t>NDL</a:t>
            </a:r>
            <a:r>
              <a:rPr lang="ja-JP" altLang="en-US" dirty="0">
                <a:solidFill>
                  <a:schemeClr val="bg1"/>
                </a:solidFill>
                <a:latin typeface="Meiryo UI" panose="020B0604030504040204" pitchFamily="50" charset="-128"/>
                <a:ea typeface="Meiryo UI" panose="020B0604030504040204" pitchFamily="50" charset="-128"/>
              </a:rPr>
              <a:t>サーチ</a:t>
            </a:r>
            <a:endParaRPr lang="en-US" altLang="ja-JP" dirty="0">
              <a:solidFill>
                <a:schemeClr val="bg1"/>
              </a:solidFill>
              <a:latin typeface="Meiryo UI" panose="020B0604030504040204" pitchFamily="50" charset="-128"/>
              <a:ea typeface="Meiryo UI" panose="020B0604030504040204" pitchFamily="50" charset="-128"/>
            </a:endParaRPr>
          </a:p>
          <a:p>
            <a:pPr algn="ctr"/>
            <a:r>
              <a:rPr lang="ja-JP" altLang="en-US" sz="1600" dirty="0">
                <a:solidFill>
                  <a:schemeClr val="bg1"/>
                </a:solidFill>
                <a:latin typeface="Meiryo UI" panose="020B0604030504040204" pitchFamily="50" charset="-128"/>
                <a:ea typeface="Meiryo UI" panose="020B0604030504040204" pitchFamily="50" charset="-128"/>
              </a:rPr>
              <a:t>（電子書籍の検索</a:t>
            </a:r>
            <a:endParaRPr lang="en-US" altLang="ja-JP" sz="1600" dirty="0">
              <a:solidFill>
                <a:schemeClr val="bg1"/>
              </a:solidFill>
              <a:latin typeface="Meiryo UI" panose="020B0604030504040204" pitchFamily="50" charset="-128"/>
              <a:ea typeface="Meiryo UI" panose="020B0604030504040204" pitchFamily="50" charset="-128"/>
            </a:endParaRPr>
          </a:p>
          <a:p>
            <a:pPr algn="ctr"/>
            <a:r>
              <a:rPr lang="ja-JP" altLang="en-US" sz="1600" dirty="0">
                <a:solidFill>
                  <a:schemeClr val="bg1"/>
                </a:solidFill>
                <a:latin typeface="Meiryo UI" panose="020B0604030504040204" pitchFamily="50" charset="-128"/>
                <a:ea typeface="Meiryo UI" panose="020B0604030504040204" pitchFamily="50" charset="-128"/>
              </a:rPr>
              <a:t>とナビゲーション）</a:t>
            </a:r>
          </a:p>
        </p:txBody>
      </p:sp>
      <p:sp>
        <p:nvSpPr>
          <p:cNvPr id="45" name="AutoShape 18"/>
          <p:cNvSpPr>
            <a:spLocks noChangeArrowheads="1"/>
          </p:cNvSpPr>
          <p:nvPr/>
        </p:nvSpPr>
        <p:spPr bwMode="auto">
          <a:xfrm>
            <a:off x="3791744" y="779024"/>
            <a:ext cx="3816424" cy="432047"/>
          </a:xfrm>
          <a:prstGeom prst="roundRect">
            <a:avLst>
              <a:gd name="adj" fmla="val 50000"/>
            </a:avLst>
          </a:prstGeom>
          <a:ln>
            <a:headEnd/>
            <a:tailEnd/>
          </a:ln>
        </p:spPr>
        <p:style>
          <a:lnRef idx="1">
            <a:schemeClr val="accent5"/>
          </a:lnRef>
          <a:fillRef idx="2">
            <a:schemeClr val="accent5"/>
          </a:fillRef>
          <a:effectRef idx="1">
            <a:schemeClr val="accent5"/>
          </a:effectRef>
          <a:fontRef idx="minor">
            <a:schemeClr val="dk1"/>
          </a:fontRef>
        </p:style>
        <p:txBody>
          <a:bodyPr wrap="none"/>
          <a:lstStyle/>
          <a:p>
            <a:pPr algn="ctr">
              <a:lnSpc>
                <a:spcPct val="120000"/>
              </a:lnSpc>
              <a:defRPr/>
            </a:pPr>
            <a:r>
              <a:rPr lang="ja-JP" altLang="en-US" sz="2000" b="1" dirty="0">
                <a:solidFill>
                  <a:schemeClr val="tx1">
                    <a:lumMod val="85000"/>
                    <a:lumOff val="15000"/>
                  </a:schemeClr>
                </a:solidFill>
                <a:latin typeface="Meiryo UI" panose="020B0604030504040204" pitchFamily="50" charset="-128"/>
                <a:ea typeface="Meiryo UI" panose="020B0604030504040204" pitchFamily="50" charset="-128"/>
              </a:rPr>
              <a:t>利用者</a:t>
            </a:r>
          </a:p>
        </p:txBody>
      </p:sp>
      <p:sp>
        <p:nvSpPr>
          <p:cNvPr id="64" name="AutoShape 18"/>
          <p:cNvSpPr>
            <a:spLocks noChangeArrowheads="1"/>
          </p:cNvSpPr>
          <p:nvPr/>
        </p:nvSpPr>
        <p:spPr bwMode="auto">
          <a:xfrm>
            <a:off x="5087889" y="1643120"/>
            <a:ext cx="1869093" cy="432047"/>
          </a:xfrm>
          <a:prstGeom prst="roundRect">
            <a:avLst>
              <a:gd name="adj" fmla="val 50000"/>
            </a:avLst>
          </a:prstGeom>
          <a:ln>
            <a:headEnd/>
            <a:tailEnd/>
          </a:ln>
        </p:spPr>
        <p:style>
          <a:lnRef idx="2">
            <a:schemeClr val="accent2"/>
          </a:lnRef>
          <a:fillRef idx="1">
            <a:schemeClr val="lt1"/>
          </a:fillRef>
          <a:effectRef idx="0">
            <a:schemeClr val="accent2"/>
          </a:effectRef>
          <a:fontRef idx="minor">
            <a:schemeClr val="dk1"/>
          </a:fontRef>
        </p:style>
        <p:txBody>
          <a:bodyPr wrap="none"/>
          <a:lstStyle/>
          <a:p>
            <a:pPr algn="ctr">
              <a:lnSpc>
                <a:spcPct val="120000"/>
              </a:lnSpc>
              <a:defRPr/>
            </a:pPr>
            <a:r>
              <a:rPr lang="ja-JP" altLang="en-US" sz="2000" b="1" dirty="0" smtClean="0">
                <a:solidFill>
                  <a:schemeClr val="tx1">
                    <a:lumMod val="85000"/>
                    <a:lumOff val="15000"/>
                  </a:schemeClr>
                </a:solidFill>
                <a:latin typeface="Meiryo UI" panose="020B0604030504040204" pitchFamily="50" charset="-128"/>
                <a:ea typeface="Meiryo UI" panose="020B0604030504040204" pitchFamily="50" charset="-128"/>
              </a:rPr>
              <a:t>公共図書館</a:t>
            </a:r>
            <a:r>
              <a:rPr lang="ja-JP" altLang="en-US" sz="2000" b="1" dirty="0">
                <a:solidFill>
                  <a:schemeClr val="tx1">
                    <a:lumMod val="85000"/>
                    <a:lumOff val="15000"/>
                  </a:schemeClr>
                </a:solidFill>
                <a:latin typeface="Meiryo UI" panose="020B0604030504040204" pitchFamily="50" charset="-128"/>
                <a:ea typeface="Meiryo UI" panose="020B0604030504040204" pitchFamily="50" charset="-128"/>
              </a:rPr>
              <a:t>等</a:t>
            </a:r>
          </a:p>
        </p:txBody>
      </p:sp>
      <p:sp>
        <p:nvSpPr>
          <p:cNvPr id="70" name="左右矢印 69"/>
          <p:cNvSpPr/>
          <p:nvPr/>
        </p:nvSpPr>
        <p:spPr>
          <a:xfrm>
            <a:off x="4583832" y="2219183"/>
            <a:ext cx="2736304" cy="864096"/>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電子書籍ビジネスプラットフォーム整備の協力</a:t>
            </a:r>
          </a:p>
        </p:txBody>
      </p:sp>
      <p:grpSp>
        <p:nvGrpSpPr>
          <p:cNvPr id="3" name="グループ化 156"/>
          <p:cNvGrpSpPr>
            <a:grpSpLocks/>
          </p:cNvGrpSpPr>
          <p:nvPr/>
        </p:nvGrpSpPr>
        <p:grpSpPr bwMode="auto">
          <a:xfrm>
            <a:off x="4295800" y="2075167"/>
            <a:ext cx="1296144" cy="288032"/>
            <a:chOff x="6072193" y="2357433"/>
            <a:chExt cx="1357312" cy="1785945"/>
          </a:xfrm>
        </p:grpSpPr>
        <p:cxnSp>
          <p:nvCxnSpPr>
            <p:cNvPr id="85" name="直線矢印コネクタ 84"/>
            <p:cNvCxnSpPr/>
            <p:nvPr/>
          </p:nvCxnSpPr>
          <p:spPr bwMode="auto">
            <a:xfrm rot="5400000" flipH="1" flipV="1">
              <a:off x="6500727" y="2500550"/>
              <a:ext cx="1071895" cy="785661"/>
            </a:xfrm>
            <a:prstGeom prst="straightConnector1">
              <a:avLst/>
            </a:prstGeom>
            <a:ln w="88900" cmpd="sng">
              <a:solidFill>
                <a:schemeClr val="accent1"/>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bwMode="auto">
            <a:xfrm rot="5400000" flipH="1" flipV="1">
              <a:off x="6000993" y="3500527"/>
              <a:ext cx="714050" cy="571651"/>
            </a:xfrm>
            <a:prstGeom prst="straightConnector1">
              <a:avLst/>
            </a:prstGeom>
            <a:ln w="88900">
              <a:solidFill>
                <a:schemeClr val="accent1"/>
              </a:solidFill>
              <a:prstDash val="solid"/>
              <a:headEnd type="none"/>
              <a:tailEnd type="none" w="lg" len="med"/>
            </a:ln>
          </p:spPr>
          <p:style>
            <a:lnRef idx="1">
              <a:schemeClr val="accent1"/>
            </a:lnRef>
            <a:fillRef idx="0">
              <a:schemeClr val="accent1"/>
            </a:fillRef>
            <a:effectRef idx="0">
              <a:schemeClr val="accent1"/>
            </a:effectRef>
            <a:fontRef idx="minor">
              <a:schemeClr val="tx1"/>
            </a:fontRef>
          </p:style>
        </p:cxnSp>
      </p:grpSp>
      <p:cxnSp>
        <p:nvCxnSpPr>
          <p:cNvPr id="92" name="直線矢印コネクタ 91"/>
          <p:cNvCxnSpPr>
            <a:stCxn id="54" idx="0"/>
          </p:cNvCxnSpPr>
          <p:nvPr/>
        </p:nvCxnSpPr>
        <p:spPr bwMode="auto">
          <a:xfrm rot="5400000" flipH="1" flipV="1">
            <a:off x="4124908" y="104075"/>
            <a:ext cx="936104" cy="3150096"/>
          </a:xfrm>
          <a:prstGeom prst="straightConnector1">
            <a:avLst/>
          </a:prstGeom>
          <a:ln w="101600">
            <a:headEnd type="none"/>
            <a:tailEnd type="triangle" w="med" len="med"/>
          </a:ln>
        </p:spPr>
        <p:style>
          <a:lnRef idx="3">
            <a:schemeClr val="accent1"/>
          </a:lnRef>
          <a:fillRef idx="0">
            <a:schemeClr val="accent1"/>
          </a:fillRef>
          <a:effectRef idx="2">
            <a:schemeClr val="accent1"/>
          </a:effectRef>
          <a:fontRef idx="minor">
            <a:schemeClr val="tx1"/>
          </a:fontRef>
        </p:style>
      </p:cxnSp>
      <p:sp>
        <p:nvSpPr>
          <p:cNvPr id="95" name="左矢印 94"/>
          <p:cNvSpPr/>
          <p:nvPr/>
        </p:nvSpPr>
        <p:spPr>
          <a:xfrm>
            <a:off x="4511824" y="5531551"/>
            <a:ext cx="2736304" cy="864096"/>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400" dirty="0">
                <a:latin typeface="Meiryo UI" panose="020B0604030504040204" pitchFamily="50" charset="-128"/>
                <a:ea typeface="Meiryo UI" panose="020B0604030504040204" pitchFamily="50" charset="-128"/>
              </a:rPr>
              <a:t>NDL</a:t>
            </a:r>
            <a:r>
              <a:rPr lang="ja-JP" altLang="en-US" sz="1400" dirty="0">
                <a:latin typeface="Meiryo UI" panose="020B0604030504040204" pitchFamily="50" charset="-128"/>
                <a:ea typeface="Meiryo UI" panose="020B0604030504040204" pitchFamily="50" charset="-128"/>
              </a:rPr>
              <a:t>デジタル化コンテンツの利活用</a:t>
            </a:r>
          </a:p>
        </p:txBody>
      </p:sp>
      <p:sp>
        <p:nvSpPr>
          <p:cNvPr id="96" name="左右矢印 95"/>
          <p:cNvSpPr/>
          <p:nvPr/>
        </p:nvSpPr>
        <p:spPr>
          <a:xfrm>
            <a:off x="4583832" y="3083279"/>
            <a:ext cx="2736304" cy="864096"/>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電子書籍の仕様（フォーマット、メタデータ等）の共通化</a:t>
            </a:r>
          </a:p>
        </p:txBody>
      </p:sp>
      <p:sp>
        <p:nvSpPr>
          <p:cNvPr id="97" name="左右矢印 96"/>
          <p:cNvSpPr/>
          <p:nvPr/>
        </p:nvSpPr>
        <p:spPr>
          <a:xfrm>
            <a:off x="4583832" y="4739463"/>
            <a:ext cx="2736304" cy="864096"/>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公共図書館での提供環境の共通化</a:t>
            </a:r>
          </a:p>
        </p:txBody>
      </p:sp>
      <p:sp>
        <p:nvSpPr>
          <p:cNvPr id="98" name="左右矢印 97"/>
          <p:cNvSpPr/>
          <p:nvPr/>
        </p:nvSpPr>
        <p:spPr>
          <a:xfrm>
            <a:off x="4583832" y="3875367"/>
            <a:ext cx="2736304" cy="864096"/>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著作権管理データベースの共同構築・運用</a:t>
            </a:r>
          </a:p>
        </p:txBody>
      </p:sp>
      <p:sp>
        <p:nvSpPr>
          <p:cNvPr id="101" name="AutoShape 14"/>
          <p:cNvSpPr>
            <a:spLocks noChangeArrowheads="1"/>
          </p:cNvSpPr>
          <p:nvPr/>
        </p:nvSpPr>
        <p:spPr bwMode="auto">
          <a:xfrm>
            <a:off x="1703512" y="4091391"/>
            <a:ext cx="2520280" cy="648072"/>
          </a:xfrm>
          <a:prstGeom prst="roundRect">
            <a:avLst>
              <a:gd name="adj" fmla="val 20750"/>
            </a:avLst>
          </a:prstGeom>
          <a:ln>
            <a:headEnd/>
            <a:tailEnd/>
          </a:ln>
        </p:spPr>
        <p:style>
          <a:lnRef idx="1">
            <a:schemeClr val="accent2"/>
          </a:lnRef>
          <a:fillRef idx="3">
            <a:schemeClr val="accent2"/>
          </a:fillRef>
          <a:effectRef idx="2">
            <a:schemeClr val="accent2"/>
          </a:effectRef>
          <a:fontRef idx="minor">
            <a:schemeClr val="lt1"/>
          </a:fontRef>
        </p:style>
        <p:txBody>
          <a:bodyPr wrap="none"/>
          <a:lstStyle/>
          <a:p>
            <a:pPr algn="ctr"/>
            <a:r>
              <a:rPr lang="ja-JP" altLang="en-US" dirty="0">
                <a:solidFill>
                  <a:schemeClr val="bg1"/>
                </a:solidFill>
                <a:latin typeface="Meiryo UI" panose="020B0604030504040204" pitchFamily="50" charset="-128"/>
                <a:ea typeface="Meiryo UI" panose="020B0604030504040204" pitchFamily="50" charset="-128"/>
              </a:rPr>
              <a:t>電子書籍ポータル</a:t>
            </a:r>
            <a:endParaRPr lang="en-US" altLang="ja-JP" dirty="0">
              <a:solidFill>
                <a:schemeClr val="bg1"/>
              </a:solidFill>
              <a:latin typeface="Meiryo UI" panose="020B0604030504040204" pitchFamily="50" charset="-128"/>
              <a:ea typeface="Meiryo UI" panose="020B0604030504040204" pitchFamily="50" charset="-128"/>
            </a:endParaRPr>
          </a:p>
          <a:p>
            <a:pPr algn="ctr"/>
            <a:r>
              <a:rPr lang="ja-JP" altLang="en-US" dirty="0">
                <a:solidFill>
                  <a:schemeClr val="bg1"/>
                </a:solidFill>
                <a:latin typeface="Meiryo UI" panose="020B0604030504040204" pitchFamily="50" charset="-128"/>
                <a:ea typeface="Meiryo UI" panose="020B0604030504040204" pitchFamily="50" charset="-128"/>
              </a:rPr>
              <a:t>電子書籍データベース</a:t>
            </a:r>
          </a:p>
        </p:txBody>
      </p:sp>
      <p:sp>
        <p:nvSpPr>
          <p:cNvPr id="102" name="AutoShape 14"/>
          <p:cNvSpPr>
            <a:spLocks noChangeArrowheads="1"/>
          </p:cNvSpPr>
          <p:nvPr/>
        </p:nvSpPr>
        <p:spPr bwMode="auto">
          <a:xfrm>
            <a:off x="2783632" y="3155287"/>
            <a:ext cx="1584176" cy="432048"/>
          </a:xfrm>
          <a:prstGeom prst="roundRect">
            <a:avLst>
              <a:gd name="adj" fmla="val 20750"/>
            </a:avLst>
          </a:prstGeom>
          <a:ln>
            <a:headEnd/>
            <a:tailEnd/>
          </a:ln>
        </p:spPr>
        <p:style>
          <a:lnRef idx="1">
            <a:schemeClr val="accent2"/>
          </a:lnRef>
          <a:fillRef idx="3">
            <a:schemeClr val="accent2"/>
          </a:fillRef>
          <a:effectRef idx="2">
            <a:schemeClr val="accent2"/>
          </a:effectRef>
          <a:fontRef idx="minor">
            <a:schemeClr val="lt1"/>
          </a:fontRef>
        </p:style>
        <p:txBody>
          <a:bodyPr wrap="none"/>
          <a:lstStyle/>
          <a:p>
            <a:pPr algn="ctr"/>
            <a:r>
              <a:rPr lang="en-US" altLang="ja-JP" dirty="0" err="1">
                <a:solidFill>
                  <a:schemeClr val="bg1"/>
                </a:solidFill>
                <a:latin typeface="Meiryo UI" panose="020B0604030504040204" pitchFamily="50" charset="-128"/>
                <a:ea typeface="Meiryo UI" panose="020B0604030504040204" pitchFamily="50" charset="-128"/>
              </a:rPr>
              <a:t>Pubridge</a:t>
            </a:r>
            <a:endParaRPr lang="ja-JP" altLang="en-US" dirty="0">
              <a:solidFill>
                <a:schemeClr val="bg1"/>
              </a:solidFill>
              <a:latin typeface="Meiryo UI" panose="020B0604030504040204" pitchFamily="50" charset="-128"/>
              <a:ea typeface="Meiryo UI" panose="020B0604030504040204" pitchFamily="50" charset="-128"/>
            </a:endParaRPr>
          </a:p>
        </p:txBody>
      </p:sp>
      <p:sp>
        <p:nvSpPr>
          <p:cNvPr id="103" name="AutoShape 14"/>
          <p:cNvSpPr>
            <a:spLocks noChangeArrowheads="1"/>
          </p:cNvSpPr>
          <p:nvPr/>
        </p:nvSpPr>
        <p:spPr bwMode="auto">
          <a:xfrm>
            <a:off x="1703512" y="3155287"/>
            <a:ext cx="1008112" cy="432048"/>
          </a:xfrm>
          <a:prstGeom prst="roundRect">
            <a:avLst>
              <a:gd name="adj" fmla="val 20750"/>
            </a:avLst>
          </a:prstGeom>
          <a:ln>
            <a:headEnd/>
            <a:tailEnd/>
          </a:ln>
        </p:spPr>
        <p:style>
          <a:lnRef idx="1">
            <a:schemeClr val="accent2"/>
          </a:lnRef>
          <a:fillRef idx="3">
            <a:schemeClr val="accent2"/>
          </a:fillRef>
          <a:effectRef idx="2">
            <a:schemeClr val="accent2"/>
          </a:effectRef>
          <a:fontRef idx="minor">
            <a:schemeClr val="lt1"/>
          </a:fontRef>
        </p:style>
        <p:txBody>
          <a:bodyPr wrap="none"/>
          <a:lstStyle/>
          <a:p>
            <a:pPr algn="ctr"/>
            <a:r>
              <a:rPr lang="en-US" altLang="ja-JP" dirty="0">
                <a:solidFill>
                  <a:schemeClr val="bg1"/>
                </a:solidFill>
                <a:latin typeface="Meiryo UI" panose="020B0604030504040204" pitchFamily="50" charset="-128"/>
                <a:ea typeface="Meiryo UI" panose="020B0604030504040204" pitchFamily="50" charset="-128"/>
              </a:rPr>
              <a:t>JPO</a:t>
            </a:r>
            <a:endParaRPr lang="ja-JP" altLang="en-US" dirty="0">
              <a:solidFill>
                <a:schemeClr val="bg1"/>
              </a:solidFill>
              <a:latin typeface="Meiryo UI" panose="020B0604030504040204" pitchFamily="50" charset="-128"/>
              <a:ea typeface="Meiryo UI" panose="020B0604030504040204" pitchFamily="50" charset="-128"/>
            </a:endParaRPr>
          </a:p>
        </p:txBody>
      </p:sp>
      <p:sp>
        <p:nvSpPr>
          <p:cNvPr id="108" name="AutoShape 14"/>
          <p:cNvSpPr>
            <a:spLocks noChangeArrowheads="1"/>
          </p:cNvSpPr>
          <p:nvPr/>
        </p:nvSpPr>
        <p:spPr bwMode="auto">
          <a:xfrm>
            <a:off x="1703512" y="5027495"/>
            <a:ext cx="2520280" cy="432048"/>
          </a:xfrm>
          <a:prstGeom prst="roundRect">
            <a:avLst>
              <a:gd name="adj" fmla="val 20750"/>
            </a:avLst>
          </a:prstGeom>
          <a:ln>
            <a:headEnd/>
            <a:tailEnd/>
          </a:ln>
        </p:spPr>
        <p:style>
          <a:lnRef idx="1">
            <a:schemeClr val="accent2"/>
          </a:lnRef>
          <a:fillRef idx="3">
            <a:schemeClr val="accent2"/>
          </a:fillRef>
          <a:effectRef idx="2">
            <a:schemeClr val="accent2"/>
          </a:effectRef>
          <a:fontRef idx="minor">
            <a:schemeClr val="lt1"/>
          </a:fontRef>
        </p:style>
        <p:txBody>
          <a:bodyPr wrap="none"/>
          <a:lstStyle/>
          <a:p>
            <a:pPr algn="ctr"/>
            <a:r>
              <a:rPr lang="ja-JP" altLang="en-US" dirty="0">
                <a:solidFill>
                  <a:schemeClr val="bg1"/>
                </a:solidFill>
                <a:latin typeface="Meiryo UI" panose="020B0604030504040204" pitchFamily="50" charset="-128"/>
                <a:ea typeface="Meiryo UI" panose="020B0604030504040204" pitchFamily="50" charset="-128"/>
              </a:rPr>
              <a:t>電子書籍出版社</a:t>
            </a:r>
          </a:p>
        </p:txBody>
      </p:sp>
      <p:sp>
        <p:nvSpPr>
          <p:cNvPr id="117" name="AutoShape 14"/>
          <p:cNvSpPr>
            <a:spLocks noChangeArrowheads="1"/>
          </p:cNvSpPr>
          <p:nvPr/>
        </p:nvSpPr>
        <p:spPr bwMode="auto">
          <a:xfrm>
            <a:off x="7859688" y="3803359"/>
            <a:ext cx="2520280" cy="648072"/>
          </a:xfrm>
          <a:prstGeom prst="roundRect">
            <a:avLst>
              <a:gd name="adj" fmla="val 20750"/>
            </a:avLst>
          </a:prstGeom>
          <a:gradFill rotWithShape="1">
            <a:gsLst>
              <a:gs pos="0">
                <a:srgbClr val="3366CC"/>
              </a:gs>
              <a:gs pos="100000">
                <a:srgbClr val="112244"/>
              </a:gs>
            </a:gsLst>
            <a:lin ang="16200000" scaled="1"/>
          </a:gradFill>
          <a:ln w="19050" algn="ctr">
            <a:noFill/>
            <a:round/>
            <a:headEnd/>
            <a:tailEnd/>
          </a:ln>
        </p:spPr>
        <p:txBody>
          <a:bodyPr wrap="none"/>
          <a:lstStyle/>
          <a:p>
            <a:pPr algn="ctr"/>
            <a:r>
              <a:rPr lang="en-US" altLang="ja-JP" dirty="0">
                <a:solidFill>
                  <a:schemeClr val="bg1"/>
                </a:solidFill>
                <a:latin typeface="Meiryo UI" panose="020B0604030504040204" pitchFamily="50" charset="-128"/>
                <a:ea typeface="Meiryo UI" panose="020B0604030504040204" pitchFamily="50" charset="-128"/>
              </a:rPr>
              <a:t>NDL</a:t>
            </a:r>
            <a:r>
              <a:rPr lang="ja-JP" altLang="en-US" dirty="0">
                <a:solidFill>
                  <a:schemeClr val="bg1"/>
                </a:solidFill>
                <a:latin typeface="Meiryo UI" panose="020B0604030504040204" pitchFamily="50" charset="-128"/>
                <a:ea typeface="Meiryo UI" panose="020B0604030504040204" pitchFamily="50" charset="-128"/>
              </a:rPr>
              <a:t>デジタルアーカイブ</a:t>
            </a:r>
            <a:endParaRPr lang="en-US" altLang="ja-JP" dirty="0">
              <a:solidFill>
                <a:schemeClr val="bg1"/>
              </a:solidFill>
              <a:latin typeface="Meiryo UI" panose="020B0604030504040204" pitchFamily="50" charset="-128"/>
              <a:ea typeface="Meiryo UI" panose="020B0604030504040204" pitchFamily="50" charset="-128"/>
            </a:endParaRPr>
          </a:p>
          <a:p>
            <a:pPr algn="ctr"/>
            <a:r>
              <a:rPr lang="ja-JP" altLang="en-US" sz="1600" dirty="0">
                <a:solidFill>
                  <a:schemeClr val="bg1"/>
                </a:solidFill>
                <a:latin typeface="Meiryo UI" panose="020B0604030504040204" pitchFamily="50" charset="-128"/>
                <a:ea typeface="Meiryo UI" panose="020B0604030504040204" pitchFamily="50" charset="-128"/>
              </a:rPr>
              <a:t>（電子書籍の長期保存）</a:t>
            </a:r>
          </a:p>
        </p:txBody>
      </p:sp>
      <p:sp>
        <p:nvSpPr>
          <p:cNvPr id="123" name="AutoShape 14"/>
          <p:cNvSpPr>
            <a:spLocks noChangeArrowheads="1"/>
          </p:cNvSpPr>
          <p:nvPr/>
        </p:nvSpPr>
        <p:spPr bwMode="auto">
          <a:xfrm>
            <a:off x="7859688" y="4451431"/>
            <a:ext cx="2664296" cy="648072"/>
          </a:xfrm>
          <a:prstGeom prst="roundRect">
            <a:avLst>
              <a:gd name="adj" fmla="val 20750"/>
            </a:avLst>
          </a:prstGeom>
          <a:gradFill rotWithShape="1">
            <a:gsLst>
              <a:gs pos="0">
                <a:srgbClr val="3366CC"/>
              </a:gs>
              <a:gs pos="100000">
                <a:srgbClr val="112244"/>
              </a:gs>
            </a:gsLst>
            <a:lin ang="16200000" scaled="1"/>
          </a:gradFill>
          <a:ln w="19050" algn="ctr">
            <a:noFill/>
            <a:round/>
            <a:headEnd/>
            <a:tailEnd/>
          </a:ln>
        </p:spPr>
        <p:txBody>
          <a:bodyPr wrap="none"/>
          <a:lstStyle/>
          <a:p>
            <a:pPr algn="ctr"/>
            <a:r>
              <a:rPr lang="ja-JP" altLang="en-US" dirty="0">
                <a:solidFill>
                  <a:schemeClr val="bg1"/>
                </a:solidFill>
                <a:latin typeface="Meiryo UI" panose="020B0604030504040204" pitchFamily="50" charset="-128"/>
                <a:ea typeface="Meiryo UI" panose="020B0604030504040204" pitchFamily="50" charset="-128"/>
              </a:rPr>
              <a:t>組織化</a:t>
            </a:r>
            <a:r>
              <a:rPr lang="ja-JP" altLang="en-US" sz="1600" dirty="0">
                <a:solidFill>
                  <a:schemeClr val="bg1"/>
                </a:solidFill>
                <a:latin typeface="Meiryo UI" panose="020B0604030504040204" pitchFamily="50" charset="-128"/>
                <a:ea typeface="Meiryo UI" panose="020B0604030504040204" pitchFamily="50" charset="-128"/>
              </a:rPr>
              <a:t>（メタデータ付与</a:t>
            </a:r>
            <a:endParaRPr lang="en-US" altLang="ja-JP" sz="1600" dirty="0">
              <a:solidFill>
                <a:schemeClr val="bg1"/>
              </a:solidFill>
              <a:latin typeface="Meiryo UI" panose="020B0604030504040204" pitchFamily="50" charset="-128"/>
              <a:ea typeface="Meiryo UI" panose="020B0604030504040204" pitchFamily="50" charset="-128"/>
            </a:endParaRPr>
          </a:p>
          <a:p>
            <a:pPr algn="ctr"/>
            <a:r>
              <a:rPr lang="ja-JP" altLang="en-US" sz="1600" dirty="0">
                <a:solidFill>
                  <a:schemeClr val="bg1"/>
                </a:solidFill>
                <a:latin typeface="Meiryo UI" panose="020B0604030504040204" pitchFamily="50" charset="-128"/>
                <a:ea typeface="Meiryo UI" panose="020B0604030504040204" pitchFamily="50" charset="-128"/>
              </a:rPr>
              <a:t>永続的識別子付与）</a:t>
            </a:r>
          </a:p>
        </p:txBody>
      </p:sp>
      <p:sp>
        <p:nvSpPr>
          <p:cNvPr id="124" name="AutoShape 14"/>
          <p:cNvSpPr>
            <a:spLocks noChangeArrowheads="1"/>
          </p:cNvSpPr>
          <p:nvPr/>
        </p:nvSpPr>
        <p:spPr bwMode="auto">
          <a:xfrm>
            <a:off x="7680176" y="5171511"/>
            <a:ext cx="1440160" cy="792088"/>
          </a:xfrm>
          <a:prstGeom prst="roundRect">
            <a:avLst>
              <a:gd name="adj" fmla="val 20750"/>
            </a:avLst>
          </a:prstGeom>
          <a:gradFill rotWithShape="1">
            <a:gsLst>
              <a:gs pos="0">
                <a:srgbClr val="3366CC"/>
              </a:gs>
              <a:gs pos="100000">
                <a:srgbClr val="112244"/>
              </a:gs>
            </a:gsLst>
            <a:lin ang="16200000" scaled="1"/>
          </a:gradFill>
          <a:ln w="19050" algn="ctr">
            <a:noFill/>
            <a:round/>
            <a:headEnd/>
            <a:tailEnd/>
          </a:ln>
        </p:spPr>
        <p:txBody>
          <a:bodyPr wrap="none"/>
          <a:lstStyle/>
          <a:p>
            <a:pPr algn="ctr"/>
            <a:r>
              <a:rPr lang="ja-JP" altLang="en-US" sz="1600" dirty="0">
                <a:solidFill>
                  <a:schemeClr val="bg1"/>
                </a:solidFill>
                <a:latin typeface="Meiryo UI" panose="020B0604030504040204" pitchFamily="50" charset="-128"/>
                <a:ea typeface="Meiryo UI" panose="020B0604030504040204" pitchFamily="50" charset="-128"/>
              </a:rPr>
              <a:t>電子書籍の収集</a:t>
            </a:r>
            <a:endParaRPr lang="en-US" altLang="ja-JP" sz="1600" dirty="0">
              <a:solidFill>
                <a:schemeClr val="bg1"/>
              </a:solidFill>
              <a:latin typeface="Meiryo UI" panose="020B0604030504040204" pitchFamily="50" charset="-128"/>
              <a:ea typeface="Meiryo UI" panose="020B0604030504040204" pitchFamily="50" charset="-128"/>
            </a:endParaRPr>
          </a:p>
          <a:p>
            <a:pPr algn="ctr"/>
            <a:r>
              <a:rPr lang="ja-JP" altLang="en-US" sz="1600" dirty="0">
                <a:solidFill>
                  <a:schemeClr val="bg1"/>
                </a:solidFill>
                <a:latin typeface="Meiryo UI" panose="020B0604030504040204" pitchFamily="50" charset="-128"/>
                <a:ea typeface="Meiryo UI" panose="020B0604030504040204" pitchFamily="50" charset="-128"/>
              </a:rPr>
              <a:t>（制度的収集）</a:t>
            </a:r>
          </a:p>
        </p:txBody>
      </p:sp>
      <p:sp>
        <p:nvSpPr>
          <p:cNvPr id="125" name="AutoShape 14"/>
          <p:cNvSpPr>
            <a:spLocks noChangeArrowheads="1"/>
          </p:cNvSpPr>
          <p:nvPr/>
        </p:nvSpPr>
        <p:spPr bwMode="auto">
          <a:xfrm>
            <a:off x="9192344" y="5171511"/>
            <a:ext cx="1440160" cy="864096"/>
          </a:xfrm>
          <a:prstGeom prst="roundRect">
            <a:avLst>
              <a:gd name="adj" fmla="val 20750"/>
            </a:avLst>
          </a:prstGeom>
          <a:gradFill rotWithShape="1">
            <a:gsLst>
              <a:gs pos="0">
                <a:srgbClr val="3366CC"/>
              </a:gs>
              <a:gs pos="100000">
                <a:srgbClr val="112244"/>
              </a:gs>
            </a:gsLst>
            <a:lin ang="16200000" scaled="1"/>
          </a:gradFill>
          <a:ln w="19050" algn="ctr">
            <a:noFill/>
            <a:round/>
            <a:headEnd/>
            <a:tailEnd/>
          </a:ln>
        </p:spPr>
        <p:txBody>
          <a:bodyPr wrap="none"/>
          <a:lstStyle/>
          <a:p>
            <a:pPr algn="ctr"/>
            <a:r>
              <a:rPr lang="ja-JP" altLang="en-US" sz="1600" dirty="0">
                <a:solidFill>
                  <a:schemeClr val="bg1"/>
                </a:solidFill>
                <a:latin typeface="Meiryo UI" panose="020B0604030504040204" pitchFamily="50" charset="-128"/>
                <a:ea typeface="Meiryo UI" panose="020B0604030504040204" pitchFamily="50" charset="-128"/>
              </a:rPr>
              <a:t>資料の</a:t>
            </a:r>
            <a:endParaRPr lang="en-US" altLang="ja-JP" sz="1600" dirty="0">
              <a:solidFill>
                <a:schemeClr val="bg1"/>
              </a:solidFill>
              <a:latin typeface="Meiryo UI" panose="020B0604030504040204" pitchFamily="50" charset="-128"/>
              <a:ea typeface="Meiryo UI" panose="020B0604030504040204" pitchFamily="50" charset="-128"/>
            </a:endParaRPr>
          </a:p>
          <a:p>
            <a:pPr algn="ctr"/>
            <a:r>
              <a:rPr lang="ja-JP" altLang="en-US" sz="1600" dirty="0">
                <a:solidFill>
                  <a:schemeClr val="bg1"/>
                </a:solidFill>
                <a:latin typeface="Meiryo UI" panose="020B0604030504040204" pitchFamily="50" charset="-128"/>
                <a:ea typeface="Meiryo UI" panose="020B0604030504040204" pitchFamily="50" charset="-128"/>
              </a:rPr>
              <a:t>デジタル化</a:t>
            </a:r>
            <a:endParaRPr lang="en-US" altLang="ja-JP" sz="1600" dirty="0">
              <a:solidFill>
                <a:schemeClr val="bg1"/>
              </a:solidFill>
              <a:latin typeface="Meiryo UI" panose="020B0604030504040204" pitchFamily="50" charset="-128"/>
              <a:ea typeface="Meiryo UI" panose="020B0604030504040204" pitchFamily="50" charset="-128"/>
            </a:endParaRPr>
          </a:p>
          <a:p>
            <a:pPr algn="ctr"/>
            <a:r>
              <a:rPr lang="ja-JP" altLang="en-US" sz="1600" dirty="0">
                <a:solidFill>
                  <a:schemeClr val="bg1"/>
                </a:solidFill>
                <a:latin typeface="Meiryo UI" panose="020B0604030504040204" pitchFamily="50" charset="-128"/>
                <a:ea typeface="Meiryo UI" panose="020B0604030504040204" pitchFamily="50" charset="-128"/>
              </a:rPr>
              <a:t>（原資料の保存）</a:t>
            </a:r>
          </a:p>
        </p:txBody>
      </p:sp>
      <p:sp>
        <p:nvSpPr>
          <p:cNvPr id="126" name="AutoShape 14"/>
          <p:cNvSpPr>
            <a:spLocks noChangeArrowheads="1"/>
          </p:cNvSpPr>
          <p:nvPr/>
        </p:nvSpPr>
        <p:spPr bwMode="auto">
          <a:xfrm>
            <a:off x="1703512" y="5747575"/>
            <a:ext cx="2520280" cy="432048"/>
          </a:xfrm>
          <a:prstGeom prst="roundRect">
            <a:avLst>
              <a:gd name="adj" fmla="val 20750"/>
            </a:avLst>
          </a:prstGeom>
          <a:ln>
            <a:headEnd/>
            <a:tailEnd/>
          </a:ln>
        </p:spPr>
        <p:style>
          <a:lnRef idx="1">
            <a:schemeClr val="accent2"/>
          </a:lnRef>
          <a:fillRef idx="3">
            <a:schemeClr val="accent2"/>
          </a:fillRef>
          <a:effectRef idx="2">
            <a:schemeClr val="accent2"/>
          </a:effectRef>
          <a:fontRef idx="minor">
            <a:schemeClr val="lt1"/>
          </a:fontRef>
        </p:style>
        <p:txBody>
          <a:bodyPr wrap="none"/>
          <a:lstStyle/>
          <a:p>
            <a:pPr algn="ctr"/>
            <a:r>
              <a:rPr lang="ja-JP" altLang="en-US" dirty="0">
                <a:solidFill>
                  <a:schemeClr val="bg1"/>
                </a:solidFill>
                <a:latin typeface="Meiryo UI" panose="020B0604030504040204" pitchFamily="50" charset="-128"/>
                <a:ea typeface="Meiryo UI" panose="020B0604030504040204" pitchFamily="50" charset="-128"/>
              </a:rPr>
              <a:t>著作者</a:t>
            </a:r>
          </a:p>
        </p:txBody>
      </p:sp>
      <p:cxnSp>
        <p:nvCxnSpPr>
          <p:cNvPr id="132" name="直線矢印コネクタ 131"/>
          <p:cNvCxnSpPr>
            <a:stCxn id="64" idx="0"/>
          </p:cNvCxnSpPr>
          <p:nvPr/>
        </p:nvCxnSpPr>
        <p:spPr bwMode="auto">
          <a:xfrm rot="16200000" flipV="1">
            <a:off x="5807190" y="1427874"/>
            <a:ext cx="360040" cy="70451"/>
          </a:xfrm>
          <a:prstGeom prst="straightConnector1">
            <a:avLst/>
          </a:prstGeom>
          <a:ln w="101600">
            <a:headEnd type="none"/>
            <a:tailEnd type="triangle" w="med" len="med"/>
          </a:ln>
        </p:spPr>
        <p:style>
          <a:lnRef idx="3">
            <a:schemeClr val="accent1"/>
          </a:lnRef>
          <a:fillRef idx="0">
            <a:schemeClr val="accent1"/>
          </a:fillRef>
          <a:effectRef idx="2">
            <a:schemeClr val="accent1"/>
          </a:effectRef>
          <a:fontRef idx="minor">
            <a:schemeClr val="tx1"/>
          </a:fontRef>
        </p:style>
      </p:cxnSp>
      <p:sp>
        <p:nvSpPr>
          <p:cNvPr id="33" name="日付プレースホルダ 32"/>
          <p:cNvSpPr>
            <a:spLocks noGrp="1"/>
          </p:cNvSpPr>
          <p:nvPr>
            <p:ph type="dt" sz="half" idx="10"/>
          </p:nvPr>
        </p:nvSpPr>
        <p:spPr>
          <a:xfrm>
            <a:off x="838200" y="6154645"/>
            <a:ext cx="2743200" cy="365125"/>
          </a:xfrm>
        </p:spPr>
        <p:txBody>
          <a:bodyPr/>
          <a:lstStyle/>
          <a:p>
            <a:endParaRPr lang="en-US" dirty="0"/>
          </a:p>
        </p:txBody>
      </p:sp>
      <p:sp>
        <p:nvSpPr>
          <p:cNvPr id="4" name="正方形/長方形 3"/>
          <p:cNvSpPr/>
          <p:nvPr/>
        </p:nvSpPr>
        <p:spPr>
          <a:xfrm>
            <a:off x="10598897" y="744023"/>
            <a:ext cx="1537665" cy="369332"/>
          </a:xfrm>
          <a:prstGeom prst="rect">
            <a:avLst/>
          </a:prstGeom>
        </p:spPr>
        <p:txBody>
          <a:bodyPr wrap="none">
            <a:spAutoFit/>
          </a:bodyPr>
          <a:lstStyle/>
          <a:p>
            <a:r>
              <a:rPr lang="en-US" altLang="ja-JP" dirty="0" smtClean="0">
                <a:latin typeface="Meiryo UI" panose="020B0604030504040204" pitchFamily="50" charset="-128"/>
                <a:ea typeface="Meiryo UI" panose="020B0604030504040204" pitchFamily="50" charset="-128"/>
              </a:rPr>
              <a:t>2012/11/18</a:t>
            </a:r>
            <a:endParaRPr lang="en-US" altLang="ja-JP" dirty="0">
              <a:latin typeface="Meiryo UI" panose="020B0604030504040204" pitchFamily="50" charset="-128"/>
              <a:ea typeface="Meiryo UI" panose="020B0604030504040204" pitchFamily="50" charset="-128"/>
            </a:endParaRPr>
          </a:p>
        </p:txBody>
      </p:sp>
      <p:sp>
        <p:nvSpPr>
          <p:cNvPr id="34" name="円/楕円 33"/>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4367809" y="6211669"/>
            <a:ext cx="7715402" cy="646331"/>
          </a:xfrm>
          <a:prstGeom prst="rect">
            <a:avLst/>
          </a:prstGeom>
        </p:spPr>
        <p:txBody>
          <a:bodyPr wrap="square">
            <a:spAutoFit/>
          </a:bodyPr>
          <a:lstStyle/>
          <a:p>
            <a:r>
              <a:rPr lang="en-US" altLang="ja-JP" kern="100" dirty="0" smtClean="0">
                <a:latin typeface="Century" panose="02040604050505020304" pitchFamily="18" charset="0"/>
                <a:ea typeface="ＭＳ 明朝" panose="02020609040205080304" pitchFamily="17" charset="-128"/>
                <a:cs typeface="Times New Roman" panose="02020603050405020304" pitchFamily="18" charset="0"/>
              </a:rPr>
              <a:t>【</a:t>
            </a:r>
            <a:r>
              <a:rPr lang="ja-JP" altLang="ja-JP" kern="100" dirty="0" smtClean="0">
                <a:latin typeface="Century" panose="02040604050505020304" pitchFamily="18" charset="0"/>
                <a:ea typeface="ＭＳ 明朝" panose="02020609040205080304" pitchFamily="17" charset="-128"/>
                <a:cs typeface="Times New Roman" panose="02020603050405020304" pitchFamily="18" charset="0"/>
              </a:rPr>
              <a:t>日仏</a:t>
            </a:r>
            <a:r>
              <a:rPr lang="ja-JP" altLang="ja-JP" kern="100" dirty="0">
                <a:latin typeface="Century" panose="02040604050505020304" pitchFamily="18" charset="0"/>
                <a:ea typeface="ＭＳ 明朝" panose="02020609040205080304" pitchFamily="17" charset="-128"/>
                <a:cs typeface="Times New Roman" panose="02020603050405020304" pitchFamily="18" charset="0"/>
              </a:rPr>
              <a:t>シンポジウム「デジタル時代の本のゆくえ</a:t>
            </a:r>
            <a:r>
              <a:rPr lang="ja-JP" altLang="ja-JP" kern="100" dirty="0" smtClean="0">
                <a:latin typeface="Century" panose="02040604050505020304" pitchFamily="18" charset="0"/>
                <a:ea typeface="ＭＳ 明朝" panose="02020609040205080304" pitchFamily="17" charset="-128"/>
                <a:cs typeface="Times New Roman" panose="02020603050405020304" pitchFamily="18" charset="0"/>
              </a:rPr>
              <a:t>」</a:t>
            </a:r>
            <a:r>
              <a:rPr lang="ja-JP" altLang="en-US" kern="100" dirty="0">
                <a:latin typeface="Century" panose="02040604050505020304" pitchFamily="18" charset="0"/>
                <a:ea typeface="ＭＳ 明朝" panose="02020609040205080304" pitchFamily="17" charset="-128"/>
                <a:cs typeface="Times New Roman" panose="02020603050405020304" pitchFamily="18" charset="0"/>
              </a:rPr>
              <a:t> （</a:t>
            </a:r>
            <a:r>
              <a:rPr lang="en-US" altLang="ja-JP" kern="100" dirty="0">
                <a:latin typeface="Century" panose="02040604050505020304" pitchFamily="18" charset="0"/>
                <a:ea typeface="ＭＳ 明朝" panose="02020609040205080304" pitchFamily="17" charset="-128"/>
                <a:cs typeface="Times New Roman" panose="02020603050405020304" pitchFamily="18" charset="0"/>
              </a:rPr>
              <a:t>2012</a:t>
            </a:r>
            <a:r>
              <a:rPr lang="ja-JP" altLang="ja-JP" kern="100" dirty="0">
                <a:latin typeface="Century" panose="02040604050505020304" pitchFamily="18" charset="0"/>
                <a:ea typeface="ＭＳ 明朝" panose="02020609040205080304" pitchFamily="17" charset="-128"/>
                <a:cs typeface="Times New Roman" panose="02020603050405020304" pitchFamily="18" charset="0"/>
              </a:rPr>
              <a:t>年</a:t>
            </a:r>
            <a:r>
              <a:rPr lang="en-US" altLang="ja-JP" kern="100" dirty="0">
                <a:latin typeface="Century" panose="02040604050505020304" pitchFamily="18" charset="0"/>
                <a:ea typeface="ＭＳ 明朝" panose="02020609040205080304" pitchFamily="17" charset="-128"/>
                <a:cs typeface="Times New Roman" panose="02020603050405020304" pitchFamily="18" charset="0"/>
              </a:rPr>
              <a:t>11</a:t>
            </a:r>
            <a:r>
              <a:rPr lang="ja-JP" altLang="ja-JP" kern="100" dirty="0">
                <a:latin typeface="Century" panose="02040604050505020304" pitchFamily="18" charset="0"/>
                <a:ea typeface="ＭＳ 明朝" panose="02020609040205080304" pitchFamily="17" charset="-128"/>
                <a:cs typeface="Times New Roman" panose="02020603050405020304" pitchFamily="18" charset="0"/>
              </a:rPr>
              <a:t>月</a:t>
            </a:r>
            <a:r>
              <a:rPr lang="en-US" altLang="ja-JP" kern="100" dirty="0">
                <a:latin typeface="Century" panose="02040604050505020304" pitchFamily="18" charset="0"/>
                <a:ea typeface="ＭＳ 明朝" panose="02020609040205080304" pitchFamily="17" charset="-128"/>
                <a:cs typeface="Times New Roman" panose="02020603050405020304" pitchFamily="18" charset="0"/>
              </a:rPr>
              <a:t>18</a:t>
            </a:r>
            <a:r>
              <a:rPr lang="ja-JP" altLang="ja-JP" kern="100" dirty="0">
                <a:latin typeface="Century" panose="02040604050505020304" pitchFamily="18" charset="0"/>
                <a:ea typeface="ＭＳ 明朝" panose="02020609040205080304" pitchFamily="17" charset="-128"/>
                <a:cs typeface="Times New Roman" panose="02020603050405020304" pitchFamily="18" charset="0"/>
              </a:rPr>
              <a:t>日</a:t>
            </a:r>
            <a:r>
              <a:rPr lang="ja-JP" altLang="en-US" kern="100" dirty="0">
                <a:latin typeface="Century" panose="02040604050505020304" pitchFamily="18" charset="0"/>
                <a:ea typeface="ＭＳ 明朝" panose="02020609040205080304" pitchFamily="17" charset="-128"/>
                <a:cs typeface="Times New Roman" panose="02020603050405020304" pitchFamily="18" charset="0"/>
              </a:rPr>
              <a:t>）</a:t>
            </a:r>
            <a:endParaRPr lang="en-US" altLang="ja-JP" kern="100" dirty="0" smtClean="0">
              <a:latin typeface="Century" panose="02040604050505020304" pitchFamily="18" charset="0"/>
              <a:ea typeface="ＭＳ 明朝" panose="02020609040205080304" pitchFamily="17" charset="-128"/>
              <a:cs typeface="Times New Roman" panose="02020603050405020304" pitchFamily="18" charset="0"/>
            </a:endParaRPr>
          </a:p>
          <a:p>
            <a:r>
              <a:rPr lang="ja-JP" altLang="ja-JP" kern="100" dirty="0" smtClean="0">
                <a:latin typeface="Century" panose="02040604050505020304" pitchFamily="18" charset="0"/>
                <a:ea typeface="ＭＳ 明朝" panose="02020609040205080304" pitchFamily="17" charset="-128"/>
                <a:cs typeface="Times New Roman" panose="02020603050405020304" pitchFamily="18" charset="0"/>
              </a:rPr>
              <a:t>第</a:t>
            </a:r>
            <a:r>
              <a:rPr lang="en-US" altLang="ja-JP" kern="100" dirty="0" smtClean="0">
                <a:latin typeface="Century" panose="02040604050505020304" pitchFamily="18" charset="0"/>
                <a:ea typeface="ＭＳ 明朝" panose="02020609040205080304" pitchFamily="17" charset="-128"/>
                <a:cs typeface="Times New Roman" panose="02020603050405020304" pitchFamily="18" charset="0"/>
              </a:rPr>
              <a:t>2</a:t>
            </a:r>
            <a:r>
              <a:rPr lang="ja-JP" altLang="ja-JP" kern="100" dirty="0">
                <a:latin typeface="Century" panose="02040604050505020304" pitchFamily="18" charset="0"/>
                <a:ea typeface="ＭＳ 明朝" panose="02020609040205080304" pitchFamily="17" charset="-128"/>
                <a:cs typeface="Times New Roman" panose="02020603050405020304" pitchFamily="18" charset="0"/>
              </a:rPr>
              <a:t>部デジタル書籍と出版業界に</a:t>
            </a:r>
            <a:r>
              <a:rPr lang="ja-JP" altLang="ja-JP" kern="100" dirty="0" smtClean="0">
                <a:latin typeface="Century" panose="02040604050505020304" pitchFamily="18" charset="0"/>
                <a:ea typeface="ＭＳ 明朝" panose="02020609040205080304" pitchFamily="17" charset="-128"/>
                <a:cs typeface="Times New Roman" panose="02020603050405020304" pitchFamily="18" charset="0"/>
              </a:rPr>
              <a:t>ついて</a:t>
            </a:r>
            <a:r>
              <a:rPr lang="en-US" altLang="ja-JP" kern="100" dirty="0" smtClean="0">
                <a:latin typeface="Century" panose="02040604050505020304" pitchFamily="18" charset="0"/>
                <a:ea typeface="ＭＳ 明朝" panose="02020609040205080304" pitchFamily="17" charset="-128"/>
                <a:cs typeface="Times New Roman" panose="02020603050405020304" pitchFamily="18" charset="0"/>
              </a:rPr>
              <a:t>】</a:t>
            </a:r>
            <a:endParaRPr lang="ja-JP" altLang="en-US" dirty="0"/>
          </a:p>
        </p:txBody>
      </p:sp>
    </p:spTree>
    <p:extLst>
      <p:ext uri="{BB962C8B-B14F-4D97-AF65-F5344CB8AC3E}">
        <p14:creationId xmlns:p14="http://schemas.microsoft.com/office/powerpoint/2010/main" val="2490543732"/>
      </p:ext>
    </p:extLst>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ja-JP" altLang="en-US" sz="3200" b="1" dirty="0"/>
              <a:t>出版界と図書館界は、どんな役割を分担して連携していくべきか？</a:t>
            </a:r>
            <a:endParaRPr kumimoji="1" lang="ja-JP" altLang="en-US" sz="3200" b="1" dirty="0"/>
          </a:p>
        </p:txBody>
      </p:sp>
      <p:sp>
        <p:nvSpPr>
          <p:cNvPr id="3" name="コンテンツ プレースホルダー 2"/>
          <p:cNvSpPr>
            <a:spLocks noGrp="1"/>
          </p:cNvSpPr>
          <p:nvPr>
            <p:ph idx="1"/>
          </p:nvPr>
        </p:nvSpPr>
        <p:spPr>
          <a:xfrm>
            <a:off x="359598" y="1141492"/>
            <a:ext cx="11493124" cy="5874449"/>
          </a:xfrm>
        </p:spPr>
        <p:txBody>
          <a:bodyPr>
            <a:normAutofit fontScale="70000" lnSpcReduction="20000"/>
          </a:bodyPr>
          <a:lstStyle/>
          <a:p>
            <a:r>
              <a:rPr kumimoji="1" lang="ja-JP" altLang="en-US" dirty="0" smtClean="0"/>
              <a:t>出版界</a:t>
            </a:r>
            <a:endParaRPr kumimoji="1" lang="en-US" altLang="ja-JP" dirty="0" smtClean="0"/>
          </a:p>
          <a:p>
            <a:pPr lvl="1"/>
            <a:r>
              <a:rPr kumimoji="1" lang="ja-JP" altLang="en-US" dirty="0" smtClean="0">
                <a:solidFill>
                  <a:srgbClr val="FF0000"/>
                </a:solidFill>
              </a:rPr>
              <a:t>電子出版権を持つ書籍の電子書籍化の推進</a:t>
            </a:r>
            <a:endParaRPr kumimoji="1" lang="en-US" altLang="ja-JP" dirty="0" smtClean="0">
              <a:solidFill>
                <a:srgbClr val="FF0000"/>
              </a:solidFill>
            </a:endParaRPr>
          </a:p>
          <a:p>
            <a:pPr lvl="2"/>
            <a:r>
              <a:rPr kumimoji="1" lang="ja-JP" altLang="en-US" dirty="0" smtClean="0"/>
              <a:t>商用電子書籍配信サイト、ビューアに依存しない電子書籍（利用者がビューアを自由に選択できるように）</a:t>
            </a:r>
            <a:endParaRPr kumimoji="1" lang="en-US" altLang="ja-JP" dirty="0" smtClean="0"/>
          </a:p>
          <a:p>
            <a:pPr lvl="1"/>
            <a:r>
              <a:rPr kumimoji="1" lang="ja-JP" altLang="en-US" dirty="0" smtClean="0">
                <a:solidFill>
                  <a:srgbClr val="FF0000"/>
                </a:solidFill>
              </a:rPr>
              <a:t>出版情報（メタデータ）の充実（著作物の見える化）</a:t>
            </a:r>
            <a:endParaRPr kumimoji="1" lang="en-US" altLang="ja-JP" dirty="0" smtClean="0">
              <a:solidFill>
                <a:srgbClr val="FF0000"/>
              </a:solidFill>
            </a:endParaRPr>
          </a:p>
          <a:p>
            <a:pPr lvl="2"/>
            <a:r>
              <a:rPr lang="ja-JP" altLang="en-US" dirty="0" smtClean="0"/>
              <a:t>タイトル、著者名、出版社、出版年、件名、</a:t>
            </a:r>
            <a:r>
              <a:rPr lang="en-US" altLang="ja-JP" dirty="0" smtClean="0"/>
              <a:t>ISBN</a:t>
            </a:r>
            <a:r>
              <a:rPr lang="ja-JP" altLang="en-US" dirty="0" err="1" smtClean="0"/>
              <a:t>、</a:t>
            </a:r>
            <a:r>
              <a:rPr lang="en-US" altLang="ja-JP" dirty="0" smtClean="0"/>
              <a:t>NDC</a:t>
            </a:r>
            <a:r>
              <a:rPr lang="ja-JP" altLang="en-US" dirty="0" smtClean="0"/>
              <a:t>等のほかに</a:t>
            </a:r>
            <a:endParaRPr lang="en-US" altLang="ja-JP" dirty="0" smtClean="0"/>
          </a:p>
          <a:p>
            <a:pPr lvl="2"/>
            <a:r>
              <a:rPr lang="ja-JP" altLang="en-US" dirty="0" smtClean="0"/>
              <a:t>内容</a:t>
            </a:r>
            <a:r>
              <a:rPr lang="ja-JP" altLang="en-US" dirty="0"/>
              <a:t>紹介、著者紹介、書影、試し読み、書評、章節項単位の目次、まえがき、あとがき、であれば本文</a:t>
            </a:r>
            <a:r>
              <a:rPr lang="ja-JP" altLang="en-US" dirty="0" smtClean="0"/>
              <a:t>全文。特に書評は購入時の参考になる</a:t>
            </a:r>
            <a:endParaRPr lang="en-US" altLang="ja-JP" dirty="0" smtClean="0"/>
          </a:p>
          <a:p>
            <a:pPr lvl="1"/>
            <a:r>
              <a:rPr lang="ja-JP" altLang="en-US" dirty="0" smtClean="0">
                <a:solidFill>
                  <a:srgbClr val="FF0000"/>
                </a:solidFill>
              </a:rPr>
              <a:t>県域の市区町村を含めて、県単位での商用電子図書館サービスの提供の推進</a:t>
            </a:r>
            <a:endParaRPr kumimoji="1" lang="en-US" altLang="ja-JP" dirty="0" smtClean="0">
              <a:solidFill>
                <a:srgbClr val="FF0000"/>
              </a:solidFill>
            </a:endParaRPr>
          </a:p>
          <a:p>
            <a:r>
              <a:rPr lang="ja-JP" altLang="en-US" dirty="0" smtClean="0"/>
              <a:t>図書館界</a:t>
            </a:r>
            <a:endParaRPr lang="en-US" altLang="ja-JP" dirty="0" smtClean="0"/>
          </a:p>
          <a:p>
            <a:pPr lvl="1"/>
            <a:r>
              <a:rPr lang="ja-JP" altLang="en-US" dirty="0"/>
              <a:t>出版物（冊子体、デジタル</a:t>
            </a:r>
            <a:r>
              <a:rPr lang="ja-JP" altLang="en-US" dirty="0" smtClean="0"/>
              <a:t>）のバックアップ（永久保存、ディザスタリカバリ）</a:t>
            </a:r>
            <a:endParaRPr lang="en-US" altLang="ja-JP" dirty="0" smtClean="0"/>
          </a:p>
          <a:p>
            <a:pPr lvl="1"/>
            <a:r>
              <a:rPr lang="ja-JP" altLang="en-US" dirty="0" smtClean="0"/>
              <a:t>出版</a:t>
            </a:r>
            <a:r>
              <a:rPr lang="ja-JP" altLang="en-US" dirty="0"/>
              <a:t>社</a:t>
            </a:r>
            <a:r>
              <a:rPr lang="ja-JP" altLang="en-US" dirty="0" smtClean="0"/>
              <a:t>が電子書籍化しない書籍のデジタル化</a:t>
            </a:r>
            <a:endParaRPr lang="en-US" altLang="ja-JP" dirty="0" smtClean="0"/>
          </a:p>
          <a:p>
            <a:pPr lvl="1"/>
            <a:r>
              <a:rPr lang="ja-JP" altLang="en-US" dirty="0" smtClean="0">
                <a:solidFill>
                  <a:srgbClr val="FF0000"/>
                </a:solidFill>
              </a:rPr>
              <a:t>書籍・電子書籍販売サイト、全国の図書館の所蔵資料の統合検索サービスの提供（著作物の見える化）</a:t>
            </a:r>
            <a:endParaRPr lang="en-US" altLang="ja-JP" dirty="0" smtClean="0">
              <a:solidFill>
                <a:srgbClr val="FF0000"/>
              </a:solidFill>
            </a:endParaRPr>
          </a:p>
          <a:p>
            <a:pPr lvl="2"/>
            <a:r>
              <a:rPr lang="ja-JP" altLang="en-US" dirty="0"/>
              <a:t>他の文化資産の合わせて</a:t>
            </a:r>
            <a:endParaRPr lang="en-US" altLang="ja-JP" dirty="0" smtClean="0"/>
          </a:p>
          <a:p>
            <a:pPr lvl="1"/>
            <a:r>
              <a:rPr lang="ja-JP" altLang="en-US" dirty="0" smtClean="0"/>
              <a:t>出版物に関する情報の充実</a:t>
            </a:r>
            <a:endParaRPr lang="en-US" altLang="ja-JP" dirty="0" smtClean="0"/>
          </a:p>
          <a:p>
            <a:pPr lvl="2"/>
            <a:r>
              <a:rPr lang="ja-JP" altLang="en-US" dirty="0" smtClean="0"/>
              <a:t>図書館蔵書に限らない典拠情報の充実</a:t>
            </a:r>
            <a:endParaRPr lang="en-US" altLang="ja-JP" dirty="0" smtClean="0"/>
          </a:p>
          <a:p>
            <a:pPr lvl="2"/>
            <a:r>
              <a:rPr lang="ja-JP" altLang="en-US" dirty="0" smtClean="0"/>
              <a:t>出典を明らかにしたレファレンス情報の充実</a:t>
            </a:r>
            <a:endParaRPr lang="en-US" altLang="ja-JP" dirty="0" smtClean="0"/>
          </a:p>
          <a:p>
            <a:r>
              <a:rPr kumimoji="1" lang="ja-JP" altLang="en-US" dirty="0" smtClean="0"/>
              <a:t>連携</a:t>
            </a:r>
            <a:endParaRPr kumimoji="1" lang="en-US" altLang="ja-JP" dirty="0" smtClean="0"/>
          </a:p>
          <a:p>
            <a:pPr lvl="1"/>
            <a:r>
              <a:rPr lang="ja-JP" altLang="en-US" dirty="0" smtClean="0">
                <a:solidFill>
                  <a:srgbClr val="FF0000"/>
                </a:solidFill>
              </a:rPr>
              <a:t>電子書籍ビジネスプラットフォーム整備の協力</a:t>
            </a:r>
            <a:endParaRPr lang="en-US" altLang="ja-JP" dirty="0" smtClean="0">
              <a:solidFill>
                <a:srgbClr val="FF0000"/>
              </a:solidFill>
            </a:endParaRPr>
          </a:p>
          <a:p>
            <a:pPr lvl="2"/>
            <a:r>
              <a:rPr lang="ja-JP" altLang="en-US" dirty="0" smtClean="0"/>
              <a:t>出版物（冊子体、デジタル）のメタデータデータベースの共同構築</a:t>
            </a:r>
            <a:endParaRPr lang="en-US" altLang="ja-JP" dirty="0" smtClean="0"/>
          </a:p>
          <a:p>
            <a:pPr lvl="2"/>
            <a:r>
              <a:rPr lang="ja-JP" altLang="en-US" dirty="0" smtClean="0"/>
              <a:t>出版</a:t>
            </a:r>
            <a:r>
              <a:rPr lang="ja-JP" altLang="en-US" dirty="0"/>
              <a:t>権</a:t>
            </a:r>
            <a:r>
              <a:rPr lang="ja-JP" altLang="en-US" dirty="0" smtClean="0"/>
              <a:t>を含む権利データベースの共同構築（著作単位、著者単位）</a:t>
            </a:r>
            <a:endParaRPr lang="en-US" altLang="ja-JP" dirty="0" smtClean="0"/>
          </a:p>
          <a:p>
            <a:pPr lvl="1"/>
            <a:r>
              <a:rPr kumimoji="1" lang="ja-JP" altLang="en-US" dirty="0" smtClean="0">
                <a:solidFill>
                  <a:srgbClr val="FF0000"/>
                </a:solidFill>
              </a:rPr>
              <a:t>電子書籍化に際し、</a:t>
            </a:r>
            <a:r>
              <a:rPr kumimoji="1" lang="en-US" altLang="ja-JP" dirty="0" smtClean="0">
                <a:solidFill>
                  <a:srgbClr val="FF0000"/>
                </a:solidFill>
              </a:rPr>
              <a:t>NDL</a:t>
            </a:r>
            <a:r>
              <a:rPr kumimoji="1" lang="ja-JP" altLang="en-US" dirty="0" smtClean="0">
                <a:solidFill>
                  <a:srgbClr val="FF0000"/>
                </a:solidFill>
              </a:rPr>
              <a:t>がデジタル化したデータの利活用（二次利用提供）</a:t>
            </a:r>
            <a:endParaRPr kumimoji="1" lang="en-US" altLang="ja-JP" dirty="0" smtClean="0">
              <a:solidFill>
                <a:srgbClr val="FF0000"/>
              </a:solidFill>
            </a:endParaRPr>
          </a:p>
          <a:p>
            <a:pPr lvl="1"/>
            <a:r>
              <a:rPr kumimoji="1" lang="ja-JP" altLang="en-US" dirty="0" smtClean="0"/>
              <a:t>電子書籍の仕様（フォーマット、メタデータ記述要素・記述規則等）の共通化</a:t>
            </a:r>
            <a:endParaRPr kumimoji="1" lang="en-US" altLang="ja-JP" dirty="0" smtClean="0"/>
          </a:p>
          <a:p>
            <a:pPr lvl="1"/>
            <a:r>
              <a:rPr lang="ja-JP" altLang="en-US" dirty="0" smtClean="0">
                <a:solidFill>
                  <a:srgbClr val="FF0000"/>
                </a:solidFill>
              </a:rPr>
              <a:t>公共</a:t>
            </a:r>
            <a:r>
              <a:rPr lang="ja-JP" altLang="en-US" dirty="0">
                <a:solidFill>
                  <a:srgbClr val="FF0000"/>
                </a:solidFill>
              </a:rPr>
              <a:t>図書館</a:t>
            </a:r>
            <a:r>
              <a:rPr lang="ja-JP" altLang="en-US" dirty="0" smtClean="0">
                <a:solidFill>
                  <a:srgbClr val="FF0000"/>
                </a:solidFill>
              </a:rPr>
              <a:t>での電子書籍利用環境の共通化（商用電子書籍ビューア上での図書館デジタル化資料の閲覧）</a:t>
            </a:r>
            <a:endParaRPr kumimoji="1" lang="ja-JP" altLang="en-US" dirty="0">
              <a:solidFill>
                <a:srgbClr val="FF0000"/>
              </a:solidFill>
            </a:endParaRPr>
          </a:p>
        </p:txBody>
      </p:sp>
      <p:sp>
        <p:nvSpPr>
          <p:cNvPr id="14" name="テキスト ボックス 13"/>
          <p:cNvSpPr txBox="1"/>
          <p:nvPr/>
        </p:nvSpPr>
        <p:spPr>
          <a:xfrm>
            <a:off x="1163782" y="696423"/>
            <a:ext cx="863088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ja-JP" altLang="en-US" dirty="0" smtClean="0">
                <a:latin typeface="Meiryo UI" panose="020B0604030504040204" pitchFamily="50" charset="-128"/>
                <a:ea typeface="Meiryo UI" panose="020B0604030504040204" pitchFamily="50" charset="-128"/>
              </a:rPr>
              <a:t>様々な情報が溢れている中で、出版物に対するマインドシェアが高まるように、利用者視点で。</a:t>
            </a:r>
            <a:endParaRPr kumimoji="1" lang="ja-JP" altLang="en-US" dirty="0">
              <a:latin typeface="Meiryo UI" panose="020B0604030504040204" pitchFamily="50" charset="-128"/>
              <a:ea typeface="Meiryo UI" panose="020B0604030504040204" pitchFamily="50" charset="-128"/>
            </a:endParaRPr>
          </a:p>
        </p:txBody>
      </p:sp>
      <p:sp>
        <p:nvSpPr>
          <p:cNvPr id="15" name="円/楕円 14"/>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0822665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36603</TotalTime>
  <Words>32257</Words>
  <Application>Microsoft Office PowerPoint</Application>
  <PresentationFormat>ワイド画面</PresentationFormat>
  <Paragraphs>4037</Paragraphs>
  <Slides>116</Slides>
  <Notes>115</Notes>
  <HiddenSlides>0</HiddenSlides>
  <MMClips>0</MMClips>
  <ScaleCrop>false</ScaleCrop>
  <HeadingPairs>
    <vt:vector size="10" baseType="variant">
      <vt:variant>
        <vt:lpstr>使用されているフォント</vt:lpstr>
      </vt:variant>
      <vt:variant>
        <vt:i4>15</vt:i4>
      </vt:variant>
      <vt:variant>
        <vt:lpstr>テーマ</vt:lpstr>
      </vt:variant>
      <vt:variant>
        <vt:i4>1</vt:i4>
      </vt:variant>
      <vt:variant>
        <vt:lpstr>埋め込まれた OLE サーバー</vt:lpstr>
      </vt:variant>
      <vt:variant>
        <vt:i4>1</vt:i4>
      </vt:variant>
      <vt:variant>
        <vt:lpstr>スライド タイトル</vt:lpstr>
      </vt:variant>
      <vt:variant>
        <vt:i4>116</vt:i4>
      </vt:variant>
      <vt:variant>
        <vt:lpstr>目的別スライド ショー</vt:lpstr>
      </vt:variant>
      <vt:variant>
        <vt:i4>1</vt:i4>
      </vt:variant>
    </vt:vector>
  </HeadingPairs>
  <TitlesOfParts>
    <vt:vector size="134" baseType="lpstr">
      <vt:lpstr>Arial Unicode MS</vt:lpstr>
      <vt:lpstr>HG丸ｺﾞｼｯｸM-PRO</vt:lpstr>
      <vt:lpstr>Meiryo UI</vt:lpstr>
      <vt:lpstr>ＭＳ Ｐゴシック</vt:lpstr>
      <vt:lpstr>ＭＳ Ｐ明朝</vt:lpstr>
      <vt:lpstr>ＭＳ ゴシック</vt:lpstr>
      <vt:lpstr>ＭＳ 明朝</vt:lpstr>
      <vt:lpstr>新細明體</vt:lpstr>
      <vt:lpstr>宋体</vt:lpstr>
      <vt:lpstr>メイリオ</vt:lpstr>
      <vt:lpstr>Arial</vt:lpstr>
      <vt:lpstr>Calibri</vt:lpstr>
      <vt:lpstr>Century</vt:lpstr>
      <vt:lpstr>Times New Roman</vt:lpstr>
      <vt:lpstr>Wingdings</vt:lpstr>
      <vt:lpstr>Office テーマ</vt:lpstr>
      <vt:lpstr>Visio</vt:lpstr>
      <vt:lpstr>ナショナルアーカイブ構想での NDLと出版界の役割</vt:lpstr>
      <vt:lpstr>☆私の職歴</vt:lpstr>
      <vt:lpstr>☆ 今日のお話し</vt:lpstr>
      <vt:lpstr>今日のお話しのポイント</vt:lpstr>
      <vt:lpstr>☆ LOD化による デジタル文化財の利活用を目指して（全体図）</vt:lpstr>
      <vt:lpstr>☆個別説明に入る前に</vt:lpstr>
      <vt:lpstr>電子図書館に関連する構想とサービスの変遷</vt:lpstr>
      <vt:lpstr>「電子図書館サービス」という言葉の使われ方</vt:lpstr>
      <vt:lpstr>　知識インフラ、デジタルアーカイブ、ナショナルアーカイブとは　</vt:lpstr>
      <vt:lpstr>　おまけ</vt:lpstr>
      <vt:lpstr>最近の動向</vt:lpstr>
      <vt:lpstr>各種セミナー、ニュース動向１</vt:lpstr>
      <vt:lpstr>各種セミナー、ニュース動向２</vt:lpstr>
      <vt:lpstr>各種セミナー、ニュース動向３</vt:lpstr>
      <vt:lpstr>最近の動向を知ったうえで</vt:lpstr>
      <vt:lpstr>国立国会図書館とは  </vt:lpstr>
      <vt:lpstr>国立国会図書館の概況</vt:lpstr>
      <vt:lpstr>NDLの使命と目標</vt:lpstr>
      <vt:lpstr>電子図書館20年の歩み  </vt:lpstr>
      <vt:lpstr>☆電子図書館20年の歩みと今後【概観】</vt:lpstr>
      <vt:lpstr>第1ステージ【1994～2002】揺籃期・始動期</vt:lpstr>
      <vt:lpstr> 電子図書館構想（1998年電子図書館推進会議）</vt:lpstr>
      <vt:lpstr>  第2ステージ【2002～2007】サービス離陸期</vt:lpstr>
      <vt:lpstr>  第3ステージ【2008～2012】サービス発展期</vt:lpstr>
      <vt:lpstr>第4ステージ【2012～2014】 総括と再始動期、見直し期</vt:lpstr>
      <vt:lpstr>【1994～2002】揺籃期・始動期</vt:lpstr>
      <vt:lpstr>パイロット電子図書館プロジェクト</vt:lpstr>
      <vt:lpstr>☆ 【2002～2008】サービス離陸期 電子図書館中期計画2004の実現</vt:lpstr>
      <vt:lpstr>電子図書館中期計画2004</vt:lpstr>
      <vt:lpstr>国立国会図書館電子図書館中期計画2004 で目指すところ</vt:lpstr>
      <vt:lpstr>☆ NDL電子図書館サービスの全体像</vt:lpstr>
      <vt:lpstr>デジタル･アーカイブのポータル機能</vt:lpstr>
      <vt:lpstr>開発当初のサービス要件とシステム化（2004年）</vt:lpstr>
      <vt:lpstr>PORTAでの統合検索の概念（全体）</vt:lpstr>
      <vt:lpstr>データ提供側で共通インターフェースを　！！</vt:lpstr>
      <vt:lpstr>連携のためのメタデータ・API共通仕様</vt:lpstr>
      <vt:lpstr>☆統合検索のために苦労した点</vt:lpstr>
      <vt:lpstr>PORTAの次のサービスの方向性</vt:lpstr>
      <vt:lpstr>メタデータ、書誌データの統合検索から、 意味的情報の相互利用による統合検索へ </vt:lpstr>
      <vt:lpstr>【2008～2012】サービス発展期</vt:lpstr>
      <vt:lpstr>☆デジタルアーカイブの構築</vt:lpstr>
      <vt:lpstr>資料のデジタル化</vt:lpstr>
      <vt:lpstr>図書館資料の保存と利用</vt:lpstr>
      <vt:lpstr>資料デジタル化予算の推移</vt:lpstr>
      <vt:lpstr>デジタル化資料の提供と著作権保護</vt:lpstr>
      <vt:lpstr>デジタル化資料の提供状況～資料群別</vt:lpstr>
      <vt:lpstr>現下の最優先のデジタル化対象</vt:lpstr>
      <vt:lpstr>オンライン資料収集</vt:lpstr>
      <vt:lpstr>オンライン資料の収集</vt:lpstr>
      <vt:lpstr>オンライン資料の収集から提供までの流れ</vt:lpstr>
      <vt:lpstr>オンライン資料の制度収集</vt:lpstr>
      <vt:lpstr>電子書籍・雑誌の収集実証実験（第1段階）</vt:lpstr>
      <vt:lpstr>電子書籍・雑誌の収集実証実験（第2段階）</vt:lpstr>
      <vt:lpstr>NDL所蔵資料の二次利用</vt:lpstr>
      <vt:lpstr>デジタル化資料の利活用に向けて</vt:lpstr>
      <vt:lpstr>デジタル化資料の転載利用(2014年5月より)</vt:lpstr>
      <vt:lpstr>図書館送信サービス</vt:lpstr>
      <vt:lpstr>図書館向けデジタル化資料送信サービス（図書館送信）とは</vt:lpstr>
      <vt:lpstr>図書館送信のしくみ</vt:lpstr>
      <vt:lpstr>PowerPoint プレゼンテーション</vt:lpstr>
      <vt:lpstr>国立国会図書館サーチ（NDLサーチ）</vt:lpstr>
      <vt:lpstr>NDLサーチを中心とした情報システム開発の目標</vt:lpstr>
      <vt:lpstr>国立国会図書館サーチ（2012年1月から運用）</vt:lpstr>
      <vt:lpstr>NDLサーチでのサービス連携</vt:lpstr>
      <vt:lpstr>国立国会図書館サーチの検索・閲覧対象データベース － ナショナルアーカイブへの発展 －</vt:lpstr>
      <vt:lpstr>東日本大震災アーカイブ（ひなぎく）</vt:lpstr>
      <vt:lpstr>東日本大震災アーカイブの全体イメージ</vt:lpstr>
      <vt:lpstr>～デジタルアーカイブの連携～ NDL東日本大震災アーカイブの取組</vt:lpstr>
      <vt:lpstr>知識インフラ</vt:lpstr>
      <vt:lpstr>知の提供に向けたNDLサーチのイメージ</vt:lpstr>
      <vt:lpstr>知識インフラの必要性</vt:lpstr>
      <vt:lpstr>次世代技術の研究開発成果の活用</vt:lpstr>
      <vt:lpstr>知識情報基盤の構築モデル</vt:lpstr>
      <vt:lpstr>知識情報基盤の構築に向けた展開</vt:lpstr>
      <vt:lpstr>出版界との連携による 電子書籍ナショナルアーカイブの構築 </vt:lpstr>
      <vt:lpstr>NDLサーチの統合検索サービス提供における連携イメージ</vt:lpstr>
      <vt:lpstr>メタデータの流通において、NDLサーチが果たす役割</vt:lpstr>
      <vt:lpstr>出版情報を含めた統合検索（現状）</vt:lpstr>
      <vt:lpstr>出版情報を含めた統合検索（私見）</vt:lpstr>
      <vt:lpstr>改めて、NDLサーチが果たす役割</vt:lpstr>
      <vt:lpstr>PowerPoint プレゼンテーション</vt:lpstr>
      <vt:lpstr>書籍分野のナショナルアーカイブの概念モデル －出版界との役割分担－</vt:lpstr>
      <vt:lpstr>電子書籍分野のアーカイブの機能モデル</vt:lpstr>
      <vt:lpstr> デジタルコンテンツの生成機能</vt:lpstr>
      <vt:lpstr>☆電子書籍・書誌情報の収集機能</vt:lpstr>
      <vt:lpstr>☆恒久的保存機能</vt:lpstr>
      <vt:lpstr>☆権利情報・管理情報の収集・管理機能</vt:lpstr>
      <vt:lpstr>☆配信・流通機能</vt:lpstr>
      <vt:lpstr>  目録および所在情報の提供</vt:lpstr>
      <vt:lpstr>出版物関連での問題提起と 課題解決に当たっての私の意識</vt:lpstr>
      <vt:lpstr>【背景】私が目指してきた電子図書館１</vt:lpstr>
      <vt:lpstr>【背景】私が目指してきた電子図書館２</vt:lpstr>
      <vt:lpstr>☆【問題提起】一般国民の情報へのアクセスを保証 （NDL・県立図書館へ行けない国民の情報格差の是正）</vt:lpstr>
      <vt:lpstr>☆問題提起</vt:lpstr>
      <vt:lpstr>課題解決に当たっての私の意識１</vt:lpstr>
      <vt:lpstr>課題解決に当たっての私の意識２</vt:lpstr>
      <vt:lpstr>課題解決に当たっての私の意識３</vt:lpstr>
      <vt:lpstr>出版界と図書館界の役割分担と連携協力</vt:lpstr>
      <vt:lpstr>出版界と図書館界は、どんな役割を分担して連携していくべきか？</vt:lpstr>
      <vt:lpstr>☆公共的書誌情報基盤</vt:lpstr>
      <vt:lpstr>☆公共的書誌情報基盤の整備（2010年）</vt:lpstr>
      <vt:lpstr>全国書誌情報の利活用で超党派勉強会設置 （活字文化議員連盟　2015.09.9）</vt:lpstr>
      <vt:lpstr>利用者が望むサービスを提供する（私見） ー出版情報を活用した書誌作成の効率化、情報検索の網羅性確保ー</vt:lpstr>
      <vt:lpstr>☆版元ドットコムサイトリニューアル（2015年8月24日）</vt:lpstr>
      <vt:lpstr>☆国の文化資源の ナショナルアーカイブ</vt:lpstr>
      <vt:lpstr>☆電子書籍・文化財の各ナショナルアーカイブ構想のカバレージ</vt:lpstr>
      <vt:lpstr>☆各種アーカイブ構築施策の一元化</vt:lpstr>
      <vt:lpstr>☆文化財を含めたナショナルアーカイブの機能イメージ　</vt:lpstr>
      <vt:lpstr>☆文化財を含めたナショナルアーカイブの構築イメージ</vt:lpstr>
      <vt:lpstr>「ナショナルアーカイブ」の構築を目指して</vt:lpstr>
      <vt:lpstr>☆文化資産アーカイブ構築の一環で国が支援 【知財計画2015】</vt:lpstr>
      <vt:lpstr>知的財産推進計画2015</vt:lpstr>
      <vt:lpstr>文化審議会著作権分科会での検討（2015年3月12日）</vt:lpstr>
      <vt:lpstr>まとめ</vt:lpstr>
      <vt:lpstr>今日のお話しのポイント（まとめ）</vt:lpstr>
      <vt:lpstr>☆終わりに </vt:lpstr>
      <vt:lpstr>TP&amp;Dフォーラム</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図書館情報学研究 (図書館システム・オープンデータ)</dc:title>
  <dc:creator>中山正樹</dc:creator>
  <cp:lastModifiedBy>中山正樹</cp:lastModifiedBy>
  <cp:revision>609</cp:revision>
  <cp:lastPrinted>2015-11-08T08:49:22Z</cp:lastPrinted>
  <dcterms:created xsi:type="dcterms:W3CDTF">2015-08-12T01:03:55Z</dcterms:created>
  <dcterms:modified xsi:type="dcterms:W3CDTF">2015-11-13T04:09:35Z</dcterms:modified>
</cp:coreProperties>
</file>